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0" r:id="rId2"/>
    <p:sldId id="283" r:id="rId3"/>
    <p:sldId id="284" r:id="rId4"/>
    <p:sldId id="285" r:id="rId5"/>
    <p:sldId id="286" r:id="rId6"/>
    <p:sldId id="287" r:id="rId7"/>
    <p:sldId id="280" r:id="rId8"/>
    <p:sldId id="281" r:id="rId9"/>
    <p:sldId id="282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103" autoAdjust="0"/>
  </p:normalViewPr>
  <p:slideViewPr>
    <p:cSldViewPr showGuides="1">
      <p:cViewPr varScale="1">
        <p:scale>
          <a:sx n="66" d="100"/>
          <a:sy n="66" d="100"/>
        </p:scale>
        <p:origin x="840" y="44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-5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2648" y="5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861048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3933056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574046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4" y="6381328"/>
            <a:ext cx="4696159" cy="221109"/>
          </a:xfrm>
        </p:spPr>
        <p:txBody>
          <a:bodyPr/>
          <a:lstStyle/>
          <a:p>
            <a:r>
              <a:rPr lang="de-DE" dirty="0" smtClean="0"/>
              <a:t>R. Spang et al., </a:t>
            </a:r>
            <a:r>
              <a:rPr lang="de-DE" dirty="0" err="1" smtClean="0"/>
              <a:t>Bimodal</a:t>
            </a:r>
            <a:r>
              <a:rPr lang="de-DE" dirty="0" smtClean="0"/>
              <a:t> PSD </a:t>
            </a:r>
            <a:r>
              <a:rPr lang="de-DE" dirty="0" err="1" smtClean="0"/>
              <a:t>database</a:t>
            </a:r>
            <a:r>
              <a:rPr lang="de-DE" dirty="0" smtClean="0"/>
              <a:t>, EGU2022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68388" y="6381328"/>
            <a:ext cx="720000" cy="221109"/>
          </a:xfrm>
        </p:spPr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Subline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88288" y="6361856"/>
            <a:ext cx="720000" cy="221109"/>
          </a:xfrm>
        </p:spPr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879366"/>
            <a:ext cx="11449050" cy="1277826"/>
          </a:xfrm>
        </p:spPr>
        <p:txBody>
          <a:bodyPr/>
          <a:lstStyle/>
          <a:p>
            <a:r>
              <a:rPr lang="en-GB" sz="2800" cap="none" dirty="0" smtClean="0"/>
              <a:t>A database of microphysical and optical properties of </a:t>
            </a:r>
            <a:r>
              <a:rPr lang="en-GB" sz="2800" cap="none" dirty="0"/>
              <a:t>t</a:t>
            </a:r>
            <a:r>
              <a:rPr lang="en-GB" sz="2800" cap="none" dirty="0" smtClean="0"/>
              <a:t>hin </a:t>
            </a:r>
            <a:r>
              <a:rPr lang="en-GB" sz="2800" cap="none" dirty="0"/>
              <a:t>t</a:t>
            </a:r>
            <a:r>
              <a:rPr lang="en-GB" sz="2800" cap="none" dirty="0" smtClean="0"/>
              <a:t>o </a:t>
            </a:r>
            <a:r>
              <a:rPr lang="en-GB" sz="2800" cap="none" dirty="0"/>
              <a:t>t</a:t>
            </a:r>
            <a:r>
              <a:rPr lang="en-GB" sz="2800" cap="none" dirty="0" smtClean="0"/>
              <a:t>hick cirrus </a:t>
            </a:r>
            <a:r>
              <a:rPr lang="en-GB" sz="2800" cap="none" dirty="0"/>
              <a:t>c</a:t>
            </a:r>
            <a:r>
              <a:rPr lang="en-GB" sz="2800" cap="none" dirty="0" smtClean="0"/>
              <a:t>louds derived </a:t>
            </a:r>
            <a:r>
              <a:rPr lang="en-GB" sz="2800" cap="none" dirty="0"/>
              <a:t>f</a:t>
            </a:r>
            <a:r>
              <a:rPr lang="en-GB" sz="2800" cap="none" dirty="0" smtClean="0"/>
              <a:t>rom </a:t>
            </a:r>
            <a:r>
              <a:rPr lang="en-GB" sz="2800" u="sng" cap="none" dirty="0" smtClean="0"/>
              <a:t>bimodal</a:t>
            </a:r>
            <a:r>
              <a:rPr lang="en-GB" sz="2800" cap="none" dirty="0" smtClean="0"/>
              <a:t> </a:t>
            </a:r>
            <a:r>
              <a:rPr lang="en-GB" sz="2800" cap="none" dirty="0" smtClean="0"/>
              <a:t>particle </a:t>
            </a:r>
            <a:r>
              <a:rPr lang="en-GB" sz="2800" cap="none" dirty="0"/>
              <a:t>s</a:t>
            </a:r>
            <a:r>
              <a:rPr lang="en-GB" sz="2800" cap="none" dirty="0" smtClean="0"/>
              <a:t>ize </a:t>
            </a:r>
            <a:r>
              <a:rPr lang="en-GB" sz="2800" cap="none" dirty="0"/>
              <a:t>d</a:t>
            </a:r>
            <a:r>
              <a:rPr lang="en-GB" sz="2800" cap="none" dirty="0" smtClean="0"/>
              <a:t>istributions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364" y="4869160"/>
            <a:ext cx="11665296" cy="900100"/>
          </a:xfrm>
        </p:spPr>
        <p:txBody>
          <a:bodyPr/>
          <a:lstStyle/>
          <a:p>
            <a:r>
              <a:rPr lang="de-DE" dirty="0" smtClean="0"/>
              <a:t>Reinhold </a:t>
            </a:r>
            <a:r>
              <a:rPr lang="de-DE" dirty="0"/>
              <a:t>Spang</a:t>
            </a:r>
            <a:r>
              <a:rPr lang="de-DE" baseline="30000" dirty="0"/>
              <a:t>1</a:t>
            </a:r>
            <a:r>
              <a:rPr lang="de-DE" dirty="0"/>
              <a:t>, </a:t>
            </a:r>
            <a:r>
              <a:rPr lang="de-DE" dirty="0" smtClean="0"/>
              <a:t>Nicole </a:t>
            </a:r>
            <a:r>
              <a:rPr lang="de-DE" dirty="0"/>
              <a:t>Spelten</a:t>
            </a:r>
            <a:r>
              <a:rPr lang="de-DE" baseline="30000" dirty="0"/>
              <a:t>1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Martina Krämer</a:t>
            </a:r>
            <a:r>
              <a:rPr lang="de-DE" baseline="30000" dirty="0" smtClean="0"/>
              <a:t>1,2</a:t>
            </a:r>
            <a:r>
              <a:rPr lang="de-DE" dirty="0" smtClean="0"/>
              <a:t>  </a:t>
            </a:r>
            <a:r>
              <a:rPr lang="de-DE" dirty="0" smtClean="0"/>
              <a:t>					      AS-1.15</a:t>
            </a:r>
            <a:endParaRPr lang="de-DE" dirty="0" smtClean="0"/>
          </a:p>
          <a:p>
            <a:r>
              <a:rPr lang="en-GB" b="0" baseline="30000" dirty="0"/>
              <a:t>1</a:t>
            </a:r>
            <a:r>
              <a:rPr lang="en-GB" sz="1600" b="0" baseline="30000" dirty="0"/>
              <a:t> </a:t>
            </a:r>
            <a:r>
              <a:rPr lang="en-GB" sz="1600" b="0" dirty="0"/>
              <a:t>Institute for Energy and Climate Research (IEK-7), Forschungszentrum </a:t>
            </a:r>
            <a:r>
              <a:rPr lang="en-GB" sz="1600" b="0" dirty="0" err="1"/>
              <a:t>Jülich</a:t>
            </a:r>
            <a:r>
              <a:rPr lang="en-GB" sz="1600" b="0" dirty="0"/>
              <a:t> </a:t>
            </a:r>
            <a:r>
              <a:rPr lang="en-GB" sz="1600" b="0" dirty="0" smtClean="0"/>
              <a:t>GmbH, </a:t>
            </a:r>
            <a:r>
              <a:rPr lang="en-GB" sz="1600" b="0" dirty="0" smtClean="0"/>
              <a:t>Germany                             </a:t>
            </a:r>
            <a:r>
              <a:rPr lang="en-GB" sz="1600" dirty="0" smtClean="0"/>
              <a:t>EGU22-5382</a:t>
            </a:r>
            <a:endParaRPr lang="en-GB" sz="1600" b="0" dirty="0" smtClean="0"/>
          </a:p>
          <a:p>
            <a:r>
              <a:rPr lang="en-US" sz="1600" b="0" baseline="30000" dirty="0" smtClean="0"/>
              <a:t>2 </a:t>
            </a:r>
            <a:r>
              <a:rPr lang="en-US" sz="1600" b="0" dirty="0"/>
              <a:t>Institute for Physics of the Atmosphere (IPA), Johannes Gutenberg </a:t>
            </a:r>
            <a:r>
              <a:rPr lang="en-US" sz="1600" b="0" dirty="0" smtClean="0"/>
              <a:t>University Mainz</a:t>
            </a:r>
            <a:r>
              <a:rPr lang="en-US" sz="1600" b="0" dirty="0"/>
              <a:t>, </a:t>
            </a:r>
            <a:r>
              <a:rPr lang="en-US" sz="1600" b="0" dirty="0" smtClean="0"/>
              <a:t>Germany </a:t>
            </a:r>
            <a:endParaRPr lang="de-DE" sz="1600" b="0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520D87E3-8281-4D07-A018-037CE982C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523492" y="44624"/>
            <a:ext cx="8964996" cy="3789040"/>
            <a:chOff x="1391578" y="164664"/>
            <a:chExt cx="9770827" cy="546322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8784" y="3778078"/>
              <a:ext cx="2310282" cy="184858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9480" y="3627388"/>
              <a:ext cx="2500140" cy="2000498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1387" y="2483031"/>
              <a:ext cx="2321018" cy="1861574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4079" y="164664"/>
              <a:ext cx="2845541" cy="2276872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6214" y="400698"/>
              <a:ext cx="2356725" cy="1885744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3115" y="2113819"/>
              <a:ext cx="2465663" cy="1972911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48283" y="725051"/>
              <a:ext cx="2203962" cy="1763510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36114" y="2203825"/>
              <a:ext cx="2617894" cy="2094719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91578" y="2353408"/>
              <a:ext cx="2650514" cy="2120820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44740" y="561934"/>
              <a:ext cx="2925953" cy="2341213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77503" y="2177480"/>
              <a:ext cx="1817967" cy="1506528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517205" y="3924868"/>
              <a:ext cx="2127856" cy="1701792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3647728" y="6201308"/>
            <a:ext cx="543660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b="1" dirty="0" smtClean="0"/>
              <a:t> Extended Display Material Version </a:t>
            </a:r>
            <a:endParaRPr lang="en-GB" sz="2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3104965"/>
            <a:ext cx="3780420" cy="27002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&amp; </a:t>
            </a:r>
            <a:r>
              <a:rPr lang="de-DE" dirty="0" smtClean="0"/>
              <a:t>Outlook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9658" y="1016732"/>
            <a:ext cx="7748570" cy="558062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Bimodality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of cirrus PSDs is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certainly an important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issue: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Mid-</a:t>
            </a:r>
            <a:r>
              <a:rPr lang="en-US" sz="2000" dirty="0" err="1" smtClean="0"/>
              <a:t>lats</a:t>
            </a:r>
            <a:r>
              <a:rPr lang="en-US" sz="2000" dirty="0" smtClean="0"/>
              <a:t> have the tendency to closer distance of D</a:t>
            </a:r>
            <a:r>
              <a:rPr lang="en-US" sz="2000" baseline="-25000" dirty="0" smtClean="0"/>
              <a:t>1</a:t>
            </a:r>
            <a:r>
              <a:rPr lang="en-US" sz="2000" dirty="0"/>
              <a:t>-</a:t>
            </a:r>
            <a:r>
              <a:rPr lang="en-US" sz="2000" dirty="0" smtClean="0"/>
              <a:t>D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and    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eff1</a:t>
            </a:r>
            <a:r>
              <a:rPr lang="en-US" sz="2000" dirty="0"/>
              <a:t>-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eff2</a:t>
            </a:r>
            <a:r>
              <a:rPr lang="en-US" sz="2000" dirty="0" smtClean="0"/>
              <a:t> than the </a:t>
            </a:r>
            <a:r>
              <a:rPr lang="en-US" sz="2000" dirty="0" smtClean="0"/>
              <a:t>tropics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eff</a:t>
            </a:r>
            <a:r>
              <a:rPr lang="en-US" sz="2000" dirty="0"/>
              <a:t> </a:t>
            </a:r>
            <a:r>
              <a:rPr lang="en-US" sz="2000" dirty="0" smtClean="0"/>
              <a:t>significant </a:t>
            </a:r>
            <a:r>
              <a:rPr lang="en-US" sz="2000" i="1" dirty="0" smtClean="0"/>
              <a:t>f </a:t>
            </a:r>
            <a:r>
              <a:rPr lang="en-US" sz="2000" dirty="0" smtClean="0"/>
              <a:t>(T/IWC) relation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IWC: mode 1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can dominate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mode 2 (20/10% trop/mid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</a:rPr>
              <a:t>lat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000" dirty="0"/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Next steps: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make use of the complete database (but exclusion of </a:t>
            </a:r>
            <a:r>
              <a:rPr lang="en-US" sz="2000" dirty="0" smtClean="0"/>
              <a:t>contrails)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make </a:t>
            </a:r>
            <a:r>
              <a:rPr lang="en-US" sz="2000" dirty="0" smtClean="0"/>
              <a:t>use of single PSD means (5-10s) </a:t>
            </a:r>
            <a:r>
              <a:rPr lang="en-US" sz="2000" dirty="0" smtClean="0"/>
              <a:t>under</a:t>
            </a:r>
            <a:r>
              <a:rPr lang="en-US" sz="2000" dirty="0" smtClean="0"/>
              <a:t> </a:t>
            </a:r>
            <a:r>
              <a:rPr lang="en-US" sz="2000" dirty="0" smtClean="0"/>
              <a:t>rather constant conditions ((T, p)=</a:t>
            </a:r>
            <a:r>
              <a:rPr lang="en-US" sz="2000" i="1" dirty="0" err="1" smtClean="0"/>
              <a:t>const</a:t>
            </a:r>
            <a:r>
              <a:rPr lang="en-US" sz="2000" dirty="0" smtClean="0"/>
              <a:t>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better representation of PSD variability for a IWP-T grid box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computation </a:t>
            </a:r>
            <a:r>
              <a:rPr lang="en-US" sz="2000" dirty="0" smtClean="0"/>
              <a:t>of scattering properties </a:t>
            </a:r>
            <a:r>
              <a:rPr lang="en-US" sz="2000" dirty="0" smtClean="0"/>
              <a:t>DB of </a:t>
            </a:r>
            <a:r>
              <a:rPr lang="en-US" sz="2000" dirty="0" smtClean="0"/>
              <a:t>fitted PSDs (</a:t>
            </a:r>
            <a:r>
              <a:rPr lang="en-US" sz="2000" dirty="0"/>
              <a:t>T</a:t>
            </a:r>
            <a:r>
              <a:rPr lang="en-US" sz="2000" dirty="0" smtClean="0"/>
              <a:t>, IWC)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</a:t>
            </a:r>
            <a:r>
              <a:rPr lang="en-US" sz="2000" dirty="0" smtClean="0"/>
              <a:t>odel application: PSDs </a:t>
            </a:r>
            <a:r>
              <a:rPr lang="en-US" sz="2000" dirty="0" smtClean="0"/>
              <a:t>parameterizations in the T-IWC </a:t>
            </a:r>
            <a:r>
              <a:rPr lang="en-US" sz="2000" dirty="0" smtClean="0"/>
              <a:t>space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R. Spang et al., Bimodal PSD database, EGU2022.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8472263" y="6376243"/>
            <a:ext cx="720000" cy="221109"/>
          </a:xfrm>
        </p:spPr>
        <p:txBody>
          <a:bodyPr/>
          <a:lstStyle/>
          <a:p>
            <a:r>
              <a:rPr lang="de-DE" dirty="0" smtClean="0"/>
              <a:t>Page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r="6604"/>
          <a:stretch/>
        </p:blipFill>
        <p:spPr>
          <a:xfrm>
            <a:off x="8688288" y="177042"/>
            <a:ext cx="3395700" cy="242386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344472" y="1928155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de-DE" sz="2000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[µm]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568786" y="2924944"/>
            <a:ext cx="34678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3">
                    <a:lumMod val="75000"/>
                  </a:schemeClr>
                </a:solidFill>
              </a:rPr>
              <a:t>IWC mode1/2 PDF : 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ropic</a:t>
            </a:r>
            <a:r>
              <a:rPr lang="de-DE" sz="2000" b="1" dirty="0" err="1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endParaRPr lang="en-GB" sz="2000" b="1" dirty="0" err="1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Pfeil nach rechts 11"/>
          <p:cNvSpPr/>
          <p:nvPr/>
        </p:nvSpPr>
        <p:spPr>
          <a:xfrm rot="1063739">
            <a:off x="7887292" y="2762186"/>
            <a:ext cx="648072" cy="39604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2065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656728"/>
          </a:xfrm>
        </p:spPr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R. Spang et al., Bimodal PSD database, EGU2022.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19846" r="56674" b="46535"/>
          <a:stretch/>
        </p:blipFill>
        <p:spPr>
          <a:xfrm>
            <a:off x="7428148" y="944724"/>
            <a:ext cx="4738308" cy="2423919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381600" y="3641721"/>
            <a:ext cx="11485165" cy="25955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1" indent="0">
              <a:buFont typeface="Calibri" panose="020F0502020204030204" pitchFamily="34" charset="0"/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rgbClr val="002060"/>
                </a:solidFill>
              </a:rPr>
              <a:t>What do we like to present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Results from the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JULIA-DB </a:t>
            </a:r>
            <a:r>
              <a:rPr lang="en-US" sz="2000" dirty="0" smtClean="0"/>
              <a:t>with 8 out of 11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s.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</a:rPr>
              <a:t>Krämer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et al.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AS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</a:rPr>
              <a:t>1.15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r>
              <a:rPr lang="en-US" sz="2000" dirty="0" smtClean="0"/>
              <a:t> campaigns, data are not affected by shattering, diameter down to 3 µm.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Can we show or even better quantify the importance of the bimodality?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Are there significant difference between tropical and mid-</a:t>
            </a:r>
            <a:r>
              <a:rPr lang="en-US" sz="2000" dirty="0" err="1" smtClean="0"/>
              <a:t>lat</a:t>
            </a:r>
            <a:r>
              <a:rPr lang="en-US" sz="2000" dirty="0" smtClean="0"/>
              <a:t> cirrus? </a:t>
            </a:r>
          </a:p>
        </p:txBody>
      </p:sp>
      <p:sp>
        <p:nvSpPr>
          <p:cNvPr id="14" name="Textfeld 13"/>
          <p:cNvSpPr txBox="1"/>
          <p:nvPr/>
        </p:nvSpPr>
        <p:spPr>
          <a:xfrm flipH="1">
            <a:off x="9104689" y="487995"/>
            <a:ext cx="9673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JULIA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 rot="16200000">
            <a:off x="7734182" y="3663026"/>
            <a:ext cx="1116124" cy="2880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1" y="1041085"/>
            <a:ext cx="7452828" cy="2679251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Why is bimodality of PSDs an issue ?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        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</a:t>
            </a:r>
            <a:r>
              <a:rPr lang="en-US" sz="2000" dirty="0" smtClean="0"/>
              <a:t>ifferent sedimentation velocities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</a:t>
            </a:r>
            <a:r>
              <a:rPr lang="en-US" sz="2000" dirty="0" smtClean="0"/>
              <a:t>ndicator for different formation mechanisms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r</a:t>
            </a:r>
            <a:r>
              <a:rPr lang="en-US" sz="2000" dirty="0" smtClean="0"/>
              <a:t>esults in </a:t>
            </a:r>
            <a:r>
              <a:rPr lang="en-US" sz="2000" dirty="0"/>
              <a:t>different particle </a:t>
            </a:r>
            <a:r>
              <a:rPr lang="en-US" sz="2000" dirty="0" smtClean="0"/>
              <a:t>shapes and scattering properties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modifies radiative transport </a:t>
            </a:r>
            <a:r>
              <a:rPr lang="en-US" sz="2000" dirty="0" smtClean="0">
                <a:sym typeface="Symbol" panose="05050102010706020507" pitchFamily="18" charset="2"/>
              </a:rPr>
              <a:t></a:t>
            </a:r>
            <a:r>
              <a:rPr lang="en-US" sz="2000" dirty="0" smtClean="0"/>
              <a:t> effects retrieval results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</a:t>
            </a:r>
            <a:r>
              <a:rPr lang="en-US" sz="2000" dirty="0" smtClean="0"/>
              <a:t>limate impact: e.g. via effective radius </a:t>
            </a:r>
            <a:r>
              <a:rPr lang="en-US" sz="2000" dirty="0" smtClean="0">
                <a:sym typeface="Symbol" panose="05050102010706020507" pitchFamily="18" charset="2"/>
              </a:rPr>
              <a:t></a:t>
            </a:r>
            <a:r>
              <a:rPr lang="en-US" sz="2000" dirty="0" smtClean="0"/>
              <a:t> warming/cooling</a:t>
            </a:r>
          </a:p>
        </p:txBody>
      </p:sp>
    </p:spTree>
    <p:extLst>
      <p:ext uri="{BB962C8B-B14F-4D97-AF65-F5344CB8AC3E}">
        <p14:creationId xmlns:p14="http://schemas.microsoft.com/office/powerpoint/2010/main" val="36553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7284131" y="4581127"/>
            <a:ext cx="4608513" cy="2052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  <p:sp>
        <p:nvSpPr>
          <p:cNvPr id="4" name="Rechteck 3"/>
          <p:cNvSpPr/>
          <p:nvPr/>
        </p:nvSpPr>
        <p:spPr>
          <a:xfrm>
            <a:off x="263352" y="6381328"/>
            <a:ext cx="2484276" cy="221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GB" sz="2400" dirty="0" err="1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Methodology</a:t>
            </a:r>
            <a:endParaRPr lang="en-GB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478" y="1428963"/>
            <a:ext cx="6408602" cy="5070213"/>
          </a:xfrm>
        </p:spPr>
        <p:txBody>
          <a:bodyPr/>
          <a:lstStyle/>
          <a:p>
            <a:r>
              <a:rPr lang="en-US" sz="1800" dirty="0" smtClean="0"/>
              <a:t>Method of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Jonasz</a:t>
            </a:r>
            <a:r>
              <a:rPr lang="en-US" sz="1800" b="1" i="1" dirty="0" smtClean="0">
                <a:solidFill>
                  <a:srgbClr val="002060"/>
                </a:solidFill>
              </a:rPr>
              <a:t> &amp; Fournier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(1996) to fit multi-modal log-normal marine PSDs. Iteration process &amp; minimizing error.</a:t>
            </a:r>
          </a:p>
          <a:p>
            <a:r>
              <a:rPr lang="en-US" sz="1800" dirty="0" smtClean="0"/>
              <a:t>Python tools: LMFIT with </a:t>
            </a:r>
            <a:r>
              <a:rPr lang="en-US" sz="1800" i="1" dirty="0" err="1" smtClean="0"/>
              <a:t>Nelder&amp;Mead</a:t>
            </a:r>
            <a:r>
              <a:rPr lang="en-US" sz="1800" dirty="0" smtClean="0"/>
              <a:t> optimization method</a:t>
            </a:r>
          </a:p>
          <a:p>
            <a:r>
              <a:rPr lang="en-US" sz="1800" dirty="0" err="1" smtClean="0"/>
              <a:t>PyMieScatt</a:t>
            </a:r>
            <a:r>
              <a:rPr lang="en-US" sz="1800" dirty="0" smtClean="0"/>
              <a:t> library for Mie-scattering (</a:t>
            </a:r>
            <a:r>
              <a:rPr lang="en-US" sz="1800" i="1" dirty="0" err="1" smtClean="0"/>
              <a:t>Sumlin</a:t>
            </a:r>
            <a:r>
              <a:rPr lang="en-US" sz="1800" i="1" dirty="0" smtClean="0"/>
              <a:t> et al.</a:t>
            </a:r>
            <a:r>
              <a:rPr lang="en-US" sz="1800" dirty="0" smtClean="0"/>
              <a:t>, JQSRT 2018)   </a:t>
            </a:r>
          </a:p>
          <a:p>
            <a:endParaRPr lang="en-US" sz="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How to check your fit:</a:t>
            </a:r>
          </a:p>
          <a:p>
            <a:r>
              <a:rPr lang="en-US" sz="1800" dirty="0" smtClean="0"/>
              <a:t>For some - better say many - PSDs it is tricky to find a proper fit</a:t>
            </a:r>
          </a:p>
          <a:p>
            <a:r>
              <a:rPr lang="en-US" sz="1800" dirty="0" smtClean="0"/>
              <a:t>Never believe your computer program fitting a PSDs, try visual inspection.</a:t>
            </a:r>
          </a:p>
          <a:p>
            <a:r>
              <a:rPr lang="en-US" sz="1800" dirty="0" smtClean="0"/>
              <a:t>Define a </a:t>
            </a:r>
            <a:r>
              <a:rPr lang="en-US" sz="1800" b="1" i="1" dirty="0" smtClean="0"/>
              <a:t>cost function</a:t>
            </a:r>
            <a:r>
              <a:rPr lang="en-US" sz="1800" i="1" dirty="0" smtClean="0"/>
              <a:t> </a:t>
            </a:r>
            <a:r>
              <a:rPr lang="en-US" sz="1800" dirty="0" smtClean="0"/>
              <a:t>optimized with respect to </a:t>
            </a:r>
            <a:r>
              <a:rPr lang="en-US" sz="1800" i="1" dirty="0" smtClean="0"/>
              <a:t>‘what you like to get’</a:t>
            </a:r>
            <a:r>
              <a:rPr lang="en-US" sz="1800" dirty="0" smtClean="0"/>
              <a:t> (PSD, volume/IWC, area density, one, two, or even more modes - </a:t>
            </a:r>
            <a:r>
              <a:rPr lang="en-US" sz="1800" b="1" i="1" dirty="0" smtClean="0">
                <a:solidFill>
                  <a:srgbClr val="002060"/>
                </a:solidFill>
              </a:rPr>
              <a:t>shift</a:t>
            </a:r>
            <a:r>
              <a:rPr lang="en-US" sz="1800" dirty="0" smtClean="0"/>
              <a:t>). </a:t>
            </a:r>
          </a:p>
          <a:p>
            <a:r>
              <a:rPr lang="en-US" sz="1800" dirty="0" smtClean="0"/>
              <a:t>Which ‘PSD’ shall we fit? Temporal or IWC-T space mean?</a:t>
            </a:r>
          </a:p>
          <a:p>
            <a:endParaRPr lang="en-US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‘keep it simple’, but does it really fit? </a:t>
            </a:r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772159" y="211215"/>
            <a:ext cx="5860161" cy="4117885"/>
            <a:chOff x="6772159" y="211215"/>
            <a:chExt cx="5860161" cy="4117885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/>
            <a:srcRect l="50548" b="94328"/>
            <a:stretch/>
          </p:blipFill>
          <p:spPr>
            <a:xfrm>
              <a:off x="7045239" y="1304764"/>
              <a:ext cx="5587081" cy="529953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/>
            <a:srcRect r="71290" b="94328"/>
            <a:stretch/>
          </p:blipFill>
          <p:spPr>
            <a:xfrm>
              <a:off x="6780076" y="1428963"/>
              <a:ext cx="3728234" cy="60913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/>
            <a:srcRect t="7584"/>
            <a:stretch/>
          </p:blipFill>
          <p:spPr>
            <a:xfrm>
              <a:off x="6772159" y="211215"/>
              <a:ext cx="5387900" cy="4117885"/>
            </a:xfrm>
            <a:prstGeom prst="rect">
              <a:avLst/>
            </a:prstGeom>
          </p:spPr>
        </p:pic>
        <p:sp>
          <p:nvSpPr>
            <p:cNvPr id="12" name="Pfeil nach rechts 11"/>
            <p:cNvSpPr/>
            <p:nvPr/>
          </p:nvSpPr>
          <p:spPr>
            <a:xfrm>
              <a:off x="9048328" y="584684"/>
              <a:ext cx="540060" cy="15072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GB" sz="2400" dirty="0" err="1" smtClean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608168" y="429518"/>
              <a:ext cx="198019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400" dirty="0" smtClean="0">
                  <a:solidFill>
                    <a:srgbClr val="002060"/>
                  </a:solidFill>
                </a:rPr>
                <a:t>…</a:t>
              </a:r>
              <a:r>
                <a:rPr lang="de-DE" sz="2000" dirty="0" smtClean="0">
                  <a:solidFill>
                    <a:srgbClr val="002060"/>
                  </a:solidFill>
                </a:rPr>
                <a:t> </a:t>
              </a:r>
              <a:r>
                <a:rPr lang="de-DE" sz="2000" b="1" i="1" dirty="0" err="1" smtClean="0">
                  <a:solidFill>
                    <a:srgbClr val="002060"/>
                  </a:solidFill>
                </a:rPr>
                <a:t>shift</a:t>
              </a:r>
              <a:r>
                <a:rPr lang="de-DE" sz="2000" dirty="0" smtClean="0">
                  <a:solidFill>
                    <a:srgbClr val="002060"/>
                  </a:solidFill>
                </a:rPr>
                <a:t> </a:t>
              </a:r>
              <a:r>
                <a:rPr lang="de-DE" sz="2400" dirty="0" smtClean="0">
                  <a:solidFill>
                    <a:srgbClr val="002060"/>
                  </a:solidFill>
                </a:rPr>
                <a:t>…</a:t>
              </a:r>
              <a:endParaRPr lang="en-GB" sz="2400" dirty="0" err="1" smtClean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r="13185" b="43627"/>
          <a:stretch/>
        </p:blipFill>
        <p:spPr>
          <a:xfrm>
            <a:off x="7464152" y="5265204"/>
            <a:ext cx="4210938" cy="91364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r="6106"/>
          <a:stretch/>
        </p:blipFill>
        <p:spPr>
          <a:xfrm>
            <a:off x="7464152" y="4800962"/>
            <a:ext cx="4320480" cy="32022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/>
          <a:srcRect t="74726" r="13185"/>
          <a:stretch/>
        </p:blipFill>
        <p:spPr>
          <a:xfrm>
            <a:off x="7464152" y="6151727"/>
            <a:ext cx="4210938" cy="409621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235427" y="4209938"/>
            <a:ext cx="15248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J&amp;F96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  <a:endParaRPr lang="en-GB" sz="2000" b="1" dirty="0" err="1" smtClean="0">
              <a:solidFill>
                <a:srgbClr val="00206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392144" y="5207107"/>
            <a:ext cx="138624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rgbClr val="002060"/>
                </a:solidFill>
              </a:rPr>
              <a:t>  fit </a:t>
            </a:r>
            <a:r>
              <a:rPr lang="en-US" b="1" dirty="0" smtClean="0">
                <a:solidFill>
                  <a:srgbClr val="002060"/>
                </a:solidFill>
                <a:sym typeface="Symbol" panose="05050102010706020507" pitchFamily="18" charset="2"/>
              </a:rPr>
              <a:t></a:t>
            </a:r>
            <a:endParaRPr lang="en-GB" b="1" dirty="0" err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Mean PSD results</a:t>
            </a:r>
            <a:br>
              <a:rPr lang="en-GB" cap="none" dirty="0" smtClean="0"/>
            </a:br>
            <a:endParaRPr lang="en-GB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1052737"/>
            <a:ext cx="4140349" cy="3168351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Counts</a:t>
            </a:r>
            <a:r>
              <a:rPr lang="en-US" sz="1800" dirty="0" smtClean="0"/>
              <a:t> &gt; 500,000 PSDs in total</a:t>
            </a:r>
          </a:p>
          <a:p>
            <a:r>
              <a:rPr lang="en-US" sz="1800" dirty="0" smtClean="0"/>
              <a:t>Excellent coverage of parameter space: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Extinction 10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to 10</a:t>
            </a:r>
            <a:r>
              <a:rPr lang="en-US" sz="1800" baseline="30000" dirty="0" smtClean="0"/>
              <a:t>1 </a:t>
            </a:r>
            <a:r>
              <a:rPr lang="en-US" sz="1800" dirty="0" smtClean="0"/>
              <a:t>km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 </a:t>
            </a:r>
            <a:r>
              <a:rPr lang="en-US" sz="1400" dirty="0" smtClean="0"/>
              <a:t>(@ 830 cm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IWC – Temperature gird space     (10</a:t>
            </a:r>
            <a:r>
              <a:rPr lang="en-US" sz="1800" baseline="30000" dirty="0" smtClean="0"/>
              <a:t>-6</a:t>
            </a:r>
            <a:r>
              <a:rPr lang="en-US" sz="1800" dirty="0" smtClean="0"/>
              <a:t> to 10 g/m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and 185&lt;T&lt;235K)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Up to &gt;10000 PSDs per grid-box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Green lines: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800" i="1" dirty="0" smtClean="0"/>
              <a:t>Schiller et al.</a:t>
            </a:r>
            <a:r>
              <a:rPr lang="en-US" sz="1800" dirty="0" smtClean="0"/>
              <a:t> (2008) median IWC in situ measurements</a:t>
            </a:r>
          </a:p>
          <a:p>
            <a:pPr marL="215900" lvl="1" indent="0">
              <a:buNone/>
            </a:pPr>
            <a:endParaRPr lang="en-US" sz="1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8163"/>
          <a:stretch/>
        </p:blipFill>
        <p:spPr>
          <a:xfrm>
            <a:off x="8040216" y="656692"/>
            <a:ext cx="4140460" cy="30056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22876"/>
          <a:stretch/>
        </p:blipFill>
        <p:spPr>
          <a:xfrm>
            <a:off x="4586317" y="656692"/>
            <a:ext cx="3456384" cy="298774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r="7347"/>
          <a:stretch/>
        </p:blipFill>
        <p:spPr>
          <a:xfrm>
            <a:off x="8034881" y="3688338"/>
            <a:ext cx="4042953" cy="29090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/>
          <a:srcRect r="23413"/>
          <a:stretch/>
        </p:blipFill>
        <p:spPr>
          <a:xfrm>
            <a:off x="4689904" y="3681028"/>
            <a:ext cx="3350312" cy="291632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879976" y="476672"/>
            <a:ext cx="48605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ropics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					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mid-lat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03097" y="2960948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# 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counts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164452" y="2960948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# 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counts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47113" y="5888595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N [cm</a:t>
            </a:r>
            <a:r>
              <a:rPr lang="de-DE" sz="2000" b="1" baseline="30000" dirty="0" smtClean="0">
                <a:solidFill>
                  <a:schemeClr val="accent2">
                    <a:lumMod val="50000"/>
                  </a:schemeClr>
                </a:solidFill>
              </a:rPr>
              <a:t>-3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164452" y="5888595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N [cm</a:t>
            </a:r>
            <a:r>
              <a:rPr lang="de-DE" sz="2000" b="1" baseline="30000" dirty="0" smtClean="0">
                <a:solidFill>
                  <a:schemeClr val="accent2">
                    <a:lumMod val="50000"/>
                  </a:schemeClr>
                </a:solidFill>
              </a:rPr>
              <a:t>-3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371364" y="4473116"/>
            <a:ext cx="4140349" cy="1908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2060"/>
                </a:solidFill>
              </a:rPr>
              <a:t>Particle number density </a:t>
            </a:r>
            <a:r>
              <a:rPr lang="en-US" sz="1800" b="1" i="1" dirty="0" smtClean="0">
                <a:solidFill>
                  <a:srgbClr val="002060"/>
                </a:solidFill>
              </a:rPr>
              <a:t>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Range: 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 to 1 (10) 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Weak temperature dependence</a:t>
            </a:r>
          </a:p>
          <a:p>
            <a:pPr marL="215900" lvl="1" indent="0">
              <a:buFont typeface="Calibri" panose="020F0502020204030204" pitchFamily="34" charset="0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367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616" y="800708"/>
            <a:ext cx="3591125" cy="5801729"/>
          </a:xfrm>
        </p:spPr>
        <p:txBody>
          <a:bodyPr/>
          <a:lstStyle/>
          <a:p>
            <a:r>
              <a:rPr lang="en-US" sz="1800" dirty="0" smtClean="0"/>
              <a:t>Comparison of Mode 1 and 2 </a:t>
            </a:r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1800" b="1" baseline="-25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sz="1800" dirty="0" smtClean="0"/>
              <a:t> shows: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tendency for larger particles at low IWC  and low T than for high IWC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l</a:t>
            </a:r>
            <a:r>
              <a:rPr lang="en-US" sz="1800" dirty="0" smtClean="0"/>
              <a:t>ess variability in the tropics (less problems with the fitting)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US" sz="1800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1800" dirty="0" smtClean="0"/>
              <a:t> indicates: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gaps for mono-modal distributions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s</a:t>
            </a:r>
            <a:r>
              <a:rPr lang="en-US" sz="1800" dirty="0" smtClean="0"/>
              <a:t>imilar size range for tropics and mid-</a:t>
            </a:r>
            <a:r>
              <a:rPr lang="en-US" sz="1800" dirty="0" err="1" smtClean="0"/>
              <a:t>lats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Single 10s PSD analysis would be helpful </a:t>
            </a:r>
            <a:r>
              <a:rPr lang="en-US" sz="1800" dirty="0"/>
              <a:t> </a:t>
            </a:r>
            <a:r>
              <a:rPr lang="en-US" sz="1800" dirty="0" smtClean="0"/>
              <a:t>(s.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</a:rPr>
              <a:t>display material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741" y="256634"/>
            <a:ext cx="4920567" cy="3280378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80628"/>
            <a:ext cx="11449050" cy="528737"/>
          </a:xfrm>
        </p:spPr>
        <p:txBody>
          <a:bodyPr/>
          <a:lstStyle/>
          <a:p>
            <a:r>
              <a:rPr lang="en-GB" cap="none" dirty="0" smtClean="0"/>
              <a:t>Bimodality:</a:t>
            </a:r>
            <a:br>
              <a:rPr lang="en-GB" cap="none" dirty="0" smtClean="0"/>
            </a:br>
            <a:endParaRPr lang="en-GB" cap="non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3585988"/>
            <a:ext cx="4841083" cy="32273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l="-757" t="4444" r="8889" b="1"/>
          <a:stretch/>
        </p:blipFill>
        <p:spPr>
          <a:xfrm>
            <a:off x="7733563" y="3717032"/>
            <a:ext cx="4465330" cy="309634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523077" y="6032611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de-DE" sz="2000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[µm]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303497" y="6021288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de-DE" sz="2000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[µm]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t="5974" r="10204"/>
          <a:stretch/>
        </p:blipFill>
        <p:spPr>
          <a:xfrm>
            <a:off x="7745147" y="548680"/>
            <a:ext cx="4435529" cy="309634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0344472" y="2864259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de-DE" sz="2000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[µm]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91944" y="44624"/>
            <a:ext cx="48605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ropics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					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mid-lat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523077" y="2744924"/>
            <a:ext cx="12651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de-DE" sz="2000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[µm]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5" y="764704"/>
            <a:ext cx="4104345" cy="5364596"/>
          </a:xfrm>
        </p:spPr>
        <p:txBody>
          <a:bodyPr/>
          <a:lstStyle/>
          <a:p>
            <a:r>
              <a:rPr lang="en-US" sz="1800" dirty="0" smtClean="0"/>
              <a:t>So far habit mixtures for specific bulk properties are not considered.</a:t>
            </a:r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Extinction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smooth horizontal contours </a:t>
            </a:r>
            <a:r>
              <a:rPr lang="en-US" sz="1800" dirty="0" smtClean="0">
                <a:sym typeface="Symbol" panose="05050102010706020507" pitchFamily="18" charset="2"/>
              </a:rPr>
              <a:t> </a:t>
            </a:r>
            <a:r>
              <a:rPr lang="en-US" sz="1800" dirty="0" smtClean="0"/>
              <a:t>small temperature dependency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</a:t>
            </a:r>
            <a:r>
              <a:rPr lang="en-US" sz="1800" dirty="0" smtClean="0"/>
              <a:t>oldest (extremely low IWC) cirrus show lowest </a:t>
            </a:r>
            <a:r>
              <a:rPr lang="en-US" sz="1800" dirty="0" smtClean="0"/>
              <a:t>extinctions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Optically ultra thin cirrus &lt;10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km</a:t>
            </a:r>
            <a:r>
              <a:rPr lang="en-US" sz="1800" baseline="30000" dirty="0" smtClean="0"/>
              <a:t>-1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Effective Radius (</a:t>
            </a:r>
            <a:r>
              <a:rPr lang="en-US" sz="1800" b="1" i="1" dirty="0" err="1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1800" b="1" i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eff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= 3V/A)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considering distribution width and more related to scattering processes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For bimodality: following </a:t>
            </a:r>
            <a:r>
              <a:rPr lang="en-US" sz="1800" i="1" dirty="0" smtClean="0"/>
              <a:t>Foot et al.</a:t>
            </a:r>
            <a:r>
              <a:rPr lang="en-US" sz="1800" dirty="0" smtClean="0"/>
              <a:t> (1988) or </a:t>
            </a:r>
            <a:r>
              <a:rPr lang="en-US" sz="1800" i="1" dirty="0" smtClean="0"/>
              <a:t>Mitchell</a:t>
            </a:r>
            <a:r>
              <a:rPr lang="en-US" sz="1800" dirty="0" smtClean="0"/>
              <a:t> (2002)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eff</a:t>
            </a:r>
            <a:r>
              <a:rPr lang="en-US" sz="1800" i="1" baseline="-25000" dirty="0" smtClean="0"/>
              <a:t> </a:t>
            </a:r>
            <a:r>
              <a:rPr lang="en-US" sz="1800" i="1" dirty="0" smtClean="0"/>
              <a:t>= f </a:t>
            </a:r>
            <a:r>
              <a:rPr lang="en-US" sz="1800" dirty="0" smtClean="0"/>
              <a:t>(T,IWC) is significant.</a:t>
            </a:r>
            <a:endParaRPr lang="en-US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Page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43972" y="188640"/>
            <a:ext cx="48605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err="1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ropics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					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mid-lat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80628"/>
            <a:ext cx="5112458" cy="720080"/>
          </a:xfrm>
        </p:spPr>
        <p:txBody>
          <a:bodyPr/>
          <a:lstStyle/>
          <a:p>
            <a:r>
              <a:rPr lang="en-GB" cap="none" dirty="0" smtClean="0"/>
              <a:t>More mean PSD results</a:t>
            </a:r>
            <a:br>
              <a:rPr lang="en-GB" cap="none" dirty="0" smtClean="0"/>
            </a:br>
            <a:endParaRPr lang="en-GB" cap="non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877" y="600746"/>
            <a:ext cx="4374447" cy="291629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6481"/>
          <a:stretch/>
        </p:blipFill>
        <p:spPr>
          <a:xfrm>
            <a:off x="8040216" y="600746"/>
            <a:ext cx="4068452" cy="29002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795" y="3712341"/>
            <a:ext cx="4435529" cy="295701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/>
          <a:srcRect l="-8238" t="-2310" r="8238" b="-1397"/>
          <a:stretch/>
        </p:blipFill>
        <p:spPr>
          <a:xfrm>
            <a:off x="7644172" y="3647643"/>
            <a:ext cx="4370558" cy="302171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575305" y="2816932"/>
            <a:ext cx="14811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EXT [km</a:t>
            </a:r>
            <a:r>
              <a:rPr lang="de-DE" sz="2000" b="1" baseline="30000" dirty="0" smtClean="0">
                <a:solidFill>
                  <a:schemeClr val="accent2">
                    <a:lumMod val="50000"/>
                  </a:schemeClr>
                </a:solidFill>
              </a:rPr>
              <a:t>-1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544272" y="5949280"/>
            <a:ext cx="14811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de-DE" sz="20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eff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[km</a:t>
            </a:r>
            <a:r>
              <a:rPr lang="de-DE" sz="2000" b="1" baseline="30000" dirty="0" smtClean="0">
                <a:solidFill>
                  <a:schemeClr val="accent2">
                    <a:lumMod val="50000"/>
                  </a:schemeClr>
                </a:solidFill>
              </a:rPr>
              <a:t>-1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r="4310"/>
          <a:stretch/>
        </p:blipFill>
        <p:spPr>
          <a:xfrm>
            <a:off x="7932204" y="3537012"/>
            <a:ext cx="4248472" cy="317129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dirty="0" smtClean="0"/>
              <a:t>R. Spang et al., </a:t>
            </a:r>
            <a:r>
              <a:rPr lang="de-DE" dirty="0" err="1" smtClean="0"/>
              <a:t>Bimodal</a:t>
            </a:r>
            <a:r>
              <a:rPr lang="de-DE" dirty="0" smtClean="0"/>
              <a:t> PSD </a:t>
            </a:r>
            <a:r>
              <a:rPr lang="de-DE" dirty="0" err="1" smtClean="0"/>
              <a:t>database</a:t>
            </a:r>
            <a:r>
              <a:rPr lang="de-DE" dirty="0" smtClean="0"/>
              <a:t>, EGU2022.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821" y="463552"/>
            <a:ext cx="4416415" cy="31545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7419"/>
          <a:stretch/>
        </p:blipFill>
        <p:spPr>
          <a:xfrm>
            <a:off x="7992888" y="476672"/>
            <a:ext cx="4043772" cy="311986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r="7385"/>
          <a:stretch/>
        </p:blipFill>
        <p:spPr>
          <a:xfrm>
            <a:off x="3748244" y="3501008"/>
            <a:ext cx="4147956" cy="319908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798519"/>
            <a:ext cx="3468462" cy="5726825"/>
          </a:xfrm>
        </p:spPr>
        <p:txBody>
          <a:bodyPr/>
          <a:lstStyle/>
          <a:p>
            <a:r>
              <a:rPr lang="en-US" sz="1800" dirty="0" smtClean="0"/>
              <a:t>Mean over maximum 20s and 10 PSDs for detection  &amp; consideration of the variability in the PSD shape </a:t>
            </a:r>
          </a:p>
          <a:p>
            <a:r>
              <a:rPr lang="en-US" sz="1800" b="1" i="1" dirty="0" err="1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1800" b="1" i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eff</a:t>
            </a:r>
            <a:r>
              <a:rPr lang="en-US" sz="1800" dirty="0"/>
              <a:t>: </a:t>
            </a:r>
            <a:r>
              <a:rPr lang="en-US" sz="1800" dirty="0" smtClean="0"/>
              <a:t>for bimodality by following e.g. </a:t>
            </a:r>
            <a:r>
              <a:rPr lang="en-US" sz="1800" i="1" dirty="0" smtClean="0"/>
              <a:t>Foot </a:t>
            </a:r>
            <a:r>
              <a:rPr lang="en-US" sz="1800" i="1" dirty="0"/>
              <a:t>et al.</a:t>
            </a:r>
            <a:r>
              <a:rPr lang="en-US" sz="1800" dirty="0"/>
              <a:t> (1988) </a:t>
            </a:r>
            <a:r>
              <a:rPr lang="en-US" sz="1800" dirty="0" smtClean="0"/>
              <a:t>but here single </a:t>
            </a:r>
            <a:r>
              <a:rPr lang="en-US" sz="1800" b="1" i="1" dirty="0" smtClean="0"/>
              <a:t>R</a:t>
            </a:r>
            <a:r>
              <a:rPr lang="en-US" sz="1800" b="1" i="1" baseline="-25000" dirty="0" smtClean="0"/>
              <a:t>eff1/2</a:t>
            </a:r>
            <a:r>
              <a:rPr lang="en-US" sz="1800" dirty="0" smtClean="0"/>
              <a:t> defined by log-normal distribution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obviously </a:t>
            </a:r>
            <a:r>
              <a:rPr lang="en-US" sz="1800" dirty="0" smtClean="0"/>
              <a:t>different behavior between </a:t>
            </a:r>
            <a:r>
              <a:rPr lang="en-US" sz="1800" dirty="0" smtClean="0"/>
              <a:t>tropics </a:t>
            </a:r>
            <a:r>
              <a:rPr lang="en-US" sz="1800" dirty="0" smtClean="0"/>
              <a:t>and </a:t>
            </a:r>
            <a:r>
              <a:rPr lang="en-US" sz="1800" dirty="0" smtClean="0"/>
              <a:t>mid-</a:t>
            </a:r>
            <a:r>
              <a:rPr lang="en-US" sz="1800" dirty="0" err="1" smtClean="0"/>
              <a:t>lat</a:t>
            </a:r>
            <a:endParaRPr lang="en-US" sz="1800" dirty="0"/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Effective radius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difference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marL="215900" lvl="1" indent="0">
              <a:buNone/>
            </a:pPr>
            <a:r>
              <a:rPr lang="en-US" sz="1800" dirty="0" smtClean="0"/>
              <a:t>@ mid-</a:t>
            </a:r>
            <a:r>
              <a:rPr lang="en-US" sz="1800" dirty="0" err="1" smtClean="0"/>
              <a:t>lat</a:t>
            </a:r>
            <a:r>
              <a:rPr lang="en-US" sz="1800" dirty="0" smtClean="0"/>
              <a:t>: </a:t>
            </a:r>
            <a:r>
              <a:rPr lang="en-US" sz="1800" dirty="0" smtClean="0"/>
              <a:t> </a:t>
            </a:r>
            <a:r>
              <a:rPr lang="en-US" sz="1800" i="1" dirty="0" err="1" smtClean="0"/>
              <a:t>dR</a:t>
            </a:r>
            <a:r>
              <a:rPr lang="en-US" sz="1800" dirty="0" smtClean="0"/>
              <a:t>  ~ </a:t>
            </a:r>
            <a:r>
              <a:rPr lang="en-US" sz="1800" dirty="0"/>
              <a:t>100 </a:t>
            </a:r>
            <a:r>
              <a:rPr lang="en-US" sz="1800" dirty="0" smtClean="0"/>
              <a:t>µm</a:t>
            </a:r>
          </a:p>
          <a:p>
            <a:pPr marL="215900" lvl="1" indent="0">
              <a:buNone/>
            </a:pPr>
            <a:r>
              <a:rPr lang="en-US" sz="1800" dirty="0" smtClean="0"/>
              <a:t>@ tropics: </a:t>
            </a:r>
            <a:r>
              <a:rPr lang="en-US" sz="1800" i="1" dirty="0" err="1" smtClean="0"/>
              <a:t>dR</a:t>
            </a:r>
            <a:r>
              <a:rPr lang="en-US" sz="1800" i="1" baseline="-25000" dirty="0" err="1" smtClean="0"/>
              <a:t>S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&lt; ~</a:t>
            </a:r>
            <a:r>
              <a:rPr lang="en-US" sz="1800" dirty="0" smtClean="0"/>
              <a:t>2</a:t>
            </a:r>
            <a:r>
              <a:rPr lang="en-US" sz="1800" dirty="0" smtClean="0"/>
              <a:t>0 </a:t>
            </a:r>
            <a:r>
              <a:rPr lang="en-US" sz="1800" dirty="0" smtClean="0"/>
              <a:t>µm and 	      </a:t>
            </a:r>
            <a:r>
              <a:rPr lang="en-US" sz="1800" i="1" dirty="0" err="1" smtClean="0"/>
              <a:t>dR</a:t>
            </a:r>
            <a:r>
              <a:rPr lang="en-US" sz="1800" i="1" baseline="-25000" dirty="0" err="1" smtClean="0"/>
              <a:t>L</a:t>
            </a:r>
            <a:r>
              <a:rPr lang="en-US" sz="1800" i="1" baseline="-25000" dirty="0" smtClean="0"/>
              <a:t>  </a:t>
            </a:r>
            <a:r>
              <a:rPr lang="en-US" sz="1800" dirty="0" smtClean="0"/>
              <a:t>&gt; ~1</a:t>
            </a:r>
            <a:r>
              <a:rPr lang="en-US" sz="1800" dirty="0" smtClean="0"/>
              <a:t>5</a:t>
            </a:r>
            <a:r>
              <a:rPr lang="en-US" sz="1800" dirty="0" smtClean="0"/>
              <a:t>0 </a:t>
            </a:r>
            <a:r>
              <a:rPr lang="en-US" sz="1800" dirty="0" smtClean="0"/>
              <a:t>µm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mode1 &amp; 2 are closer for mid-latitudes</a:t>
            </a:r>
            <a:endParaRPr lang="en-US" sz="1800" dirty="0"/>
          </a:p>
        </p:txBody>
      </p:sp>
      <p:sp>
        <p:nvSpPr>
          <p:cNvPr id="15" name="Textfeld 14"/>
          <p:cNvSpPr txBox="1"/>
          <p:nvPr/>
        </p:nvSpPr>
        <p:spPr>
          <a:xfrm>
            <a:off x="6354078" y="4160403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de-DE" sz="2000" b="1" i="1" baseline="-25000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de-DE" sz="20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ff2 </a:t>
            </a: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– R</a:t>
            </a:r>
            <a:r>
              <a:rPr lang="de-DE" sz="20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eff1</a:t>
            </a:r>
            <a:endParaRPr lang="en-GB" sz="2000" b="1" i="1" baseline="-250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560496" y="4196407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de-DE" sz="2000" b="1" i="1" baseline="-25000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de-DE" sz="20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ff2 </a:t>
            </a: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– R</a:t>
            </a:r>
            <a:r>
              <a:rPr lang="de-DE" sz="20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eff1</a:t>
            </a:r>
            <a:endParaRPr lang="en-GB" sz="2000" b="1" i="1" baseline="-250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4392377" cy="650212"/>
          </a:xfrm>
        </p:spPr>
        <p:txBody>
          <a:bodyPr/>
          <a:lstStyle/>
          <a:p>
            <a:r>
              <a:rPr lang="en-US" sz="2800" cap="none" dirty="0" smtClean="0"/>
              <a:t>10s PSD mean </a:t>
            </a:r>
            <a:r>
              <a:rPr lang="en-US" sz="2800" cap="none" dirty="0" smtClean="0"/>
              <a:t>statistics I</a:t>
            </a:r>
            <a:endParaRPr lang="en-US" sz="2800" cap="none" dirty="0"/>
          </a:p>
        </p:txBody>
      </p:sp>
      <p:sp>
        <p:nvSpPr>
          <p:cNvPr id="14" name="Textfeld 13"/>
          <p:cNvSpPr txBox="1"/>
          <p:nvPr/>
        </p:nvSpPr>
        <p:spPr>
          <a:xfrm>
            <a:off x="5087888" y="260648"/>
            <a:ext cx="60846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tropics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						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mid-lat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080545" y="1412556"/>
            <a:ext cx="599631" cy="39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de-DE" sz="20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eff</a:t>
            </a:r>
            <a:endParaRPr lang="en-GB" sz="2000" b="1" i="1" baseline="-250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1161074" y="1424099"/>
            <a:ext cx="6595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de-DE" sz="20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eff</a:t>
            </a:r>
            <a:endParaRPr lang="en-GB" sz="2000" b="1" i="1" baseline="-250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/>
          <a:srcRect r="6755"/>
          <a:stretch/>
        </p:blipFill>
        <p:spPr>
          <a:xfrm>
            <a:off x="8184233" y="561419"/>
            <a:ext cx="3924436" cy="300623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/>
          <a:srcRect r="8154"/>
          <a:stretch/>
        </p:blipFill>
        <p:spPr>
          <a:xfrm>
            <a:off x="4304509" y="3652926"/>
            <a:ext cx="3924938" cy="30524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/>
          <a:srcRect r="7814"/>
          <a:stretch/>
        </p:blipFill>
        <p:spPr>
          <a:xfrm>
            <a:off x="8169154" y="3652926"/>
            <a:ext cx="3939514" cy="30524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r="7377"/>
          <a:stretch/>
        </p:blipFill>
        <p:spPr>
          <a:xfrm>
            <a:off x="4295800" y="525204"/>
            <a:ext cx="3905477" cy="301180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944724"/>
            <a:ext cx="3824808" cy="572682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IWC</a:t>
            </a:r>
            <a:r>
              <a:rPr lang="en-US" sz="1800" dirty="0" smtClean="0"/>
              <a:t>: obviously different behavior between  tropics and mid-</a:t>
            </a:r>
            <a:r>
              <a:rPr lang="en-US" sz="1800" dirty="0" err="1" smtClean="0"/>
              <a:t>lat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</a:t>
            </a:r>
            <a:r>
              <a:rPr lang="en-US" sz="1800" dirty="0" smtClean="0"/>
              <a:t>ode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can dominate mode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for  20% in the tropics and  9% at mid </a:t>
            </a:r>
            <a:r>
              <a:rPr lang="en-US" sz="1800" dirty="0" smtClean="0"/>
              <a:t>latitudes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More narrow IWC range especially for mid-</a:t>
            </a:r>
            <a:r>
              <a:rPr lang="en-US" sz="1800" dirty="0" err="1" smtClean="0"/>
              <a:t>lat</a:t>
            </a:r>
            <a:r>
              <a:rPr lang="en-US" sz="1800" dirty="0" smtClean="0"/>
              <a:t> mode 2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Surface Area Density mode1/2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Similar behavior like IWC, but in the tropics mode 1 appears with similar frequencies compared to mode 2      </a:t>
            </a:r>
            <a:endParaRPr lang="en-US" sz="18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7248128" y="1592796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IWC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28626" y="4689140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SAD</a:t>
            </a:r>
            <a:endParaRPr lang="en-GB" sz="2000" b="1" i="1" baseline="-250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316580" y="1592795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IWC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1089066" y="4797152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SAD</a:t>
            </a:r>
            <a:endParaRPr lang="en-GB" sz="2000" b="1" i="1" baseline="-250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4788421" cy="1124780"/>
          </a:xfrm>
        </p:spPr>
        <p:txBody>
          <a:bodyPr/>
          <a:lstStyle/>
          <a:p>
            <a:r>
              <a:rPr lang="en-US" sz="2800" cap="none" dirty="0" smtClean="0"/>
              <a:t>10s PSD mean </a:t>
            </a:r>
            <a:r>
              <a:rPr lang="en-US" sz="2800" cap="none" dirty="0" smtClean="0"/>
              <a:t>statistics II</a:t>
            </a:r>
            <a:endParaRPr lang="en-US" sz="2800" cap="none" dirty="0"/>
          </a:p>
        </p:txBody>
      </p:sp>
      <p:sp>
        <p:nvSpPr>
          <p:cNvPr id="14" name="Textfeld 13"/>
          <p:cNvSpPr txBox="1"/>
          <p:nvPr/>
        </p:nvSpPr>
        <p:spPr>
          <a:xfrm>
            <a:off x="5420265" y="272537"/>
            <a:ext cx="60846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tropics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						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mid-lat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124" y="3413124"/>
            <a:ext cx="31752" cy="317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524" y="3565524"/>
            <a:ext cx="31752" cy="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8088"/>
          <a:stretch/>
        </p:blipFill>
        <p:spPr>
          <a:xfrm>
            <a:off x="4079776" y="440669"/>
            <a:ext cx="4061801" cy="3156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r="7844"/>
          <a:stretch/>
        </p:blipFill>
        <p:spPr>
          <a:xfrm>
            <a:off x="8076220" y="443640"/>
            <a:ext cx="4045570" cy="31356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8287"/>
          <a:stretch/>
        </p:blipFill>
        <p:spPr>
          <a:xfrm>
            <a:off x="8087790" y="3565849"/>
            <a:ext cx="3984874" cy="310351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59" y="944724"/>
            <a:ext cx="3695291" cy="572682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Number density N</a:t>
            </a:r>
            <a:r>
              <a:rPr lang="en-US" sz="1800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t</a:t>
            </a:r>
            <a:r>
              <a:rPr lang="en-US" sz="1800" dirty="0" smtClean="0"/>
              <a:t>ropics: show smaller 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1800" dirty="0" smtClean="0"/>
              <a:t>’</a:t>
            </a:r>
            <a:r>
              <a:rPr lang="en-US" sz="1800" dirty="0" smtClean="0"/>
              <a:t>s, but mode 1&amp;2 are very similar up to ~10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. Large peak be mode 1 only PSDs.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Mid-</a:t>
            </a:r>
            <a:r>
              <a:rPr lang="en-US" sz="1800" dirty="0" err="1" smtClean="0"/>
              <a:t>lat</a:t>
            </a:r>
            <a:r>
              <a:rPr lang="en-US" sz="1800" dirty="0" smtClean="0"/>
              <a:t>: s</a:t>
            </a:r>
            <a:r>
              <a:rPr lang="en-US" sz="1800" dirty="0" smtClean="0"/>
              <a:t>imilar but narrower distribution, but mode 2 can </a:t>
            </a:r>
            <a:r>
              <a:rPr lang="en-US" sz="1800" dirty="0"/>
              <a:t>d</a:t>
            </a:r>
            <a:r>
              <a:rPr lang="en-US" sz="1800" dirty="0" smtClean="0"/>
              <a:t>ominate in </a:t>
            </a:r>
            <a:r>
              <a:rPr lang="en-US" sz="1800" dirty="0"/>
              <a:t>the 10</a:t>
            </a:r>
            <a:r>
              <a:rPr lang="en-US" sz="1800" baseline="30000" dirty="0"/>
              <a:t>-2</a:t>
            </a:r>
            <a:r>
              <a:rPr lang="en-US" sz="1800" dirty="0"/>
              <a:t> </a:t>
            </a:r>
            <a:r>
              <a:rPr lang="en-US" sz="1800" dirty="0" smtClean="0"/>
              <a:t>cm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 range</a:t>
            </a:r>
            <a:endParaRPr lang="en-US" sz="1800" dirty="0"/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</a:rPr>
              <a:t>Number density partitioning: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Mid-</a:t>
            </a:r>
            <a:r>
              <a:rPr lang="en-US" sz="1800" dirty="0" err="1" smtClean="0"/>
              <a:t>lat</a:t>
            </a:r>
            <a:r>
              <a:rPr lang="en-US" sz="1800" dirty="0" smtClean="0"/>
              <a:t> show again a significant different behavior to the tropics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‘bi-modal’ in the tropics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Mid-</a:t>
            </a:r>
            <a:r>
              <a:rPr lang="en-US" sz="1800" dirty="0" err="1" smtClean="0"/>
              <a:t>lat</a:t>
            </a:r>
            <a:r>
              <a:rPr lang="en-US" sz="1800" dirty="0" smtClean="0"/>
              <a:t>: large fraction of PSDs is dominated by 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18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sz="1800" b="1" i="1" baseline="-25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10920536" y="1232756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N [cm</a:t>
            </a:r>
            <a:r>
              <a:rPr lang="de-DE" sz="2000" b="1" i="1" baseline="30000" dirty="0" smtClean="0">
                <a:solidFill>
                  <a:schemeClr val="accent2">
                    <a:lumMod val="50000"/>
                  </a:schemeClr>
                </a:solidFill>
              </a:rPr>
              <a:t>-3</a:t>
            </a: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en-GB" sz="2000" b="1" i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751086" y="4668654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N2/(N1+N2)</a:t>
            </a:r>
            <a:endParaRPr lang="en-GB" sz="2000" b="1" i="1" baseline="-250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4788421" cy="468618"/>
          </a:xfrm>
        </p:spPr>
        <p:txBody>
          <a:bodyPr/>
          <a:lstStyle/>
          <a:p>
            <a:r>
              <a:rPr lang="en-US" sz="2800" cap="none" dirty="0" smtClean="0"/>
              <a:t>10s PSD mean </a:t>
            </a:r>
            <a:r>
              <a:rPr lang="en-US" sz="2800" cap="none" dirty="0" smtClean="0"/>
              <a:t>statistics III</a:t>
            </a:r>
            <a:endParaRPr lang="en-US" sz="2800" cap="none" dirty="0"/>
          </a:p>
        </p:txBody>
      </p:sp>
      <p:sp>
        <p:nvSpPr>
          <p:cNvPr id="14" name="Textfeld 13"/>
          <p:cNvSpPr txBox="1"/>
          <p:nvPr/>
        </p:nvSpPr>
        <p:spPr>
          <a:xfrm>
            <a:off x="5420265" y="272537"/>
            <a:ext cx="60846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tropics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							</a:t>
            </a:r>
            <a:r>
              <a:rPr lang="de-DE" sz="2000" b="1" dirty="0" err="1" smtClean="0">
                <a:solidFill>
                  <a:schemeClr val="accent2">
                    <a:lumMod val="50000"/>
                  </a:schemeClr>
                </a:solidFill>
              </a:rPr>
              <a:t>mid-lat</a:t>
            </a:r>
            <a:r>
              <a:rPr lang="de-DE" sz="2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GB" sz="2000" b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124" y="3413124"/>
            <a:ext cx="31752" cy="317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524" y="3565524"/>
            <a:ext cx="31752" cy="317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/>
          <a:srcRect r="8771"/>
          <a:stretch/>
        </p:blipFill>
        <p:spPr>
          <a:xfrm>
            <a:off x="4091403" y="3551323"/>
            <a:ext cx="4020821" cy="314811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730265" y="4716482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N2/(N1+N2)</a:t>
            </a:r>
            <a:endParaRPr lang="en-GB" sz="2000" b="1" i="1" baseline="-250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48606" y="1232756"/>
            <a:ext cx="15596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N [cm</a:t>
            </a:r>
            <a:r>
              <a:rPr lang="de-DE" sz="2000" b="1" i="1" baseline="30000" dirty="0" smtClean="0">
                <a:solidFill>
                  <a:schemeClr val="accent2">
                    <a:lumMod val="50000"/>
                  </a:schemeClr>
                </a:solidFill>
              </a:rPr>
              <a:t>-3</a:t>
            </a:r>
            <a:r>
              <a:rPr lang="de-DE" sz="2000" b="1" i="1" dirty="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en-GB" sz="2000" b="1" i="1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pang_bimodal-PSD_v0_16x9.potx" id="{F4A35BB6-C33E-4170-A629-CE50CDE182EE}" vid="{DA9E8EEF-5D07-435E-8EB0-9242DC10077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947</Words>
  <Application>Microsoft Office PowerPoint</Application>
  <PresentationFormat>Breitbild</PresentationFormat>
  <Paragraphs>138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Wingdings</vt:lpstr>
      <vt:lpstr>Jülich</vt:lpstr>
      <vt:lpstr>A database of microphysical and optical properties of thin to thick cirrus clouds derived from bimodal particle size distributions </vt:lpstr>
      <vt:lpstr>Motivation</vt:lpstr>
      <vt:lpstr>Methodology</vt:lpstr>
      <vt:lpstr>Mean PSD results </vt:lpstr>
      <vt:lpstr>Bimodality: </vt:lpstr>
      <vt:lpstr>More mean PSD results </vt:lpstr>
      <vt:lpstr>10s PSD mean statistics I</vt:lpstr>
      <vt:lpstr>10s PSD mean statistics II</vt:lpstr>
      <vt:lpstr>10s PSD mean statistics III</vt:lpstr>
      <vt:lpstr>Summary &amp; Outlook</vt:lpstr>
    </vt:vector>
  </TitlesOfParts>
  <Company>Jülich Forschungszentrum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Jülich Forschungszentrum</dc:creator>
  <cp:lastModifiedBy>Dr. Reinhold Spang</cp:lastModifiedBy>
  <cp:revision>157</cp:revision>
  <dcterms:created xsi:type="dcterms:W3CDTF">2017-11-11T19:42:13Z</dcterms:created>
  <dcterms:modified xsi:type="dcterms:W3CDTF">2022-05-20T13:44:51Z</dcterms:modified>
</cp:coreProperties>
</file>