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352" r:id="rId2"/>
    <p:sldId id="569" r:id="rId3"/>
    <p:sldId id="580" r:id="rId4"/>
    <p:sldId id="390" r:id="rId5"/>
    <p:sldId id="584" r:id="rId6"/>
    <p:sldId id="588" r:id="rId7"/>
    <p:sldId id="583" r:id="rId8"/>
  </p:sldIdLst>
  <p:sldSz cx="12192000" cy="6858000"/>
  <p:notesSz cx="9942513" cy="68119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CC0001"/>
    <a:srgbClr val="0000FF"/>
    <a:srgbClr val="E6E6E6"/>
    <a:srgbClr val="FF5050"/>
    <a:srgbClr val="FFFFFF"/>
    <a:srgbClr val="000000"/>
    <a:srgbClr val="C5E0B4"/>
    <a:srgbClr val="00B0F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750" autoAdjust="0"/>
  </p:normalViewPr>
  <p:slideViewPr>
    <p:cSldViewPr snapToGrid="0">
      <p:cViewPr varScale="1">
        <p:scale>
          <a:sx n="80" d="100"/>
          <a:sy n="80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308423" cy="341781"/>
          </a:xfrm>
          <a:prstGeom prst="rect">
            <a:avLst/>
          </a:prstGeom>
        </p:spPr>
        <p:txBody>
          <a:bodyPr vert="horz" lIns="91378" tIns="45688" rIns="91378" bIns="45688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1795" y="1"/>
            <a:ext cx="4308423" cy="341781"/>
          </a:xfrm>
          <a:prstGeom prst="rect">
            <a:avLst/>
          </a:prstGeom>
        </p:spPr>
        <p:txBody>
          <a:bodyPr vert="horz" lIns="91378" tIns="45688" rIns="91378" bIns="45688" rtlCol="0"/>
          <a:lstStyle>
            <a:lvl1pPr algn="r">
              <a:defRPr sz="1200"/>
            </a:lvl1pPr>
          </a:lstStyle>
          <a:p>
            <a:fld id="{88DAFB93-8658-47DE-9089-523AD77526FC}" type="datetimeFigureOut">
              <a:rPr lang="en-SG" smtClean="0"/>
              <a:t>21/5/2022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90987" cy="2300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8" tIns="45688" rIns="91378" bIns="45688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252" y="3278258"/>
            <a:ext cx="7954010" cy="2682210"/>
          </a:xfrm>
          <a:prstGeom prst="rect">
            <a:avLst/>
          </a:prstGeom>
        </p:spPr>
        <p:txBody>
          <a:bodyPr vert="horz" lIns="91378" tIns="45688" rIns="91378" bIns="456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6470185"/>
            <a:ext cx="4308423" cy="341780"/>
          </a:xfrm>
          <a:prstGeom prst="rect">
            <a:avLst/>
          </a:prstGeom>
        </p:spPr>
        <p:txBody>
          <a:bodyPr vert="horz" lIns="91378" tIns="45688" rIns="91378" bIns="45688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1795" y="6470185"/>
            <a:ext cx="4308423" cy="341780"/>
          </a:xfrm>
          <a:prstGeom prst="rect">
            <a:avLst/>
          </a:prstGeom>
        </p:spPr>
        <p:txBody>
          <a:bodyPr vert="horz" lIns="91378" tIns="45688" rIns="91378" bIns="45688" rtlCol="0" anchor="b"/>
          <a:lstStyle>
            <a:lvl1pPr algn="r">
              <a:defRPr sz="1200"/>
            </a:lvl1pPr>
          </a:lstStyle>
          <a:p>
            <a:fld id="{E68665F9-D6FF-4574-BF69-8238DB4AF05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71919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err="1"/>
              <a:t>plot_hyd_solar_hr</a:t>
            </a:r>
            <a:r>
              <a:rPr lang="en-SG" dirty="0"/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65F9-D6FF-4574-BF69-8238DB4AF05F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53190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err="1"/>
              <a:t>plot_hyd_solar_hr</a:t>
            </a:r>
            <a:r>
              <a:rPr lang="en-SG" dirty="0"/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65F9-D6FF-4574-BF69-8238DB4AF05F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5319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err="1"/>
              <a:t>plot_hyd_solar_hr</a:t>
            </a:r>
            <a:r>
              <a:rPr lang="en-SG" dirty="0"/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65F9-D6FF-4574-BF69-8238DB4AF05F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0880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BFBDA-C532-419B-A91A-40A02C667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AEB2E1-4E12-4FA9-B894-2FD91BD74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5988E-D360-4350-8A0C-0DA386A2D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D612-E8FE-4A48-B05B-9D7106E00C4F}" type="datetime1">
              <a:rPr lang="en-SG" smtClean="0"/>
              <a:t>21/5/2022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E85A7-3112-4570-95AA-CD043E70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76CEC-B63A-4C4E-A8F2-E920FFC5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673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E6243-51E7-4691-8DE3-714FA6F9A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CBB87C-5416-4FD5-B5D3-09D958DF0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6E50A-76AC-49B3-91EF-174B17C7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E29C-BDD3-4303-9346-31DA48FBB12C}" type="datetime1">
              <a:rPr lang="en-SG" smtClean="0"/>
              <a:t>21/5/2022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A9F37-69E1-4547-9FF6-AF704FF4A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ECB57-4F44-4A2D-BBAE-5C1F19C1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1590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9D8432-2376-4485-AE4B-763A21E6D7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50360C-3342-4317-9C6C-90FDC57BF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706F2-D953-42A9-8ED8-8B796007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7595-EE2D-4165-A1DD-8E38527E7E77}" type="datetime1">
              <a:rPr lang="en-SG" smtClean="0"/>
              <a:t>21/5/2022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0CFB8-E383-48CB-9169-31B325F1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B7F5E-BE4D-43BB-B28E-5B18EB0D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8068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56BF-7378-4EC8-ABBB-E8C2F7E65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37144-99E2-4E6F-8DCE-3A0969EC7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DE458-EB3D-42F6-B7D0-E0841BE9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EA90-67B3-433B-B8D6-51D19F41C7FD}" type="datetime1">
              <a:rPr lang="en-SG" smtClean="0"/>
              <a:t>21/5/2022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21F6A-C493-449F-AF4A-3AC2077E9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7CB5B-61EF-4A13-A914-7EB4FA9D8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1121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2FEC3-7B4A-4589-AFEB-3B873ED65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1B656-5ED3-4020-AADE-49B31B6A5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C755A-51D2-497F-AA20-A061177A3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3AE2-BF6A-4BEA-B244-B9EC9C6786C0}" type="datetime1">
              <a:rPr lang="en-SG" smtClean="0"/>
              <a:t>21/5/2022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28BC7-EED1-4212-A19A-DA31981B8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B5CC4-DBA2-4FB4-BC67-588C0ED6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4313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EE2C0-277A-43EE-A3D6-5B074505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7027D-1B82-4837-BA54-02453B8DD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2CA81-5DC6-45BD-ACB3-91C3A506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20B50-5FFD-43F1-8860-F6AFB8663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758A-2C13-4A09-B2C4-8981A0EC2FBB}" type="datetime1">
              <a:rPr lang="en-SG" smtClean="0"/>
              <a:t>21/5/2022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768E4-EDE0-485F-8002-015848A9E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0A4D3-B30E-4EB7-A5B1-4A38890C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9793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A9F1-EA53-4D88-B9E7-12F11B7F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3126E-B64E-4AE9-BF06-DE3623CAA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4B87E-F035-4BCF-AD31-DFB4EC736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111A98-F9CB-45D1-A5E9-8BAC0A49E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3CFF79-B707-4F46-8A9F-A3E8E78F6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4030EC-534A-47BD-AF3E-5E21147D5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C3EE-64B6-44C1-810A-1F9A60F44436}" type="datetime1">
              <a:rPr lang="en-SG" smtClean="0"/>
              <a:t>21/5/2022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D1F3A-9502-456E-83A9-1D946E2B3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121CEC-D345-4624-A9DB-63ED9EBC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1516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995AE-E4F3-46E1-960B-D61C1BA4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B6C2B-1026-4FF4-B7DC-8AD55314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7CA5-0575-414C-B662-21691E9BB2E5}" type="datetime1">
              <a:rPr lang="en-SG" smtClean="0"/>
              <a:t>21/5/2022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D94777-FAE7-4EF1-A16E-01B3C85CD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76066-A070-4C38-BA65-5D439EB7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4204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0FE0DD-FE6A-408E-BC73-D7F74F17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4DB8-BB9A-422E-911F-D558E738EADA}" type="datetime1">
              <a:rPr lang="en-SG" smtClean="0"/>
              <a:t>21/5/2022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020458-9103-46DF-AF18-B10D3228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D8C8D-C594-4300-AF4A-1E87BB84B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4813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54116-F7EF-4886-8819-AE6564815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F7BF8-3644-491E-9B22-D9DC2B5F4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72727-7E1F-44AC-94C9-AD9C3EA1B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C9CB5-A9D3-4290-9DD7-8AFAFCA8E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6992-3145-4493-8834-8CEC8318CC09}" type="datetime1">
              <a:rPr lang="en-SG" smtClean="0"/>
              <a:t>21/5/2022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A36DF-75AD-4EEC-BA2F-B354E7BEA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97DD0-1279-412F-B873-17049CE07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3601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F93D2-7BB8-4C97-AEAF-AA8B1EA25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7E73C1-61CD-45A5-B4A1-6E79C1927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078BE-660C-4DEE-B4AC-952612867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014EE-2ECF-4198-9299-3344A2872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8D2-5115-4A81-BA47-24367DB6EF23}" type="datetime1">
              <a:rPr lang="en-SG" smtClean="0"/>
              <a:t>21/5/2022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1B7C1-1340-4762-B648-EF1369C53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20E7E-4699-44DF-A7F5-412F6982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7476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E48FF3-404E-4BA3-9D2A-A2446C91D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91FB3-00E4-4552-9006-022346B02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F9BBA-27DE-4690-88B7-AE543CAFD0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BF100-4989-4CB8-930C-10517E5347E9}" type="datetime1">
              <a:rPr lang="en-SG" smtClean="0"/>
              <a:t>21/5/2022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E6A16-1D31-48DE-90B0-4B218081F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BF07B-AAA8-4779-A906-EBAA81E1C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28015-46E4-4C1D-BA82-BC539E295F8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645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70.png"/><Relationship Id="rId10" Type="http://schemas.openxmlformats.org/officeDocument/2006/relationships/hyperlink" Target="https://pixabay.com/en/dam-water-symbol-reservoir-wall-312001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02740B-DD77-CB5D-2557-720F2435E9C6}"/>
              </a:ext>
            </a:extLst>
          </p:cNvPr>
          <p:cNvSpPr/>
          <p:nvPr/>
        </p:nvSpPr>
        <p:spPr>
          <a:xfrm>
            <a:off x="9296396" y="188"/>
            <a:ext cx="2895603" cy="3195892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1A2E31F-7359-9401-264B-EEA4D299F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807" y="0"/>
            <a:ext cx="1061193" cy="141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91610548-1C0A-CA9F-1882-4DE638DFE2C5}"/>
              </a:ext>
            </a:extLst>
          </p:cNvPr>
          <p:cNvSpPr/>
          <p:nvPr/>
        </p:nvSpPr>
        <p:spPr>
          <a:xfrm rot="10800000">
            <a:off x="9844108" y="798"/>
            <a:ext cx="2345703" cy="2932341"/>
          </a:xfrm>
          <a:prstGeom prst="rtTriangle">
            <a:avLst/>
          </a:prstGeom>
          <a:gradFill flip="none" rotWithShape="1">
            <a:gsLst>
              <a:gs pos="0">
                <a:srgbClr val="0072BC">
                  <a:alpha val="0"/>
                </a:srgbClr>
              </a:gs>
              <a:gs pos="50000">
                <a:srgbClr val="0072BC">
                  <a:alpha val="75000"/>
                  <a:lumMod val="20000"/>
                </a:srgbClr>
              </a:gs>
              <a:gs pos="40000">
                <a:srgbClr val="0072BC">
                  <a:alpha val="0"/>
                  <a:lumMod val="100000"/>
                </a:srgbClr>
              </a:gs>
              <a:gs pos="60000">
                <a:srgbClr val="0072BC">
                  <a:alpha val="0"/>
                  <a:lumMod val="100000"/>
                </a:srgbClr>
              </a:gs>
              <a:gs pos="100000">
                <a:srgbClr val="0072BC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pic>
        <p:nvPicPr>
          <p:cNvPr id="17" name="Picture 4" descr="ESD Games - Engineering Systems and Design (ESD)">
            <a:extLst>
              <a:ext uri="{FF2B5EF4-FFF2-40B4-BE49-F238E27FC236}">
                <a16:creationId xmlns:a16="http://schemas.microsoft.com/office/drawing/2014/main" id="{B60C37CF-30E5-764E-73ED-10A423364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" t="7635" r="6231" b="6587"/>
          <a:stretch/>
        </p:blipFill>
        <p:spPr bwMode="auto">
          <a:xfrm>
            <a:off x="4460048" y="5401109"/>
            <a:ext cx="1497810" cy="58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084DD18-0A42-F3D2-E9FF-B1CD64E017A2}"/>
              </a:ext>
            </a:extLst>
          </p:cNvPr>
          <p:cNvSpPr txBox="1"/>
          <p:nvPr/>
        </p:nvSpPr>
        <p:spPr>
          <a:xfrm>
            <a:off x="2362770" y="4336354"/>
            <a:ext cx="7472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b="0" i="0" dirty="0">
                <a:solidFill>
                  <a:srgbClr val="2F559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SG" sz="1400" b="0" i="0" dirty="0">
                <a:solidFill>
                  <a:srgbClr val="2F559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EGU22-5384</a:t>
            </a:r>
            <a:r>
              <a:rPr lang="en-SG" b="0" i="0" dirty="0">
                <a:solidFill>
                  <a:srgbClr val="2F559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SG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4D3526-1121-50CE-5468-8ECDE702F9BF}"/>
              </a:ext>
            </a:extLst>
          </p:cNvPr>
          <p:cNvSpPr txBox="1"/>
          <p:nvPr/>
        </p:nvSpPr>
        <p:spPr>
          <a:xfrm>
            <a:off x="6524480" y="5993469"/>
            <a:ext cx="1203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CC000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A0EE2F-8793-9BD9-8D99-25248887DE11}"/>
              </a:ext>
            </a:extLst>
          </p:cNvPr>
          <p:cNvSpPr txBox="1"/>
          <p:nvPr/>
        </p:nvSpPr>
        <p:spPr>
          <a:xfrm>
            <a:off x="4460048" y="5992821"/>
            <a:ext cx="1497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(1)</a:t>
            </a:r>
            <a:endParaRPr lang="en-US" sz="1000" dirty="0">
              <a:solidFill>
                <a:srgbClr val="583D8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B6B4EB4-86D3-6F63-108F-53351A543061}"/>
              </a:ext>
            </a:extLst>
          </p:cNvPr>
          <p:cNvSpPr/>
          <p:nvPr/>
        </p:nvSpPr>
        <p:spPr>
          <a:xfrm rot="19426470">
            <a:off x="9972229" y="-1200184"/>
            <a:ext cx="1631871" cy="690744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0000"/>
                </a:schemeClr>
              </a:gs>
              <a:gs pos="25000">
                <a:schemeClr val="bg1">
                  <a:lumMod val="100000"/>
                </a:schemeClr>
              </a:gs>
              <a:gs pos="75000">
                <a:schemeClr val="bg1">
                  <a:lumMod val="90000"/>
                </a:schemeClr>
              </a:gs>
              <a:gs pos="100000">
                <a:schemeClr val="bg1">
                  <a:lumMod val="9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EEDC2B-712B-41C8-9ED6-7FC9EE11DB1A}"/>
              </a:ext>
            </a:extLst>
          </p:cNvPr>
          <p:cNvSpPr/>
          <p:nvPr/>
        </p:nvSpPr>
        <p:spPr>
          <a:xfrm>
            <a:off x="8871800" y="-163809"/>
            <a:ext cx="1402063" cy="350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32FB8C-BA60-718B-D72D-C5C92C1CFE91}"/>
              </a:ext>
            </a:extLst>
          </p:cNvPr>
          <p:cNvSpPr/>
          <p:nvPr/>
        </p:nvSpPr>
        <p:spPr>
          <a:xfrm rot="16200000">
            <a:off x="9777698" y="1836537"/>
            <a:ext cx="2116975" cy="2895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D360E4-3CCD-5709-AB74-12BD4C18C393}"/>
              </a:ext>
            </a:extLst>
          </p:cNvPr>
          <p:cNvSpPr txBox="1"/>
          <p:nvPr/>
        </p:nvSpPr>
        <p:spPr>
          <a:xfrm>
            <a:off x="2366881" y="3930907"/>
            <a:ext cx="7479504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SG" b="1" i="0" dirty="0">
                <a:solidFill>
                  <a:srgbClr val="2F559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Rachel Koh</a:t>
            </a:r>
            <a:r>
              <a:rPr lang="en-SG" i="0" baseline="30000" dirty="0">
                <a:solidFill>
                  <a:srgbClr val="2F559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SG" i="0" dirty="0">
                <a:solidFill>
                  <a:srgbClr val="2F559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 Jordan Kern</a:t>
            </a:r>
            <a:r>
              <a:rPr lang="en-SG" i="0" baseline="30000" dirty="0">
                <a:solidFill>
                  <a:srgbClr val="2F559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SG" i="0" dirty="0">
                <a:solidFill>
                  <a:srgbClr val="2F559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 Stefano Galelli</a:t>
            </a:r>
            <a:r>
              <a:rPr lang="en-SG" i="0" baseline="30000" dirty="0">
                <a:solidFill>
                  <a:srgbClr val="2F559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38C9DC-D064-F1A3-6DC8-0182B61BC688}"/>
              </a:ext>
            </a:extLst>
          </p:cNvPr>
          <p:cNvSpPr/>
          <p:nvPr/>
        </p:nvSpPr>
        <p:spPr>
          <a:xfrm>
            <a:off x="7602853" y="-1352350"/>
            <a:ext cx="2241256" cy="2906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175839-6D96-DE27-933B-CE6FE5D2FF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2301" t="-5644" r="2691" b="-10543"/>
          <a:stretch/>
        </p:blipFill>
        <p:spPr>
          <a:xfrm>
            <a:off x="4197530" y="180960"/>
            <a:ext cx="3790697" cy="13267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75CEAA3-18E3-A02E-DABC-27683F5CA8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4" t="11841" r="1628" b="12975"/>
          <a:stretch/>
        </p:blipFill>
        <p:spPr>
          <a:xfrm>
            <a:off x="5130601" y="1113297"/>
            <a:ext cx="2823674" cy="13325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DEA7C65-F533-AB0C-A52C-DD2A04A1ED0B}"/>
              </a:ext>
            </a:extLst>
          </p:cNvPr>
          <p:cNvSpPr/>
          <p:nvPr/>
        </p:nvSpPr>
        <p:spPr>
          <a:xfrm>
            <a:off x="11245428" y="2933140"/>
            <a:ext cx="2099923" cy="2578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1042FAE-B87D-2965-4BD5-B18A3F138596}"/>
              </a:ext>
            </a:extLst>
          </p:cNvPr>
          <p:cNvSpPr/>
          <p:nvPr/>
        </p:nvSpPr>
        <p:spPr>
          <a:xfrm rot="16200000">
            <a:off x="9777700" y="1836535"/>
            <a:ext cx="2116976" cy="2895602"/>
          </a:xfrm>
          <a:prstGeom prst="ellipse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50000">
                <a:schemeClr val="bg2">
                  <a:alpha val="0"/>
                </a:schemeClr>
              </a:gs>
              <a:gs pos="20000">
                <a:schemeClr val="bg2">
                  <a:alpha val="0"/>
                </a:schemeClr>
              </a:gs>
              <a:gs pos="75000">
                <a:schemeClr val="bg2">
                  <a:alpha val="0"/>
                </a:schemeClr>
              </a:gs>
              <a:gs pos="100000">
                <a:schemeClr val="bg2">
                  <a:lumMod val="25000"/>
                </a:schemeClr>
              </a:gs>
            </a:gsLst>
            <a:lin ang="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E576805-92D9-9C80-A738-7DEC7F1CDD52}"/>
              </a:ext>
            </a:extLst>
          </p:cNvPr>
          <p:cNvSpPr/>
          <p:nvPr/>
        </p:nvSpPr>
        <p:spPr>
          <a:xfrm>
            <a:off x="9156999" y="1846202"/>
            <a:ext cx="1039312" cy="2213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AF7CA3-BEDF-149F-A5A8-88873794B942}"/>
              </a:ext>
            </a:extLst>
          </p:cNvPr>
          <p:cNvSpPr txBox="1"/>
          <p:nvPr/>
        </p:nvSpPr>
        <p:spPr>
          <a:xfrm>
            <a:off x="1408671" y="2343116"/>
            <a:ext cx="9349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Hard-coupling of water and power system models increases the complementarity </a:t>
            </a:r>
          </a:p>
          <a:p>
            <a:pPr algn="ctr"/>
            <a:r>
              <a:rPr lang="en-US" sz="3200" b="1" dirty="0">
                <a:solidFill>
                  <a:srgbClr val="2F5597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of renewable energy sources</a:t>
            </a:r>
          </a:p>
        </p:txBody>
      </p:sp>
      <p:pic>
        <p:nvPicPr>
          <p:cNvPr id="28" name="Picture 27" descr="A red sign with white text&#10;&#10;Description automatically generated">
            <a:extLst>
              <a:ext uri="{FF2B5EF4-FFF2-40B4-BE49-F238E27FC236}">
                <a16:creationId xmlns:a16="http://schemas.microsoft.com/office/drawing/2014/main" id="{8E45EA5C-B3BD-FD0B-9DC9-5395BDD232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481" y="5401108"/>
            <a:ext cx="1212426" cy="583761"/>
          </a:xfrm>
          <a:prstGeom prst="rect">
            <a:avLst/>
          </a:prstGeom>
        </p:spPr>
      </p:pic>
      <p:pic>
        <p:nvPicPr>
          <p:cNvPr id="29" name="Picture 28" descr="Qr code&#10;&#10;Description automatically generated">
            <a:extLst>
              <a:ext uri="{FF2B5EF4-FFF2-40B4-BE49-F238E27FC236}">
                <a16:creationId xmlns:a16="http://schemas.microsoft.com/office/drawing/2014/main" id="{7D90679A-35E1-1FD3-F2F3-4B0EDCD254F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4" y="326443"/>
            <a:ext cx="920106" cy="92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26B719-17A2-4CD6-B4C6-C6BC1E2E8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2</a:t>
            </a:fld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092FA9-48B3-E86B-9DFE-8857ECEBFD86}"/>
              </a:ext>
            </a:extLst>
          </p:cNvPr>
          <p:cNvSpPr txBox="1"/>
          <p:nvPr/>
        </p:nvSpPr>
        <p:spPr>
          <a:xfrm>
            <a:off x="1841573" y="1574303"/>
            <a:ext cx="2450286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2800" dirty="0"/>
              <a:t>Water management model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E196F3-A53C-D2F6-BA4B-4869DB32FE45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4291859" y="2266801"/>
            <a:ext cx="3507593" cy="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0889352-0E0F-0841-271E-BDBB7BB91548}"/>
              </a:ext>
            </a:extLst>
          </p:cNvPr>
          <p:cNvSpPr txBox="1"/>
          <p:nvPr/>
        </p:nvSpPr>
        <p:spPr>
          <a:xfrm>
            <a:off x="4368763" y="1796099"/>
            <a:ext cx="2128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Available hydropower</a:t>
            </a:r>
            <a:endParaRPr lang="en-SG" sz="28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CB991C-DABB-5E31-20E7-0CCB9F4B7777}"/>
              </a:ext>
            </a:extLst>
          </p:cNvPr>
          <p:cNvSpPr txBox="1"/>
          <p:nvPr/>
        </p:nvSpPr>
        <p:spPr>
          <a:xfrm>
            <a:off x="7799452" y="1789748"/>
            <a:ext cx="254864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2800" dirty="0"/>
              <a:t>Power system model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34F25074-3C41-5EA4-25AF-EB3F3389457F}"/>
              </a:ext>
            </a:extLst>
          </p:cNvPr>
          <p:cNvCxnSpPr>
            <a:cxnSpLocks/>
            <a:stCxn id="11" idx="2"/>
            <a:endCxn id="8" idx="2"/>
          </p:cNvCxnSpPr>
          <p:nvPr/>
        </p:nvCxnSpPr>
        <p:spPr>
          <a:xfrm rot="5400000">
            <a:off x="5962526" y="-151954"/>
            <a:ext cx="215443" cy="6007061"/>
          </a:xfrm>
          <a:prstGeom prst="curvedConnector3">
            <a:avLst>
              <a:gd name="adj1" fmla="val 34301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DD69DF-5CD9-03F7-0156-04284600A9A5}"/>
              </a:ext>
            </a:extLst>
          </p:cNvPr>
          <p:cNvCxnSpPr>
            <a:cxnSpLocks/>
          </p:cNvCxnSpPr>
          <p:nvPr/>
        </p:nvCxnSpPr>
        <p:spPr>
          <a:xfrm flipH="1">
            <a:off x="8195451" y="885826"/>
            <a:ext cx="704850" cy="903922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51C6376-2DA1-C141-FE34-224D3023F634}"/>
              </a:ext>
            </a:extLst>
          </p:cNvPr>
          <p:cNvCxnSpPr>
            <a:cxnSpLocks/>
          </p:cNvCxnSpPr>
          <p:nvPr/>
        </p:nvCxnSpPr>
        <p:spPr>
          <a:xfrm flipH="1">
            <a:off x="9290826" y="885826"/>
            <a:ext cx="704850" cy="903922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8217EEB-0A02-01FD-78BC-843B643E9812}"/>
              </a:ext>
            </a:extLst>
          </p:cNvPr>
          <p:cNvSpPr txBox="1"/>
          <p:nvPr/>
        </p:nvSpPr>
        <p:spPr>
          <a:xfrm>
            <a:off x="8547876" y="516494"/>
            <a:ext cx="928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rgbClr val="0070C0"/>
                </a:solidFill>
              </a:rPr>
              <a:t>Solar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547817-52E1-E9E9-F1E0-85A3EA823105}"/>
              </a:ext>
            </a:extLst>
          </p:cNvPr>
          <p:cNvSpPr txBox="1"/>
          <p:nvPr/>
        </p:nvSpPr>
        <p:spPr>
          <a:xfrm>
            <a:off x="9643251" y="516494"/>
            <a:ext cx="928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rgbClr val="0070C0"/>
                </a:solidFill>
              </a:rPr>
              <a:t>Wind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C538F3-57C6-B04A-D968-FA96BA4D745B}"/>
              </a:ext>
            </a:extLst>
          </p:cNvPr>
          <p:cNvSpPr txBox="1"/>
          <p:nvPr/>
        </p:nvSpPr>
        <p:spPr>
          <a:xfrm>
            <a:off x="5716628" y="1797666"/>
            <a:ext cx="2128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>
                <a:solidFill>
                  <a:srgbClr val="0070C0"/>
                </a:solidFill>
              </a:rPr>
              <a:t>&gt; Dispatched</a:t>
            </a:r>
            <a:endParaRPr lang="en-SG" sz="2800" baseline="-250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5F6AF4-2AF9-7FC0-C313-853B2E5E9ABA}"/>
              </a:ext>
            </a:extLst>
          </p:cNvPr>
          <p:cNvSpPr txBox="1"/>
          <p:nvPr/>
        </p:nvSpPr>
        <p:spPr>
          <a:xfrm>
            <a:off x="2631302" y="5019677"/>
            <a:ext cx="210502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Electricity “oversupply”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DEA696-4BD9-B528-E0C8-15D549B1A2B1}"/>
              </a:ext>
            </a:extLst>
          </p:cNvPr>
          <p:cNvSpPr txBox="1"/>
          <p:nvPr/>
        </p:nvSpPr>
        <p:spPr>
          <a:xfrm>
            <a:off x="7495364" y="4370896"/>
            <a:ext cx="210502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Forced curtailment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D23DA6-D4A4-9B6C-51BF-D51EFCBFB3D5}"/>
              </a:ext>
            </a:extLst>
          </p:cNvPr>
          <p:cNvSpPr txBox="1"/>
          <p:nvPr/>
        </p:nvSpPr>
        <p:spPr>
          <a:xfrm>
            <a:off x="7495364" y="5531704"/>
            <a:ext cx="210502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Grid congestion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674590B-A8A4-6B63-6984-83854BC106B1}"/>
              </a:ext>
            </a:extLst>
          </p:cNvPr>
          <p:cNvCxnSpPr>
            <a:cxnSpLocks/>
            <a:stCxn id="6" idx="3"/>
            <a:endCxn id="17" idx="1"/>
          </p:cNvCxnSpPr>
          <p:nvPr/>
        </p:nvCxnSpPr>
        <p:spPr>
          <a:xfrm flipV="1">
            <a:off x="4736326" y="4786395"/>
            <a:ext cx="2759038" cy="64878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8">
            <a:extLst>
              <a:ext uri="{FF2B5EF4-FFF2-40B4-BE49-F238E27FC236}">
                <a16:creationId xmlns:a16="http://schemas.microsoft.com/office/drawing/2014/main" id="{A9A2965B-3156-FAC5-5529-4767C9203C97}"/>
              </a:ext>
            </a:extLst>
          </p:cNvPr>
          <p:cNvCxnSpPr>
            <a:cxnSpLocks/>
            <a:stCxn id="6" idx="3"/>
            <a:endCxn id="18" idx="1"/>
          </p:cNvCxnSpPr>
          <p:nvPr/>
        </p:nvCxnSpPr>
        <p:spPr>
          <a:xfrm>
            <a:off x="4736326" y="5435176"/>
            <a:ext cx="2759038" cy="51202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15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DE3B724-6E26-45E8-A022-6B14D0940CD8}"/>
                  </a:ext>
                </a:extLst>
              </p:cNvPr>
              <p:cNvSpPr txBox="1"/>
              <p:nvPr/>
            </p:nvSpPr>
            <p:spPr>
              <a:xfrm>
                <a:off x="847020" y="1865265"/>
                <a:ext cx="1777416" cy="822305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/>
                  <a:t>Release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SG" sz="1600" dirty="0"/>
                  <a:t>*</a:t>
                </a:r>
                <a:r>
                  <a:rPr lang="en-SG" sz="1600" b="1" dirty="0"/>
                  <a:t> </a:t>
                </a:r>
                <a:endParaRPr lang="en-SG" sz="1600" dirty="0"/>
              </a:p>
              <a:p>
                <a:pPr algn="ctr"/>
                <a:r>
                  <a:rPr lang="en-SG" sz="1600" dirty="0"/>
                  <a:t>Store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SG" sz="1600" dirty="0"/>
                  <a:t>*</a:t>
                </a:r>
                <a:r>
                  <a:rPr lang="en-SG" sz="1600" b="1" dirty="0"/>
                  <a:t> </a:t>
                </a:r>
                <a:endParaRPr lang="en-SG" sz="1600" baseline="-25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DE3B724-6E26-45E8-A022-6B14D0940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20" y="1865265"/>
                <a:ext cx="1777416" cy="82230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>
            <a:extLst>
              <a:ext uri="{FF2B5EF4-FFF2-40B4-BE49-F238E27FC236}">
                <a16:creationId xmlns:a16="http://schemas.microsoft.com/office/drawing/2014/main" id="{9C94B55B-091A-4123-B406-DDA616E3F8DA}"/>
              </a:ext>
            </a:extLst>
          </p:cNvPr>
          <p:cNvSpPr/>
          <p:nvPr/>
        </p:nvSpPr>
        <p:spPr>
          <a:xfrm>
            <a:off x="2309164" y="4100158"/>
            <a:ext cx="7751403" cy="26719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B201311-F851-4E35-A3C0-59EE8121771F}"/>
              </a:ext>
            </a:extLst>
          </p:cNvPr>
          <p:cNvSpPr/>
          <p:nvPr/>
        </p:nvSpPr>
        <p:spPr>
          <a:xfrm>
            <a:off x="6033064" y="166631"/>
            <a:ext cx="4026031" cy="34701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1FAE8C-40B7-47FE-8EFB-649F63060064}"/>
              </a:ext>
            </a:extLst>
          </p:cNvPr>
          <p:cNvSpPr/>
          <p:nvPr/>
        </p:nvSpPr>
        <p:spPr>
          <a:xfrm>
            <a:off x="2778358" y="177612"/>
            <a:ext cx="2915875" cy="34701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99D81-C256-45DF-BAE2-36AE75BAB3FA}"/>
              </a:ext>
            </a:extLst>
          </p:cNvPr>
          <p:cNvSpPr txBox="1"/>
          <p:nvPr/>
        </p:nvSpPr>
        <p:spPr>
          <a:xfrm>
            <a:off x="3133725" y="892835"/>
            <a:ext cx="232836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Water management model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23C276-A4F2-4BE6-876D-187653C001F8}"/>
              </a:ext>
            </a:extLst>
          </p:cNvPr>
          <p:cNvCxnSpPr>
            <a:cxnSpLocks/>
            <a:stCxn id="22" idx="2"/>
            <a:endCxn id="64" idx="3"/>
          </p:cNvCxnSpPr>
          <p:nvPr/>
        </p:nvCxnSpPr>
        <p:spPr>
          <a:xfrm rot="5400000">
            <a:off x="7156101" y="3861377"/>
            <a:ext cx="938380" cy="521671"/>
          </a:xfrm>
          <a:prstGeom prst="bentConnector2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0345C1-D873-4E01-8DE5-F081C988F4D5}"/>
                  </a:ext>
                </a:extLst>
              </p:cNvPr>
              <p:cNvSpPr txBox="1"/>
              <p:nvPr/>
            </p:nvSpPr>
            <p:spPr>
              <a:xfrm>
                <a:off x="3508184" y="1840865"/>
                <a:ext cx="1578871" cy="822305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/>
                  <a:t>Release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SG" sz="1600" dirty="0"/>
              </a:p>
              <a:p>
                <a:pPr algn="ctr"/>
                <a:r>
                  <a:rPr lang="en-SG" sz="1600" dirty="0"/>
                  <a:t>Store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SG" sz="16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SG" sz="1600" baseline="-25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0345C1-D873-4E01-8DE5-F081C988F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184" y="1840865"/>
                <a:ext cx="1578871" cy="82230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60D0EA-80D5-4A88-B826-9DE82A49B796}"/>
                  </a:ext>
                </a:extLst>
              </p:cNvPr>
              <p:cNvSpPr txBox="1"/>
              <p:nvPr/>
            </p:nvSpPr>
            <p:spPr>
              <a:xfrm>
                <a:off x="3267278" y="383079"/>
                <a:ext cx="1310433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SG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SG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SG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SG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SG" baseline="-25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60D0EA-80D5-4A88-B826-9DE82A49B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278" y="383079"/>
                <a:ext cx="1310433" cy="362984"/>
              </a:xfrm>
              <a:prstGeom prst="rect">
                <a:avLst/>
              </a:prstGeom>
              <a:blipFill>
                <a:blip r:embed="rId4"/>
                <a:stretch>
                  <a:fillRect b="-1355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36CB6F8-86C1-4A57-ACCD-A64C4C6360AA}"/>
              </a:ext>
            </a:extLst>
          </p:cNvPr>
          <p:cNvCxnSpPr>
            <a:cxnSpLocks/>
            <a:stCxn id="37" idx="0"/>
            <a:endCxn id="5" idx="1"/>
          </p:cNvCxnSpPr>
          <p:nvPr/>
        </p:nvCxnSpPr>
        <p:spPr>
          <a:xfrm rot="5400000" flipH="1" flipV="1">
            <a:off x="2110094" y="841635"/>
            <a:ext cx="649264" cy="1397997"/>
          </a:xfrm>
          <a:prstGeom prst="bentConnector2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48B653-3593-45A8-89CD-A84E20C56321}"/>
              </a:ext>
            </a:extLst>
          </p:cNvPr>
          <p:cNvCxnSpPr>
            <a:cxnSpLocks/>
            <a:stCxn id="83" idx="1"/>
            <a:endCxn id="12" idx="2"/>
          </p:cNvCxnSpPr>
          <p:nvPr/>
        </p:nvCxnSpPr>
        <p:spPr>
          <a:xfrm rot="10800000" flipH="1">
            <a:off x="2934956" y="2252019"/>
            <a:ext cx="573228" cy="3246917"/>
          </a:xfrm>
          <a:prstGeom prst="bentConnector3">
            <a:avLst>
              <a:gd name="adj1" fmla="val -39879"/>
            </a:avLst>
          </a:prstGeom>
          <a:ln w="12700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50E31B4-1862-4000-9A06-8EF566086C22}"/>
                  </a:ext>
                </a:extLst>
              </p:cNvPr>
              <p:cNvSpPr txBox="1"/>
              <p:nvPr/>
            </p:nvSpPr>
            <p:spPr>
              <a:xfrm>
                <a:off x="6917904" y="3006691"/>
                <a:ext cx="19364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/>
                  <a:t>Total daily dispatched: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SG" dirty="0">
                    <a:solidFill>
                      <a:schemeClr val="tx1"/>
                    </a:solidFill>
                  </a:rPr>
                  <a:t>*</a:t>
                </a:r>
                <a:r>
                  <a:rPr lang="en-SG" b="1" dirty="0">
                    <a:solidFill>
                      <a:schemeClr val="tx1"/>
                    </a:solidFill>
                  </a:rPr>
                  <a:t> </a:t>
                </a:r>
                <a:endParaRPr lang="en-SG" baseline="-25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50E31B4-1862-4000-9A06-8EF566086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904" y="3006691"/>
                <a:ext cx="1936444" cy="646331"/>
              </a:xfrm>
              <a:prstGeom prst="rect">
                <a:avLst/>
              </a:prstGeom>
              <a:blipFill>
                <a:blip r:embed="rId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C52067-0136-4B53-9D98-8CD1F3803D7B}"/>
              </a:ext>
            </a:extLst>
          </p:cNvPr>
          <p:cNvCxnSpPr>
            <a:cxnSpLocks/>
          </p:cNvCxnSpPr>
          <p:nvPr/>
        </p:nvCxnSpPr>
        <p:spPr>
          <a:xfrm>
            <a:off x="4310894" y="377489"/>
            <a:ext cx="0" cy="49629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592C9DF-D741-4E72-8263-E2D239BF8CB0}"/>
              </a:ext>
            </a:extLst>
          </p:cNvPr>
          <p:cNvCxnSpPr>
            <a:cxnSpLocks/>
            <a:stCxn id="73" idx="2"/>
            <a:endCxn id="56" idx="0"/>
          </p:cNvCxnSpPr>
          <p:nvPr/>
        </p:nvCxnSpPr>
        <p:spPr>
          <a:xfrm rot="5400000">
            <a:off x="7129666" y="1494675"/>
            <a:ext cx="674444" cy="81242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73D1D21-75E9-49BB-A360-F8C9CB79A27E}"/>
              </a:ext>
            </a:extLst>
          </p:cNvPr>
          <p:cNvSpPr txBox="1"/>
          <p:nvPr/>
        </p:nvSpPr>
        <p:spPr>
          <a:xfrm>
            <a:off x="7274052" y="2227705"/>
            <a:ext cx="1201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dirty="0"/>
              <a:t>hydropower</a:t>
            </a:r>
            <a:endParaRPr lang="en-SG" sz="1600" baseline="-25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333A0D2-9C03-4FA9-B088-E4949ECF55DE}"/>
              </a:ext>
            </a:extLst>
          </p:cNvPr>
          <p:cNvSpPr txBox="1"/>
          <p:nvPr/>
        </p:nvSpPr>
        <p:spPr>
          <a:xfrm>
            <a:off x="8350953" y="2238389"/>
            <a:ext cx="129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600" dirty="0"/>
              <a:t>other renewables</a:t>
            </a:r>
            <a:endParaRPr lang="en-SG" sz="1600" baseline="-25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759684-FA00-4FCF-9D25-7CD48224D0FC}"/>
              </a:ext>
            </a:extLst>
          </p:cNvPr>
          <p:cNvSpPr txBox="1"/>
          <p:nvPr/>
        </p:nvSpPr>
        <p:spPr>
          <a:xfrm>
            <a:off x="6776242" y="2238108"/>
            <a:ext cx="568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dirty="0"/>
              <a:t>coal</a:t>
            </a:r>
            <a:endParaRPr lang="en-SG" sz="1600" baseline="-25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2241019-F81B-4330-810E-7E03E634DBAD}"/>
              </a:ext>
            </a:extLst>
          </p:cNvPr>
          <p:cNvSpPr txBox="1"/>
          <p:nvPr/>
        </p:nvSpPr>
        <p:spPr>
          <a:xfrm>
            <a:off x="6284357" y="2228981"/>
            <a:ext cx="40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dirty="0"/>
              <a:t>oil</a:t>
            </a:r>
            <a:endParaRPr lang="en-SG" sz="1600" baseline="-250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E3D0F2A-8706-4658-B096-131250D1261C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 flipH="1">
            <a:off x="4297620" y="1539166"/>
            <a:ext cx="286" cy="3016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9C5FAE90-2E93-40D5-A6F1-AF88C5F17E42}"/>
              </a:ext>
            </a:extLst>
          </p:cNvPr>
          <p:cNvSpPr txBox="1"/>
          <p:nvPr/>
        </p:nvSpPr>
        <p:spPr>
          <a:xfrm>
            <a:off x="4814126" y="4268236"/>
            <a:ext cx="2550329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Hydropower fully utilised?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68844AD-33C7-4E0D-B599-5DFAECE62A86}"/>
              </a:ext>
            </a:extLst>
          </p:cNvPr>
          <p:cNvCxnSpPr>
            <a:cxnSpLocks/>
            <a:stCxn id="12" idx="4"/>
            <a:endCxn id="71" idx="0"/>
          </p:cNvCxnSpPr>
          <p:nvPr/>
        </p:nvCxnSpPr>
        <p:spPr>
          <a:xfrm>
            <a:off x="4297620" y="2663170"/>
            <a:ext cx="0" cy="33831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928B0AD-0679-4B0F-927D-1391F0D6AAAB}"/>
                  </a:ext>
                </a:extLst>
              </p:cNvPr>
              <p:cNvSpPr txBox="1"/>
              <p:nvPr/>
            </p:nvSpPr>
            <p:spPr>
              <a:xfrm>
                <a:off x="3425081" y="3001481"/>
                <a:ext cx="17450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/>
                  <a:t>Daily available: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SG" baseline="-25000" dirty="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928B0AD-0679-4B0F-927D-1391F0D6A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081" y="3001481"/>
                <a:ext cx="1745077" cy="646331"/>
              </a:xfrm>
              <a:prstGeom prst="rect">
                <a:avLst/>
              </a:prstGeom>
              <a:blipFill>
                <a:blip r:embed="rId6"/>
                <a:stretch>
                  <a:fillRect t="-4717" r="-699" b="-94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7B8ED5C-1490-401A-83B6-576CDF685B61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7873098" y="418837"/>
            <a:ext cx="1" cy="49849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180163FD-A2D1-4E4D-8B2A-34010D0628EC}"/>
              </a:ext>
            </a:extLst>
          </p:cNvPr>
          <p:cNvSpPr txBox="1"/>
          <p:nvPr/>
        </p:nvSpPr>
        <p:spPr>
          <a:xfrm>
            <a:off x="6907385" y="917333"/>
            <a:ext cx="19314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Power system model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9C37425-A9A2-445E-A3A4-CA35A8D4DA3E}"/>
              </a:ext>
            </a:extLst>
          </p:cNvPr>
          <p:cNvCxnSpPr>
            <a:cxnSpLocks/>
            <a:stCxn id="71" idx="3"/>
            <a:endCxn id="73" idx="1"/>
          </p:cNvCxnSpPr>
          <p:nvPr/>
        </p:nvCxnSpPr>
        <p:spPr>
          <a:xfrm flipV="1">
            <a:off x="5170158" y="1240499"/>
            <a:ext cx="1737227" cy="2084148"/>
          </a:xfrm>
          <a:prstGeom prst="bentConnector3">
            <a:avLst>
              <a:gd name="adj1" fmla="val 40131"/>
            </a:avLst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B4083E55-CAA0-4382-9204-744726693C03}"/>
              </a:ext>
            </a:extLst>
          </p:cNvPr>
          <p:cNvSpPr txBox="1"/>
          <p:nvPr/>
        </p:nvSpPr>
        <p:spPr>
          <a:xfrm>
            <a:off x="6553887" y="98117"/>
            <a:ext cx="1667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dirty="0"/>
              <a:t>Solar, Wind, Load, Thermal plant properties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D62FBE0-4A5C-466F-A330-4F4901042B84}"/>
              </a:ext>
            </a:extLst>
          </p:cNvPr>
          <p:cNvCxnSpPr>
            <a:cxnSpLocks/>
            <a:stCxn id="73" idx="2"/>
            <a:endCxn id="54" idx="0"/>
          </p:cNvCxnSpPr>
          <p:nvPr/>
        </p:nvCxnSpPr>
        <p:spPr>
          <a:xfrm>
            <a:off x="7873099" y="1563664"/>
            <a:ext cx="1498" cy="66404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E9A9E56-48CA-4688-AD14-B6B33D543091}"/>
              </a:ext>
            </a:extLst>
          </p:cNvPr>
          <p:cNvCxnSpPr>
            <a:cxnSpLocks/>
            <a:stCxn id="73" idx="2"/>
            <a:endCxn id="57" idx="0"/>
          </p:cNvCxnSpPr>
          <p:nvPr/>
        </p:nvCxnSpPr>
        <p:spPr>
          <a:xfrm rot="5400000">
            <a:off x="6847277" y="1203158"/>
            <a:ext cx="665317" cy="138632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CF46614-47F5-4577-AA66-2D0C2AB0DB23}"/>
              </a:ext>
            </a:extLst>
          </p:cNvPr>
          <p:cNvCxnSpPr>
            <a:cxnSpLocks/>
            <a:stCxn id="73" idx="2"/>
            <a:endCxn id="55" idx="0"/>
          </p:cNvCxnSpPr>
          <p:nvPr/>
        </p:nvCxnSpPr>
        <p:spPr>
          <a:xfrm rot="16200000" flipH="1">
            <a:off x="8097928" y="1338835"/>
            <a:ext cx="674725" cy="112438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B192F0E-29E7-4B68-9ABD-8012AFCC9FFE}"/>
              </a:ext>
            </a:extLst>
          </p:cNvPr>
          <p:cNvCxnSpPr>
            <a:cxnSpLocks/>
            <a:stCxn id="48" idx="2"/>
            <a:endCxn id="64" idx="1"/>
          </p:cNvCxnSpPr>
          <p:nvPr/>
        </p:nvCxnSpPr>
        <p:spPr>
          <a:xfrm rot="16200000" flipH="1">
            <a:off x="4053416" y="3830691"/>
            <a:ext cx="943591" cy="577830"/>
          </a:xfrm>
          <a:prstGeom prst="bentConnector2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0C3E933-9C7B-412F-A739-8F8326CA8E39}"/>
                  </a:ext>
                </a:extLst>
              </p:cNvPr>
              <p:cNvSpPr txBox="1"/>
              <p:nvPr/>
            </p:nvSpPr>
            <p:spPr>
              <a:xfrm>
                <a:off x="2934956" y="5314269"/>
                <a:ext cx="202507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sym typeface="Wingdings" panose="05000000000000000000" pitchFamily="2" charset="2"/>
                  </a:rPr>
                  <a:t>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SG" dirty="0"/>
                  <a:t>*</a:t>
                </a:r>
                <a:r>
                  <a:rPr lang="en-SG" b="1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0C3E933-9C7B-412F-A739-8F8326CA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956" y="5314269"/>
                <a:ext cx="2025077" cy="369332"/>
              </a:xfrm>
              <a:prstGeom prst="rect">
                <a:avLst/>
              </a:prstGeom>
              <a:blipFill>
                <a:blip r:embed="rId7"/>
                <a:stretch>
                  <a:fillRect t="-9677" b="-241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DF9008C-885C-4A59-97BD-1424BCE14162}"/>
                  </a:ext>
                </a:extLst>
              </p:cNvPr>
              <p:cNvSpPr txBox="1"/>
              <p:nvPr/>
            </p:nvSpPr>
            <p:spPr>
              <a:xfrm>
                <a:off x="7248030" y="5314269"/>
                <a:ext cx="202507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sym typeface="Wingdings" panose="05000000000000000000" pitchFamily="2" charset="2"/>
                  </a:rPr>
                  <a:t>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SG" dirty="0">
                    <a:solidFill>
                      <a:schemeClr val="tx1"/>
                    </a:solidFill>
                  </a:rPr>
                  <a:t>*</a:t>
                </a:r>
                <a:r>
                  <a:rPr lang="en-SG" b="1" dirty="0">
                    <a:solidFill>
                      <a:schemeClr val="tx1"/>
                    </a:solidFill>
                  </a:rPr>
                  <a:t>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𝐻𝑃</m:t>
                        </m:r>
                      </m:e>
                      <m:sub>
                        <m:r>
                          <a:rPr lang="en-SG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DF9008C-885C-4A59-97BD-1424BCE14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030" y="5314269"/>
                <a:ext cx="2025077" cy="369332"/>
              </a:xfrm>
              <a:prstGeom prst="rect">
                <a:avLst/>
              </a:prstGeom>
              <a:blipFill>
                <a:blip r:embed="rId8"/>
                <a:stretch>
                  <a:fillRect t="-9677" b="-241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3339709-42F4-42F9-AF82-E48CA9008E5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880711" y="2821648"/>
            <a:ext cx="716374" cy="68055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3041F48-9B53-4F23-B720-1B496BE7E828}"/>
              </a:ext>
            </a:extLst>
          </p:cNvPr>
          <p:cNvGrpSpPr/>
          <p:nvPr/>
        </p:nvGrpSpPr>
        <p:grpSpPr>
          <a:xfrm>
            <a:off x="9187316" y="279678"/>
            <a:ext cx="753105" cy="664451"/>
            <a:chOff x="-1052892" y="4709278"/>
            <a:chExt cx="753105" cy="66445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F771660-AF67-41E0-94B1-FD621CDF8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052892" y="4712117"/>
              <a:ext cx="753105" cy="651334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864D606-EE5C-4EF4-BF34-30C85097E2FB}"/>
                </a:ext>
              </a:extLst>
            </p:cNvPr>
            <p:cNvSpPr/>
            <p:nvPr/>
          </p:nvSpPr>
          <p:spPr>
            <a:xfrm>
              <a:off x="-1035271" y="4709278"/>
              <a:ext cx="715610" cy="664451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C07EFC8-FCE3-49E0-9B79-DFEF9E72FEB3}"/>
              </a:ext>
            </a:extLst>
          </p:cNvPr>
          <p:cNvSpPr txBox="1"/>
          <p:nvPr/>
        </p:nvSpPr>
        <p:spPr>
          <a:xfrm>
            <a:off x="5138451" y="6028959"/>
            <a:ext cx="19314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Re-operate reservoir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44F7080-7CE5-4602-A77C-A23868C42A7F}"/>
              </a:ext>
            </a:extLst>
          </p:cNvPr>
          <p:cNvCxnSpPr>
            <a:cxnSpLocks/>
            <a:stCxn id="84" idx="2"/>
            <a:endCxn id="58" idx="3"/>
          </p:cNvCxnSpPr>
          <p:nvPr/>
        </p:nvCxnSpPr>
        <p:spPr>
          <a:xfrm rot="5400000">
            <a:off x="7330962" y="5422518"/>
            <a:ext cx="668524" cy="1190691"/>
          </a:xfrm>
          <a:prstGeom prst="bentConnector2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6EB23B1-F2C1-40A2-8F10-1C3721A07A8B}"/>
              </a:ext>
            </a:extLst>
          </p:cNvPr>
          <p:cNvCxnSpPr>
            <a:cxnSpLocks/>
            <a:stCxn id="58" idx="1"/>
            <a:endCxn id="37" idx="4"/>
          </p:cNvCxnSpPr>
          <p:nvPr/>
        </p:nvCxnSpPr>
        <p:spPr>
          <a:xfrm rot="10800000">
            <a:off x="1735729" y="2687571"/>
            <a:ext cx="3402723" cy="3664555"/>
          </a:xfrm>
          <a:prstGeom prst="bentConnector2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049EF64-8D23-4A28-911A-8A31902DA574}"/>
              </a:ext>
            </a:extLst>
          </p:cNvPr>
          <p:cNvSpPr txBox="1"/>
          <p:nvPr/>
        </p:nvSpPr>
        <p:spPr>
          <a:xfrm rot="16200000">
            <a:off x="1984995" y="4517641"/>
            <a:ext cx="122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implement</a:t>
            </a:r>
            <a:endParaRPr lang="en-SG" baseline="-25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8B046A-C6C3-4313-9BCA-76DE7BCB483B}"/>
              </a:ext>
            </a:extLst>
          </p:cNvPr>
          <p:cNvSpPr txBox="1"/>
          <p:nvPr/>
        </p:nvSpPr>
        <p:spPr>
          <a:xfrm>
            <a:off x="8023418" y="4091032"/>
            <a:ext cx="212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u="sng" dirty="0"/>
              <a:t>Re-operation model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AB75412-179E-4BE5-9C33-A57F8041E1C5}"/>
              </a:ext>
            </a:extLst>
          </p:cNvPr>
          <p:cNvCxnSpPr>
            <a:cxnSpLocks/>
            <a:stCxn id="54" idx="2"/>
            <a:endCxn id="22" idx="0"/>
          </p:cNvCxnSpPr>
          <p:nvPr/>
        </p:nvCxnSpPr>
        <p:spPr>
          <a:xfrm>
            <a:off x="7874597" y="2566259"/>
            <a:ext cx="11529" cy="44043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1">
            <a:extLst>
              <a:ext uri="{FF2B5EF4-FFF2-40B4-BE49-F238E27FC236}">
                <a16:creationId xmlns:a16="http://schemas.microsoft.com/office/drawing/2014/main" id="{BDB830D2-ADD3-403F-A0CC-F66647D18C4C}"/>
              </a:ext>
            </a:extLst>
          </p:cNvPr>
          <p:cNvCxnSpPr>
            <a:cxnSpLocks/>
            <a:stCxn id="64" idx="2"/>
            <a:endCxn id="83" idx="0"/>
          </p:cNvCxnSpPr>
          <p:nvPr/>
        </p:nvCxnSpPr>
        <p:spPr>
          <a:xfrm rot="5400000">
            <a:off x="4818542" y="4043520"/>
            <a:ext cx="399702" cy="214179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4EF0DA52-8008-496B-B89F-5139277697B3}"/>
              </a:ext>
            </a:extLst>
          </p:cNvPr>
          <p:cNvCxnSpPr>
            <a:cxnSpLocks/>
            <a:stCxn id="64" idx="2"/>
            <a:endCxn id="84" idx="0"/>
          </p:cNvCxnSpPr>
          <p:nvPr/>
        </p:nvCxnSpPr>
        <p:spPr>
          <a:xfrm rot="16200000" flipH="1">
            <a:off x="6975079" y="4028779"/>
            <a:ext cx="399702" cy="217127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347AEC90-9EDD-4909-BBE1-3476BA531B67}"/>
              </a:ext>
            </a:extLst>
          </p:cNvPr>
          <p:cNvSpPr txBox="1"/>
          <p:nvPr/>
        </p:nvSpPr>
        <p:spPr>
          <a:xfrm rot="16200000">
            <a:off x="1007888" y="4526767"/>
            <a:ext cx="122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implement</a:t>
            </a:r>
            <a:endParaRPr lang="en-SG" baseline="-25000" dirty="0"/>
          </a:p>
        </p:txBody>
      </p:sp>
    </p:spTree>
    <p:extLst>
      <p:ext uri="{BB962C8B-B14F-4D97-AF65-F5344CB8AC3E}">
        <p14:creationId xmlns:p14="http://schemas.microsoft.com/office/powerpoint/2010/main" val="11612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4" grpId="0" animBg="1"/>
      <p:bldP spid="83" grpId="0" animBg="1"/>
      <p:bldP spid="84" grpId="0" animBg="1"/>
      <p:bldP spid="58" grpId="0" animBg="1"/>
      <p:bldP spid="68" grpId="0"/>
      <p:bldP spid="1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CA39FCB2-D8ED-DF17-274E-F48D0A561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34" y="0"/>
            <a:ext cx="9692641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26B719-17A2-4CD6-B4C6-C6BC1E2E8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4013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26B719-17A2-4CD6-B4C6-C6BC1E2E8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5</a:t>
            </a:fld>
            <a:endParaRPr lang="en-SG"/>
          </a:p>
        </p:txBody>
      </p:sp>
      <p:pic>
        <p:nvPicPr>
          <p:cNvPr id="5" name="Picture 4" descr="Chart, bar chart, histogram&#10;&#10;Description automatically generated">
            <a:extLst>
              <a:ext uri="{FF2B5EF4-FFF2-40B4-BE49-F238E27FC236}">
                <a16:creationId xmlns:a16="http://schemas.microsoft.com/office/drawing/2014/main" id="{65133CF9-B4B5-8FA1-3764-F7D881250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83" y="95250"/>
            <a:ext cx="9277717" cy="6574261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95C979-268E-E1AC-A8BC-BA3E0DCA3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886239"/>
              </p:ext>
            </p:extLst>
          </p:nvPr>
        </p:nvGraphicFramePr>
        <p:xfrm>
          <a:off x="1190258" y="5844857"/>
          <a:ext cx="743657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2341823"/>
                    </a:ext>
                  </a:extLst>
                </a:gridCol>
                <a:gridCol w="1059429">
                  <a:extLst>
                    <a:ext uri="{9D8B030D-6E8A-4147-A177-3AD203B41FA5}">
                      <a16:colId xmlns:a16="http://schemas.microsoft.com/office/drawing/2014/main" val="3488522889"/>
                    </a:ext>
                  </a:extLst>
                </a:gridCol>
                <a:gridCol w="1059429">
                  <a:extLst>
                    <a:ext uri="{9D8B030D-6E8A-4147-A177-3AD203B41FA5}">
                      <a16:colId xmlns:a16="http://schemas.microsoft.com/office/drawing/2014/main" val="1389351230"/>
                    </a:ext>
                  </a:extLst>
                </a:gridCol>
                <a:gridCol w="1059429">
                  <a:extLst>
                    <a:ext uri="{9D8B030D-6E8A-4147-A177-3AD203B41FA5}">
                      <a16:colId xmlns:a16="http://schemas.microsoft.com/office/drawing/2014/main" val="655400505"/>
                    </a:ext>
                  </a:extLst>
                </a:gridCol>
                <a:gridCol w="1059429">
                  <a:extLst>
                    <a:ext uri="{9D8B030D-6E8A-4147-A177-3AD203B41FA5}">
                      <a16:colId xmlns:a16="http://schemas.microsoft.com/office/drawing/2014/main" val="2948983523"/>
                    </a:ext>
                  </a:extLst>
                </a:gridCol>
                <a:gridCol w="1059429">
                  <a:extLst>
                    <a:ext uri="{9D8B030D-6E8A-4147-A177-3AD203B41FA5}">
                      <a16:colId xmlns:a16="http://schemas.microsoft.com/office/drawing/2014/main" val="2191514792"/>
                    </a:ext>
                  </a:extLst>
                </a:gridCol>
                <a:gridCol w="1059429">
                  <a:extLst>
                    <a:ext uri="{9D8B030D-6E8A-4147-A177-3AD203B41FA5}">
                      <a16:colId xmlns:a16="http://schemas.microsoft.com/office/drawing/2014/main" val="12217305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SG" b="0" dirty="0">
                          <a:solidFill>
                            <a:srgbClr val="0070C0"/>
                          </a:solidFill>
                        </a:rPr>
                        <a:t>Solar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>
                          <a:solidFill>
                            <a:srgbClr val="0070C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>
                          <a:solidFill>
                            <a:srgbClr val="0070C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SG" b="0" dirty="0">
                          <a:solidFill>
                            <a:srgbClr val="0070C0"/>
                          </a:solidFill>
                        </a:rPr>
                        <a:t>300 MW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SG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SG" b="0" dirty="0">
                          <a:solidFill>
                            <a:srgbClr val="0070C0"/>
                          </a:solidFill>
                        </a:rPr>
                        <a:t>600 MW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SG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7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 b="0" dirty="0">
                          <a:solidFill>
                            <a:srgbClr val="0070C0"/>
                          </a:solidFill>
                        </a:rPr>
                        <a:t>Feedback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SG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b="0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SG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b="0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SG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97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154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DB0C4-DBFD-C965-7F33-AF87A325B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52202-5D12-3399-0BFA-687A841A4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474" y="1825625"/>
            <a:ext cx="9839325" cy="4351338"/>
          </a:xfrm>
        </p:spPr>
        <p:txBody>
          <a:bodyPr>
            <a:normAutofit/>
          </a:bodyPr>
          <a:lstStyle/>
          <a:p>
            <a:r>
              <a:rPr lang="en-SG" sz="3200" dirty="0"/>
              <a:t>Operational flexibility</a:t>
            </a:r>
          </a:p>
          <a:p>
            <a:r>
              <a:rPr lang="en-SG" sz="3200" dirty="0"/>
              <a:t>Lower operating costs</a:t>
            </a:r>
          </a:p>
          <a:p>
            <a:r>
              <a:rPr lang="en-SG" sz="3200" dirty="0"/>
              <a:t>Lower CO</a:t>
            </a:r>
            <a:r>
              <a:rPr lang="en-SG" sz="3200" baseline="-25000" dirty="0"/>
              <a:t>2</a:t>
            </a:r>
            <a:r>
              <a:rPr lang="en-SG" sz="3200" dirty="0"/>
              <a:t> emissions</a:t>
            </a:r>
          </a:p>
          <a:p>
            <a:r>
              <a:rPr lang="en-US" sz="3200" dirty="0"/>
              <a:t>Test management and planning solutions</a:t>
            </a:r>
            <a:endParaRPr lang="en-SG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31218-5E77-63DC-B2F2-896E02BEB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8015-46E4-4C1D-BA82-BC539E295F87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26242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5E9CFB7D-C0A7-84E5-3028-42E45714D036}"/>
              </a:ext>
            </a:extLst>
          </p:cNvPr>
          <p:cNvSpPr txBox="1"/>
          <p:nvPr/>
        </p:nvSpPr>
        <p:spPr>
          <a:xfrm>
            <a:off x="4478169" y="5733619"/>
            <a:ext cx="7381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us:</a:t>
            </a:r>
          </a:p>
          <a:p>
            <a:pPr algn="r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rachel_koh@mymail.sutd.edu.sg</a:t>
            </a:r>
          </a:p>
          <a:p>
            <a:pPr algn="r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https://people.sutd.edu.sg/~stefano_galelli/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ABA519-8C8D-4270-8A47-2A07BAC81A84}"/>
              </a:ext>
            </a:extLst>
          </p:cNvPr>
          <p:cNvSpPr txBox="1"/>
          <p:nvPr/>
        </p:nvSpPr>
        <p:spPr>
          <a:xfrm>
            <a:off x="1408014" y="2105561"/>
            <a:ext cx="93624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spc="-70" dirty="0">
                <a:latin typeface="Edwardian Script ITC" panose="030303020407070D08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10000" dirty="0">
              <a:latin typeface="Edwardian Script ITC" panose="030303020407070D08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79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9714</TotalTime>
  <Words>201</Words>
  <Application>Microsoft Office PowerPoint</Application>
  <PresentationFormat>Widescreen</PresentationFormat>
  <Paragraphs>64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Edwardian Script ITC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Rayy Chell</dc:creator>
  <cp:lastModifiedBy>Rayy Chell</cp:lastModifiedBy>
  <cp:revision>395</cp:revision>
  <cp:lastPrinted>2021-08-26T02:28:10Z</cp:lastPrinted>
  <dcterms:created xsi:type="dcterms:W3CDTF">2021-07-08T02:06:12Z</dcterms:created>
  <dcterms:modified xsi:type="dcterms:W3CDTF">2022-05-21T09:28:14Z</dcterms:modified>
</cp:coreProperties>
</file>