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683" r:id="rId3"/>
    <p:sldId id="696" r:id="rId4"/>
    <p:sldId id="707" r:id="rId5"/>
    <p:sldId id="709" r:id="rId6"/>
    <p:sldId id="708" r:id="rId7"/>
    <p:sldId id="691" r:id="rId8"/>
    <p:sldId id="70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53B"/>
    <a:srgbClr val="435A7C"/>
    <a:srgbClr val="909EB2"/>
    <a:srgbClr val="8497B0"/>
    <a:srgbClr val="2782A7"/>
    <a:srgbClr val="D4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73289" autoAdjust="0"/>
  </p:normalViewPr>
  <p:slideViewPr>
    <p:cSldViewPr snapToGrid="0">
      <p:cViewPr varScale="1">
        <p:scale>
          <a:sx n="64" d="100"/>
          <a:sy n="64" d="100"/>
        </p:scale>
        <p:origin x="135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1759A-5FDA-4D80-AAB0-1600505F999B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6110A-2233-46DF-A87A-283D4C2B5C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47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6110A-2233-46DF-A87A-283D4C2B5C5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70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6110A-2233-46DF-A87A-283D4C2B5C5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01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6110A-2233-46DF-A87A-283D4C2B5C5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62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6110A-2233-46DF-A87A-283D4C2B5C5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940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6110A-2233-46DF-A87A-283D4C2B5C5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045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06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49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78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过程 7"/>
          <p:cNvSpPr/>
          <p:nvPr userDrawn="1"/>
        </p:nvSpPr>
        <p:spPr>
          <a:xfrm rot="5400000">
            <a:off x="-36031" y="152815"/>
            <a:ext cx="578956" cy="506895"/>
          </a:xfrm>
          <a:prstGeom prst="flowChartProcess">
            <a:avLst/>
          </a:prstGeom>
          <a:solidFill>
            <a:srgbClr val="435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过程 4">
            <a:extLst>
              <a:ext uri="{FF2B5EF4-FFF2-40B4-BE49-F238E27FC236}">
                <a16:creationId xmlns:a16="http://schemas.microsoft.com/office/drawing/2014/main" id="{1EC9075A-EA87-4D26-B96E-C0A38ADED8FB}"/>
              </a:ext>
            </a:extLst>
          </p:cNvPr>
          <p:cNvSpPr/>
          <p:nvPr userDrawn="1"/>
        </p:nvSpPr>
        <p:spPr>
          <a:xfrm rot="5400000">
            <a:off x="363192" y="333376"/>
            <a:ext cx="578956" cy="145773"/>
          </a:xfrm>
          <a:prstGeom prst="flowChartProcess">
            <a:avLst/>
          </a:prstGeom>
          <a:solidFill>
            <a:srgbClr val="435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过程 5">
            <a:extLst>
              <a:ext uri="{FF2B5EF4-FFF2-40B4-BE49-F238E27FC236}">
                <a16:creationId xmlns:a16="http://schemas.microsoft.com/office/drawing/2014/main" id="{625BF7D0-E2A7-4B8A-A911-36B20FDB4621}"/>
              </a:ext>
            </a:extLst>
          </p:cNvPr>
          <p:cNvSpPr/>
          <p:nvPr userDrawn="1"/>
        </p:nvSpPr>
        <p:spPr>
          <a:xfrm rot="5400000">
            <a:off x="4486269" y="2203888"/>
            <a:ext cx="171450" cy="9144001"/>
          </a:xfrm>
          <a:prstGeom prst="flowChartProcess">
            <a:avLst/>
          </a:prstGeom>
          <a:solidFill>
            <a:srgbClr val="435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过程 8">
            <a:extLst>
              <a:ext uri="{FF2B5EF4-FFF2-40B4-BE49-F238E27FC236}">
                <a16:creationId xmlns:a16="http://schemas.microsoft.com/office/drawing/2014/main" id="{45CF5863-702D-435B-8938-18387671CEEF}"/>
              </a:ext>
            </a:extLst>
          </p:cNvPr>
          <p:cNvSpPr/>
          <p:nvPr userDrawn="1"/>
        </p:nvSpPr>
        <p:spPr>
          <a:xfrm rot="5400000" flipH="1">
            <a:off x="7501797" y="5167744"/>
            <a:ext cx="402054" cy="288234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474 w 10000"/>
              <a:gd name="connsiteY2" fmla="*/ 9062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75"/>
              <a:gd name="connsiteY0" fmla="*/ 0 h 10000"/>
              <a:gd name="connsiteX1" fmla="*/ 10000 w 10075"/>
              <a:gd name="connsiteY1" fmla="*/ 0 h 10000"/>
              <a:gd name="connsiteX2" fmla="*/ 10028 w 10075"/>
              <a:gd name="connsiteY2" fmla="*/ 8891 h 10000"/>
              <a:gd name="connsiteX3" fmla="*/ 0 w 10075"/>
              <a:gd name="connsiteY3" fmla="*/ 10000 h 10000"/>
              <a:gd name="connsiteX4" fmla="*/ 0 w 10075"/>
              <a:gd name="connsiteY4" fmla="*/ 0 h 10000"/>
              <a:gd name="connsiteX0" fmla="*/ 0 w 10335"/>
              <a:gd name="connsiteY0" fmla="*/ 0 h 10000"/>
              <a:gd name="connsiteX1" fmla="*/ 10000 w 10335"/>
              <a:gd name="connsiteY1" fmla="*/ 0 h 10000"/>
              <a:gd name="connsiteX2" fmla="*/ 10305 w 10335"/>
              <a:gd name="connsiteY2" fmla="*/ 8891 h 10000"/>
              <a:gd name="connsiteX3" fmla="*/ 0 w 10335"/>
              <a:gd name="connsiteY3" fmla="*/ 10000 h 10000"/>
              <a:gd name="connsiteX4" fmla="*/ 0 w 10335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9751 w 10000"/>
              <a:gd name="connsiteY2" fmla="*/ 9062 h 10000"/>
              <a:gd name="connsiteX3" fmla="*/ 0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cubicBezTo>
                  <a:pt x="9825" y="3021"/>
                  <a:pt x="9926" y="6041"/>
                  <a:pt x="9751" y="9062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435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156156A-1C8E-4904-AD9D-2AF2900F1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28" y="6374941"/>
            <a:ext cx="1623264" cy="5126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C4B27A3-8175-9DFE-1D4D-33465FF32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04" y="6443874"/>
            <a:ext cx="1325146" cy="37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84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5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4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5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61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49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6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90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65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B7B1B-1E58-4211-97DE-4E977485BFA4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9C596-7DD3-4A31-AFC9-3639CBAE91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65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0" y="4511403"/>
            <a:ext cx="9144000" cy="2357009"/>
          </a:xfrm>
          <a:prstGeom prst="rect">
            <a:avLst/>
          </a:prstGeom>
          <a:solidFill>
            <a:srgbClr val="435A7C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BC90C682-D027-40C4-A249-2965CED5D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02" y="4771413"/>
            <a:ext cx="8870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Life-span economic and environmental analysis of deep borehole heat exchanger coupled geothermal heat pump heating system with different drilling depths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96137F-A1C4-42EE-812D-0379D44FE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5315" cy="45114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BF1B93-ED3E-437E-BA56-B1E6C9973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88" y="10171"/>
            <a:ext cx="2655712" cy="172462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97E8B56-B998-4A47-9781-4C1548CED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23" y="6322490"/>
            <a:ext cx="1499431" cy="4272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0DBB627-D397-454B-A192-93B7B51A81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21" t="4242" r="10463" b="17424"/>
          <a:stretch/>
        </p:blipFill>
        <p:spPr>
          <a:xfrm>
            <a:off x="6488288" y="1734796"/>
            <a:ext cx="2655712" cy="14699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26AAA2-634D-41A4-9F0B-3F4A566CE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8173" r="2390" b="10310"/>
          <a:stretch/>
        </p:blipFill>
        <p:spPr>
          <a:xfrm>
            <a:off x="6471646" y="3192440"/>
            <a:ext cx="2672353" cy="13291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BB165B-984C-4ABD-9E35-E9845022BB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5" y="6054877"/>
            <a:ext cx="2721015" cy="870953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5C698780-A58C-4B4A-BEB1-97927242F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58905"/>
            <a:ext cx="90345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zh-CN" sz="1400" b="1" i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Wanlong Cai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Fenghao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Wang,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Chaofan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Chen,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Zeyuan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Wang,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Jinghua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Jiang, Olaf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Kolditz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, and Haibing Shao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10CC7A-19F4-A060-9173-C2857CA18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35280"/>
            <a:ext cx="2238308" cy="63313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75EA932-2D30-EF44-512C-47B201160662}"/>
              </a:ext>
            </a:extLst>
          </p:cNvPr>
          <p:cNvSpPr txBox="1"/>
          <p:nvPr/>
        </p:nvSpPr>
        <p:spPr>
          <a:xfrm>
            <a:off x="3267657" y="6419903"/>
            <a:ext cx="4037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23/05/2022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1B0B18E3-C89C-9EF8-C85D-B6A773B52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7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8"/>
    </mc:Choice>
    <mc:Fallback xmlns="">
      <p:transition spd="slow" advTm="1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54">
            <a:extLst>
              <a:ext uri="{FF2B5EF4-FFF2-40B4-BE49-F238E27FC236}">
                <a16:creationId xmlns:a16="http://schemas.microsoft.com/office/drawing/2014/main" id="{5D35AE82-A361-404B-A40B-A8F75506E51C}"/>
              </a:ext>
            </a:extLst>
          </p:cNvPr>
          <p:cNvSpPr txBox="1"/>
          <p:nvPr/>
        </p:nvSpPr>
        <p:spPr>
          <a:xfrm>
            <a:off x="820570" y="212249"/>
            <a:ext cx="806501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44450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Deep Borehole Heat Exchanger </a:t>
            </a: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Geothermal Heating System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C77C5178-915C-4897-BDE2-6928B1BD7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84" y="3181177"/>
            <a:ext cx="5185597" cy="154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C0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Deep Borehole Heat Exchanger</a:t>
            </a:r>
            <a:endParaRPr lang="en-US" altLang="zh-CN" sz="2000" b="1" dirty="0">
              <a:solidFill>
                <a:srgbClr val="C00000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Develop swiftly in recent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Usually in coaxial type and more than 2000 m depth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Always coupled with </a:t>
            </a:r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heat pump </a:t>
            </a:r>
            <a:r>
              <a:rPr lang="en-US" altLang="zh-CN" sz="1600" dirty="0">
                <a:ea typeface="黑体" panose="02010609060101010101" pitchFamily="49" charset="-122"/>
                <a:cs typeface="Arial" panose="020B0604020202020204" pitchFamily="34" charset="0"/>
              </a:rPr>
              <a:t>to heat building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4625708-36F6-0EFE-404A-A9D72E16A493}"/>
              </a:ext>
            </a:extLst>
          </p:cNvPr>
          <p:cNvSpPr/>
          <p:nvPr/>
        </p:nvSpPr>
        <p:spPr>
          <a:xfrm>
            <a:off x="-7334" y="4689538"/>
            <a:ext cx="8829138" cy="1750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Scientific question:</a:t>
            </a:r>
            <a:endParaRPr lang="en-US" altLang="zh-CN" dirty="0">
              <a:solidFill>
                <a:srgbClr val="C0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How can we give a thorough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life-span economic analysis framework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 the 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DBHE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heating system, which can be served as a reference for decision-makers?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    Further, what is the typical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payback period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of the 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DBHE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heating system?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55DA36-850F-DDBC-5995-D092D328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308" y="1024191"/>
            <a:ext cx="2790496" cy="351845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E5D2094-5D8C-4565-A335-5702D342283E}"/>
              </a:ext>
            </a:extLst>
          </p:cNvPr>
          <p:cNvSpPr txBox="1"/>
          <p:nvPr/>
        </p:nvSpPr>
        <p:spPr>
          <a:xfrm>
            <a:off x="6268251" y="4558990"/>
            <a:ext cx="24481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DBHE</a:t>
            </a:r>
            <a:r>
              <a:rPr lang="en-US" altLang="zh-CN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heating system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3" descr="C:\Users\SONY\Desktop\深层地热能技术项目介绍\u=4069112460,2679641595&amp;fm=21&amp;gp=0.jpg">
            <a:extLst>
              <a:ext uri="{FF2B5EF4-FFF2-40B4-BE49-F238E27FC236}">
                <a16:creationId xmlns:a16="http://schemas.microsoft.com/office/drawing/2014/main" id="{EB4BD839-E394-0DD1-5D47-220177475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78" y="1520032"/>
            <a:ext cx="1872087" cy="142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40B06687-5992-DB07-05A9-11836514E8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566" y="1522083"/>
            <a:ext cx="1907796" cy="14197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">
            <a:extLst>
              <a:ext uri="{FF2B5EF4-FFF2-40B4-BE49-F238E27FC236}">
                <a16:creationId xmlns:a16="http://schemas.microsoft.com/office/drawing/2014/main" id="{A734E96D-AD16-12D6-2285-8EB82D27B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99" y="2942326"/>
            <a:ext cx="47339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Severe air quality problem during heating season in northern China</a:t>
            </a: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EC66023F-C23E-F469-DE19-CDA6696D0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65" y="619978"/>
            <a:ext cx="5776037" cy="80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1" dirty="0">
                <a:ea typeface="黑体" panose="02010609060101010101" pitchFamily="49" charset="-122"/>
                <a:cs typeface="Arial" panose="020B0604020202020204" pitchFamily="34" charset="0"/>
              </a:rPr>
              <a:t>Background</a:t>
            </a:r>
            <a:r>
              <a:rPr lang="zh-CN" altLang="en-US" b="1" dirty="0"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endParaRPr lang="en-US" altLang="zh-CN" b="1" dirty="0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Energy structure adjustment towards renewable energy</a:t>
            </a:r>
            <a:endParaRPr lang="en-US" altLang="zh-CN" sz="1400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6" name="音频 25">
            <a:hlinkClick r:id="" action="ppaction://media"/>
            <a:extLst>
              <a:ext uri="{FF2B5EF4-FFF2-40B4-BE49-F238E27FC236}">
                <a16:creationId xmlns:a16="http://schemas.microsoft.com/office/drawing/2014/main" id="{D4A122DA-3069-C205-F7BC-FBFD96B0E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26247"/>
      </p:ext>
    </p:extLst>
  </p:cSld>
  <p:clrMapOvr>
    <a:masterClrMapping/>
  </p:clrMapOvr>
  <p:transition advTm="42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591D42C-F024-4026-ACC3-405B6B745128}"/>
              </a:ext>
            </a:extLst>
          </p:cNvPr>
          <p:cNvSpPr/>
          <p:nvPr/>
        </p:nvSpPr>
        <p:spPr>
          <a:xfrm>
            <a:off x="284458" y="4358915"/>
            <a:ext cx="6035833" cy="1437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Process &lt;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Heat_Transport_BHE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&gt; in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OpenGeoSys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For OGS-6, it allows the users to simulate the subsurface and soil temperature evolution induced by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BHE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1U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2U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CXA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CXC) and operation performance of </a:t>
            </a:r>
            <a:r>
              <a:rPr lang="en-US" altLang="zh-CN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DBHE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feld 54">
            <a:extLst>
              <a:ext uri="{FF2B5EF4-FFF2-40B4-BE49-F238E27FC236}">
                <a16:creationId xmlns:a16="http://schemas.microsoft.com/office/drawing/2014/main" id="{5D35AE82-A361-404B-A40B-A8F75506E51C}"/>
              </a:ext>
            </a:extLst>
          </p:cNvPr>
          <p:cNvSpPr txBox="1"/>
          <p:nvPr/>
        </p:nvSpPr>
        <p:spPr>
          <a:xfrm>
            <a:off x="820570" y="212249"/>
            <a:ext cx="806501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44450">
              <a:defRPr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of Simulation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884F71-293B-42C2-B9F3-25234AD99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928" y="3722189"/>
            <a:ext cx="1788275" cy="24313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267C11-4A75-4102-8CD8-EEA47EE23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5610" y="2186401"/>
            <a:ext cx="3548910" cy="1708093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2B4351CF-EBDB-441B-8D59-ABF5565D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95" y="5932848"/>
            <a:ext cx="8388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Tutorial for process &lt; </a:t>
            </a:r>
            <a:r>
              <a:rPr lang="en-US" altLang="zh-CN" sz="1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Heat_Transport_BHE</a:t>
            </a: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&gt;</a:t>
            </a:r>
          </a:p>
          <a:p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Input parameters: &lt; borehole &gt;, &lt; type &gt;, &lt; pipes &gt;, &lt; </a:t>
            </a:r>
            <a:r>
              <a:rPr lang="en-US" altLang="zh-CN" sz="12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flow_and_temperature_control</a:t>
            </a: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&gt;, &lt; grout &gt; and &lt; refrigerant &gt;</a:t>
            </a:r>
            <a:endParaRPr lang="zh-CN" altLang="en-US" sz="1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82C4B3B9-48FD-4F87-9D2C-99EB9694C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" y="6400797"/>
            <a:ext cx="6525040" cy="26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11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https://www.opengeosys.org/docs/userguide/process-dependent-configuration/</a:t>
            </a:r>
            <a:r>
              <a:rPr lang="en-US" altLang="zh-CN" sz="1100" i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heat_transport_bhe</a:t>
            </a:r>
            <a:endParaRPr lang="zh-CN" altLang="en-US" sz="1100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F7A7772-0245-E97B-C6E8-7B17B7948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58" y="2057814"/>
            <a:ext cx="4939748" cy="217770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58D01FA-2F22-4013-7AB8-D1DCBB6B1D10}"/>
              </a:ext>
            </a:extLst>
          </p:cNvPr>
          <p:cNvSpPr txBox="1"/>
          <p:nvPr/>
        </p:nvSpPr>
        <p:spPr>
          <a:xfrm>
            <a:off x="258417" y="674101"/>
            <a:ext cx="8601125" cy="133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Dual-Continuum Finite Element Approach</a:t>
            </a:r>
            <a:b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Proposed by Al-Khoury et al(2009) and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Diersch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et al (2013) and has been implemented in open-source </a:t>
            </a:r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OpenGeoSys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software.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961EE03B-CD9D-9049-8CEB-439648FDE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93181"/>
      </p:ext>
    </p:extLst>
  </p:cSld>
  <p:clrMapOvr>
    <a:masterClrMapping/>
  </p:clrMapOvr>
  <p:transition advTm="37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54">
            <a:extLst>
              <a:ext uri="{FF2B5EF4-FFF2-40B4-BE49-F238E27FC236}">
                <a16:creationId xmlns:a16="http://schemas.microsoft.com/office/drawing/2014/main" id="{5D35AE82-A361-404B-A40B-A8F75506E51C}"/>
              </a:ext>
            </a:extLst>
          </p:cNvPr>
          <p:cNvSpPr txBox="1"/>
          <p:nvPr/>
        </p:nvSpPr>
        <p:spPr>
          <a:xfrm>
            <a:off x="820570" y="212249"/>
            <a:ext cx="806501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44450">
              <a:defRPr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Validation against Monitoring Data from Pilot Project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0944C7-EB0A-476B-8A5C-AA0F45852F5A}"/>
              </a:ext>
            </a:extLst>
          </p:cNvPr>
          <p:cNvSpPr/>
          <p:nvPr/>
        </p:nvSpPr>
        <p:spPr>
          <a:xfrm>
            <a:off x="4847018" y="717409"/>
            <a:ext cx="3762406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Project information: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Heating Area: 8,000 m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Single DBHE (2,500 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Monitoring data within 1,500 h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316B81B-B30B-4F3D-AA2F-55965E5D3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2" y="3466543"/>
            <a:ext cx="3787074" cy="23890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FBAB96E-015D-4537-826E-7A7A02DE2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76" y="2571656"/>
            <a:ext cx="4296982" cy="28587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7043D85-9D7E-9B3A-CED9-AA806160C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7" y="751814"/>
            <a:ext cx="3684171" cy="246160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4E38B87-967E-5E1B-F104-456502A2644B}"/>
              </a:ext>
            </a:extLst>
          </p:cNvPr>
          <p:cNvSpPr/>
          <p:nvPr/>
        </p:nvSpPr>
        <p:spPr>
          <a:xfrm>
            <a:off x="130903" y="3097211"/>
            <a:ext cx="4652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in-situ geothermal gradient: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34.0</a:t>
            </a:r>
            <a:r>
              <a:rPr lang="zh-CN" altLang="en-US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℃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/km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57B6C0B-7B32-A5A8-A847-D2E3EEC6B1EF}"/>
              </a:ext>
            </a:extLst>
          </p:cNvPr>
          <p:cNvSpPr/>
          <p:nvPr/>
        </p:nvSpPr>
        <p:spPr>
          <a:xfrm>
            <a:off x="486752" y="5811940"/>
            <a:ext cx="4652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Monitored flowrate and heating load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1214048-A2BF-E1AD-6D22-1E334C26D192}"/>
              </a:ext>
            </a:extLst>
          </p:cNvPr>
          <p:cNvSpPr/>
          <p:nvPr/>
        </p:nvSpPr>
        <p:spPr>
          <a:xfrm>
            <a:off x="5138825" y="5350744"/>
            <a:ext cx="3746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Monitored circulation temperature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BA66D62-7CB8-5C19-5D2B-52864D28E3CE}"/>
              </a:ext>
            </a:extLst>
          </p:cNvPr>
          <p:cNvSpPr/>
          <p:nvPr/>
        </p:nvSpPr>
        <p:spPr>
          <a:xfrm>
            <a:off x="4847018" y="5720076"/>
            <a:ext cx="3575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results fit well. </a:t>
            </a:r>
          </a:p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(Relative error &lt; 5%)</a:t>
            </a:r>
            <a:endParaRPr lang="zh-CN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音频 18">
            <a:hlinkClick r:id="" action="ppaction://media"/>
            <a:extLst>
              <a:ext uri="{FF2B5EF4-FFF2-40B4-BE49-F238E27FC236}">
                <a16:creationId xmlns:a16="http://schemas.microsoft.com/office/drawing/2014/main" id="{4B4C52AD-5E8C-FFEC-8EC6-D7545B527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62306"/>
      </p:ext>
    </p:extLst>
  </p:cSld>
  <p:clrMapOvr>
    <a:masterClrMapping/>
  </p:clrMapOvr>
  <p:transition advTm="45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795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54">
            <a:extLst>
              <a:ext uri="{FF2B5EF4-FFF2-40B4-BE49-F238E27FC236}">
                <a16:creationId xmlns:a16="http://schemas.microsoft.com/office/drawing/2014/main" id="{5D35AE82-A361-404B-A40B-A8F75506E51C}"/>
              </a:ext>
            </a:extLst>
          </p:cNvPr>
          <p:cNvSpPr txBox="1"/>
          <p:nvPr/>
        </p:nvSpPr>
        <p:spPr>
          <a:xfrm>
            <a:off x="820570" y="212249"/>
            <a:ext cx="806501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44450">
              <a:defRPr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Performance Analysis of </a:t>
            </a:r>
            <a:r>
              <a:rPr lang="en-US" altLang="zh-CN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DBHE</a:t>
            </a: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Coupled Heat Pump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5153775-E453-4155-8F9B-3A63A4680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8" y="841276"/>
            <a:ext cx="4853687" cy="340478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C33D945-AE11-446D-BDD2-8F80A768C257}"/>
              </a:ext>
            </a:extLst>
          </p:cNvPr>
          <p:cNvSpPr/>
          <p:nvPr/>
        </p:nvSpPr>
        <p:spPr>
          <a:xfrm>
            <a:off x="381694" y="4176487"/>
            <a:ext cx="4404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Long-term heat extraction performance of </a:t>
            </a:r>
            <a:r>
              <a:rPr lang="en-US" altLang="zh-CN" sz="16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DBHE</a:t>
            </a: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09CA2D-CCBB-D986-9B25-89A143A46C28}"/>
              </a:ext>
            </a:extLst>
          </p:cNvPr>
          <p:cNvSpPr/>
          <p:nvPr/>
        </p:nvSpPr>
        <p:spPr>
          <a:xfrm>
            <a:off x="1" y="4789305"/>
            <a:ext cx="9144000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Circulation temperatures within 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DBHE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tend to decrease during long-term operation.</a:t>
            </a:r>
            <a:endParaRPr lang="en-US" altLang="zh-CN" baseline="30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With deeper depth, the heat extraction capacity will be higher.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Heat exchange rate per length elevates from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120 W/m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(2000 m) to </a:t>
            </a:r>
            <a:r>
              <a:rPr lang="en-US" altLang="zh-CN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230 W/m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(4000 m).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43FF526-26DD-0A05-1742-3CA81A976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07" y="1351153"/>
            <a:ext cx="4134016" cy="282533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32AB108-A4BD-99D8-BC9F-A238FF1E0315}"/>
              </a:ext>
            </a:extLst>
          </p:cNvPr>
          <p:cNvSpPr/>
          <p:nvPr/>
        </p:nvSpPr>
        <p:spPr>
          <a:xfrm>
            <a:off x="4928730" y="4176487"/>
            <a:ext cx="4404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Long-term heat extraction capacity of </a:t>
            </a:r>
            <a:r>
              <a:rPr lang="en-US" altLang="zh-CN" sz="16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DBHE</a:t>
            </a:r>
            <a:endParaRPr lang="en-US" altLang="zh-CN" sz="12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468C533-DFC4-3E32-1440-0DE743631BFB}"/>
              </a:ext>
            </a:extLst>
          </p:cNvPr>
          <p:cNvSpPr/>
          <p:nvPr/>
        </p:nvSpPr>
        <p:spPr>
          <a:xfrm>
            <a:off x="156909" y="6076836"/>
            <a:ext cx="2997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Dynamic circulation T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015B2B3-B6DF-B27F-CD67-A205128F059A}"/>
              </a:ext>
            </a:extLst>
          </p:cNvPr>
          <p:cNvCxnSpPr/>
          <p:nvPr/>
        </p:nvCxnSpPr>
        <p:spPr>
          <a:xfrm>
            <a:off x="2980239" y="6278880"/>
            <a:ext cx="80608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41ABD88D-CA0F-B34A-FDB0-4D0531F753A9}"/>
              </a:ext>
            </a:extLst>
          </p:cNvPr>
          <p:cNvSpPr/>
          <p:nvPr/>
        </p:nvSpPr>
        <p:spPr>
          <a:xfrm>
            <a:off x="3982102" y="6076836"/>
            <a:ext cx="5437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Life-span economic analysis of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DBHE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system</a:t>
            </a:r>
          </a:p>
        </p:txBody>
      </p:sp>
      <p:pic>
        <p:nvPicPr>
          <p:cNvPr id="28" name="音频 27">
            <a:hlinkClick r:id="" action="ppaction://media"/>
            <a:extLst>
              <a:ext uri="{FF2B5EF4-FFF2-40B4-BE49-F238E27FC236}">
                <a16:creationId xmlns:a16="http://schemas.microsoft.com/office/drawing/2014/main" id="{AAEE8BBB-55D4-0DA0-635A-411FDFAA5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96203"/>
      </p:ext>
    </p:extLst>
  </p:cSld>
  <p:clrMapOvr>
    <a:masterClrMapping/>
  </p:clrMapOvr>
  <p:transition advTm="39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591D42C-F024-4026-ACC3-405B6B745128}"/>
              </a:ext>
            </a:extLst>
          </p:cNvPr>
          <p:cNvSpPr/>
          <p:nvPr/>
        </p:nvSpPr>
        <p:spPr>
          <a:xfrm>
            <a:off x="268548" y="6067563"/>
            <a:ext cx="8854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Carbon trade price is set as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58 RMB/tec (ca. 8.2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/tec)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based on Chinese carbon market.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54">
            <a:extLst>
              <a:ext uri="{FF2B5EF4-FFF2-40B4-BE49-F238E27FC236}">
                <a16:creationId xmlns:a16="http://schemas.microsoft.com/office/drawing/2014/main" id="{5D35AE82-A361-404B-A40B-A8F75506E51C}"/>
              </a:ext>
            </a:extLst>
          </p:cNvPr>
          <p:cNvSpPr txBox="1"/>
          <p:nvPr/>
        </p:nvSpPr>
        <p:spPr>
          <a:xfrm>
            <a:off x="820570" y="212249"/>
            <a:ext cx="806501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44450">
              <a:defRPr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ea typeface="ヒラギノ角ゴ Pro W3" charset="0"/>
              </a:rPr>
              <a:t>Life-span Economic and Environmental Analysis for </a:t>
            </a:r>
            <a:r>
              <a:rPr lang="en-US" altLang="zh-CN" sz="2000" b="1" dirty="0" err="1">
                <a:solidFill>
                  <a:schemeClr val="accent5">
                    <a:lumMod val="50000"/>
                  </a:schemeClr>
                </a:solidFill>
                <a:ea typeface="ヒラギノ角ゴ Pro W3" charset="0"/>
              </a:rPr>
              <a:t>DBHE</a:t>
            </a: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  <a:ea typeface="ヒラギノ角ゴ Pro W3" charset="0"/>
              </a:rPr>
              <a:t> heating system 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ea typeface="ヒラギノ角ゴ Pro W3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9334064-A718-40BB-944C-81B276960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22" y="1696825"/>
            <a:ext cx="2578640" cy="4761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CCF846-223D-4BF1-96A9-A52E252AB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22" y="3304432"/>
            <a:ext cx="1903496" cy="6431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85DE59-8037-4BB1-827A-467733F42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22" y="2436181"/>
            <a:ext cx="2490248" cy="60504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B2A0FF7-D9B1-455B-8FA3-1AA039DAC239}"/>
              </a:ext>
            </a:extLst>
          </p:cNvPr>
          <p:cNvSpPr/>
          <p:nvPr/>
        </p:nvSpPr>
        <p:spPr>
          <a:xfrm>
            <a:off x="577321" y="1395946"/>
            <a:ext cx="3865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drilling cost 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Cai et al. FES 2022 )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A90BBA1-FA87-4255-A301-87AF2802D552}"/>
              </a:ext>
            </a:extLst>
          </p:cNvPr>
          <p:cNvSpPr/>
          <p:nvPr/>
        </p:nvSpPr>
        <p:spPr>
          <a:xfrm>
            <a:off x="577322" y="3003553"/>
            <a:ext cx="3167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Annual cost of circulation pump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460C6EE-5CE2-4448-BC29-7A527E7D4E49}"/>
              </a:ext>
            </a:extLst>
          </p:cNvPr>
          <p:cNvSpPr/>
          <p:nvPr/>
        </p:nvSpPr>
        <p:spPr>
          <a:xfrm>
            <a:off x="531348" y="2135302"/>
            <a:ext cx="4259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Annual electricity cost of heat pump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8D407D0-AE1B-469A-A13F-E932C380A512}"/>
              </a:ext>
            </a:extLst>
          </p:cNvPr>
          <p:cNvSpPr/>
          <p:nvPr/>
        </p:nvSpPr>
        <p:spPr>
          <a:xfrm>
            <a:off x="268548" y="706717"/>
            <a:ext cx="8553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Case study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DBHE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heating system in northern China with 3000 m 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DBHE</a:t>
            </a:r>
            <a:endParaRPr lang="zh-CN" alt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A78CCD0-C504-4CA4-BBE3-CC415D698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31" y="3570824"/>
            <a:ext cx="3864464" cy="235438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91741D2-249B-4A3D-A9D8-FE654559A0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/>
          <a:stretch/>
        </p:blipFill>
        <p:spPr>
          <a:xfrm>
            <a:off x="4443111" y="1113094"/>
            <a:ext cx="3385980" cy="2289763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7EBCEA99-805E-41A0-B066-F79979F13023}"/>
              </a:ext>
            </a:extLst>
          </p:cNvPr>
          <p:cNvSpPr/>
          <p:nvPr/>
        </p:nvSpPr>
        <p:spPr>
          <a:xfrm>
            <a:off x="423793" y="4747674"/>
            <a:ext cx="3780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Carbon trade will bring ca.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 reduction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payback period of DBHE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(9.5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8.5 year)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0A50A67-99BD-4D72-AB72-69262DE462D7}"/>
              </a:ext>
            </a:extLst>
          </p:cNvPr>
          <p:cNvSpPr/>
          <p:nvPr/>
        </p:nvSpPr>
        <p:spPr>
          <a:xfrm>
            <a:off x="5118795" y="5812729"/>
            <a:ext cx="3058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Carbon emission reduction</a:t>
            </a:r>
            <a:endParaRPr lang="en-US" altLang="zh-CN" sz="12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91EE7B9-02A9-48E2-BEBC-0185F39C7D90}"/>
              </a:ext>
            </a:extLst>
          </p:cNvPr>
          <p:cNvSpPr/>
          <p:nvPr/>
        </p:nvSpPr>
        <p:spPr>
          <a:xfrm>
            <a:off x="5421680" y="3278483"/>
            <a:ext cx="1872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Net present value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B329640-BE7C-4954-8978-BFFB77219C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322" y="3909920"/>
            <a:ext cx="2673142" cy="668286"/>
          </a:xfrm>
          <a:prstGeom prst="rect">
            <a:avLst/>
          </a:prstGeom>
        </p:spPr>
      </p:pic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E217A14C-3BA4-E4DD-6B07-CC9FAEB38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55375"/>
      </p:ext>
    </p:extLst>
  </p:cSld>
  <p:clrMapOvr>
    <a:masterClrMapping/>
  </p:clrMapOvr>
  <p:transition advTm="99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54">
            <a:extLst>
              <a:ext uri="{FF2B5EF4-FFF2-40B4-BE49-F238E27FC236}">
                <a16:creationId xmlns:a16="http://schemas.microsoft.com/office/drawing/2014/main" id="{5D35AE82-A361-404B-A40B-A8F75506E51C}"/>
              </a:ext>
            </a:extLst>
          </p:cNvPr>
          <p:cNvSpPr txBox="1"/>
          <p:nvPr/>
        </p:nvSpPr>
        <p:spPr>
          <a:xfrm>
            <a:off x="820570" y="212249"/>
            <a:ext cx="8065013" cy="4001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44450"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Home Messages</a:t>
            </a: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D591D42C-F024-4026-ACC3-405B6B745128}"/>
              </a:ext>
            </a:extLst>
          </p:cNvPr>
          <p:cNvSpPr/>
          <p:nvPr/>
        </p:nvSpPr>
        <p:spPr>
          <a:xfrm>
            <a:off x="401201" y="1049709"/>
            <a:ext cx="8578321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Typical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DBHE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heating system (with the depth of 2000 to 4000 m) in northern China can provide heat extraction capacity of 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300~1000 kW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carbon trade market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will bring more financial benefits for the DBHE system and shorten the typical payback period from 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9.5 to 8.5 year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0B1379D-217A-870C-2AAB-08CF2C275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11351"/>
          <a:stretch/>
        </p:blipFill>
        <p:spPr>
          <a:xfrm>
            <a:off x="401201" y="3190089"/>
            <a:ext cx="4031935" cy="24266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1E6B81-1FF7-6FE5-1582-2F14295A7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076" y="3126642"/>
            <a:ext cx="4078640" cy="2860146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BB46936B-0226-EFD9-1151-BF2BCCF39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37681"/>
      </p:ext>
    </p:extLst>
  </p:cSld>
  <p:clrMapOvr>
    <a:masterClrMapping/>
  </p:clrMapOvr>
  <p:transition advTm="52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0" y="4511403"/>
            <a:ext cx="9144000" cy="2357009"/>
          </a:xfrm>
          <a:prstGeom prst="rect">
            <a:avLst/>
          </a:prstGeom>
          <a:solidFill>
            <a:srgbClr val="435A7C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96137F-A1C4-42EE-812D-0379D44FE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35315" cy="45114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BF1B93-ED3E-437E-BA56-B1E6C9973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288" y="10171"/>
            <a:ext cx="2655712" cy="172462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97E8B56-B998-4A47-9781-4C1548CED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23" y="6322490"/>
            <a:ext cx="1499431" cy="4272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0DBB627-D397-454B-A192-93B7B51A81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21" t="4242" r="10463" b="17424"/>
          <a:stretch/>
        </p:blipFill>
        <p:spPr>
          <a:xfrm>
            <a:off x="6488288" y="1734796"/>
            <a:ext cx="2655712" cy="14699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26AAA2-634D-41A4-9F0B-3F4A566CE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18173" r="2390" b="10310"/>
          <a:stretch/>
        </p:blipFill>
        <p:spPr>
          <a:xfrm>
            <a:off x="6471646" y="3192440"/>
            <a:ext cx="2672353" cy="13291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BB165B-984C-4ABD-9E35-E9845022BB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5" y="6054877"/>
            <a:ext cx="2721015" cy="870953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5C698780-A58C-4B4A-BEB1-97927242F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58905"/>
            <a:ext cx="90345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zh-CN" sz="1400" b="1" i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Wanlong Cai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Fenghao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Wang,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Chaofan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Chen,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Zeyuan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Wang,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Jinghua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 Jiang, Olaf </a:t>
            </a:r>
            <a:r>
              <a:rPr lang="en-US" altLang="zh-CN" sz="14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Kolditz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, and Haibing Shao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10CC7A-19F4-A060-9173-C2857CA18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35280"/>
            <a:ext cx="2238308" cy="633132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D3669184-4195-D1B1-90C9-7B7146A6A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64" y="4761027"/>
            <a:ext cx="3667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Thanks for your attention.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0BE2F72B-D735-0C52-15FF-8E956AAC3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85" y="5183831"/>
            <a:ext cx="40643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Email: </a:t>
            </a:r>
            <a:r>
              <a:rPr lang="en-US" altLang="zh-CN" sz="1600" dirty="0" err="1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  <a:sym typeface="Bebas Neue" pitchFamily="2" charset="0"/>
              </a:rPr>
              <a:t>cwl828@stu.xjtu.edu.cn</a:t>
            </a:r>
            <a:endParaRPr lang="en-US" altLang="zh-CN" sz="16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Bebas Neue" pitchFamily="2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E34E71E-1ED2-2DDA-EDAB-917365BDC434}"/>
              </a:ext>
            </a:extLst>
          </p:cNvPr>
          <p:cNvSpPr txBox="1"/>
          <p:nvPr/>
        </p:nvSpPr>
        <p:spPr>
          <a:xfrm>
            <a:off x="3143468" y="6397235"/>
            <a:ext cx="4037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23/05/2022</a:t>
            </a:r>
            <a:endParaRPr lang="zh-CN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A2286DF-A372-14BF-860B-E65D24AA4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"/>
    </mc:Choice>
    <mc:Fallback xmlns="">
      <p:transition spd="slow" advTm="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3668</TotalTime>
  <Words>597</Words>
  <Application>Microsoft Office PowerPoint</Application>
  <PresentationFormat>全屏显示(4:3)</PresentationFormat>
  <Paragraphs>60</Paragraphs>
  <Slides>8</Slides>
  <Notes>5</Notes>
  <HiddenSlides>0</HiddenSlides>
  <MMClips>8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等线</vt:lpstr>
      <vt:lpstr>Arial</vt:lpstr>
      <vt:lpstr>Calibri</vt:lpstr>
      <vt:lpstr>Calibri Light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Wanlong Cai</dc:creator>
  <cp:lastModifiedBy>Wanlong Cai</cp:lastModifiedBy>
  <cp:revision>698</cp:revision>
  <dcterms:created xsi:type="dcterms:W3CDTF">2017-05-25T00:13:26Z</dcterms:created>
  <dcterms:modified xsi:type="dcterms:W3CDTF">2022-05-22T16:56:51Z</dcterms:modified>
</cp:coreProperties>
</file>