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89" r:id="rId7"/>
    <p:sldId id="279" r:id="rId8"/>
    <p:sldId id="281" r:id="rId9"/>
    <p:sldId id="282" r:id="rId10"/>
    <p:sldId id="283" r:id="rId11"/>
    <p:sldId id="284" r:id="rId12"/>
    <p:sldId id="285" r:id="rId13"/>
    <p:sldId id="278" r:id="rId14"/>
    <p:sldId id="286" r:id="rId15"/>
    <p:sldId id="28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ina Jaime Sanch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3C20AA-71A8-44BA-9A37-356300409301}" v="1" dt="2022-05-19T15:20:11.995"/>
  </p1510:revLst>
</p1510:revInfo>
</file>

<file path=ppt/tableStyles.xml><?xml version="1.0" encoding="utf-8"?>
<a:tblStyleLst xmlns:a="http://schemas.openxmlformats.org/drawingml/2006/main" def="{200CCC8D-EDD7-4CFB-809F-B905BF8167A1}">
  <a:tblStyle styleId="{200CCC8D-EDD7-4CFB-809F-B905BF8167A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8EDF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8EDF0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224" autoAdjust="0"/>
  </p:normalViewPr>
  <p:slideViewPr>
    <p:cSldViewPr snapToGrid="0">
      <p:cViewPr varScale="1">
        <p:scale>
          <a:sx n="56" d="100"/>
          <a:sy n="56" d="100"/>
        </p:scale>
        <p:origin x="1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Sneddon" userId="9c9a0af7-0b6e-43d6-b9de-a06a25560569" providerId="ADAL" clId="{DF3C20AA-71A8-44BA-9A37-356300409301}"/>
    <pc:docChg chg="custSel addSld delSld modSld sldOrd">
      <pc:chgData name="Alison Sneddon" userId="9c9a0af7-0b6e-43d6-b9de-a06a25560569" providerId="ADAL" clId="{DF3C20AA-71A8-44BA-9A37-356300409301}" dt="2022-05-19T15:21:41.172" v="213"/>
      <pc:docMkLst>
        <pc:docMk/>
      </pc:docMkLst>
      <pc:sldChg chg="new del">
        <pc:chgData name="Alison Sneddon" userId="9c9a0af7-0b6e-43d6-b9de-a06a25560569" providerId="ADAL" clId="{DF3C20AA-71A8-44BA-9A37-356300409301}" dt="2022-05-19T15:20:13.656" v="2" actId="47"/>
        <pc:sldMkLst>
          <pc:docMk/>
          <pc:sldMk cId="1609101779" sldId="288"/>
        </pc:sldMkLst>
      </pc:sldChg>
      <pc:sldChg chg="addSp delSp modSp add mod ord">
        <pc:chgData name="Alison Sneddon" userId="9c9a0af7-0b6e-43d6-b9de-a06a25560569" providerId="ADAL" clId="{DF3C20AA-71A8-44BA-9A37-356300409301}" dt="2022-05-19T15:21:41.172" v="213"/>
        <pc:sldMkLst>
          <pc:docMk/>
          <pc:sldMk cId="3055522585" sldId="289"/>
        </pc:sldMkLst>
        <pc:spChg chg="add del mod">
          <ac:chgData name="Alison Sneddon" userId="9c9a0af7-0b6e-43d6-b9de-a06a25560569" providerId="ADAL" clId="{DF3C20AA-71A8-44BA-9A37-356300409301}" dt="2022-05-19T15:20:26.530" v="13" actId="478"/>
          <ac:spMkLst>
            <pc:docMk/>
            <pc:sldMk cId="3055522585" sldId="289"/>
            <ac:spMk id="3" creationId="{18341106-8112-4A68-97E5-54A2360B4FD6}"/>
          </ac:spMkLst>
        </pc:spChg>
        <pc:spChg chg="del">
          <ac:chgData name="Alison Sneddon" userId="9c9a0af7-0b6e-43d6-b9de-a06a25560569" providerId="ADAL" clId="{DF3C20AA-71A8-44BA-9A37-356300409301}" dt="2022-05-19T15:20:24.305" v="12" actId="478"/>
          <ac:spMkLst>
            <pc:docMk/>
            <pc:sldMk cId="3055522585" sldId="289"/>
            <ac:spMk id="120" creationId="{00000000-0000-0000-0000-000000000000}"/>
          </ac:spMkLst>
        </pc:spChg>
        <pc:spChg chg="mod">
          <ac:chgData name="Alison Sneddon" userId="9c9a0af7-0b6e-43d6-b9de-a06a25560569" providerId="ADAL" clId="{DF3C20AA-71A8-44BA-9A37-356300409301}" dt="2022-05-19T15:20:17.762" v="10" actId="20577"/>
          <ac:spMkLst>
            <pc:docMk/>
            <pc:sldMk cId="3055522585" sldId="289"/>
            <ac:spMk id="121" creationId="{00000000-0000-0000-0000-000000000000}"/>
          </ac:spMkLst>
        </pc:spChg>
        <pc:spChg chg="mod">
          <ac:chgData name="Alison Sneddon" userId="9c9a0af7-0b6e-43d6-b9de-a06a25560569" providerId="ADAL" clId="{DF3C20AA-71A8-44BA-9A37-356300409301}" dt="2022-05-19T15:21:31.275" v="207" actId="6549"/>
          <ac:spMkLst>
            <pc:docMk/>
            <pc:sldMk cId="3055522585" sldId="289"/>
            <ac:spMk id="122" creationId="{00000000-0000-0000-0000-000000000000}"/>
          </ac:spMkLst>
        </pc:spChg>
        <pc:picChg chg="del">
          <ac:chgData name="Alison Sneddon" userId="9c9a0af7-0b6e-43d6-b9de-a06a25560569" providerId="ADAL" clId="{DF3C20AA-71A8-44BA-9A37-356300409301}" dt="2022-05-19T15:20:22.460" v="11" actId="478"/>
          <ac:picMkLst>
            <pc:docMk/>
            <pc:sldMk cId="3055522585" sldId="289"/>
            <ac:picMk id="123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7-17T09:26:10.036" idx="1">
    <p:pos x="6000" y="0"/>
    <p:text>I have always found these objectives very vague and not reflecting exactly what SHEAR does, particularity ForPAc and FATHUM. Could we add to this slide the:  
Focus of research projects:
- Improving risk assessment, prediction of drought and flooding and decision-making processes for forecast-based action across sub-Saharan Africa.
- Enhancing multi-hazard risk assessment and monitoring across south Asia, with a focus on the interaction of 'cascading' hazards such as landslides.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532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891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34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for Humanitarian Emergencies and Resilience is an interdisciplinary, international research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jointly funded for five years by the UK's Department for International Development, the Natural Environment Research Council and the Economic and Social Research Council.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aims to support improved disaster resilience and humanitarian response by advancing monitoring, assessment and prediction of natural hazards and risks across Sub-Saharan Africa and South Asia.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program comprises research and application components which aim to better understand the multifaceted and complex drivers of risk.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institutions, international non-governmental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meteorological agencies are collaborating to deliver world-leading, interdisciplinary, end-to-end research with the goal of improving the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characterisation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prediction of hazards.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programme has two key scientific objectives: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Strengthening understanding of the underlying drivers of risk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toward more integrated, multi-hazard risk monitoring and warning systems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the right information, to the right people in the right ways –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to enhance the uptake and use of risk information in practice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the current focus of work is 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Improving risk assessment and prediction of drought and flooding across Sub-Saharan Africa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Enhancing multi-hazard risk assessment and monitoring across south Asia, with a focus on the interaction of ’cascading’ hazards such as landslides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almost 70 research institutions, universities, meteorological agencies, INGOs and national NGOs working in the SHEAR programme in over 8 countries around the world, bringing together the expertise experience of a range of disciplines and practices to achieve the programme’s research and application goals.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Consortium Coordination Team is comprised of the primary investigators of the four main research projects as well as the programme knowledge brokers.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SHEAR Programme is loosely divided into research and application focused projects. Over 90 projects are funded under the SHEAR programme by DFID, NERC and ESRC.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for Humanitarian Emergencies and Resilience is an interdisciplinary, international research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jointly funded for five years by the UK's Department for International Development, the Natural Environment Research Council and the Economic and Social Research Council.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aims to support improved disaster resilience and humanitarian response by advancing monitoring, assessment and prediction of natural hazards and risks across Sub-Saharan Africa and South Asia.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program comprises research and application components which aim to better understand the multifaceted and complex drivers of risk.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institutions, international non-governmental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meteorological agencies are collaborating to deliver world-leading, interdisciplinary, end-to-end research with the goal of improving the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characterisation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prediction of hazards.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800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84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744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6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+ END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889000" y="2643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889000" y="1686983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B8B8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B8B8B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B8B8B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" descr="DFID_logo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2639" y="4602484"/>
            <a:ext cx="376089" cy="40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ESRC big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6529" y="4588487"/>
            <a:ext cx="499533" cy="41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 descr="nerc-logo-large.t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7295" y="4588487"/>
            <a:ext cx="600700" cy="418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+image layout">
  <p:cSld name="text+image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983304" y="1200151"/>
            <a:ext cx="397729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2"/>
          </p:nvPr>
        </p:nvSpPr>
        <p:spPr>
          <a:xfrm>
            <a:off x="5148263" y="1200150"/>
            <a:ext cx="3894137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+ caption">
  <p:cSld name="picture +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>
            <a:spLocks noGrp="1"/>
          </p:cNvSpPr>
          <p:nvPr>
            <p:ph type="pic" idx="2"/>
          </p:nvPr>
        </p:nvSpPr>
        <p:spPr>
          <a:xfrm>
            <a:off x="889000" y="246063"/>
            <a:ext cx="6324600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315200" y="4080932"/>
            <a:ext cx="1662113" cy="41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6569363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www.shear.org.uk | info@shear.org.uk</a:t>
            </a:r>
            <a:endParaRPr sz="800" b="0" i="0" u="none" strike="noStrike" cap="none">
              <a:solidFill>
                <a:srgbClr val="BFBFB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8642333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800" b="0" i="0" u="none" strike="noStrike" cap="none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414867" y="-1"/>
            <a:ext cx="8729134" cy="43010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3378200" y="982133"/>
            <a:ext cx="5082607" cy="257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Section title</a:t>
            </a:r>
            <a:endParaRPr sz="3200" b="0" i="0" u="none" strike="noStrike" cap="none">
              <a:solidFill>
                <a:srgbClr val="3B3B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13"/>
          <p:cNvSpPr/>
          <p:nvPr/>
        </p:nvSpPr>
        <p:spPr>
          <a:xfrm rot="5400000">
            <a:off x="-2616200" y="-825543"/>
            <a:ext cx="5232399" cy="5207085"/>
          </a:xfrm>
          <a:prstGeom prst="blockArc">
            <a:avLst>
              <a:gd name="adj1" fmla="val 10800000"/>
              <a:gd name="adj2" fmla="val 12224"/>
              <a:gd name="adj3" fmla="val 770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032934" y="1406263"/>
            <a:ext cx="6976533" cy="42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venir"/>
              <a:buNone/>
              <a:defRPr sz="20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999066" y="204788"/>
            <a:ext cx="6925734" cy="120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2"/>
          </p:nvPr>
        </p:nvSpPr>
        <p:spPr>
          <a:xfrm>
            <a:off x="4114800" y="1998132"/>
            <a:ext cx="4863244" cy="25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3"/>
          </p:nvPr>
        </p:nvSpPr>
        <p:spPr>
          <a:xfrm>
            <a:off x="1032934" y="1998131"/>
            <a:ext cx="2878666" cy="25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layout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83304" y="1151335"/>
            <a:ext cx="3808828" cy="68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983303" y="1944422"/>
            <a:ext cx="3808829" cy="256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171336" y="1151335"/>
            <a:ext cx="3816075" cy="68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4"/>
          </p:nvPr>
        </p:nvSpPr>
        <p:spPr>
          <a:xfrm>
            <a:off x="5171336" y="1944422"/>
            <a:ext cx="3816075" cy="256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877888" y="3515783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>
            <a:spLocks noGrp="1"/>
          </p:cNvSpPr>
          <p:nvPr>
            <p:ph type="pic" idx="2"/>
          </p:nvPr>
        </p:nvSpPr>
        <p:spPr>
          <a:xfrm>
            <a:off x="877888" y="24791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B3B3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6533621" y="247915"/>
            <a:ext cx="2347912" cy="162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B3B3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s">
  <p:cSld name="Char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2" name="Google Shape;52;p6"/>
          <p:cNvGraphicFramePr/>
          <p:nvPr/>
        </p:nvGraphicFramePr>
        <p:xfrm>
          <a:off x="983304" y="11747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{200CCC8D-EDD7-4CFB-809F-B905BF8167A1}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Header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1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2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3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77268" y="1208616"/>
            <a:ext cx="4419599" cy="172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303" y="2929467"/>
            <a:ext cx="2870203" cy="14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4332" y="3039532"/>
            <a:ext cx="3005667" cy="15642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" name="Google Shape;56;p6"/>
          <p:cNvGraphicFramePr/>
          <p:nvPr/>
        </p:nvGraphicFramePr>
        <p:xfrm>
          <a:off x="983304" y="11747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{200CCC8D-EDD7-4CFB-809F-B905BF8167A1}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Header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1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2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3</a:t>
                      </a:r>
                      <a:endParaRPr sz="120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7" name="Google Shape;5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7268" y="1208616"/>
            <a:ext cx="4419599" cy="172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303" y="2929467"/>
            <a:ext cx="2870203" cy="14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14332" y="3039532"/>
            <a:ext cx="3005667" cy="156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 Only">
  <p:cSld name="Title + Imag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0669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7"/>
          <p:cNvSpPr>
            <a:spLocks noGrp="1"/>
          </p:cNvSpPr>
          <p:nvPr>
            <p:ph type="pic" idx="2"/>
          </p:nvPr>
        </p:nvSpPr>
        <p:spPr>
          <a:xfrm>
            <a:off x="982661" y="1176337"/>
            <a:ext cx="6222471" cy="3319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7315200" y="4080932"/>
            <a:ext cx="1662113" cy="41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8" descr="DFID_logo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2639" y="4602484"/>
            <a:ext cx="376089" cy="40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 descr="nerc-logo-large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6594" y="4588487"/>
            <a:ext cx="600701" cy="41835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>
            <a:spLocks noGrp="1"/>
          </p:cNvSpPr>
          <p:nvPr>
            <p:ph type="subTitle" idx="1"/>
          </p:nvPr>
        </p:nvSpPr>
        <p:spPr>
          <a:xfrm>
            <a:off x="889000" y="1686983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B8B8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B8B8B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B8B8B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ctrTitle"/>
          </p:nvPr>
        </p:nvSpPr>
        <p:spPr>
          <a:xfrm>
            <a:off x="889000" y="2643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4961466" y="1200151"/>
            <a:ext cx="4016577" cy="321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65772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9"/>
          <p:cNvSpPr>
            <a:spLocks noGrp="1"/>
          </p:cNvSpPr>
          <p:nvPr>
            <p:ph type="pic" idx="2"/>
          </p:nvPr>
        </p:nvSpPr>
        <p:spPr>
          <a:xfrm>
            <a:off x="982663" y="1200150"/>
            <a:ext cx="3825875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eparator page">
  <p:cSld name="Section Separator p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983304" y="1299501"/>
            <a:ext cx="7994740" cy="311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4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83304" y="1200151"/>
            <a:ext cx="7994740" cy="321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 rot="10800000">
            <a:off x="6714067" y="5006846"/>
            <a:ext cx="2429933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" name="Google Shape;15;p1"/>
          <p:cNvGrpSpPr/>
          <p:nvPr/>
        </p:nvGrpSpPr>
        <p:grpSpPr>
          <a:xfrm>
            <a:off x="0" y="0"/>
            <a:ext cx="428518" cy="5143501"/>
            <a:chOff x="0" y="0"/>
            <a:chExt cx="428518" cy="4417897"/>
          </a:xfrm>
        </p:grpSpPr>
        <p:sp>
          <p:nvSpPr>
            <p:cNvPr id="16" name="Google Shape;16;p1"/>
            <p:cNvSpPr/>
            <p:nvPr/>
          </p:nvSpPr>
          <p:spPr>
            <a:xfrm>
              <a:off x="0" y="0"/>
              <a:ext cx="342815" cy="44178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42815" y="0"/>
              <a:ext cx="85703" cy="441789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Google Shape;18;p1" descr="SHEAR-logo-horizontal-in-line-rgb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5994" y="4583870"/>
            <a:ext cx="2173326" cy="5596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laction.org/knowledge-centre/resources/improved-forecasting-helps-people-prepare-for-the-weather-and-the-seasons-shear-research-outcom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acticalaction.org/knowledge-centre/resources/improved-decision-making-to-act-in-anticipation-of-hazards-shear-research-outcome/" TargetMode="External"/><Relationship Id="rId5" Type="http://schemas.openxmlformats.org/officeDocument/2006/relationships/hyperlink" Target="https://practicalaction.org/knowledge-centre/resources/improved-tools-to-enhance-resilience-shear-research-outcomes/" TargetMode="External"/><Relationship Id="rId4" Type="http://schemas.openxmlformats.org/officeDocument/2006/relationships/hyperlink" Target="https://practicalaction.org/knowledge-centre/resources/improved-data-to-better-understand-exposure-vulnerabilities-and-hazards-shear-research-outcom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laction.org/knowledge-centre/resources/putting-stakeholder-needs-at-the-centre-shear-learning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acticalaction.org/knowledge-centre/resources/lessons-for-future-funding-shear-learnings/" TargetMode="External"/><Relationship Id="rId4" Type="http://schemas.openxmlformats.org/officeDocument/2006/relationships/hyperlink" Target="https://practicalaction.org/knowledge-centre/resources/interdisciplinary-collaboration-shear-learning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ar.org.uk/" TargetMode="External"/><Relationship Id="rId2" Type="http://schemas.openxmlformats.org/officeDocument/2006/relationships/hyperlink" Target="mailto:info@shear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ctrTitle"/>
          </p:nvPr>
        </p:nvSpPr>
        <p:spPr>
          <a:xfrm>
            <a:off x="1002872" y="264319"/>
            <a:ext cx="7882944" cy="106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3200"/>
              <a:buFont typeface="Avenir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Learning from SHEAR: Innovations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Research Outcomes on Forecasting and Early Warning</a:t>
            </a:r>
            <a:endParaRPr sz="3200" b="0" i="0" u="none" strike="noStrike" cap="none" dirty="0">
              <a:solidFill>
                <a:srgbClr val="3B3B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www.shear.org.uk | info@shear.org.uk</a:t>
            </a:r>
            <a:endParaRPr sz="800" b="0" i="0" u="none" strike="noStrike" cap="none" dirty="0">
              <a:solidFill>
                <a:srgbClr val="BFBFB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1</a:t>
            </a:fld>
            <a:endParaRPr sz="800" b="0" i="0" u="none" strike="noStrike" cap="none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4055533" y="2700867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3911600" y="289560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4089400" y="21759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068" y="4401605"/>
            <a:ext cx="1225850" cy="6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728A0C-6023-4DE5-BE6A-7A56BB219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2" y="1631431"/>
            <a:ext cx="6559754" cy="28976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97ED0-FCEB-4B46-ABF5-F129D5E7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Improving decision making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E5EA-77E3-4CD8-8B2D-280B7971E58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74556" y="1148514"/>
            <a:ext cx="2574754" cy="3468296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Critical decisions about resources and actions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Complex data on hazard, exposure, and vulnerability needed for risk information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Improved anticipatory capacity and decision making enhances action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33B963-3D0F-42ED-A9C9-CBC63D995BC6}"/>
              </a:ext>
            </a:extLst>
          </p:cNvPr>
          <p:cNvSpPr txBox="1">
            <a:spLocks/>
          </p:cNvSpPr>
          <p:nvPr/>
        </p:nvSpPr>
        <p:spPr>
          <a:xfrm>
            <a:off x="5863365" y="1148514"/>
            <a:ext cx="2574754" cy="292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GB" sz="1800" b="1" dirty="0">
                <a:solidFill>
                  <a:schemeClr val="tx1"/>
                </a:solidFill>
              </a:rPr>
              <a:t>Towards Resilience:</a:t>
            </a:r>
          </a:p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Developing a model to identify priority areas for evacuation and guide targeted emergency response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249647-B357-474B-B5EA-63E29DE625B0}"/>
              </a:ext>
            </a:extLst>
          </p:cNvPr>
          <p:cNvSpPr txBox="1">
            <a:spLocks/>
          </p:cNvSpPr>
          <p:nvPr/>
        </p:nvSpPr>
        <p:spPr>
          <a:xfrm>
            <a:off x="799434" y="1406263"/>
            <a:ext cx="2574754" cy="259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B7C6C-FF85-4A84-9DE4-04BF10B3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7" y="1369589"/>
            <a:ext cx="2975059" cy="2890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DC600E-1EEF-4B4A-9694-81F750200282}"/>
              </a:ext>
            </a:extLst>
          </p:cNvPr>
          <p:cNvSpPr txBox="1"/>
          <p:nvPr/>
        </p:nvSpPr>
        <p:spPr>
          <a:xfrm>
            <a:off x="7714885" y="4723268"/>
            <a:ext cx="2667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Image by </a:t>
            </a:r>
            <a:r>
              <a:rPr lang="en-GB" sz="800" i="1" dirty="0" err="1"/>
              <a:t>WebTechOps</a:t>
            </a:r>
            <a:r>
              <a:rPr lang="en-GB" sz="800" i="1" dirty="0"/>
              <a:t> LLP</a:t>
            </a:r>
          </a:p>
        </p:txBody>
      </p:sp>
    </p:spTree>
    <p:extLst>
      <p:ext uri="{BB962C8B-B14F-4D97-AF65-F5344CB8AC3E}">
        <p14:creationId xmlns:p14="http://schemas.microsoft.com/office/powerpoint/2010/main" val="235488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97ED0-FCEB-4B46-ABF5-F129D5E7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Putting stakeholder needs at the centre of research</a:t>
            </a:r>
          </a:p>
          <a:p>
            <a:pPr marL="50800" indent="0">
              <a:buNone/>
            </a:pP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33B963-3D0F-42ED-A9C9-CBC63D995BC6}"/>
              </a:ext>
            </a:extLst>
          </p:cNvPr>
          <p:cNvSpPr txBox="1">
            <a:spLocks/>
          </p:cNvSpPr>
          <p:nvPr/>
        </p:nvSpPr>
        <p:spPr>
          <a:xfrm>
            <a:off x="5948942" y="1595867"/>
            <a:ext cx="2574754" cy="292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GB" sz="1800" b="1" dirty="0">
                <a:solidFill>
                  <a:schemeClr val="tx1"/>
                </a:solidFill>
              </a:rPr>
              <a:t>LANDSLIP:</a:t>
            </a:r>
          </a:p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Stakeholder mapping</a:t>
            </a:r>
          </a:p>
          <a:p>
            <a:pPr marL="228600" indent="0"/>
            <a:r>
              <a:rPr lang="en-GB" sz="1800" b="1" dirty="0">
                <a:solidFill>
                  <a:schemeClr val="tx1"/>
                </a:solidFill>
              </a:rPr>
              <a:t>Forecast-based Preparedness </a:t>
            </a:r>
            <a:r>
              <a:rPr lang="en-GB" sz="1800" dirty="0">
                <a:solidFill>
                  <a:schemeClr val="tx1"/>
                </a:solidFill>
              </a:rPr>
              <a:t>and </a:t>
            </a:r>
            <a:r>
              <a:rPr lang="en-GB" sz="1800" b="1" dirty="0">
                <a:solidFill>
                  <a:schemeClr val="tx1"/>
                </a:solidFill>
              </a:rPr>
              <a:t>Nowcasting Flood Impacts of Convective storms in the Sahel:</a:t>
            </a:r>
          </a:p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Participatory Impact Pathway Analysis </a:t>
            </a:r>
          </a:p>
          <a:p>
            <a:pPr marL="228600" indent="0"/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249647-B357-474B-B5EA-63E29DE625B0}"/>
              </a:ext>
            </a:extLst>
          </p:cNvPr>
          <p:cNvSpPr txBox="1">
            <a:spLocks/>
          </p:cNvSpPr>
          <p:nvPr/>
        </p:nvSpPr>
        <p:spPr>
          <a:xfrm>
            <a:off x="799434" y="1406263"/>
            <a:ext cx="2574754" cy="259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E03BDB0-7F6A-4A2E-B79C-8681A24F7705}"/>
              </a:ext>
            </a:extLst>
          </p:cNvPr>
          <p:cNvSpPr txBox="1">
            <a:spLocks/>
          </p:cNvSpPr>
          <p:nvPr/>
        </p:nvSpPr>
        <p:spPr>
          <a:xfrm>
            <a:off x="3374188" y="1595867"/>
            <a:ext cx="2574754" cy="292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Research needs to meet the needs of the people and institutions who will put it into practice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62FBA-085B-48AE-AC7F-ABE4B35842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7" y="1730375"/>
            <a:ext cx="1846580" cy="1682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C15318-04F9-4271-BF34-0C9DBA87E53A}"/>
              </a:ext>
            </a:extLst>
          </p:cNvPr>
          <p:cNvSpPr txBox="1"/>
          <p:nvPr/>
        </p:nvSpPr>
        <p:spPr>
          <a:xfrm>
            <a:off x="7714885" y="4723268"/>
            <a:ext cx="2667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Image by Vectors Point, KP</a:t>
            </a:r>
          </a:p>
        </p:txBody>
      </p:sp>
    </p:spTree>
    <p:extLst>
      <p:ext uri="{BB962C8B-B14F-4D97-AF65-F5344CB8AC3E}">
        <p14:creationId xmlns:p14="http://schemas.microsoft.com/office/powerpoint/2010/main" val="184626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97ED0-FCEB-4B46-ABF5-F129D5E7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Interdisciplinary Collaboration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33B963-3D0F-42ED-A9C9-CBC63D995BC6}"/>
              </a:ext>
            </a:extLst>
          </p:cNvPr>
          <p:cNvSpPr txBox="1">
            <a:spLocks/>
          </p:cNvSpPr>
          <p:nvPr/>
        </p:nvSpPr>
        <p:spPr>
          <a:xfrm>
            <a:off x="5863365" y="1148514"/>
            <a:ext cx="2574754" cy="292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GB" sz="1800" b="1" dirty="0">
                <a:solidFill>
                  <a:schemeClr val="tx1"/>
                </a:solidFill>
              </a:rPr>
              <a:t>SHEAR:</a:t>
            </a:r>
          </a:p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Building relationships, trust, understanding, and consensus</a:t>
            </a:r>
          </a:p>
          <a:p>
            <a:pPr marL="228600" indent="0"/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249647-B357-474B-B5EA-63E29DE625B0}"/>
              </a:ext>
            </a:extLst>
          </p:cNvPr>
          <p:cNvSpPr txBox="1">
            <a:spLocks/>
          </p:cNvSpPr>
          <p:nvPr/>
        </p:nvSpPr>
        <p:spPr>
          <a:xfrm>
            <a:off x="799434" y="1406263"/>
            <a:ext cx="2574754" cy="259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E03BDB0-7F6A-4A2E-B79C-8681A24F7705}"/>
              </a:ext>
            </a:extLst>
          </p:cNvPr>
          <p:cNvSpPr txBox="1">
            <a:spLocks/>
          </p:cNvSpPr>
          <p:nvPr/>
        </p:nvSpPr>
        <p:spPr>
          <a:xfrm>
            <a:off x="3374188" y="1133288"/>
            <a:ext cx="2574754" cy="292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Bringing together the unique knowledge and skills of stakeholders</a:t>
            </a:r>
          </a:p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Including physical and social sciences, disaster risk management practice, and policymaking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04B98-68CA-4A48-BD35-8BD06EF26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64" y="1602890"/>
            <a:ext cx="2419293" cy="16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948366" y="1161826"/>
            <a:ext cx="6976500" cy="348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venir"/>
              <a:buNone/>
            </a:pP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</a:br>
            <a: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Improved forecasting helps people prepare for the weather and the seasons</a:t>
            </a: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Improved data to better understand exposure, vulnerabilities and hazards</a:t>
            </a: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</a:b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</a:br>
            <a: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Improved tools to enhance resilience</a:t>
            </a: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  <a:t>Improved decision-making to act in anticipation of hazards</a:t>
            </a: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6"/>
              </a:rPr>
            </a:b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endParaRPr sz="2000" b="0" i="0" u="none" strike="noStrike" cap="none" dirty="0">
              <a:solidFill>
                <a:srgbClr val="3B3B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1"/>
          </p:nvPr>
        </p:nvSpPr>
        <p:spPr>
          <a:xfrm>
            <a:off x="999066" y="204788"/>
            <a:ext cx="6925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Key Resources: SHEAR Research Outcomes</a:t>
            </a:r>
            <a:endParaRPr sz="2800" b="0" i="0" u="none" strike="noStrike" cap="none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948366" y="1161826"/>
            <a:ext cx="6976500" cy="348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venir"/>
              <a:buNone/>
            </a:pPr>
            <a: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Putting stakeholder needs at the centre of research</a:t>
            </a: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Interdisciplinary collaboration</a:t>
            </a: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  <a:hlinkClick r:id="rId5"/>
              </a:rPr>
              <a:t>Lessons for future funding </a:t>
            </a: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GB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000" b="0" i="0" u="none" strike="noStrike" cap="none" dirty="0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endParaRPr sz="2000" b="0" i="0" u="none" strike="noStrike" cap="none" dirty="0">
              <a:solidFill>
                <a:srgbClr val="3B3B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1"/>
          </p:nvPr>
        </p:nvSpPr>
        <p:spPr>
          <a:xfrm>
            <a:off x="999066" y="204788"/>
            <a:ext cx="6925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Key Resources: SHEAR Learning</a:t>
            </a:r>
            <a:endParaRPr sz="2800" b="0" i="0" u="none" strike="noStrike" cap="none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309086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38C0-9E05-4306-AEA3-F02C06A0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6" y="1904104"/>
            <a:ext cx="6976533" cy="1090183"/>
          </a:xfrm>
        </p:spPr>
        <p:txBody>
          <a:bodyPr/>
          <a:lstStyle/>
          <a:p>
            <a:r>
              <a:rPr lang="en-GB" dirty="0">
                <a:hlinkClick r:id="rId2"/>
              </a:rPr>
              <a:t>info@shear.org.uk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3"/>
              </a:rPr>
              <a:t>www.shear.org.uk</a:t>
            </a:r>
            <a:br>
              <a:rPr lang="en-GB" dirty="0"/>
            </a:br>
            <a:br>
              <a:rPr lang="en-GB" dirty="0"/>
            </a:br>
            <a:r>
              <a:rPr lang="en-GB" dirty="0"/>
              <a:t>@SHEAR_Programme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8CD5B-4D9C-48E0-A938-629979CD7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0780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www.shear.org.uk | info@shear.org.uk</a:t>
            </a:r>
            <a:endParaRPr sz="800" b="0" i="0" u="none" strike="noStrike" cap="none">
              <a:solidFill>
                <a:srgbClr val="BFBFB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2</a:t>
            </a:fld>
            <a:endParaRPr sz="800" b="0" i="0" u="none" strike="noStrike" cap="none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1032934" y="1406263"/>
            <a:ext cx="7730066" cy="42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Avenir"/>
              <a:buNone/>
            </a:pPr>
            <a:r>
              <a:rPr lang="en-US" sz="20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rPr>
              <a:t>Science for Humanitarian Emergencies and Resilience</a:t>
            </a:r>
            <a:endParaRPr sz="2000" b="0" i="0" u="none" strike="noStrike" cap="none">
              <a:solidFill>
                <a:srgbClr val="3B3B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999066" y="204788"/>
            <a:ext cx="6925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What is SHEAR?</a:t>
            </a:r>
            <a:endParaRPr sz="2800" b="0" i="0" u="none" strike="noStrike" cap="none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4114800" y="1998132"/>
            <a:ext cx="4863244" cy="25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Five-year programme</a:t>
            </a: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Jointly funded by DFID, NERC and ESRC</a:t>
            </a: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Interdisciplinary research and application</a:t>
            </a: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Improving understanding and monitoring of disaster risk </a:t>
            </a:r>
            <a:endParaRPr sz="12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3" name="Google Shape;123;p15" descr="water collection apedur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833" y="2133600"/>
            <a:ext cx="2759825" cy="15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www.shear.org.uk | info@shear.org.uk</a:t>
            </a:r>
            <a:endParaRPr sz="800" b="0" i="0" u="none" strike="noStrike" cap="none">
              <a:solidFill>
                <a:srgbClr val="BFBFB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3</a:t>
            </a:fld>
            <a:endParaRPr sz="800" b="0" i="0" u="none" strike="noStrike" cap="none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999066" y="204788"/>
            <a:ext cx="6925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Aims and Objectives</a:t>
            </a:r>
            <a:endParaRPr sz="2800" b="0" i="0" u="none" strike="noStrike" cap="non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2"/>
          </p:nvPr>
        </p:nvSpPr>
        <p:spPr>
          <a:xfrm>
            <a:off x="4691325" y="1969875"/>
            <a:ext cx="4378500" cy="25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Strengthening understanding of the underlying drivers of risk </a:t>
            </a:r>
            <a:endParaRPr sz="18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Getting the right information, to the right people in the right ways</a:t>
            </a:r>
            <a:endParaRPr sz="18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2" name="Google Shape;132;p16" descr="rising water.jpg"/>
          <p:cNvPicPr preferRelativeResize="0"/>
          <p:nvPr/>
        </p:nvPicPr>
        <p:blipFill rotWithShape="1">
          <a:blip r:embed="rId3">
            <a:alphaModFix/>
          </a:blip>
          <a:srcRect l="-960" t="3500" r="960" b="-3499"/>
          <a:stretch/>
        </p:blipFill>
        <p:spPr>
          <a:xfrm>
            <a:off x="1088825" y="1803550"/>
            <a:ext cx="3282225" cy="23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www.shear.org.uk | info@shear.org.uk</a:t>
            </a:r>
            <a:endParaRPr sz="800" b="0" i="0" u="none" strike="noStrike" cap="none">
              <a:solidFill>
                <a:srgbClr val="BFBFB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4</a:t>
            </a:fld>
            <a:endParaRPr sz="800" b="0" i="0" u="none" strike="noStrike" cap="none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586425" y="918475"/>
            <a:ext cx="22539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1951000" y="1124375"/>
            <a:ext cx="11265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983304" y="205979"/>
            <a:ext cx="799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Members of SHEAR</a:t>
            </a:r>
            <a:endParaRPr sz="3200" b="0" i="0" u="none" strike="noStrike" cap="none">
              <a:solidFill>
                <a:srgbClr val="3B3B3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2"/>
          </p:nvPr>
        </p:nvSpPr>
        <p:spPr>
          <a:xfrm>
            <a:off x="891450" y="1212625"/>
            <a:ext cx="1991100" cy="3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American Red Cross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Amrita University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British Geological Survey</a:t>
            </a:r>
            <a:endParaRPr sz="11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Christian Aid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Climate Change Action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CNR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Dartmouth Flood Observatory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Deltares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Durham University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ECMWF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FloodTags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FutureWater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GEM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Geological Survey of Austria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Geological Survey of India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Global Facility for Disaster Reduction and Recovery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2"/>
          </p:nvPr>
        </p:nvSpPr>
        <p:spPr>
          <a:xfrm>
            <a:off x="2840325" y="1212625"/>
            <a:ext cx="1991100" cy="3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GNDR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Help Age International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IBIMET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ICPAC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IGAD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IIASA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iMMAP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Imperial College London</a:t>
            </a:r>
            <a:endParaRPr sz="11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IRD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IWMI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Keystone Foundation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Kenya Red Cross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Kenya Met Office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King’s College London</a:t>
            </a:r>
            <a:endParaRPr sz="11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KMD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KRCS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London School of Economics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Makerere University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National Centre for Atmospheric Science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2"/>
          </p:nvPr>
        </p:nvSpPr>
        <p:spPr>
          <a:xfrm>
            <a:off x="4592950" y="1248425"/>
            <a:ext cx="1991100" cy="3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NDMA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NIWA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NYU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ODI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Practical Action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Practical Action Consulting</a:t>
            </a:r>
            <a:endParaRPr sz="11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Public Health England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Red Cross Climate Centre</a:t>
            </a:r>
            <a:endParaRPr sz="11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Risk Management Solutions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SOHAM Nepal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Southampton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Stellenbosch University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Technical University of Mozambique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Tribhuvan University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UK Met Office 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UNESCO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Universidade Técnica de Moçambique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College London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2"/>
          </p:nvPr>
        </p:nvSpPr>
        <p:spPr>
          <a:xfrm>
            <a:off x="6464875" y="1101775"/>
            <a:ext cx="19911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Aberdeen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Bath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Birmingham</a:t>
            </a:r>
            <a:endParaRPr sz="11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Bristol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Cambridge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Dundee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Edinburgh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Geneva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Lancaster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Leeds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Liverpool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Newcastle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Oxford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Reading</a:t>
            </a:r>
            <a:endParaRPr sz="11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1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Sussex</a:t>
            </a:r>
            <a:endParaRPr sz="1100" b="1" i="0" u="sng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University of York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Wageningen University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World Food Programme</a:t>
            </a:r>
            <a:endParaRPr sz="11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www.shear.org.uk | info@shear.org.uk</a:t>
            </a:r>
            <a:endParaRPr sz="800" b="0" i="0" u="none" strike="noStrike" cap="none">
              <a:solidFill>
                <a:srgbClr val="BFBFB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5</a:t>
            </a:fld>
            <a:endParaRPr sz="800" b="0" i="0" u="none" strike="noStrike" cap="none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999066" y="204788"/>
            <a:ext cx="6925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Programme Structure</a:t>
            </a:r>
            <a:endParaRPr sz="2800" b="0" i="0" u="none" strike="noStrike" cap="non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t="13329"/>
          <a:stretch/>
        </p:blipFill>
        <p:spPr>
          <a:xfrm>
            <a:off x="466175" y="709525"/>
            <a:ext cx="8211650" cy="39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7086600" y="4733002"/>
            <a:ext cx="189144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rPr>
              <a:t>www.shear.org.uk | info@shear.org.uk</a:t>
            </a:r>
            <a:endParaRPr sz="800" b="0" i="0" u="none" strike="noStrike" cap="none">
              <a:solidFill>
                <a:srgbClr val="BFBFB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6628037" y="4733002"/>
            <a:ext cx="33571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6</a:t>
            </a:fld>
            <a:endParaRPr sz="800" b="0" i="0" u="none" strike="noStrike" cap="none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999066" y="204788"/>
            <a:ext cx="6925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Overview</a:t>
            </a:r>
            <a:endParaRPr sz="2800" b="0" i="0" u="none" strike="noStrike" cap="none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999066" y="1406288"/>
            <a:ext cx="4863244" cy="25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GB" sz="1800" dirty="0">
                <a:solidFill>
                  <a:srgbClr val="000000"/>
                </a:solidFill>
              </a:rPr>
              <a:t>Improving forecasting science, data, and tools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Improving decision-making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GB" sz="1800" dirty="0">
                <a:solidFill>
                  <a:srgbClr val="000000"/>
                </a:solidFill>
              </a:rPr>
              <a:t>Putting stakeholder needs at the centre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GB" sz="1800" dirty="0">
                <a:solidFill>
                  <a:srgbClr val="000000"/>
                </a:solidFill>
              </a:rPr>
              <a:t>Interdisciplinary collaboration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●"/>
            </a:pPr>
            <a:r>
              <a:rPr lang="en-GB" sz="1800" dirty="0">
                <a:solidFill>
                  <a:srgbClr val="000000"/>
                </a:solidFill>
              </a:rPr>
              <a:t>Key resources</a:t>
            </a:r>
          </a:p>
        </p:txBody>
      </p:sp>
    </p:spTree>
    <p:extLst>
      <p:ext uri="{BB962C8B-B14F-4D97-AF65-F5344CB8AC3E}">
        <p14:creationId xmlns:p14="http://schemas.microsoft.com/office/powerpoint/2010/main" val="305552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97ED0-FCEB-4B46-ABF5-F129D5E7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Improving forecasting science, data, and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E5EA-77E3-4CD8-8B2D-280B7971E58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74556" y="1406263"/>
            <a:ext cx="2574754" cy="2596492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Increasing lead time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Improving forecast skill and coverage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Incorporating impact information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33B963-3D0F-42ED-A9C9-CBC63D995BC6}"/>
              </a:ext>
            </a:extLst>
          </p:cNvPr>
          <p:cNvSpPr txBox="1">
            <a:spLocks/>
          </p:cNvSpPr>
          <p:nvPr/>
        </p:nvSpPr>
        <p:spPr>
          <a:xfrm>
            <a:off x="5874123" y="1406263"/>
            <a:ext cx="2574754" cy="259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GB" sz="1800" b="1" dirty="0">
                <a:solidFill>
                  <a:schemeClr val="tx1"/>
                </a:solidFill>
              </a:rPr>
              <a:t>Forecasts for Anticipatory Humanitarian Action (FATHUM):</a:t>
            </a:r>
          </a:p>
          <a:p>
            <a:pPr marL="228600" indent="0"/>
            <a:endParaRPr lang="en-GB" sz="1800" dirty="0">
              <a:solidFill>
                <a:schemeClr val="tx1"/>
              </a:solidFill>
            </a:endParaRPr>
          </a:p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Using global forecast products to improve local forecast information</a:t>
            </a:r>
          </a:p>
          <a:p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249647-B357-474B-B5EA-63E29DE625B0}"/>
              </a:ext>
            </a:extLst>
          </p:cNvPr>
          <p:cNvSpPr txBox="1">
            <a:spLocks/>
          </p:cNvSpPr>
          <p:nvPr/>
        </p:nvSpPr>
        <p:spPr>
          <a:xfrm>
            <a:off x="799434" y="1406263"/>
            <a:ext cx="2574754" cy="259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75C2BA4-171E-4170-AD56-F4949B3B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9" y="1174433"/>
            <a:ext cx="2794889" cy="2828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58597B-3C34-456A-82E4-55C11A12BD31}"/>
              </a:ext>
            </a:extLst>
          </p:cNvPr>
          <p:cNvSpPr txBox="1"/>
          <p:nvPr/>
        </p:nvSpPr>
        <p:spPr>
          <a:xfrm>
            <a:off x="7714885" y="4723268"/>
            <a:ext cx="2667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Image by </a:t>
            </a:r>
            <a:r>
              <a:rPr lang="en-GB" sz="800" i="1" dirty="0" err="1"/>
              <a:t>Kamin</a:t>
            </a:r>
            <a:r>
              <a:rPr lang="en-GB" sz="800" i="1" dirty="0"/>
              <a:t> </a:t>
            </a:r>
            <a:r>
              <a:rPr lang="en-GB" sz="800" i="1" dirty="0" err="1"/>
              <a:t>Gingaew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326801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97ED0-FCEB-4B46-ABF5-F129D5E7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Improving forecasting science, data, and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E5EA-77E3-4CD8-8B2D-280B7971E58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74556" y="1406263"/>
            <a:ext cx="2574754" cy="3468296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Collecting and monitoring climate data for forecasting and early warning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Analysing historical climate data to better understand patterns and trends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Linking climate with impact data to inform decisions.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33B963-3D0F-42ED-A9C9-CBC63D995BC6}"/>
              </a:ext>
            </a:extLst>
          </p:cNvPr>
          <p:cNvSpPr txBox="1">
            <a:spLocks/>
          </p:cNvSpPr>
          <p:nvPr/>
        </p:nvSpPr>
        <p:spPr>
          <a:xfrm>
            <a:off x="5874123" y="1406263"/>
            <a:ext cx="2574754" cy="292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GB" sz="1800" b="1" dirty="0">
                <a:solidFill>
                  <a:schemeClr val="tx1"/>
                </a:solidFill>
              </a:rPr>
              <a:t>Mitigating Basis Risk:</a:t>
            </a:r>
          </a:p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Using smartphone imagery, citizen science data collection methods, and with satellite data to support localised crop modelling and loss assessment</a:t>
            </a:r>
          </a:p>
          <a:p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249647-B357-474B-B5EA-63E29DE625B0}"/>
              </a:ext>
            </a:extLst>
          </p:cNvPr>
          <p:cNvSpPr txBox="1">
            <a:spLocks/>
          </p:cNvSpPr>
          <p:nvPr/>
        </p:nvSpPr>
        <p:spPr>
          <a:xfrm>
            <a:off x="799434" y="1406263"/>
            <a:ext cx="2574754" cy="259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EF347-B75D-47B2-A0D2-48170D9E5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99" y="1724734"/>
            <a:ext cx="2712993" cy="22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97ED0-FCEB-4B46-ABF5-F129D5E7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GB" dirty="0"/>
              <a:t>Improving forecasting science, data, and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E5EA-77E3-4CD8-8B2D-280B7971E58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74556" y="1406263"/>
            <a:ext cx="2574754" cy="3468296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Putting science into practice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Gathering, processing, and communicating information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Thresholds, maps, and data collection to support disaster risk reduction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F33B963-3D0F-42ED-A9C9-CBC63D995BC6}"/>
              </a:ext>
            </a:extLst>
          </p:cNvPr>
          <p:cNvSpPr txBox="1">
            <a:spLocks/>
          </p:cNvSpPr>
          <p:nvPr/>
        </p:nvSpPr>
        <p:spPr>
          <a:xfrm>
            <a:off x="5874123" y="1406263"/>
            <a:ext cx="2574754" cy="313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GB" sz="1800" b="1" dirty="0">
                <a:solidFill>
                  <a:schemeClr val="tx1"/>
                </a:solidFill>
              </a:rPr>
              <a:t>Landslide multi-hazard risk assessment, preparedness and early warning in South Asia (LANDSLIP):</a:t>
            </a:r>
          </a:p>
          <a:p>
            <a:pPr marL="228600" indent="0"/>
            <a:r>
              <a:rPr lang="en-GB" sz="1800" dirty="0">
                <a:solidFill>
                  <a:schemeClr val="tx1"/>
                </a:solidFill>
              </a:rPr>
              <a:t>Developing a statistical model to identify rainfall thresholds linked with landslide occurrences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249647-B357-474B-B5EA-63E29DE625B0}"/>
              </a:ext>
            </a:extLst>
          </p:cNvPr>
          <p:cNvSpPr txBox="1">
            <a:spLocks/>
          </p:cNvSpPr>
          <p:nvPr/>
        </p:nvSpPr>
        <p:spPr>
          <a:xfrm>
            <a:off x="799434" y="1406263"/>
            <a:ext cx="2574754" cy="259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3B3B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53118-B6AE-4EC8-B4EE-58FF8D31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1" y="1549907"/>
            <a:ext cx="2532553" cy="2507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BB961-FF8A-4BC8-9FA6-92D5B5EAB04B}"/>
              </a:ext>
            </a:extLst>
          </p:cNvPr>
          <p:cNvSpPr txBox="1"/>
          <p:nvPr/>
        </p:nvSpPr>
        <p:spPr>
          <a:xfrm>
            <a:off x="7714885" y="4723268"/>
            <a:ext cx="2667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Image by </a:t>
            </a:r>
            <a:r>
              <a:rPr lang="en-GB" sz="800" i="1" dirty="0" err="1"/>
              <a:t>Hrbon</a:t>
            </a:r>
            <a:endParaRPr lang="en-GB" sz="800" i="1" dirty="0"/>
          </a:p>
        </p:txBody>
      </p:sp>
    </p:spTree>
    <p:extLst>
      <p:ext uri="{BB962C8B-B14F-4D97-AF65-F5344CB8AC3E}">
        <p14:creationId xmlns:p14="http://schemas.microsoft.com/office/powerpoint/2010/main" val="31179585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HEAR good green 1">
      <a:dk1>
        <a:srgbClr val="262626"/>
      </a:dk1>
      <a:lt1>
        <a:srgbClr val="FFFFFF"/>
      </a:lt1>
      <a:dk2>
        <a:srgbClr val="333300"/>
      </a:dk2>
      <a:lt2>
        <a:srgbClr val="CCCCCC"/>
      </a:lt2>
      <a:accent1>
        <a:srgbClr val="5086A0"/>
      </a:accent1>
      <a:accent2>
        <a:srgbClr val="BDBE1C"/>
      </a:accent2>
      <a:accent3>
        <a:srgbClr val="003366"/>
      </a:accent3>
      <a:accent4>
        <a:srgbClr val="FF9900"/>
      </a:accent4>
      <a:accent5>
        <a:srgbClr val="FF0000"/>
      </a:accent5>
      <a:accent6>
        <a:srgbClr val="CC996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1211</Words>
  <Application>Microsoft Office PowerPoint</Application>
  <PresentationFormat>On-screen Show (16:9)</PresentationFormat>
  <Paragraphs>176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</vt:lpstr>
      <vt:lpstr>Calibri</vt:lpstr>
      <vt:lpstr>Default Theme</vt:lpstr>
      <vt:lpstr>Learning from SHEAR: Innovations Research Outcomes on Forecasting and Early Warning</vt:lpstr>
      <vt:lpstr>Science for Humanitarian Emergencies and Resilience</vt:lpstr>
      <vt:lpstr>PowerPoint Presentation</vt:lpstr>
      <vt:lpstr>Members of SHEAR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Improved forecasting helps people prepare for the weather and the seasons  Improved data to better understand exposure, vulnerabilities and hazards  Improved tools to enhance resilience  Improved decision-making to act in anticipation of hazards    </vt:lpstr>
      <vt:lpstr>Putting stakeholder needs at the centre of research  Interdisciplinary collaboration  Lessons for future funding    </vt:lpstr>
      <vt:lpstr>info@shear.org.uk  www.shear.org.uk  @SHEAR_Programme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for Humanitarian Emergencies and Resilience</dc:title>
  <dc:creator>Alison Sneddon</dc:creator>
  <cp:lastModifiedBy>Alison Sneddon</cp:lastModifiedBy>
  <cp:revision>9</cp:revision>
  <dcterms:modified xsi:type="dcterms:W3CDTF">2022-05-19T15:21:49Z</dcterms:modified>
</cp:coreProperties>
</file>