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82" r:id="rId2"/>
    <p:sldId id="432" r:id="rId3"/>
    <p:sldId id="452" r:id="rId4"/>
    <p:sldId id="453" r:id="rId5"/>
    <p:sldId id="440" r:id="rId6"/>
    <p:sldId id="441" r:id="rId7"/>
    <p:sldId id="444" r:id="rId8"/>
    <p:sldId id="442" r:id="rId9"/>
    <p:sldId id="447" r:id="rId10"/>
    <p:sldId id="449" r:id="rId11"/>
    <p:sldId id="423" r:id="rId12"/>
    <p:sldId id="450" r:id="rId13"/>
    <p:sldId id="414" r:id="rId14"/>
    <p:sldId id="323" r:id="rId15"/>
  </p:sldIdLst>
  <p:sldSz cx="9144000" cy="5143500" type="screen16x9"/>
  <p:notesSz cx="6645275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o Lehmann" initials="M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5" autoAdjust="0"/>
    <p:restoredTop sz="87879" autoAdjust="0"/>
  </p:normalViewPr>
  <p:slideViewPr>
    <p:cSldViewPr>
      <p:cViewPr varScale="1">
        <p:scale>
          <a:sx n="133" d="100"/>
          <a:sy n="133" d="100"/>
        </p:scale>
        <p:origin x="954" y="144"/>
      </p:cViewPr>
      <p:guideLst>
        <p:guide orient="horz" pos="162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1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3963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2005B-4210-4B85-8545-E1C5638297D4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3963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37D41-631C-4E4C-B0EB-D08090BB3A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00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4118" y="0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1112C-32CA-4AEC-B294-879F497D95E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088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528" y="4643517"/>
            <a:ext cx="5316220" cy="43991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4118" y="9285337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3AA5B-191B-41DB-B9DE-9AA78F997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6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AA5B-191B-41DB-B9DE-9AA78F9976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26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AA5B-191B-41DB-B9DE-9AA78F9976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0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AA5B-191B-41DB-B9DE-9AA78F9976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75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AA5B-191B-41DB-B9DE-9AA78F9976B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AA5B-191B-41DB-B9DE-9AA78F9976B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18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AA5B-191B-41DB-B9DE-9AA78F9976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4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AA5B-191B-41DB-B9DE-9AA78F9976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97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AA5B-191B-41DB-B9DE-9AA78F9976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61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AA5B-191B-41DB-B9DE-9AA78F9976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83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AA5B-191B-41DB-B9DE-9AA78F9976B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38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AA5B-191B-41DB-B9DE-9AA78F9976B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40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AA5B-191B-41DB-B9DE-9AA78F9976B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58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AA5B-191B-41DB-B9DE-9AA78F9976B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90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AA5B-191B-41DB-B9DE-9AA78F9976B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2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21D8-313E-4EE4-8606-4124B1C75D6B}" type="datetime1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E61B-7D5E-426C-A65B-8C37B0740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4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5FE6-1865-4845-9123-F1C17C677F58}" type="datetime1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E61B-7D5E-426C-A65B-8C37B0740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2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5035"/>
            <a:ext cx="1543051" cy="58507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2" y="275035"/>
            <a:ext cx="4476751" cy="58507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E3E7-CDE8-4B72-B68C-292D5DF55B48}" type="datetime1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E61B-7D5E-426C-A65B-8C37B0740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3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BB05-B21F-438B-A5B2-B3D596C2DDE7}" type="datetime1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E61B-7D5E-426C-A65B-8C37B0740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3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1C68-0DFB-4009-AFEB-14841C436A5B}" type="datetime1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E61B-7D5E-426C-A65B-8C37B0740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1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1600201"/>
            <a:ext cx="30099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1600201"/>
            <a:ext cx="30099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60A8-7532-4FBF-A0A0-7C857718C4F1}" type="datetime1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E61B-7D5E-426C-A65B-8C37B0740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9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EEE5-124C-4635-A402-91F0EB01F6C0}" type="datetime1">
              <a:rPr lang="en-US" smtClean="0"/>
              <a:pPr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E61B-7D5E-426C-A65B-8C37B0740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3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A1C-EF5E-44D1-AA91-5AE99E1AE2A0}" type="datetime1">
              <a:rPr lang="en-US" smtClean="0"/>
              <a:pPr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E61B-7D5E-426C-A65B-8C37B0740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1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F0BF-C9CB-4401-8AD5-C8BA6F60A647}" type="datetime1">
              <a:rPr lang="en-US" smtClean="0"/>
              <a:pPr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E61B-7D5E-426C-A65B-8C37B0740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9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666-4C62-4480-8811-0063BFE2205E}" type="datetime1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E61B-7D5E-426C-A65B-8C37B0740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E481-1BC7-41AD-A08C-7DC46DD8FA7D}" type="datetime1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E61B-7D5E-426C-A65B-8C37B0740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4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25E0D-31F0-4A75-81CB-B30E4560868B}" type="datetime1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5E61B-7D5E-426C-A65B-8C37B0740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23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jp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E61B-7D5E-426C-A65B-8C37B074034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AutoShape 2" descr="Bildergebnis für erc"/>
          <p:cNvSpPr>
            <a:spLocks noChangeAspect="1" noChangeArrowheads="1"/>
          </p:cNvSpPr>
          <p:nvPr/>
        </p:nvSpPr>
        <p:spPr bwMode="auto">
          <a:xfrm>
            <a:off x="155575" y="-1036638"/>
            <a:ext cx="32861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27" y="0"/>
            <a:ext cx="9143999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Hydrogen isotopes in assimilates and cellulose,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but </a:t>
            </a:r>
            <a:r>
              <a:rPr lang="en-US" sz="2400" b="1" dirty="0"/>
              <a:t>not in </a:t>
            </a:r>
            <a:r>
              <a:rPr lang="en-US" sz="2400" b="1" i="1" dirty="0"/>
              <a:t>n</a:t>
            </a:r>
            <a:r>
              <a:rPr lang="en-US" sz="2400" b="1" dirty="0"/>
              <a:t>-alkanes, </a:t>
            </a:r>
            <a:r>
              <a:rPr lang="en-US" sz="2400" b="1" dirty="0" smtClean="0"/>
              <a:t>integrate plant metabolic signals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EGU 2022 Session  - </a:t>
            </a:r>
            <a:r>
              <a:rPr lang="en-US" b="1" dirty="0"/>
              <a:t>BG </a:t>
            </a:r>
            <a:r>
              <a:rPr lang="en-US" b="1" dirty="0" smtClean="0"/>
              <a:t>2.1</a:t>
            </a:r>
          </a:p>
          <a:p>
            <a:pPr algn="ctr"/>
            <a:r>
              <a:rPr lang="en-US" dirty="0"/>
              <a:t>'Application of Stable Isotopes in </a:t>
            </a:r>
            <a:r>
              <a:rPr lang="en-US" dirty="0" err="1"/>
              <a:t>Biogeosciences</a:t>
            </a:r>
            <a:r>
              <a:rPr lang="en-US" dirty="0"/>
              <a:t>'</a:t>
            </a:r>
            <a:endParaRPr lang="de-CH" dirty="0"/>
          </a:p>
        </p:txBody>
      </p:sp>
      <p:sp>
        <p:nvSpPr>
          <p:cNvPr id="13" name="TextBox 12"/>
          <p:cNvSpPr txBox="1"/>
          <p:nvPr/>
        </p:nvSpPr>
        <p:spPr>
          <a:xfrm>
            <a:off x="-1" y="3882588"/>
            <a:ext cx="9143999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by</a:t>
            </a:r>
            <a:r>
              <a:rPr lang="it-IT" b="1" dirty="0" smtClean="0"/>
              <a:t> Dr. Marco </a:t>
            </a:r>
            <a:r>
              <a:rPr lang="it-IT" b="1" dirty="0"/>
              <a:t>M. </a:t>
            </a:r>
            <a:r>
              <a:rPr lang="it-IT" b="1" dirty="0" smtClean="0"/>
              <a:t>Lehmann</a:t>
            </a:r>
            <a:endParaRPr lang="it-IT" baseline="30000" dirty="0" smtClean="0"/>
          </a:p>
          <a:p>
            <a:endParaRPr lang="it-IT" baseline="30000" dirty="0"/>
          </a:p>
          <a:p>
            <a:pPr algn="ctr"/>
            <a:r>
              <a:rPr lang="it-IT" dirty="0" smtClean="0"/>
              <a:t>WSL </a:t>
            </a:r>
            <a:r>
              <a:rPr lang="it-IT" dirty="0" err="1" smtClean="0"/>
              <a:t>Birmensdorf</a:t>
            </a:r>
            <a:r>
              <a:rPr lang="it-IT" dirty="0" smtClean="0"/>
              <a:t>, </a:t>
            </a:r>
            <a:r>
              <a:rPr lang="it-IT" dirty="0" err="1" smtClean="0"/>
              <a:t>Birmensdorf</a:t>
            </a:r>
            <a:r>
              <a:rPr lang="it-IT" dirty="0" smtClean="0"/>
              <a:t>, </a:t>
            </a:r>
            <a:r>
              <a:rPr lang="it-IT" dirty="0" err="1" smtClean="0"/>
              <a:t>Zurich</a:t>
            </a:r>
            <a:r>
              <a:rPr lang="it-IT" dirty="0" smtClean="0"/>
              <a:t>, Switzerland</a:t>
            </a:r>
          </a:p>
          <a:p>
            <a:pPr algn="ctr"/>
            <a:r>
              <a:rPr lang="it-IT" dirty="0" smtClean="0"/>
              <a:t>*marco.lehmann@wsl.ch</a:t>
            </a:r>
          </a:p>
          <a:p>
            <a:endParaRPr lang="en-US" baseline="30000" dirty="0"/>
          </a:p>
        </p:txBody>
      </p:sp>
      <p:pic>
        <p:nvPicPr>
          <p:cNvPr id="22" name="Picture 14" descr="C:\Users\lehmann.WSL\Desktop\Ambizione Talk\400px-Logo_WS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39413"/>
            <a:ext cx="1143000" cy="1143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900" y="3939413"/>
            <a:ext cx="1890584" cy="6396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199" y="4656405"/>
            <a:ext cx="17259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SNSF </a:t>
            </a:r>
            <a:r>
              <a:rPr lang="en-US" dirty="0" err="1" smtClean="0"/>
              <a:t>Ambizione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31474"/>
            <a:ext cx="2728915" cy="20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45073"/>
      </p:ext>
    </p:extLst>
  </p:cSld>
  <p:clrMapOvr>
    <a:masterClrMapping/>
  </p:clrMapOvr>
  <p:transition spd="slow" advTm="1562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δ</a:t>
            </a:r>
            <a:r>
              <a:rPr lang="en-US" sz="2800" b="1" baseline="30000" dirty="0"/>
              <a:t>2</a:t>
            </a:r>
            <a:r>
              <a:rPr lang="en-US" sz="2800" b="1" dirty="0"/>
              <a:t>H </a:t>
            </a:r>
            <a:r>
              <a:rPr lang="en-US" sz="2800" b="1" dirty="0" smtClean="0"/>
              <a:t>of carbohydrates vs. </a:t>
            </a:r>
            <a:r>
              <a:rPr lang="el-GR" sz="2800" b="1" dirty="0"/>
              <a:t>δ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H of </a:t>
            </a:r>
            <a:r>
              <a:rPr lang="en-US" sz="2800" b="1" i="1" dirty="0" smtClean="0"/>
              <a:t>n</a:t>
            </a:r>
            <a:r>
              <a:rPr lang="en-US" sz="2800" b="1" dirty="0" smtClean="0"/>
              <a:t>-alkanes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950" y="590550"/>
            <a:ext cx="4438193" cy="3184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590550"/>
            <a:ext cx="3989335" cy="31765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599" y="3769847"/>
            <a:ext cx="365754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Carbohydrates: ~15% from NADPH/H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57800" y="3770352"/>
            <a:ext cx="318901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n</a:t>
            </a:r>
            <a:r>
              <a:rPr lang="en-US" dirty="0" smtClean="0"/>
              <a:t>-alkanes: ~50% from NADPH/H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90600" y="4324350"/>
            <a:ext cx="7197035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l-GR" dirty="0"/>
              <a:t>δ</a:t>
            </a:r>
            <a:r>
              <a:rPr lang="en-US" baseline="30000" dirty="0"/>
              <a:t>2</a:t>
            </a:r>
            <a:r>
              <a:rPr lang="en-US" dirty="0"/>
              <a:t>H </a:t>
            </a:r>
            <a:r>
              <a:rPr lang="en-US" dirty="0" smtClean="0"/>
              <a:t>of n-alkanes suggest constant </a:t>
            </a:r>
            <a:r>
              <a:rPr lang="el-GR" dirty="0" smtClean="0"/>
              <a:t>δ</a:t>
            </a:r>
            <a:r>
              <a:rPr lang="en-US" baseline="30000" dirty="0"/>
              <a:t>2</a:t>
            </a:r>
            <a:r>
              <a:rPr lang="en-US" dirty="0"/>
              <a:t>H </a:t>
            </a:r>
            <a:r>
              <a:rPr lang="en-US" dirty="0" smtClean="0"/>
              <a:t>values of leaf NADPH/H pools</a:t>
            </a:r>
          </a:p>
          <a:p>
            <a:pPr algn="ctr"/>
            <a:r>
              <a:rPr lang="el-GR" dirty="0" smtClean="0"/>
              <a:t>δ</a:t>
            </a:r>
            <a:r>
              <a:rPr lang="en-US" baseline="30000" dirty="0"/>
              <a:t>2</a:t>
            </a:r>
            <a:r>
              <a:rPr lang="en-US" dirty="0"/>
              <a:t>H </a:t>
            </a:r>
            <a:r>
              <a:rPr lang="en-US" dirty="0" smtClean="0"/>
              <a:t>changes in carbohydrates likely induced by changes in metabolic fluxes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57369" y="1685450"/>
            <a:ext cx="11156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Cormier </a:t>
            </a:r>
            <a:r>
              <a:rPr lang="en-US" sz="1200" i="1" dirty="0" smtClean="0"/>
              <a:t>et al., </a:t>
            </a:r>
            <a:r>
              <a:rPr lang="en-US" sz="1200" dirty="0" smtClean="0"/>
              <a:t>2018</a:t>
            </a:r>
            <a:endParaRPr lang="de-CH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609527"/>
      </p:ext>
    </p:extLst>
  </p:cSld>
  <p:clrMapOvr>
    <a:masterClrMapping/>
  </p:clrMapOvr>
  <p:transition spd="slow" advTm="9648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-19050"/>
            <a:ext cx="91439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Summary and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conclusions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099" y="971550"/>
            <a:ext cx="9067799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Large 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H-fractionation in assimilates induced by changes in leaf sugar/starch ratio 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baseline="30000" dirty="0" smtClean="0"/>
              <a:t>2</a:t>
            </a:r>
            <a:r>
              <a:rPr lang="en-US" sz="2000" b="1" dirty="0" smtClean="0"/>
              <a:t>H-fractionation </a:t>
            </a:r>
            <a:r>
              <a:rPr lang="en-US" sz="2000" b="1" dirty="0"/>
              <a:t>strongly </a:t>
            </a:r>
            <a:r>
              <a:rPr lang="en-US" sz="2000" b="1" dirty="0" smtClean="0"/>
              <a:t>dampened in cellulose compared to assimilates</a:t>
            </a:r>
            <a:endParaRPr lang="en-US" sz="2000" b="1" dirty="0">
              <a:solidFill>
                <a:prstClr val="white"/>
              </a:solidFill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i="1" dirty="0" smtClean="0">
                <a:solidFill>
                  <a:prstClr val="white"/>
                </a:solidFill>
              </a:rPr>
              <a:t>n</a:t>
            </a:r>
            <a:r>
              <a:rPr lang="en-US" sz="2000" b="1" dirty="0" smtClean="0">
                <a:solidFill>
                  <a:prstClr val="white"/>
                </a:solidFill>
              </a:rPr>
              <a:t>-alkanes not affected by </a:t>
            </a:r>
            <a:r>
              <a:rPr lang="en-US" sz="2000" b="1" dirty="0"/>
              <a:t>leaf sugar/starch ratio </a:t>
            </a:r>
            <a:endParaRPr lang="en-US" sz="2000" b="1" dirty="0" smtClean="0"/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prstClr val="white"/>
                </a:solidFill>
              </a:rPr>
              <a:t>Large </a:t>
            </a:r>
            <a:r>
              <a:rPr lang="en-US" sz="2000" b="1" dirty="0" smtClean="0"/>
              <a:t>difference </a:t>
            </a:r>
            <a:r>
              <a:rPr lang="en-US" sz="2000" b="1" dirty="0" smtClean="0">
                <a:solidFill>
                  <a:prstClr val="white"/>
                </a:solidFill>
              </a:rPr>
              <a:t>in </a:t>
            </a:r>
            <a:r>
              <a:rPr lang="el-GR" sz="2000" b="1" dirty="0"/>
              <a:t>δ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H of</a:t>
            </a:r>
            <a:r>
              <a:rPr lang="en-US" sz="2000" b="1" dirty="0" smtClean="0">
                <a:solidFill>
                  <a:prstClr val="white"/>
                </a:solidFill>
              </a:rPr>
              <a:t> leaves vs. root carbohydrates</a:t>
            </a:r>
          </a:p>
          <a:p>
            <a:pPr algn="ctr">
              <a:lnSpc>
                <a:spcPct val="150000"/>
              </a:lnSpc>
              <a:defRPr/>
            </a:pPr>
            <a:endParaRPr lang="en-US" sz="2000" b="1" dirty="0">
              <a:solidFill>
                <a:prstClr val="white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FF0000"/>
                </a:solidFill>
              </a:rPr>
              <a:t>Leaf-level </a:t>
            </a:r>
            <a:r>
              <a:rPr lang="en-US" sz="2000" b="1" dirty="0" smtClean="0">
                <a:solidFill>
                  <a:srgbClr val="FF0000"/>
                </a:solidFill>
              </a:rPr>
              <a:t>metabolism </a:t>
            </a:r>
            <a:r>
              <a:rPr lang="en-US" sz="2000" b="1" dirty="0">
                <a:solidFill>
                  <a:srgbClr val="FF0000"/>
                </a:solidFill>
              </a:rPr>
              <a:t>is a main driver of </a:t>
            </a:r>
            <a:r>
              <a:rPr lang="el-GR" sz="2000" b="1" dirty="0">
                <a:solidFill>
                  <a:srgbClr val="FF0000"/>
                </a:solidFill>
              </a:rPr>
              <a:t>δ</a:t>
            </a:r>
            <a:r>
              <a:rPr lang="en-US" sz="2000" b="1" baseline="30000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H in </a:t>
            </a:r>
            <a:r>
              <a:rPr lang="en-US" sz="2000" b="1" dirty="0" smtClean="0">
                <a:solidFill>
                  <a:srgbClr val="FF0000"/>
                </a:solidFill>
              </a:rPr>
              <a:t>carbohydrates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in autotrophic </a:t>
            </a:r>
            <a:r>
              <a:rPr lang="en-US" sz="2000" b="1" dirty="0">
                <a:solidFill>
                  <a:srgbClr val="FF0000"/>
                </a:solidFill>
              </a:rPr>
              <a:t>and heterotrophic </a:t>
            </a:r>
            <a:r>
              <a:rPr lang="en-US" sz="2000" b="1" dirty="0" smtClean="0">
                <a:solidFill>
                  <a:srgbClr val="FF0000"/>
                </a:solidFill>
              </a:rPr>
              <a:t>tissues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8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E61B-7D5E-426C-A65B-8C37B074034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AutoShape 2" descr="Bildergebnis für erc"/>
          <p:cNvSpPr>
            <a:spLocks noChangeAspect="1" noChangeArrowheads="1"/>
          </p:cNvSpPr>
          <p:nvPr/>
        </p:nvSpPr>
        <p:spPr bwMode="auto">
          <a:xfrm>
            <a:off x="155575" y="-1036638"/>
            <a:ext cx="32861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-19050"/>
            <a:ext cx="91439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Do you want to know more?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-1" y="3882588"/>
            <a:ext cx="9143999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by</a:t>
            </a:r>
            <a:r>
              <a:rPr lang="it-IT" b="1" dirty="0" smtClean="0"/>
              <a:t> Dr. Marco </a:t>
            </a:r>
            <a:r>
              <a:rPr lang="it-IT" b="1" dirty="0"/>
              <a:t>M. </a:t>
            </a:r>
            <a:r>
              <a:rPr lang="it-IT" b="1" dirty="0" smtClean="0"/>
              <a:t>Lehmann</a:t>
            </a:r>
            <a:endParaRPr lang="it-IT" baseline="30000" dirty="0" smtClean="0"/>
          </a:p>
          <a:p>
            <a:endParaRPr lang="it-IT" baseline="30000" dirty="0"/>
          </a:p>
          <a:p>
            <a:pPr algn="ctr"/>
            <a:r>
              <a:rPr lang="it-IT" dirty="0" smtClean="0"/>
              <a:t>WSL </a:t>
            </a:r>
            <a:r>
              <a:rPr lang="it-IT" dirty="0" err="1" smtClean="0"/>
              <a:t>Birmensdorf</a:t>
            </a:r>
            <a:r>
              <a:rPr lang="it-IT" dirty="0" smtClean="0"/>
              <a:t>, </a:t>
            </a:r>
            <a:r>
              <a:rPr lang="it-IT" dirty="0" err="1" smtClean="0"/>
              <a:t>Birmensdorf</a:t>
            </a:r>
            <a:r>
              <a:rPr lang="it-IT" dirty="0" smtClean="0"/>
              <a:t>, </a:t>
            </a:r>
            <a:r>
              <a:rPr lang="it-IT" dirty="0" err="1" smtClean="0"/>
              <a:t>Zurich</a:t>
            </a:r>
            <a:r>
              <a:rPr lang="it-IT" dirty="0" smtClean="0"/>
              <a:t>, Switzerland</a:t>
            </a:r>
          </a:p>
          <a:p>
            <a:pPr algn="ctr"/>
            <a:r>
              <a:rPr lang="it-IT" dirty="0" smtClean="0"/>
              <a:t>*marco.lehmann@wsl.ch</a:t>
            </a:r>
          </a:p>
          <a:p>
            <a:endParaRPr lang="en-US" baseline="30000" dirty="0"/>
          </a:p>
        </p:txBody>
      </p:sp>
      <p:pic>
        <p:nvPicPr>
          <p:cNvPr id="22" name="Picture 14" descr="C:\Users\lehmann.WSL\Desktop\Ambizione Talk\400px-Logo_WS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39413"/>
            <a:ext cx="1143000" cy="1143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900" y="3939413"/>
            <a:ext cx="1890584" cy="6396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199" y="4656405"/>
            <a:ext cx="17259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SNSF </a:t>
            </a:r>
            <a:r>
              <a:rPr lang="en-US" dirty="0" err="1" smtClean="0"/>
              <a:t>Ambizione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325" y="841252"/>
            <a:ext cx="4638675" cy="13959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24325" y="2393871"/>
            <a:ext cx="45299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Review of recent methods, knowledge, models and potential future</a:t>
            </a:r>
            <a:r>
              <a:rPr lang="en-US" dirty="0"/>
              <a:t> </a:t>
            </a:r>
            <a:r>
              <a:rPr lang="en-US" dirty="0" smtClean="0"/>
              <a:t>δ</a:t>
            </a:r>
            <a:r>
              <a:rPr lang="en-US" baseline="30000" dirty="0" smtClean="0"/>
              <a:t>2</a:t>
            </a:r>
            <a:r>
              <a:rPr lang="en-US" dirty="0" smtClean="0"/>
              <a:t>H applications</a:t>
            </a:r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724323"/>
            <a:ext cx="1988568" cy="3001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4324" y="3179403"/>
            <a:ext cx="38766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Published ~June 2022 – Open Access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20374939"/>
      </p:ext>
    </p:extLst>
  </p:cSld>
  <p:clrMapOvr>
    <a:masterClrMapping/>
  </p:clrMapOvr>
  <p:transition spd="slow" advTm="1562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19106"/>
            <a:ext cx="6324600" cy="4216402"/>
          </a:xfrm>
          <a:prstGeom prst="rect">
            <a:avLst/>
          </a:prstGeom>
        </p:spPr>
      </p:pic>
      <p:sp>
        <p:nvSpPr>
          <p:cNvPr id="45" name="AutoShape 13" descr="https://upload.wikimedia.org/wikipedia/de/thumb/9/94/Logo_WSL.svg/220px-Logo_WSL.svg.png"/>
          <p:cNvSpPr>
            <a:spLocks noChangeAspect="1" noChangeArrowheads="1"/>
          </p:cNvSpPr>
          <p:nvPr/>
        </p:nvSpPr>
        <p:spPr bwMode="auto">
          <a:xfrm>
            <a:off x="155575" y="-1004888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AutoShape 16" descr="https://www.ethz.ch/services/de/service/kommunikation/corporate-design/logo/eth-zuerich-kurzlogo/_jcr_content/par/twocolumn_0/par_right/fullwidthimage/image.imageformat.lightbox.13145161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-19050"/>
            <a:ext cx="91439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Acknowledgements </a:t>
            </a:r>
            <a:endParaRPr lang="en-US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96637" y="4705350"/>
            <a:ext cx="41041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Stable Isotope Research Team at WSL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3601832"/>
      </p:ext>
    </p:extLst>
  </p:cSld>
  <p:clrMapOvr>
    <a:masterClrMapping/>
  </p:clrMapOvr>
  <p:transition spd="slow" advTm="5054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82743"/>
            <a:ext cx="2133600" cy="273844"/>
          </a:xfrm>
        </p:spPr>
        <p:txBody>
          <a:bodyPr/>
          <a:lstStyle/>
          <a:p>
            <a:fld id="{E8E5E61B-7D5E-426C-A65B-8C37B074034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19050"/>
            <a:ext cx="91439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Collaboration partners </a:t>
            </a:r>
            <a:endParaRPr 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8439" y="1809750"/>
            <a:ext cx="1872761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Philipp Schuler</a:t>
            </a:r>
          </a:p>
          <a:p>
            <a:pPr algn="ctr"/>
            <a:r>
              <a:rPr lang="en-US" dirty="0" smtClean="0"/>
              <a:t>Matthias Saurer</a:t>
            </a:r>
          </a:p>
          <a:p>
            <a:pPr algn="ctr"/>
            <a:r>
              <a:rPr lang="en-US" dirty="0" smtClean="0"/>
              <a:t>Valentina </a:t>
            </a:r>
            <a:r>
              <a:rPr lang="en-US" dirty="0" err="1" smtClean="0"/>
              <a:t>Vitali</a:t>
            </a:r>
            <a:endParaRPr lang="en-US" dirty="0" smtClean="0"/>
          </a:p>
          <a:p>
            <a:pPr algn="ctr"/>
            <a:r>
              <a:rPr lang="en-US" dirty="0" smtClean="0"/>
              <a:t>Haoyu Diao</a:t>
            </a:r>
          </a:p>
          <a:p>
            <a:pPr algn="ctr"/>
            <a:r>
              <a:rPr lang="en-US" dirty="0" smtClean="0"/>
              <a:t>Claudia </a:t>
            </a:r>
            <a:r>
              <a:rPr lang="en-US" dirty="0" err="1" smtClean="0"/>
              <a:t>Guidi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Frank Hagedorn</a:t>
            </a:r>
          </a:p>
          <a:p>
            <a:pPr algn="ctr"/>
            <a:r>
              <a:rPr lang="en-US" dirty="0" smtClean="0"/>
              <a:t>Arthur Gessler</a:t>
            </a:r>
          </a:p>
          <a:p>
            <a:pPr algn="ctr"/>
            <a:r>
              <a:rPr lang="en-US" dirty="0" smtClean="0"/>
              <a:t>Kerstin </a:t>
            </a:r>
            <a:r>
              <a:rPr lang="en-US" dirty="0" err="1" smtClean="0"/>
              <a:t>Treydte</a:t>
            </a:r>
            <a:endParaRPr lang="en-US" dirty="0" smtClean="0"/>
          </a:p>
          <a:p>
            <a:pPr algn="ctr"/>
            <a:r>
              <a:rPr lang="en-US" dirty="0" smtClean="0"/>
              <a:t>Rolf Siegwolf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5917" y="582170"/>
            <a:ext cx="2712796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Many others:</a:t>
            </a:r>
          </a:p>
          <a:p>
            <a:endParaRPr lang="en-US" dirty="0"/>
          </a:p>
          <a:p>
            <a:r>
              <a:rPr lang="en-US" dirty="0" smtClean="0"/>
              <a:t>Scott Allen (US)</a:t>
            </a:r>
          </a:p>
          <a:p>
            <a:r>
              <a:rPr lang="en-US" dirty="0" smtClean="0"/>
              <a:t>Steve Voelker (US)</a:t>
            </a:r>
          </a:p>
          <a:p>
            <a:r>
              <a:rPr lang="en-US" dirty="0" smtClean="0"/>
              <a:t>Gregory Goldsmith (US)</a:t>
            </a:r>
          </a:p>
          <a:p>
            <a:r>
              <a:rPr lang="en-US" dirty="0"/>
              <a:t>Lucas </a:t>
            </a:r>
            <a:r>
              <a:rPr lang="en-US" dirty="0" err="1"/>
              <a:t>Cernusak</a:t>
            </a:r>
            <a:r>
              <a:rPr lang="en-US" dirty="0"/>
              <a:t> (AU</a:t>
            </a:r>
            <a:r>
              <a:rPr lang="en-US" dirty="0" smtClean="0"/>
              <a:t>)</a:t>
            </a:r>
          </a:p>
          <a:p>
            <a:r>
              <a:rPr lang="en-US" dirty="0"/>
              <a:t>Marc-André </a:t>
            </a:r>
            <a:r>
              <a:rPr lang="en-US" dirty="0" smtClean="0"/>
              <a:t>Cormier (UK)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09527" y="1352550"/>
            <a:ext cx="21812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Charlotte Grossiord</a:t>
            </a:r>
          </a:p>
          <a:p>
            <a:pPr algn="ctr"/>
            <a:r>
              <a:rPr lang="en-US" dirty="0" smtClean="0"/>
              <a:t>Leonie </a:t>
            </a:r>
            <a:r>
              <a:rPr lang="en-US" dirty="0" err="1" smtClean="0"/>
              <a:t>Schoenbeck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057400" y="4171950"/>
            <a:ext cx="218122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Markus </a:t>
            </a:r>
            <a:r>
              <a:rPr lang="en-US" dirty="0" err="1" smtClean="0"/>
              <a:t>Leuenberger</a:t>
            </a:r>
            <a:endParaRPr lang="en-US" dirty="0" smtClean="0"/>
          </a:p>
          <a:p>
            <a:r>
              <a:rPr lang="en-US" dirty="0" smtClean="0"/>
              <a:t>Christoph Schwörer</a:t>
            </a:r>
          </a:p>
          <a:p>
            <a:r>
              <a:rPr lang="en-US" dirty="0" smtClean="0"/>
              <a:t>Willy </a:t>
            </a:r>
            <a:r>
              <a:rPr lang="en-US" dirty="0" err="1" smtClean="0"/>
              <a:t>Tinner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213808" y="2966499"/>
            <a:ext cx="19583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Nina Buchmann</a:t>
            </a:r>
          </a:p>
          <a:p>
            <a:pPr algn="ctr"/>
            <a:r>
              <a:rPr lang="en-US" dirty="0" smtClean="0"/>
              <a:t>Roland Werner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4629150"/>
            <a:ext cx="22859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Guido Wiesenberg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0770" y="2114550"/>
            <a:ext cx="1828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Katja </a:t>
            </a:r>
            <a:r>
              <a:rPr lang="en-US" dirty="0" err="1"/>
              <a:t>Rinne</a:t>
            </a:r>
            <a:endParaRPr lang="en-US" dirty="0"/>
          </a:p>
          <a:p>
            <a:pPr algn="ctr"/>
            <a:r>
              <a:rPr lang="en-US" dirty="0" smtClean="0"/>
              <a:t>Charlotte Angove</a:t>
            </a:r>
          </a:p>
        </p:txBody>
      </p:sp>
      <p:pic>
        <p:nvPicPr>
          <p:cNvPr id="15" name="Picture 14" descr="C:\Users\lehmann.WSL\Desktop\Ambizione Talk\400px-Logo_WSL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55" y="645794"/>
            <a:ext cx="1143000" cy="1143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341" y="590550"/>
            <a:ext cx="1649659" cy="15391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60" y="541702"/>
            <a:ext cx="1540725" cy="8666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80" y="2895600"/>
            <a:ext cx="1276350" cy="12763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29156"/>
            <a:ext cx="2169871" cy="8121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29" y="2190750"/>
            <a:ext cx="2247900" cy="8242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58000" y="3748742"/>
            <a:ext cx="209124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Ansgar</a:t>
            </a:r>
            <a:r>
              <a:rPr lang="en-US" dirty="0" smtClean="0"/>
              <a:t> </a:t>
            </a:r>
            <a:r>
              <a:rPr lang="en-US" dirty="0" err="1" smtClean="0"/>
              <a:t>Kahmen</a:t>
            </a:r>
            <a:endParaRPr lang="en-US" dirty="0" smtClean="0"/>
          </a:p>
          <a:p>
            <a:r>
              <a:rPr lang="en-US" dirty="0" err="1" smtClean="0"/>
              <a:t>Meisha</a:t>
            </a:r>
            <a:r>
              <a:rPr lang="en-US" dirty="0" smtClean="0"/>
              <a:t> Holloway-Philipps</a:t>
            </a:r>
          </a:p>
          <a:p>
            <a:r>
              <a:rPr lang="en-US" dirty="0" smtClean="0"/>
              <a:t>Dan</a:t>
            </a:r>
            <a:r>
              <a:rPr lang="en-US" dirty="0"/>
              <a:t> </a:t>
            </a:r>
            <a:r>
              <a:rPr lang="en-US" dirty="0" smtClean="0"/>
              <a:t>Nelson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6667" r="15000" b="25000"/>
          <a:stretch/>
        </p:blipFill>
        <p:spPr>
          <a:xfrm>
            <a:off x="6416112" y="2741273"/>
            <a:ext cx="2672405" cy="9451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1563877"/>
      </p:ext>
    </p:extLst>
  </p:cSld>
  <p:clrMapOvr>
    <a:masterClrMapping/>
  </p:clrMapOvr>
  <p:transition spd="slow" advTm="964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5148" y="0"/>
            <a:ext cx="91439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δ</a:t>
            </a:r>
            <a:r>
              <a:rPr lang="en-US" sz="2800" b="1" baseline="30000" dirty="0"/>
              <a:t>2</a:t>
            </a:r>
            <a:r>
              <a:rPr lang="en-US" sz="2800" b="1" dirty="0"/>
              <a:t>H of </a:t>
            </a:r>
            <a:r>
              <a:rPr lang="en-US" sz="2800" b="1" i="1" dirty="0"/>
              <a:t>n</a:t>
            </a:r>
            <a:r>
              <a:rPr lang="en-US" sz="2800" b="1" dirty="0"/>
              <a:t>-alkanes as paleo-hydrological indicator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562" y="609600"/>
            <a:ext cx="4790577" cy="3841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4537204"/>
            <a:ext cx="24649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Sachse</a:t>
            </a:r>
            <a:r>
              <a:rPr lang="en-US" sz="1400" dirty="0" smtClean="0"/>
              <a:t> </a:t>
            </a:r>
            <a:r>
              <a:rPr lang="en-US" sz="1400" i="1" dirty="0" smtClean="0"/>
              <a:t>et al. </a:t>
            </a:r>
            <a:r>
              <a:rPr lang="en-US" sz="1400" dirty="0" smtClean="0"/>
              <a:t>2012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9717749"/>
      </p:ext>
    </p:extLst>
  </p:cSld>
  <p:clrMapOvr>
    <a:masterClrMapping/>
  </p:clrMapOvr>
  <p:transition spd="slow" advTm="9648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1791" y="5093360"/>
            <a:ext cx="2133600" cy="273844"/>
          </a:xfrm>
        </p:spPr>
        <p:txBody>
          <a:bodyPr/>
          <a:lstStyle/>
          <a:p>
            <a:fld id="{E8E5E61B-7D5E-426C-A65B-8C37B074034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19050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High climate sensitivity for </a:t>
            </a:r>
            <a:r>
              <a:rPr lang="el-GR" sz="2400" b="1" dirty="0" smtClean="0"/>
              <a:t>δ</a:t>
            </a:r>
            <a:r>
              <a:rPr lang="en-US" sz="2400" b="1" baseline="30000" dirty="0"/>
              <a:t>2</a:t>
            </a:r>
            <a:r>
              <a:rPr lang="en-US" sz="2400" b="1" dirty="0"/>
              <a:t>H </a:t>
            </a:r>
            <a:r>
              <a:rPr lang="en-US" sz="2400" b="1" dirty="0" smtClean="0"/>
              <a:t>of tree-ring cellulose at global scale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76298" y="597753"/>
            <a:ext cx="73914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dirty="0" smtClean="0"/>
              <a:t>δ</a:t>
            </a:r>
            <a:r>
              <a:rPr lang="en-US" baseline="30000" dirty="0" smtClean="0"/>
              <a:t>2</a:t>
            </a:r>
            <a:r>
              <a:rPr lang="en-US" dirty="0" smtClean="0"/>
              <a:t>H of tree-ring cellulose records </a:t>
            </a:r>
            <a:r>
              <a:rPr lang="en-US" b="1" dirty="0" smtClean="0"/>
              <a:t>δ</a:t>
            </a:r>
            <a:r>
              <a:rPr lang="en-US" b="1" baseline="30000" dirty="0" smtClean="0"/>
              <a:t>2</a:t>
            </a:r>
            <a:r>
              <a:rPr lang="en-US" b="1" dirty="0" smtClean="0"/>
              <a:t>H of precipitation </a:t>
            </a:r>
          </a:p>
          <a:p>
            <a:pPr algn="ctr">
              <a:buClr>
                <a:schemeClr val="tx1"/>
              </a:buClr>
            </a:pPr>
            <a:r>
              <a:rPr lang="en-US" dirty="0" smtClean="0"/>
              <a:t>and </a:t>
            </a:r>
            <a:r>
              <a:rPr lang="en-US" b="1" dirty="0" smtClean="0"/>
              <a:t>mean annual temperature </a:t>
            </a:r>
            <a:r>
              <a:rPr lang="en-US" dirty="0" smtClean="0"/>
              <a:t>on a global scale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191" y="1439628"/>
            <a:ext cx="2239338" cy="34690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9905" y="4491970"/>
            <a:ext cx="52175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Lehmann </a:t>
            </a:r>
            <a:r>
              <a:rPr lang="en-US" i="1" dirty="0" smtClean="0"/>
              <a:t>et al. 2022</a:t>
            </a:r>
            <a:r>
              <a:rPr lang="en-US" dirty="0" smtClean="0"/>
              <a:t>, Book chapter (n = ~50 studies)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4" t="6249" r="5417" b="12501"/>
          <a:stretch/>
        </p:blipFill>
        <p:spPr>
          <a:xfrm>
            <a:off x="380998" y="1364932"/>
            <a:ext cx="5895369" cy="3005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1274379"/>
      </p:ext>
    </p:extLst>
  </p:cSld>
  <p:clrMapOvr>
    <a:masterClrMapping/>
  </p:clrMapOvr>
  <p:transition spd="slow" advTm="9648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pplication, map&#10;&#10;Description automatically generated">
            <a:extLst>
              <a:ext uri="{FF2B5EF4-FFF2-40B4-BE49-F238E27FC236}">
                <a16:creationId xmlns:a16="http://schemas.microsoft.com/office/drawing/2014/main" id="{470693AF-20C4-49C5-BB39-0BBC6AA31B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8"/>
          <a:stretch/>
        </p:blipFill>
        <p:spPr>
          <a:xfrm>
            <a:off x="0" y="492017"/>
            <a:ext cx="5176596" cy="35691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-19050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Low climate </a:t>
            </a:r>
            <a:r>
              <a:rPr lang="en-US" sz="2400" b="1" dirty="0"/>
              <a:t>sensitivity for </a:t>
            </a:r>
            <a:r>
              <a:rPr lang="el-GR" sz="2400" b="1" dirty="0"/>
              <a:t>δ</a:t>
            </a:r>
            <a:r>
              <a:rPr lang="en-US" sz="2400" b="1" baseline="30000" dirty="0"/>
              <a:t>2</a:t>
            </a:r>
            <a:r>
              <a:rPr lang="en-US" sz="2400" b="1" dirty="0"/>
              <a:t>H of tree-ring cellulose at </a:t>
            </a:r>
            <a:r>
              <a:rPr lang="en-US" sz="2400" b="1" dirty="0" smtClean="0"/>
              <a:t>temporal </a:t>
            </a:r>
            <a:r>
              <a:rPr lang="en-US" sz="2400" b="1" dirty="0"/>
              <a:t>scale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A6AC4F-22B5-4BBF-95CF-C6D2DC3108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24" r="20203"/>
          <a:stretch/>
        </p:blipFill>
        <p:spPr>
          <a:xfrm>
            <a:off x="6471137" y="779619"/>
            <a:ext cx="1183270" cy="14919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FDBEB4-C8C9-448C-9601-9B56D53884C2}"/>
              </a:ext>
            </a:extLst>
          </p:cNvPr>
          <p:cNvSpPr txBox="1"/>
          <p:nvPr/>
        </p:nvSpPr>
        <p:spPr>
          <a:xfrm>
            <a:off x="6319894" y="2271589"/>
            <a:ext cx="1485757" cy="3000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CH" sz="1350" b="1" dirty="0">
                <a:latin typeface="+mj-lt"/>
              </a:rPr>
              <a:t>Valentina Vitali</a:t>
            </a:r>
            <a:endParaRPr lang="en-GB" sz="1350" dirty="0"/>
          </a:p>
        </p:txBody>
      </p:sp>
      <p:sp>
        <p:nvSpPr>
          <p:cNvPr id="4" name="Rectangle 3"/>
          <p:cNvSpPr/>
          <p:nvPr/>
        </p:nvSpPr>
        <p:spPr>
          <a:xfrm>
            <a:off x="5176596" y="2847681"/>
            <a:ext cx="392681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dirty="0" err="1" smtClean="0"/>
              <a:t>Vitali</a:t>
            </a:r>
            <a:r>
              <a:rPr lang="en-GB" dirty="0" smtClean="0"/>
              <a:t> </a:t>
            </a:r>
            <a:r>
              <a:rPr lang="en-GB" i="1" dirty="0" smtClean="0"/>
              <a:t>et al., </a:t>
            </a:r>
            <a:r>
              <a:rPr lang="en-GB" dirty="0" smtClean="0"/>
              <a:t>2022, </a:t>
            </a:r>
          </a:p>
          <a:p>
            <a:pPr lvl="0" algn="ctr">
              <a:defRPr/>
            </a:pPr>
            <a:r>
              <a:rPr lang="en-GB" dirty="0" smtClean="0"/>
              <a:t>ISONET </a:t>
            </a:r>
            <a:r>
              <a:rPr lang="en-GB" dirty="0"/>
              <a:t>Tree-ring Network, 1900-2002, annual data, 17 European sites, </a:t>
            </a:r>
            <a:endParaRPr lang="en-GB" dirty="0" smtClean="0"/>
          </a:p>
          <a:p>
            <a:pPr lvl="0" algn="ctr">
              <a:defRPr/>
            </a:pPr>
            <a:r>
              <a:rPr lang="en-GB" i="1" dirty="0" err="1" smtClean="0"/>
              <a:t>Pinus</a:t>
            </a:r>
            <a:r>
              <a:rPr lang="en-GB" dirty="0" smtClean="0"/>
              <a:t> </a:t>
            </a:r>
            <a:r>
              <a:rPr lang="en-GB" dirty="0"/>
              <a:t>vs. </a:t>
            </a:r>
            <a:r>
              <a:rPr lang="en-GB" i="1" dirty="0" err="1" smtClean="0"/>
              <a:t>Quercus</a:t>
            </a:r>
            <a:endParaRPr lang="en-GB" i="1" dirty="0"/>
          </a:p>
        </p:txBody>
      </p:sp>
      <p:sp>
        <p:nvSpPr>
          <p:cNvPr id="2" name="Rectangle 1"/>
          <p:cNvSpPr/>
          <p:nvPr/>
        </p:nvSpPr>
        <p:spPr>
          <a:xfrm>
            <a:off x="1710807" y="4546556"/>
            <a:ext cx="59436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l-GR" b="1" dirty="0" smtClean="0"/>
              <a:t>δ</a:t>
            </a:r>
            <a:r>
              <a:rPr lang="en-US" b="1" baseline="30000" dirty="0" smtClean="0"/>
              <a:t>2</a:t>
            </a:r>
            <a:r>
              <a:rPr lang="en-US" b="1" dirty="0" smtClean="0"/>
              <a:t>H in tree-ring cellulose holds plant metabolic information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319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9050"/>
            <a:ext cx="91439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δ</a:t>
            </a:r>
            <a:r>
              <a:rPr lang="en-US" sz="2800" b="1" baseline="30000" dirty="0"/>
              <a:t>2</a:t>
            </a:r>
            <a:r>
              <a:rPr lang="en-US" sz="2800" b="1" dirty="0"/>
              <a:t>H </a:t>
            </a:r>
            <a:r>
              <a:rPr lang="en-US" sz="2800" b="1" dirty="0" smtClean="0"/>
              <a:t>variation caused by changes in sugar/starch ratios?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1428750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Cormier </a:t>
            </a:r>
            <a:r>
              <a:rPr lang="en-US" i="1" dirty="0" smtClean="0"/>
              <a:t>et al., </a:t>
            </a:r>
            <a:r>
              <a:rPr lang="en-US" dirty="0" smtClean="0"/>
              <a:t>2018</a:t>
            </a:r>
            <a:endParaRPr lang="de-CH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4414250"/>
            <a:ext cx="8536114" cy="646331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sugar/starch ratio affects the likelihood of H-exchange with water </a:t>
            </a:r>
          </a:p>
          <a:p>
            <a:pPr algn="ctr"/>
            <a:r>
              <a:rPr lang="en-US" dirty="0" smtClean="0"/>
              <a:t>The higher the sugar pool compared to starch, the more </a:t>
            </a:r>
            <a:r>
              <a:rPr lang="en-US" baseline="30000" dirty="0" smtClean="0"/>
              <a:t>2</a:t>
            </a:r>
            <a:r>
              <a:rPr lang="en-US" dirty="0" smtClean="0"/>
              <a:t>H-enriched sugar become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96" y="586964"/>
            <a:ext cx="6288304" cy="37444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1788243"/>
      </p:ext>
    </p:extLst>
  </p:cSld>
  <p:clrMapOvr>
    <a:masterClrMapping/>
  </p:clrMapOvr>
  <p:transition spd="slow" advTm="9648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9050"/>
            <a:ext cx="91439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Model system 1: N nutrient gradient</a:t>
            </a:r>
            <a:r>
              <a:rPr lang="en-US" sz="2800" b="1" dirty="0"/>
              <a:t> </a:t>
            </a:r>
            <a:r>
              <a:rPr lang="en-US" sz="2800" b="1" dirty="0" smtClean="0"/>
              <a:t>(</a:t>
            </a:r>
            <a:r>
              <a:rPr lang="en-US" sz="2800" b="1" i="1" dirty="0"/>
              <a:t>N. </a:t>
            </a:r>
            <a:r>
              <a:rPr lang="en-US" sz="2800" b="1" i="1" dirty="0" err="1"/>
              <a:t>sylvestris</a:t>
            </a:r>
            <a:r>
              <a:rPr lang="en-US" sz="2800" b="1" dirty="0" smtClean="0"/>
              <a:t>)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7" y="538639"/>
            <a:ext cx="3808393" cy="3267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495277"/>
            <a:ext cx="2971800" cy="33594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385" y="3880756"/>
            <a:ext cx="383339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Ghiasi</a:t>
            </a:r>
            <a:r>
              <a:rPr lang="en-US" dirty="0" smtClean="0"/>
              <a:t> </a:t>
            </a:r>
            <a:r>
              <a:rPr lang="en-US" i="1" dirty="0" smtClean="0"/>
              <a:t>et al., </a:t>
            </a:r>
            <a:r>
              <a:rPr lang="en-US" dirty="0" smtClean="0"/>
              <a:t>2020</a:t>
            </a:r>
          </a:p>
          <a:p>
            <a:pPr algn="ctr"/>
            <a:r>
              <a:rPr lang="en-US" dirty="0" smtClean="0"/>
              <a:t>Compound Concentrations, Gas-exchange, Enzyme activities,  Isotopes (C, N), Biomass</a:t>
            </a:r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800" y="3891379"/>
            <a:ext cx="4086225" cy="1217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4015594"/>
      </p:ext>
    </p:extLst>
  </p:cSld>
  <p:clrMapOvr>
    <a:masterClrMapping/>
  </p:clrMapOvr>
  <p:transition spd="slow" advTm="9648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59422"/>
            <a:ext cx="7297087" cy="4407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19050"/>
            <a:ext cx="91439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Model System 1: </a:t>
            </a:r>
            <a:r>
              <a:rPr lang="el-GR" sz="2800" b="1" dirty="0" smtClean="0"/>
              <a:t>δ</a:t>
            </a:r>
            <a:r>
              <a:rPr lang="en-US" sz="2800" b="1" baseline="30000" dirty="0"/>
              <a:t>2</a:t>
            </a:r>
            <a:r>
              <a:rPr lang="en-US" sz="2800" b="1" dirty="0"/>
              <a:t>H </a:t>
            </a:r>
            <a:r>
              <a:rPr lang="en-US" sz="2800" b="1" dirty="0" smtClean="0"/>
              <a:t>variation along a N nutrition gradient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659422"/>
            <a:ext cx="13716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tangle 8"/>
          <p:cNvSpPr/>
          <p:nvPr/>
        </p:nvSpPr>
        <p:spPr>
          <a:xfrm>
            <a:off x="4166301" y="659422"/>
            <a:ext cx="1320099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tangle 9"/>
          <p:cNvSpPr/>
          <p:nvPr/>
        </p:nvSpPr>
        <p:spPr>
          <a:xfrm>
            <a:off x="5486400" y="659422"/>
            <a:ext cx="1295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tangle 7"/>
          <p:cNvSpPr/>
          <p:nvPr/>
        </p:nvSpPr>
        <p:spPr>
          <a:xfrm>
            <a:off x="6781800" y="659422"/>
            <a:ext cx="1353487" cy="4275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976151"/>
      </p:ext>
    </p:extLst>
  </p:cSld>
  <p:clrMapOvr>
    <a:masterClrMapping/>
  </p:clrMapOvr>
  <p:transition spd="slow" advTm="964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8699" y="4095750"/>
            <a:ext cx="7086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Lehmann </a:t>
            </a:r>
            <a:r>
              <a:rPr lang="en-US" i="1" dirty="0" smtClean="0"/>
              <a:t>et al., </a:t>
            </a:r>
            <a:r>
              <a:rPr lang="en-US" dirty="0" smtClean="0"/>
              <a:t>2019</a:t>
            </a:r>
          </a:p>
          <a:p>
            <a:pPr algn="ctr"/>
            <a:r>
              <a:rPr lang="en-US" dirty="0" smtClean="0"/>
              <a:t>Plant Mutants, Isotopes (C), Compound Concentration, Gas-exchange</a:t>
            </a:r>
          </a:p>
          <a:p>
            <a:pPr algn="ctr"/>
            <a:r>
              <a:rPr lang="en-US" i="1" dirty="0" err="1" smtClean="0"/>
              <a:t>pgm</a:t>
            </a:r>
            <a:r>
              <a:rPr lang="en-US" dirty="0" smtClean="0"/>
              <a:t> = </a:t>
            </a:r>
            <a:r>
              <a:rPr lang="en-US" dirty="0" err="1" smtClean="0"/>
              <a:t>phosphoglucomutase</a:t>
            </a:r>
            <a:endParaRPr lang="de-CH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880175"/>
            <a:ext cx="4295720" cy="27002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19050"/>
            <a:ext cx="91439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Model system 2: Starch deficient </a:t>
            </a:r>
            <a:r>
              <a:rPr lang="en-US" sz="2800" b="1" i="1" dirty="0" err="1" smtClean="0"/>
              <a:t>pgm</a:t>
            </a:r>
            <a:r>
              <a:rPr lang="en-US" sz="2800" dirty="0" smtClean="0"/>
              <a:t> </a:t>
            </a:r>
            <a:r>
              <a:rPr lang="en-US" sz="2800" b="1" dirty="0" smtClean="0"/>
              <a:t>mutant (</a:t>
            </a:r>
            <a:r>
              <a:rPr lang="en-US" sz="2800" b="1" i="1" dirty="0" smtClean="0"/>
              <a:t>N. </a:t>
            </a:r>
            <a:r>
              <a:rPr lang="en-US" sz="2800" b="1" i="1" dirty="0" err="1" smtClean="0"/>
              <a:t>sylvestris</a:t>
            </a:r>
            <a:r>
              <a:rPr lang="en-US" sz="2800" b="1" dirty="0" smtClean="0"/>
              <a:t>)</a:t>
            </a:r>
            <a:endParaRPr lang="en-US" sz="2800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333999" y="702873"/>
            <a:ext cx="3161113" cy="3201794"/>
            <a:chOff x="5297085" y="868317"/>
            <a:chExt cx="1975275" cy="23957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l="73012"/>
            <a:stretch/>
          </p:blipFill>
          <p:spPr>
            <a:xfrm>
              <a:off x="6096000" y="876314"/>
              <a:ext cx="1176360" cy="238770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594852" y="2044626"/>
              <a:ext cx="642961" cy="276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 smtClean="0">
                  <a:solidFill>
                    <a:srgbClr val="FF0000"/>
                  </a:solidFill>
                </a:rPr>
                <a:t>pgm</a:t>
              </a:r>
              <a:endParaRPr lang="de-CH" i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56981" y="2044626"/>
              <a:ext cx="642961" cy="690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Wildtype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(WT)	 </a:t>
              </a:r>
              <a:endParaRPr lang="de-CH" dirty="0">
                <a:solidFill>
                  <a:srgbClr val="FF0000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r="81180"/>
            <a:stretch/>
          </p:blipFill>
          <p:spPr>
            <a:xfrm>
              <a:off x="5297085" y="868317"/>
              <a:ext cx="820333" cy="23877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86678070"/>
      </p:ext>
    </p:extLst>
  </p:cSld>
  <p:clrMapOvr>
    <a:masterClrMapping/>
  </p:clrMapOvr>
  <p:transition spd="slow" advTm="9648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9050"/>
            <a:ext cx="91439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Model System </a:t>
            </a:r>
            <a:r>
              <a:rPr lang="en-US" sz="2800" b="1" dirty="0" smtClean="0"/>
              <a:t>2: </a:t>
            </a:r>
            <a:r>
              <a:rPr lang="el-GR" sz="2800" b="1" dirty="0" smtClean="0"/>
              <a:t>δ</a:t>
            </a:r>
            <a:r>
              <a:rPr lang="en-US" sz="2800" b="1" baseline="30000" dirty="0"/>
              <a:t>2</a:t>
            </a:r>
            <a:r>
              <a:rPr lang="en-US" sz="2800" b="1" dirty="0"/>
              <a:t>H</a:t>
            </a:r>
            <a:r>
              <a:rPr lang="en-US" sz="2800" b="1" dirty="0" smtClean="0"/>
              <a:t> of </a:t>
            </a:r>
            <a:r>
              <a:rPr lang="en-US" sz="2800" b="1" dirty="0" err="1" smtClean="0"/>
              <a:t>wildtype</a:t>
            </a:r>
            <a:r>
              <a:rPr lang="en-US" sz="2800" b="1" dirty="0" smtClean="0"/>
              <a:t> vs </a:t>
            </a:r>
            <a:r>
              <a:rPr lang="en-US" sz="2800" b="1" i="1" dirty="0" err="1" smtClean="0"/>
              <a:t>pgm</a:t>
            </a:r>
            <a:r>
              <a:rPr lang="en-US" sz="2800" b="1" dirty="0" smtClean="0"/>
              <a:t> mutants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81967"/>
            <a:ext cx="2733958" cy="45267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24400" y="2038350"/>
            <a:ext cx="38862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Changes in sugar/starch ratios of leaves affect </a:t>
            </a:r>
            <a:r>
              <a:rPr lang="el-GR" dirty="0" smtClean="0"/>
              <a:t>δ</a:t>
            </a:r>
            <a:r>
              <a:rPr lang="en-US" baseline="30000" dirty="0"/>
              <a:t>2</a:t>
            </a:r>
            <a:r>
              <a:rPr lang="en-US" dirty="0"/>
              <a:t>H </a:t>
            </a:r>
            <a:r>
              <a:rPr lang="en-US" dirty="0" smtClean="0"/>
              <a:t>values of carbohydrates but not </a:t>
            </a:r>
            <a:r>
              <a:rPr lang="el-GR" dirty="0"/>
              <a:t>δ</a:t>
            </a:r>
            <a:r>
              <a:rPr lang="en-US" baseline="30000" dirty="0" smtClean="0"/>
              <a:t>2</a:t>
            </a:r>
            <a:r>
              <a:rPr lang="en-US" dirty="0" smtClean="0"/>
              <a:t>H in </a:t>
            </a:r>
            <a:r>
              <a:rPr lang="en-US" i="1" dirty="0" smtClean="0"/>
              <a:t>n</a:t>
            </a:r>
            <a:r>
              <a:rPr lang="en-US" dirty="0" smtClean="0"/>
              <a:t>-alkanes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8004491"/>
      </p:ext>
    </p:extLst>
  </p:cSld>
  <p:clrMapOvr>
    <a:masterClrMapping/>
  </p:clrMapOvr>
  <p:transition spd="slow" advTm="96487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9|0.5|44.1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9|0.5|44.1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9|0.5|44.1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9|0.5|44.1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9|0.5|44.1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9|0.5|44.1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9|0.5|44.1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9|0.5|44.1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9|0.5|44.1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7|0.3|0.6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</Words>
  <PresentationFormat>On-screen Show (16:9)</PresentationFormat>
  <Paragraphs>111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2018-06-19T13:37:37Z</cp:lastPrinted>
  <dcterms:created xsi:type="dcterms:W3CDTF">2018-06-04T09:15:55Z</dcterms:created>
  <dcterms:modified xsi:type="dcterms:W3CDTF">2022-05-23T10:44:05Z</dcterms:modified>
</cp:coreProperties>
</file>