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4" r:id="rId5"/>
    <p:sldId id="266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F160-97A9-4921-991E-B05D60410E03}" type="datetimeFigureOut">
              <a:rPr lang="en-GB" smtClean="0"/>
              <a:t>04/05/2022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3525-ACDC-4C78-B512-302A42D6490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473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F160-97A9-4921-991E-B05D60410E03}" type="datetimeFigureOut">
              <a:rPr lang="en-GB" smtClean="0"/>
              <a:t>04/05/2022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3525-ACDC-4C78-B512-302A42D6490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178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F160-97A9-4921-991E-B05D60410E03}" type="datetimeFigureOut">
              <a:rPr lang="en-GB" smtClean="0"/>
              <a:t>04/05/2022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3525-ACDC-4C78-B512-302A42D6490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414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F160-97A9-4921-991E-B05D60410E03}" type="datetimeFigureOut">
              <a:rPr lang="en-GB" smtClean="0"/>
              <a:t>04/05/2022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3525-ACDC-4C78-B512-302A42D6490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529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F160-97A9-4921-991E-B05D60410E03}" type="datetimeFigureOut">
              <a:rPr lang="en-GB" smtClean="0"/>
              <a:t>04/05/2022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3525-ACDC-4C78-B512-302A42D6490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09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F160-97A9-4921-991E-B05D60410E03}" type="datetimeFigureOut">
              <a:rPr lang="en-GB" smtClean="0"/>
              <a:t>04/05/2022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3525-ACDC-4C78-B512-302A42D6490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100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F160-97A9-4921-991E-B05D60410E03}" type="datetimeFigureOut">
              <a:rPr lang="en-GB" smtClean="0"/>
              <a:t>04/05/2022</a:t>
            </a:fld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3525-ACDC-4C78-B512-302A42D6490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663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F160-97A9-4921-991E-B05D60410E03}" type="datetimeFigureOut">
              <a:rPr lang="en-GB" smtClean="0"/>
              <a:t>04/05/2022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3525-ACDC-4C78-B512-302A42D6490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228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F160-97A9-4921-991E-B05D60410E03}" type="datetimeFigureOut">
              <a:rPr lang="en-GB" smtClean="0"/>
              <a:t>04/05/2022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3525-ACDC-4C78-B512-302A42D6490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903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F160-97A9-4921-991E-B05D60410E03}" type="datetimeFigureOut">
              <a:rPr lang="en-GB" smtClean="0"/>
              <a:t>04/05/2022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3525-ACDC-4C78-B512-302A42D6490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038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F160-97A9-4921-991E-B05D60410E03}" type="datetimeFigureOut">
              <a:rPr lang="en-GB" smtClean="0"/>
              <a:t>04/05/2022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3525-ACDC-4C78-B512-302A42D6490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998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AF160-97A9-4921-991E-B05D60410E03}" type="datetimeFigureOut">
              <a:rPr lang="en-GB" smtClean="0"/>
              <a:t>04/05/2022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03525-ACDC-4C78-B512-302A42D6490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761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s://orcid.org/0000-0002-0655-3699" TargetMode="External"/><Relationship Id="rId7" Type="http://schemas.openxmlformats.org/officeDocument/2006/relationships/image" Target="../media/image3.png"/><Relationship Id="rId2" Type="http://schemas.openxmlformats.org/officeDocument/2006/relationships/hyperlink" Target="mailto:christoph.wohner@umweltbundesamt.at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jpeg"/><Relationship Id="rId4" Type="http://schemas.openxmlformats.org/officeDocument/2006/relationships/hyperlink" Target="https://orcid.org/0000-0003-0631-8231" TargetMode="Externa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9.jpeg"/><Relationship Id="rId7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11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hyperlink" Target="https://deims.org/8eda49e9-1f4e-4f3e-b58e-e0bb25dc32a6" TargetMode="Externa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image" Target="../media/image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9.png"/><Relationship Id="rId7" Type="http://schemas.openxmlformats.org/officeDocument/2006/relationships/image" Target="../media/image4.jpeg"/><Relationship Id="rId2" Type="http://schemas.openxmlformats.org/officeDocument/2006/relationships/hyperlink" Target="https://pypi.org/project/deim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10" Type="http://schemas.openxmlformats.org/officeDocument/2006/relationships/image" Target="../media/image7.png"/><Relationship Id="rId4" Type="http://schemas.openxmlformats.org/officeDocument/2006/relationships/image" Target="../media/image10.png"/><Relationship Id="rId9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image" Target="../media/image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22515" y="895938"/>
            <a:ext cx="9144000" cy="23876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chemeClr val="accent1"/>
                </a:solidFill>
              </a:rPr>
              <a:t>Managing multi-layered geographic information to describe environmental monitoring and research sites using DEIMS-SDR</a:t>
            </a:r>
            <a:endParaRPr lang="en-GB" sz="3600" dirty="0">
              <a:solidFill>
                <a:schemeClr val="accent1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522515" y="4929426"/>
            <a:ext cx="10398034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1000"/>
              </a:spcBef>
            </a:pPr>
            <a:r>
              <a:rPr lang="en-GB" sz="1000" b="1" dirty="0">
                <a:solidFill>
                  <a:prstClr val="black"/>
                </a:solidFill>
              </a:rPr>
              <a:t>*Corresponding author: </a:t>
            </a:r>
            <a:r>
              <a:rPr lang="en-GB" sz="1000" dirty="0">
                <a:solidFill>
                  <a:prstClr val="black"/>
                </a:solidFill>
                <a:hlinkClick r:id="rId2"/>
              </a:rPr>
              <a:t>christoph.wohner@umweltbundesamt.at</a:t>
            </a:r>
            <a:r>
              <a:rPr lang="en-GB" sz="1000" dirty="0">
                <a:solidFill>
                  <a:prstClr val="black"/>
                </a:solidFill>
              </a:rPr>
              <a:t/>
            </a:r>
            <a:br>
              <a:rPr lang="en-GB" sz="1000" dirty="0">
                <a:solidFill>
                  <a:prstClr val="black"/>
                </a:solidFill>
              </a:rPr>
            </a:br>
            <a:r>
              <a:rPr lang="en-GB" sz="1000" baseline="30000" dirty="0">
                <a:solidFill>
                  <a:prstClr val="black"/>
                </a:solidFill>
              </a:rPr>
              <a:t>1</a:t>
            </a:r>
            <a:r>
              <a:rPr lang="en-GB" sz="1000" dirty="0">
                <a:solidFill>
                  <a:prstClr val="black"/>
                </a:solidFill>
              </a:rPr>
              <a:t> Environment Agency Austria, Department for Ecosystem Research and Monitoring, </a:t>
            </a:r>
            <a:r>
              <a:rPr lang="en-GB" sz="1000" dirty="0" err="1">
                <a:solidFill>
                  <a:prstClr val="black"/>
                </a:solidFill>
              </a:rPr>
              <a:t>Spittelauer</a:t>
            </a:r>
            <a:r>
              <a:rPr lang="en-GB" sz="1000" dirty="0">
                <a:solidFill>
                  <a:prstClr val="black"/>
                </a:solidFill>
              </a:rPr>
              <a:t> Lände 5, A-1090 Vienna, Austria</a:t>
            </a:r>
            <a:br>
              <a:rPr lang="en-GB" sz="1000" dirty="0">
                <a:solidFill>
                  <a:prstClr val="black"/>
                </a:solidFill>
              </a:rPr>
            </a:br>
            <a:r>
              <a:rPr lang="en-GB" sz="1000" baseline="30000" dirty="0">
                <a:solidFill>
                  <a:prstClr val="black"/>
                </a:solidFill>
              </a:rPr>
              <a:t>2</a:t>
            </a:r>
            <a:r>
              <a:rPr lang="en-GB" sz="1000" dirty="0">
                <a:solidFill>
                  <a:prstClr val="black"/>
                </a:solidFill>
              </a:rPr>
              <a:t> Paris-</a:t>
            </a:r>
            <a:r>
              <a:rPr lang="en-GB" sz="1000" dirty="0" err="1">
                <a:solidFill>
                  <a:prstClr val="black"/>
                </a:solidFill>
              </a:rPr>
              <a:t>Lodron</a:t>
            </a:r>
            <a:r>
              <a:rPr lang="en-GB" sz="1000" dirty="0">
                <a:solidFill>
                  <a:prstClr val="black"/>
                </a:solidFill>
              </a:rPr>
              <a:t> University of Salzburg, </a:t>
            </a:r>
            <a:r>
              <a:rPr lang="en-GB" sz="1000" dirty="0" err="1">
                <a:solidFill>
                  <a:prstClr val="black"/>
                </a:solidFill>
              </a:rPr>
              <a:t>Schillerstraße</a:t>
            </a:r>
            <a:r>
              <a:rPr lang="en-GB" sz="1000" dirty="0">
                <a:solidFill>
                  <a:prstClr val="black"/>
                </a:solidFill>
              </a:rPr>
              <a:t> 30, 5020 Salzburg, </a:t>
            </a:r>
            <a:r>
              <a:rPr lang="en-GB" sz="1000" dirty="0" smtClean="0">
                <a:solidFill>
                  <a:prstClr val="black"/>
                </a:solidFill>
              </a:rPr>
              <a:t>Austria</a:t>
            </a:r>
            <a:endParaRPr lang="de-AT" sz="1000" dirty="0">
              <a:solidFill>
                <a:prstClr val="black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522515" y="375529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de-AT" b="1" dirty="0"/>
              <a:t>Christoph Wohner*</a:t>
            </a:r>
            <a:r>
              <a:rPr lang="de-AT" baseline="30000" dirty="0"/>
              <a:t>1, 2</a:t>
            </a:r>
            <a:r>
              <a:rPr lang="de-AT" dirty="0"/>
              <a:t> </a:t>
            </a:r>
            <a:r>
              <a:rPr lang="de-AT" dirty="0">
                <a:hlinkClick r:id="rId3"/>
              </a:rPr>
              <a:t>https://orcid.org/0000-0002-0655-3699</a:t>
            </a:r>
            <a:endParaRPr lang="de-AT" dirty="0"/>
          </a:p>
          <a:p>
            <a:pPr lvl="0"/>
            <a:r>
              <a:rPr lang="de-AT" dirty="0" smtClean="0"/>
              <a:t>Johannes Peterseil</a:t>
            </a:r>
            <a:r>
              <a:rPr lang="de-AT" baseline="30000" dirty="0" smtClean="0"/>
              <a:t>1</a:t>
            </a:r>
            <a:r>
              <a:rPr lang="de-AT" dirty="0" smtClean="0"/>
              <a:t> </a:t>
            </a:r>
            <a:r>
              <a:rPr lang="de-AT" dirty="0" smtClean="0">
                <a:hlinkClick r:id="rId4"/>
              </a:rPr>
              <a:t>https://orcid.org/0000-0003-0631-8231</a:t>
            </a:r>
            <a:endParaRPr lang="de-AT" dirty="0" smtClean="0"/>
          </a:p>
        </p:txBody>
      </p:sp>
      <p:pic>
        <p:nvPicPr>
          <p:cNvPr id="6" name="Inhaltsplatzhalter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885" y="278675"/>
            <a:ext cx="3676650" cy="952500"/>
          </a:xfrm>
          <a:prstGeom prst="rect">
            <a:avLst/>
          </a:prstGeom>
        </p:spPr>
      </p:pic>
      <p:pic>
        <p:nvPicPr>
          <p:cNvPr id="7" name="Picture 2" descr="https://egu2019.eu/graphic_egu_photo_ye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2371" y="278675"/>
            <a:ext cx="684569" cy="95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522515" y="3334751"/>
            <a:ext cx="1400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23 May 2022</a:t>
            </a:r>
            <a:endParaRPr lang="en-GB" dirty="0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505" y="6263943"/>
            <a:ext cx="1115925" cy="397692"/>
          </a:xfrm>
          <a:prstGeom prst="rect">
            <a:avLst/>
          </a:prstGeom>
        </p:spPr>
      </p:pic>
      <p:pic>
        <p:nvPicPr>
          <p:cNvPr id="15" name="Picture 2" descr="http://intranet.umweltbundesamt.at/fileadmin/inhalte/service_support/vorlagen/umweltbundesamt_rgb_tl-links_engl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995" y="6338475"/>
            <a:ext cx="2771036" cy="24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07" y="6218974"/>
            <a:ext cx="1166949" cy="487630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530" y="6248590"/>
            <a:ext cx="898991" cy="469010"/>
          </a:xfrm>
          <a:prstGeom prst="rect">
            <a:avLst/>
          </a:prstGeom>
        </p:spPr>
      </p:pic>
      <p:pic>
        <p:nvPicPr>
          <p:cNvPr id="18" name="Picture 4" descr="https://www.eurogeosurveys.org/wp-content/uploads/2020/02/e-shape-logo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30" y="6136350"/>
            <a:ext cx="547716" cy="65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10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Introduction - DEIMS-SDR (deims.org)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5031377" cy="2920546"/>
          </a:xfrm>
        </p:spPr>
        <p:txBody>
          <a:bodyPr>
            <a:normAutofit lnSpcReduction="10000"/>
          </a:bodyPr>
          <a:lstStyle/>
          <a:p>
            <a:r>
              <a:rPr lang="en-GB" sz="2400" dirty="0" smtClean="0"/>
              <a:t>A site and dataset registry</a:t>
            </a:r>
          </a:p>
          <a:p>
            <a:r>
              <a:rPr lang="en-GB" sz="2400" dirty="0" smtClean="0"/>
              <a:t>Allows to document environmental monitoring and research sites</a:t>
            </a:r>
          </a:p>
          <a:p>
            <a:r>
              <a:rPr lang="en-GB" sz="2400" dirty="0" smtClean="0"/>
              <a:t>Ca. 1200 sites* registered as of May 2022</a:t>
            </a:r>
          </a:p>
          <a:p>
            <a:r>
              <a:rPr lang="en-GB" sz="2400" dirty="0" smtClean="0"/>
              <a:t>Used in the research networks eLTER</a:t>
            </a:r>
            <a:r>
              <a:rPr lang="en-GB" sz="2400" dirty="0"/>
              <a:t> </a:t>
            </a:r>
            <a:r>
              <a:rPr lang="en-GB" sz="2400" dirty="0" smtClean="0"/>
              <a:t>&amp; ILTER and a number of EU projects such as e-shape</a:t>
            </a:r>
            <a:endParaRPr lang="en-GB" sz="24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40" b="256"/>
          <a:stretch/>
        </p:blipFill>
        <p:spPr>
          <a:xfrm>
            <a:off x="6096000" y="1436914"/>
            <a:ext cx="5545679" cy="3462998"/>
          </a:xfrm>
          <a:prstGeom prst="rect">
            <a:avLst/>
          </a:prstGeom>
        </p:spPr>
      </p:pic>
      <p:grpSp>
        <p:nvGrpSpPr>
          <p:cNvPr id="16" name="Gruppieren 15"/>
          <p:cNvGrpSpPr/>
          <p:nvPr/>
        </p:nvGrpSpPr>
        <p:grpSpPr>
          <a:xfrm>
            <a:off x="8681196" y="2164556"/>
            <a:ext cx="3496470" cy="3999484"/>
            <a:chOff x="8681196" y="2677021"/>
            <a:chExt cx="3496470" cy="3999484"/>
          </a:xfrm>
        </p:grpSpPr>
        <p:pic>
          <p:nvPicPr>
            <p:cNvPr id="2050" name="Picture 2" descr="https://deims.org/sites/default/files/styles/full_size/public/photos/lter-zobelboden-austria_6806.jpg?itok=_28YtWz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7184" y="4358592"/>
              <a:ext cx="2424495" cy="1818371"/>
            </a:xfrm>
            <a:prstGeom prst="rect">
              <a:avLst/>
            </a:prstGeom>
            <a:noFill/>
            <a:ln w="9525">
              <a:solidFill>
                <a:schemeClr val="tx1">
                  <a:lumMod val="95000"/>
                  <a:lumOff val="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feld 4"/>
            <p:cNvSpPr txBox="1"/>
            <p:nvPr/>
          </p:nvSpPr>
          <p:spPr>
            <a:xfrm>
              <a:off x="8681196" y="6237923"/>
              <a:ext cx="3496470" cy="438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 smtClean="0"/>
                <a:t>LTER </a:t>
              </a:r>
              <a:r>
                <a:rPr lang="en-GB" sz="1200" dirty="0" err="1" smtClean="0"/>
                <a:t>Zöbelboden</a:t>
              </a:r>
              <a:r>
                <a:rPr lang="en-GB" sz="1200" dirty="0" smtClean="0"/>
                <a:t>, Austria</a:t>
              </a:r>
            </a:p>
            <a:p>
              <a:pPr algn="ctr"/>
              <a:r>
                <a:rPr lang="en-GB" sz="1050" dirty="0" smtClean="0">
                  <a:hlinkClick r:id="rId4"/>
                </a:rPr>
                <a:t>https://deims.org/8eda49e9-1f4e-4f3e-b58e-e0bb25dc32a6</a:t>
              </a:r>
              <a:endParaRPr lang="en-GB" sz="1050" dirty="0"/>
            </a:p>
          </p:txBody>
        </p:sp>
        <p:cxnSp>
          <p:nvCxnSpPr>
            <p:cNvPr id="10" name="Gerader Verbinder 9"/>
            <p:cNvCxnSpPr/>
            <p:nvPr/>
          </p:nvCxnSpPr>
          <p:spPr>
            <a:xfrm flipH="1" flipV="1">
              <a:off x="9034463" y="2677021"/>
              <a:ext cx="182721" cy="349994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Gerader Verbinder 11"/>
            <p:cNvCxnSpPr/>
            <p:nvPr/>
          </p:nvCxnSpPr>
          <p:spPr>
            <a:xfrm flipH="1" flipV="1">
              <a:off x="9034463" y="2677021"/>
              <a:ext cx="2607216" cy="168157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Rechteck 7"/>
          <p:cNvSpPr/>
          <p:nvPr/>
        </p:nvSpPr>
        <p:spPr>
          <a:xfrm>
            <a:off x="8556001" y="6490044"/>
            <a:ext cx="3516923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</a:rPr>
              <a:t>EGU 2022 - 23 May, Vienna, AT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505" y="6263943"/>
            <a:ext cx="1115925" cy="397692"/>
          </a:xfrm>
          <a:prstGeom prst="rect">
            <a:avLst/>
          </a:prstGeom>
        </p:spPr>
      </p:pic>
      <p:pic>
        <p:nvPicPr>
          <p:cNvPr id="13" name="Picture 2" descr="http://intranet.umweltbundesamt.at/fileadmin/inhalte/service_support/vorlagen/umweltbundesamt_rgb_tl-links_eng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995" y="6338475"/>
            <a:ext cx="2771036" cy="24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07" y="6218974"/>
            <a:ext cx="1166949" cy="48763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530" y="6248590"/>
            <a:ext cx="898991" cy="469010"/>
          </a:xfrm>
          <a:prstGeom prst="rect">
            <a:avLst/>
          </a:prstGeom>
        </p:spPr>
      </p:pic>
      <p:pic>
        <p:nvPicPr>
          <p:cNvPr id="17" name="Picture 4" descr="https://www.eurogeosurveys.org/wp-content/uploads/2020/02/e-shape-log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30" y="6136350"/>
            <a:ext cx="547716" cy="65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nhaltsplatzhalter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281" y="230188"/>
            <a:ext cx="1271519" cy="329409"/>
          </a:xfrm>
          <a:prstGeom prst="rect">
            <a:avLst/>
          </a:prstGeom>
        </p:spPr>
      </p:pic>
      <p:pic>
        <p:nvPicPr>
          <p:cNvPr id="20" name="Picture 2" descr="https://egu2019.eu/graphic_egu_photo_yes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2806" y="157105"/>
            <a:ext cx="391883" cy="54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>
          <a:xfrm>
            <a:off x="768467" y="5014228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/>
              <a:t>A site </a:t>
            </a:r>
            <a:r>
              <a:rPr lang="en-US" sz="1400" dirty="0"/>
              <a:t>is defined as an in-situ observation or experimentation facility, delimited in space, but varying in size and complexity of the internal </a:t>
            </a:r>
            <a:r>
              <a:rPr lang="en-GB" sz="1400" dirty="0"/>
              <a:t>organisational</a:t>
            </a:r>
            <a:r>
              <a:rPr lang="en-US" sz="1400" dirty="0"/>
              <a:t> and observational design, for the collection of data covering e.g. </a:t>
            </a:r>
            <a:r>
              <a:rPr lang="en-US" sz="1400" dirty="0" err="1"/>
              <a:t>biogeophysical</a:t>
            </a:r>
            <a:r>
              <a:rPr lang="en-US" sz="1400" dirty="0"/>
              <a:t>, biotic or socio-ecological characteristics and processes (Wohner et al., 2019)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31250" y="5014228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*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15206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Introduction - DEIMS-SDR (deims.org)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5031377" cy="4351338"/>
          </a:xfrm>
        </p:spPr>
        <p:txBody>
          <a:bodyPr>
            <a:normAutofit/>
          </a:bodyPr>
          <a:lstStyle/>
          <a:p>
            <a:r>
              <a:rPr lang="en-GB" dirty="0" smtClean="0"/>
              <a:t>Issues persistent identifiers for sites (DEIMS.ID)</a:t>
            </a:r>
          </a:p>
          <a:p>
            <a:r>
              <a:rPr lang="en-GB" dirty="0" smtClean="0"/>
              <a:t>Provides information about observed properties, geographic </a:t>
            </a:r>
            <a:r>
              <a:rPr lang="en-GB" dirty="0" smtClean="0"/>
              <a:t>extent, </a:t>
            </a:r>
            <a:r>
              <a:rPr lang="en-GB" dirty="0" smtClean="0"/>
              <a:t>contact details and environmental characteristics</a:t>
            </a:r>
          </a:p>
          <a:p>
            <a:r>
              <a:rPr lang="en-GB" dirty="0" smtClean="0"/>
              <a:t>All of that information is available through </a:t>
            </a:r>
            <a:r>
              <a:rPr lang="en-GB" dirty="0"/>
              <a:t>machine-readable </a:t>
            </a:r>
            <a:r>
              <a:rPr lang="en-GB" dirty="0" smtClean="0"/>
              <a:t>endpoints</a:t>
            </a:r>
            <a:endParaRPr lang="en-GB" dirty="0"/>
          </a:p>
        </p:txBody>
      </p:sp>
      <p:sp>
        <p:nvSpPr>
          <p:cNvPr id="8" name="Rechteck 7"/>
          <p:cNvSpPr/>
          <p:nvPr/>
        </p:nvSpPr>
        <p:spPr>
          <a:xfrm>
            <a:off x="8556001" y="6490044"/>
            <a:ext cx="3516923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</a:rPr>
              <a:t>EGU 2022 - 23 May, Vienna, AT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/>
          <a:srcRect b="44969"/>
          <a:stretch/>
        </p:blipFill>
        <p:spPr>
          <a:xfrm>
            <a:off x="7638406" y="1512544"/>
            <a:ext cx="3972108" cy="4664419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7473871" y="6243823"/>
            <a:ext cx="43011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LTER </a:t>
            </a:r>
            <a:r>
              <a:rPr lang="en-GB" sz="1000" dirty="0" err="1" smtClean="0"/>
              <a:t>Zöbelboden</a:t>
            </a:r>
            <a:r>
              <a:rPr lang="en-GB" sz="1000" dirty="0" smtClean="0"/>
              <a:t> (https://deims.org/8eda49e9-1f4e-4f3e-b58e-e0bb25dc32a6)</a:t>
            </a:r>
            <a:endParaRPr lang="en-GB" sz="1000" dirty="0"/>
          </a:p>
        </p:txBody>
      </p:sp>
      <p:pic>
        <p:nvPicPr>
          <p:cNvPr id="14" name="Inhaltsplatzhalt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281" y="230188"/>
            <a:ext cx="1271519" cy="329409"/>
          </a:xfrm>
          <a:prstGeom prst="rect">
            <a:avLst/>
          </a:prstGeom>
        </p:spPr>
      </p:pic>
      <p:pic>
        <p:nvPicPr>
          <p:cNvPr id="15" name="Picture 2" descr="https://egu2019.eu/graphic_egu_photo_y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2806" y="157105"/>
            <a:ext cx="391883" cy="54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505" y="6263943"/>
            <a:ext cx="1115925" cy="397692"/>
          </a:xfrm>
          <a:prstGeom prst="rect">
            <a:avLst/>
          </a:prstGeom>
        </p:spPr>
      </p:pic>
      <p:pic>
        <p:nvPicPr>
          <p:cNvPr id="17" name="Picture 2" descr="http://intranet.umweltbundesamt.at/fileadmin/inhalte/service_support/vorlagen/umweltbundesamt_rgb_tl-links_eng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995" y="6338475"/>
            <a:ext cx="2771036" cy="24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07" y="6218974"/>
            <a:ext cx="1166949" cy="487630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530" y="6248590"/>
            <a:ext cx="898991" cy="469010"/>
          </a:xfrm>
          <a:prstGeom prst="rect">
            <a:avLst/>
          </a:prstGeom>
        </p:spPr>
      </p:pic>
      <p:pic>
        <p:nvPicPr>
          <p:cNvPr id="20" name="Picture 4" descr="https://www.eurogeosurveys.org/wp-content/uploads/2020/02/e-shape-log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30" y="6136350"/>
            <a:ext cx="547716" cy="65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84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A site can consist of multiple layers of geographic information</a:t>
            </a:r>
            <a:endParaRPr lang="en-GB" sz="3200" dirty="0"/>
          </a:p>
        </p:txBody>
      </p:sp>
      <p:sp>
        <p:nvSpPr>
          <p:cNvPr id="10" name="Abgerundetes Rechteck 9"/>
          <p:cNvSpPr/>
          <p:nvPr/>
        </p:nvSpPr>
        <p:spPr>
          <a:xfrm>
            <a:off x="2862179" y="1820087"/>
            <a:ext cx="6496594" cy="3988130"/>
          </a:xfrm>
          <a:prstGeom prst="roundRect">
            <a:avLst/>
          </a:prstGeom>
          <a:ln w="38100"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bgerundetes Rechteck 10"/>
          <p:cNvSpPr/>
          <p:nvPr/>
        </p:nvSpPr>
        <p:spPr>
          <a:xfrm rot="19507077">
            <a:off x="3315116" y="2832929"/>
            <a:ext cx="2827278" cy="189317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bgerundetes Rechteck 11"/>
          <p:cNvSpPr/>
          <p:nvPr/>
        </p:nvSpPr>
        <p:spPr>
          <a:xfrm rot="3313176">
            <a:off x="3686391" y="3748910"/>
            <a:ext cx="635725" cy="38878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Plot</a:t>
            </a:r>
            <a:endParaRPr lang="en-GB" b="1" dirty="0"/>
          </a:p>
        </p:txBody>
      </p:sp>
      <p:sp>
        <p:nvSpPr>
          <p:cNvPr id="15" name="Textfeld 14"/>
          <p:cNvSpPr txBox="1"/>
          <p:nvPr/>
        </p:nvSpPr>
        <p:spPr>
          <a:xfrm>
            <a:off x="5874068" y="5252581"/>
            <a:ext cx="2978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1"/>
                </a:solidFill>
              </a:rPr>
              <a:t>Hydrological catchment area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 rot="19514233">
            <a:off x="3867744" y="4272820"/>
            <a:ext cx="2087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Site extent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18" name="Grafik 17" descr="C:\Users\wohner\AppData\Local\Microsoft\Windows\INetCache\Content.Word\tower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278" y="3410200"/>
            <a:ext cx="449580" cy="434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505" y="6263943"/>
            <a:ext cx="1115925" cy="397692"/>
          </a:xfrm>
          <a:prstGeom prst="rect">
            <a:avLst/>
          </a:prstGeom>
        </p:spPr>
      </p:pic>
      <p:pic>
        <p:nvPicPr>
          <p:cNvPr id="23" name="Picture 2" descr="http://intranet.umweltbundesamt.at/fileadmin/inhalte/service_support/vorlagen/umweltbundesamt_rgb_tl-links_eng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995" y="6338475"/>
            <a:ext cx="2771036" cy="24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07" y="6218974"/>
            <a:ext cx="1166949" cy="487630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530" y="6248590"/>
            <a:ext cx="898991" cy="469010"/>
          </a:xfrm>
          <a:prstGeom prst="rect">
            <a:avLst/>
          </a:prstGeom>
        </p:spPr>
      </p:pic>
      <p:pic>
        <p:nvPicPr>
          <p:cNvPr id="26" name="Picture 4" descr="https://www.eurogeosurveys.org/wp-content/uploads/2020/02/e-shape-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30" y="6136350"/>
            <a:ext cx="547716" cy="65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feld 18"/>
          <p:cNvSpPr txBox="1"/>
          <p:nvPr/>
        </p:nvSpPr>
        <p:spPr>
          <a:xfrm>
            <a:off x="6429751" y="3326979"/>
            <a:ext cx="2978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Measurement</a:t>
            </a:r>
          </a:p>
          <a:p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tower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Abgerundetes Rechteck 19"/>
          <p:cNvSpPr/>
          <p:nvPr/>
        </p:nvSpPr>
        <p:spPr>
          <a:xfrm rot="3313176">
            <a:off x="4621889" y="3098868"/>
            <a:ext cx="635725" cy="38878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Plot</a:t>
            </a:r>
            <a:endParaRPr lang="en-GB" b="1" dirty="0"/>
          </a:p>
        </p:txBody>
      </p:sp>
      <p:sp>
        <p:nvSpPr>
          <p:cNvPr id="21" name="Abgerundetes Rechteck 20"/>
          <p:cNvSpPr/>
          <p:nvPr/>
        </p:nvSpPr>
        <p:spPr>
          <a:xfrm rot="3313176">
            <a:off x="4154841" y="3416961"/>
            <a:ext cx="635725" cy="38878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Plot</a:t>
            </a:r>
            <a:endParaRPr lang="en-GB" b="1" dirty="0"/>
          </a:p>
        </p:txBody>
      </p:sp>
      <p:sp>
        <p:nvSpPr>
          <p:cNvPr id="3" name="Ellipse 2"/>
          <p:cNvSpPr/>
          <p:nvPr/>
        </p:nvSpPr>
        <p:spPr>
          <a:xfrm rot="1210035">
            <a:off x="454727" y="2025837"/>
            <a:ext cx="9658892" cy="3688615"/>
          </a:xfrm>
          <a:prstGeom prst="ellipse">
            <a:avLst/>
          </a:prstGeom>
          <a:noFill/>
          <a:ln w="34925"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feld 13"/>
          <p:cNvSpPr txBox="1"/>
          <p:nvPr/>
        </p:nvSpPr>
        <p:spPr>
          <a:xfrm>
            <a:off x="9628570" y="4272820"/>
            <a:ext cx="1203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 smtClean="0">
                <a:solidFill>
                  <a:schemeClr val="accent4"/>
                </a:solidFill>
              </a:rPr>
              <a:t>Airshed</a:t>
            </a:r>
            <a:endParaRPr lang="en-GB" b="1" dirty="0">
              <a:solidFill>
                <a:schemeClr val="accent4"/>
              </a:solidFill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8556001" y="6490044"/>
            <a:ext cx="3516923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</a:rPr>
              <a:t>EGU 2022 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</a:rPr>
              <a:t>- 23 May, Vienna, AT</a:t>
            </a:r>
          </a:p>
        </p:txBody>
      </p:sp>
      <p:pic>
        <p:nvPicPr>
          <p:cNvPr id="27" name="Inhaltsplatzhalter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281" y="230188"/>
            <a:ext cx="1271519" cy="329409"/>
          </a:xfrm>
          <a:prstGeom prst="rect">
            <a:avLst/>
          </a:prstGeom>
        </p:spPr>
      </p:pic>
      <p:pic>
        <p:nvPicPr>
          <p:cNvPr id="28" name="Picture 2" descr="https://egu2019.eu/graphic_egu_photo_ye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2806" y="157105"/>
            <a:ext cx="391883" cy="54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27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5" grpId="0"/>
      <p:bldP spid="19" grpId="0"/>
      <p:bldP spid="20" grpId="0" animBg="1"/>
      <p:bldP spid="21" grpId="0" animBg="1"/>
      <p:bldP spid="3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Solution: Multiple geographic layers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5031377" cy="4351338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Adding “locations” to DEIMS and linking them to sites</a:t>
            </a:r>
          </a:p>
          <a:p>
            <a:pPr lvl="1"/>
            <a:r>
              <a:rPr lang="en-GB" dirty="0"/>
              <a:t>Can be (multi)points, (multi)</a:t>
            </a:r>
            <a:r>
              <a:rPr lang="en-GB" dirty="0" err="1"/>
              <a:t>linestrings</a:t>
            </a:r>
            <a:r>
              <a:rPr lang="en-GB" dirty="0"/>
              <a:t> or (</a:t>
            </a:r>
            <a:r>
              <a:rPr lang="en-GB" dirty="0" smtClean="0"/>
              <a:t>multi)polygons</a:t>
            </a:r>
          </a:p>
          <a:p>
            <a:pPr lvl="1"/>
            <a:r>
              <a:rPr lang="en-GB" dirty="0" smtClean="0"/>
              <a:t>Can be classified:</a:t>
            </a:r>
          </a:p>
          <a:p>
            <a:pPr lvl="2"/>
            <a:r>
              <a:rPr lang="en-US" dirty="0"/>
              <a:t>Equipment Location</a:t>
            </a:r>
          </a:p>
          <a:p>
            <a:pPr lvl="2"/>
            <a:r>
              <a:rPr lang="en-US" dirty="0"/>
              <a:t>Hydrological Catchment</a:t>
            </a:r>
          </a:p>
          <a:p>
            <a:pPr lvl="2"/>
            <a:r>
              <a:rPr lang="en-US" dirty="0"/>
              <a:t>Sampling Area</a:t>
            </a:r>
          </a:p>
          <a:p>
            <a:pPr lvl="2"/>
            <a:r>
              <a:rPr lang="en-US" dirty="0"/>
              <a:t>Socio-ecological </a:t>
            </a:r>
            <a:r>
              <a:rPr lang="en-US" dirty="0" smtClean="0"/>
              <a:t>Reference Area</a:t>
            </a:r>
            <a:endParaRPr lang="en-US" dirty="0"/>
          </a:p>
          <a:p>
            <a:pPr lvl="2"/>
            <a:r>
              <a:rPr lang="en-US" dirty="0"/>
              <a:t>Air Shed</a:t>
            </a:r>
          </a:p>
          <a:p>
            <a:pPr lvl="2"/>
            <a:r>
              <a:rPr lang="en-US" dirty="0"/>
              <a:t>Model Area</a:t>
            </a:r>
          </a:p>
          <a:p>
            <a:pPr lvl="2"/>
            <a:r>
              <a:rPr lang="en-US" dirty="0" smtClean="0"/>
              <a:t>Remote Sensing Analysis Area</a:t>
            </a:r>
          </a:p>
          <a:p>
            <a:pPr lvl="1"/>
            <a:r>
              <a:rPr lang="en-US" dirty="0" smtClean="0"/>
              <a:t>Can feature additional textual descriptions and images</a:t>
            </a:r>
            <a:endParaRPr lang="en-GB" dirty="0"/>
          </a:p>
          <a:p>
            <a:r>
              <a:rPr lang="en-GB" dirty="0"/>
              <a:t>Link is displayed both in human-readable and machine-readable form</a:t>
            </a:r>
          </a:p>
        </p:txBody>
      </p:sp>
      <p:sp>
        <p:nvSpPr>
          <p:cNvPr id="8" name="Rechteck 7"/>
          <p:cNvSpPr/>
          <p:nvPr/>
        </p:nvSpPr>
        <p:spPr>
          <a:xfrm>
            <a:off x="8556001" y="6490044"/>
            <a:ext cx="3516923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</a:rPr>
              <a:t>EGU 2022 - 23 May, Vienna, AT</a:t>
            </a:r>
          </a:p>
        </p:txBody>
      </p:sp>
      <p:pic>
        <p:nvPicPr>
          <p:cNvPr id="14" name="Inhaltsplatzhalt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281" y="230188"/>
            <a:ext cx="1271519" cy="329409"/>
          </a:xfrm>
          <a:prstGeom prst="rect">
            <a:avLst/>
          </a:prstGeom>
        </p:spPr>
      </p:pic>
      <p:pic>
        <p:nvPicPr>
          <p:cNvPr id="15" name="Picture 2" descr="https://egu2019.eu/graphic_egu_photo_y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2806" y="157105"/>
            <a:ext cx="391883" cy="54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505" y="6263943"/>
            <a:ext cx="1115925" cy="397692"/>
          </a:xfrm>
          <a:prstGeom prst="rect">
            <a:avLst/>
          </a:prstGeom>
        </p:spPr>
      </p:pic>
      <p:pic>
        <p:nvPicPr>
          <p:cNvPr id="17" name="Picture 2" descr="http://intranet.umweltbundesamt.at/fileadmin/inhalte/service_support/vorlagen/umweltbundesamt_rgb_tl-links_eng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995" y="6338475"/>
            <a:ext cx="2771036" cy="24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07" y="6218974"/>
            <a:ext cx="1166949" cy="487630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530" y="6248590"/>
            <a:ext cx="898991" cy="469010"/>
          </a:xfrm>
          <a:prstGeom prst="rect">
            <a:avLst/>
          </a:prstGeom>
        </p:spPr>
      </p:pic>
      <p:pic>
        <p:nvPicPr>
          <p:cNvPr id="20" name="Picture 4" descr="https://www.eurogeosurveys.org/wp-content/uploads/2020/02/e-shape-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30" y="6136350"/>
            <a:ext cx="547716" cy="65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88464" y="3916423"/>
            <a:ext cx="3818079" cy="2121769"/>
          </a:xfrm>
          <a:prstGeom prst="rect">
            <a:avLst/>
          </a:prstGeom>
        </p:spPr>
      </p:pic>
      <p:sp>
        <p:nvSpPr>
          <p:cNvPr id="23" name="Textfeld 22"/>
          <p:cNvSpPr txBox="1"/>
          <p:nvPr/>
        </p:nvSpPr>
        <p:spPr>
          <a:xfrm>
            <a:off x="7688464" y="6065085"/>
            <a:ext cx="3413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Fig. Boundaries and locations of </a:t>
            </a:r>
            <a:r>
              <a:rPr lang="en-GB" sz="1200" dirty="0" err="1" smtClean="0"/>
              <a:t>Zöbelboden</a:t>
            </a:r>
            <a:endParaRPr lang="en-GB" sz="12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18758" y="1418003"/>
            <a:ext cx="3183466" cy="247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0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 smtClean="0">
                <a:solidFill>
                  <a:schemeClr val="accent1"/>
                </a:solidFill>
              </a:rPr>
              <a:t>Sharing DEIMS data:</a:t>
            </a:r>
            <a:r>
              <a:rPr lang="en-GB" dirty="0" smtClean="0">
                <a:solidFill>
                  <a:schemeClr val="accent1"/>
                </a:solidFill>
              </a:rPr>
              <a:t/>
            </a:r>
            <a:br>
              <a:rPr lang="en-GB" dirty="0" smtClean="0">
                <a:solidFill>
                  <a:schemeClr val="accent1"/>
                </a:solidFill>
              </a:rPr>
            </a:br>
            <a:r>
              <a:rPr lang="en-GB" dirty="0" smtClean="0">
                <a:solidFill>
                  <a:schemeClr val="accent1"/>
                </a:solidFill>
              </a:rPr>
              <a:t>Geodata services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5031377" cy="4351338"/>
          </a:xfrm>
        </p:spPr>
        <p:txBody>
          <a:bodyPr>
            <a:normAutofit/>
          </a:bodyPr>
          <a:lstStyle/>
          <a:p>
            <a:r>
              <a:rPr lang="en-GB" dirty="0" smtClean="0"/>
              <a:t>Geodata of sites is provided through WFS and WMS services</a:t>
            </a:r>
          </a:p>
          <a:p>
            <a:r>
              <a:rPr lang="en-GB" dirty="0" smtClean="0"/>
              <a:t>Supported data export formats:</a:t>
            </a:r>
          </a:p>
          <a:p>
            <a:pPr lvl="1"/>
            <a:r>
              <a:rPr lang="en-GB" dirty="0" err="1" smtClean="0"/>
              <a:t>Shapefile</a:t>
            </a:r>
            <a:endParaRPr lang="en-GB" dirty="0" smtClean="0"/>
          </a:p>
          <a:p>
            <a:pPr lvl="1"/>
            <a:r>
              <a:rPr lang="en-GB" dirty="0" smtClean="0"/>
              <a:t>KML</a:t>
            </a:r>
          </a:p>
          <a:p>
            <a:pPr lvl="1"/>
            <a:r>
              <a:rPr lang="en-GB" dirty="0" smtClean="0"/>
              <a:t>GML</a:t>
            </a:r>
          </a:p>
          <a:p>
            <a:pPr lvl="1"/>
            <a:r>
              <a:rPr lang="en-GB" dirty="0" err="1" smtClean="0"/>
              <a:t>GeoJSON</a:t>
            </a:r>
            <a:r>
              <a:rPr lang="en-GB" dirty="0" smtClean="0"/>
              <a:t>, …</a:t>
            </a:r>
          </a:p>
          <a:p>
            <a:r>
              <a:rPr lang="en-GB" dirty="0" smtClean="0"/>
              <a:t>Can be used as input data for scripts or in a desktop GIS</a:t>
            </a:r>
            <a:endParaRPr lang="en-GB" dirty="0"/>
          </a:p>
        </p:txBody>
      </p:sp>
      <p:sp>
        <p:nvSpPr>
          <p:cNvPr id="8" name="Rechteck 7"/>
          <p:cNvSpPr/>
          <p:nvPr/>
        </p:nvSpPr>
        <p:spPr>
          <a:xfrm>
            <a:off x="8556001" y="6490044"/>
            <a:ext cx="3516923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</a:rPr>
              <a:t>EGU 2022 - 23 May, Vienna, AT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8742" y="830667"/>
            <a:ext cx="3573089" cy="2305699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8069930" y="3131366"/>
            <a:ext cx="21307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 smtClean="0"/>
              <a:t>Fig. DEIMS Site Map (deims.org/map)</a:t>
            </a:r>
            <a:endParaRPr lang="en-GB" sz="1000" dirty="0"/>
          </a:p>
        </p:txBody>
      </p:sp>
      <p:pic>
        <p:nvPicPr>
          <p:cNvPr id="15" name="Inhaltsplatzhalt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281" y="230188"/>
            <a:ext cx="1271519" cy="329409"/>
          </a:xfrm>
          <a:prstGeom prst="rect">
            <a:avLst/>
          </a:prstGeom>
        </p:spPr>
      </p:pic>
      <p:pic>
        <p:nvPicPr>
          <p:cNvPr id="16" name="Picture 2" descr="https://egu2019.eu/graphic_egu_photo_y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2806" y="157105"/>
            <a:ext cx="391883" cy="54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505" y="6263943"/>
            <a:ext cx="1115925" cy="397692"/>
          </a:xfrm>
          <a:prstGeom prst="rect">
            <a:avLst/>
          </a:prstGeom>
        </p:spPr>
      </p:pic>
      <p:pic>
        <p:nvPicPr>
          <p:cNvPr id="18" name="Picture 2" descr="http://intranet.umweltbundesamt.at/fileadmin/inhalte/service_support/vorlagen/umweltbundesamt_rgb_tl-links_eng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995" y="6338475"/>
            <a:ext cx="2771036" cy="24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07" y="6218974"/>
            <a:ext cx="1166949" cy="487630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530" y="6248590"/>
            <a:ext cx="898991" cy="469010"/>
          </a:xfrm>
          <a:prstGeom prst="rect">
            <a:avLst/>
          </a:prstGeom>
        </p:spPr>
      </p:pic>
      <p:pic>
        <p:nvPicPr>
          <p:cNvPr id="21" name="Picture 4" descr="https://www.eurogeosurveys.org/wp-content/uploads/2020/02/e-shape-log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30" y="6136350"/>
            <a:ext cx="547716" cy="65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nhaltsplatzhalter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48742" y="3435345"/>
            <a:ext cx="3573089" cy="2579753"/>
          </a:xfrm>
          <a:prstGeom prst="rect">
            <a:avLst/>
          </a:prstGeom>
        </p:spPr>
      </p:pic>
      <p:sp>
        <p:nvSpPr>
          <p:cNvPr id="23" name="Textfeld 22"/>
          <p:cNvSpPr txBox="1"/>
          <p:nvPr/>
        </p:nvSpPr>
        <p:spPr>
          <a:xfrm>
            <a:off x="7714358" y="6029263"/>
            <a:ext cx="30011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dirty="0" smtClean="0"/>
              <a:t>Fig. Site Map – </a:t>
            </a:r>
            <a:r>
              <a:rPr lang="en-GB" sz="1100" dirty="0" err="1" smtClean="0"/>
              <a:t>Svartberget</a:t>
            </a:r>
            <a:r>
              <a:rPr lang="en-GB" sz="1100" dirty="0" smtClean="0"/>
              <a:t> (e-shape site)</a:t>
            </a:r>
          </a:p>
          <a:p>
            <a:pPr algn="ctr"/>
            <a:r>
              <a:rPr lang="en-GB" sz="900" dirty="0" smtClean="0"/>
              <a:t>https</a:t>
            </a:r>
            <a:r>
              <a:rPr lang="en-GB" sz="900" dirty="0"/>
              <a:t>://deims.org/c0705d0f-92c1-4964-a345-38c0be3113e1</a:t>
            </a:r>
          </a:p>
        </p:txBody>
      </p:sp>
    </p:spTree>
    <p:extLst>
      <p:ext uri="{BB962C8B-B14F-4D97-AF65-F5344CB8AC3E}">
        <p14:creationId xmlns:p14="http://schemas.microsoft.com/office/powerpoint/2010/main" val="388655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200" dirty="0">
                <a:solidFill>
                  <a:schemeClr val="accent1"/>
                </a:solidFill>
              </a:rPr>
              <a:t>Sharing DEIMS data:</a:t>
            </a:r>
            <a:r>
              <a:rPr lang="en-GB" dirty="0" smtClean="0">
                <a:solidFill>
                  <a:schemeClr val="accent1"/>
                </a:solidFill>
              </a:rPr>
              <a:t/>
            </a:r>
            <a:br>
              <a:rPr lang="en-GB" dirty="0" smtClean="0">
                <a:solidFill>
                  <a:schemeClr val="accent1"/>
                </a:solidFill>
              </a:rPr>
            </a:br>
            <a:r>
              <a:rPr lang="en-GB" dirty="0" smtClean="0">
                <a:solidFill>
                  <a:schemeClr val="accent1"/>
                </a:solidFill>
              </a:rPr>
              <a:t>REST-API</a:t>
            </a:r>
            <a:r>
              <a:rPr lang="en-GB" dirty="0">
                <a:solidFill>
                  <a:schemeClr val="accent1"/>
                </a:solidFill>
              </a:rPr>
              <a:t/>
            </a:r>
            <a:br>
              <a:rPr lang="en-GB" dirty="0">
                <a:solidFill>
                  <a:schemeClr val="accent1"/>
                </a:solidFill>
              </a:rPr>
            </a:br>
            <a:r>
              <a:rPr lang="en-GB" sz="2000" dirty="0">
                <a:solidFill>
                  <a:schemeClr val="accent1"/>
                </a:solidFill>
              </a:rPr>
              <a:t>https://deims.org/api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5031377" cy="4351338"/>
          </a:xfrm>
        </p:spPr>
        <p:txBody>
          <a:bodyPr>
            <a:normAutofit/>
          </a:bodyPr>
          <a:lstStyle/>
          <a:p>
            <a:r>
              <a:rPr lang="en-GB" dirty="0" smtClean="0"/>
              <a:t>All data is also available through a REST-API</a:t>
            </a:r>
          </a:p>
          <a:p>
            <a:r>
              <a:rPr lang="en-US" dirty="0"/>
              <a:t>F</a:t>
            </a:r>
            <a:r>
              <a:rPr lang="en-US" dirty="0" smtClean="0"/>
              <a:t>ollowing </a:t>
            </a:r>
            <a:r>
              <a:rPr lang="en-US" dirty="0"/>
              <a:t>the Open API 3.0 </a:t>
            </a:r>
            <a:r>
              <a:rPr lang="en-US" dirty="0" smtClean="0"/>
              <a:t>specification</a:t>
            </a:r>
            <a:endParaRPr lang="en-GB" dirty="0" smtClean="0"/>
          </a:p>
          <a:p>
            <a:r>
              <a:rPr lang="en-GB" dirty="0" smtClean="0"/>
              <a:t>Can be used for scripts, etc.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sz="2000" dirty="0" smtClean="0"/>
              <a:t>More information:</a:t>
            </a:r>
          </a:p>
          <a:p>
            <a:pPr marL="0" indent="0">
              <a:buNone/>
            </a:pPr>
            <a:r>
              <a:rPr lang="en-GB" sz="2000" dirty="0" smtClean="0"/>
              <a:t>https</a:t>
            </a:r>
            <a:r>
              <a:rPr lang="en-GB" sz="2000" dirty="0"/>
              <a:t>://</a:t>
            </a:r>
            <a:r>
              <a:rPr lang="en-GB" sz="2000" dirty="0" smtClean="0"/>
              <a:t>deims.org/docs/export.html</a:t>
            </a:r>
            <a:endParaRPr lang="en-GB" sz="2000" dirty="0"/>
          </a:p>
          <a:p>
            <a:pPr lvl="1"/>
            <a:endParaRPr lang="en-GB" dirty="0" smtClean="0"/>
          </a:p>
          <a:p>
            <a:endParaRPr lang="en-GB" dirty="0"/>
          </a:p>
        </p:txBody>
      </p:sp>
      <p:sp>
        <p:nvSpPr>
          <p:cNvPr id="8" name="Rechteck 7"/>
          <p:cNvSpPr/>
          <p:nvPr/>
        </p:nvSpPr>
        <p:spPr>
          <a:xfrm>
            <a:off x="8556001" y="6490044"/>
            <a:ext cx="3516923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</a:rPr>
              <a:t>EGU 2022 - 23 May, Vienna, AT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8400962" y="5910960"/>
            <a:ext cx="14686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 smtClean="0"/>
              <a:t>Fig. Screenshot REST-API</a:t>
            </a:r>
            <a:endParaRPr lang="en-GB" sz="10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r="43933"/>
          <a:stretch/>
        </p:blipFill>
        <p:spPr>
          <a:xfrm>
            <a:off x="6489256" y="1294149"/>
            <a:ext cx="5292069" cy="4434266"/>
          </a:xfrm>
          <a:prstGeom prst="rect">
            <a:avLst/>
          </a:prstGeom>
        </p:spPr>
      </p:pic>
      <p:pic>
        <p:nvPicPr>
          <p:cNvPr id="14" name="Inhaltsplatzhalt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281" y="230188"/>
            <a:ext cx="1271519" cy="329409"/>
          </a:xfrm>
          <a:prstGeom prst="rect">
            <a:avLst/>
          </a:prstGeom>
        </p:spPr>
      </p:pic>
      <p:pic>
        <p:nvPicPr>
          <p:cNvPr id="15" name="Picture 2" descr="https://egu2019.eu/graphic_egu_photo_y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2806" y="157105"/>
            <a:ext cx="391883" cy="54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505" y="6263943"/>
            <a:ext cx="1115925" cy="397692"/>
          </a:xfrm>
          <a:prstGeom prst="rect">
            <a:avLst/>
          </a:prstGeom>
        </p:spPr>
      </p:pic>
      <p:pic>
        <p:nvPicPr>
          <p:cNvPr id="17" name="Picture 2" descr="http://intranet.umweltbundesamt.at/fileadmin/inhalte/service_support/vorlagen/umweltbundesamt_rgb_tl-links_eng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995" y="6338475"/>
            <a:ext cx="2771036" cy="24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07" y="6218974"/>
            <a:ext cx="1166949" cy="487630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530" y="6248590"/>
            <a:ext cx="898991" cy="469010"/>
          </a:xfrm>
          <a:prstGeom prst="rect">
            <a:avLst/>
          </a:prstGeom>
        </p:spPr>
      </p:pic>
      <p:pic>
        <p:nvPicPr>
          <p:cNvPr id="20" name="Picture 4" descr="https://www.eurogeosurveys.org/wp-content/uploads/2020/02/e-shape-log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30" y="6136350"/>
            <a:ext cx="547716" cy="65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99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solidFill>
                  <a:schemeClr val="accent1"/>
                </a:solidFill>
              </a:rPr>
              <a:t>Sharing DEIMS data:</a:t>
            </a:r>
            <a:r>
              <a:rPr lang="en-GB" dirty="0" smtClean="0">
                <a:solidFill>
                  <a:schemeClr val="accent1"/>
                </a:solidFill>
              </a:rPr>
              <a:t/>
            </a:r>
            <a:br>
              <a:rPr lang="en-GB" dirty="0" smtClean="0">
                <a:solidFill>
                  <a:schemeClr val="accent1"/>
                </a:solidFill>
              </a:rPr>
            </a:br>
            <a:r>
              <a:rPr lang="en-GB" dirty="0" smtClean="0">
                <a:solidFill>
                  <a:schemeClr val="accent1"/>
                </a:solidFill>
              </a:rPr>
              <a:t>The DEIMS-SDR Python package - </a:t>
            </a:r>
            <a:r>
              <a:rPr lang="en-GB" dirty="0" err="1" smtClean="0">
                <a:solidFill>
                  <a:schemeClr val="accent1"/>
                </a:solidFill>
              </a:rPr>
              <a:t>deimsPy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1" y="1825625"/>
            <a:ext cx="5684520" cy="4351338"/>
          </a:xfrm>
        </p:spPr>
        <p:txBody>
          <a:bodyPr>
            <a:normAutofit fontScale="47500" lnSpcReduction="20000"/>
          </a:bodyPr>
          <a:lstStyle/>
          <a:p>
            <a:r>
              <a:rPr lang="en-GB" dirty="0" smtClean="0"/>
              <a:t>We have published a dedicated Python package for data extraction from DEIMS-SDR</a:t>
            </a:r>
          </a:p>
          <a:p>
            <a:r>
              <a:rPr lang="en-GB" dirty="0" smtClean="0"/>
              <a:t>Basic functionality for getting site information out of DEIMS with simple functions to </a:t>
            </a:r>
          </a:p>
          <a:p>
            <a:pPr lvl="1"/>
            <a:r>
              <a:rPr lang="en-GB" dirty="0" smtClean="0"/>
              <a:t>Normalise site identifiers</a:t>
            </a:r>
          </a:p>
          <a:p>
            <a:pPr lvl="1"/>
            <a:r>
              <a:rPr lang="en-GB" dirty="0" smtClean="0"/>
              <a:t>Get list of sites</a:t>
            </a:r>
          </a:p>
          <a:p>
            <a:pPr lvl="2"/>
            <a:r>
              <a:rPr lang="en-GB" dirty="0" smtClean="0"/>
              <a:t>Based on networks/RIs</a:t>
            </a:r>
          </a:p>
          <a:p>
            <a:pPr lvl="2"/>
            <a:r>
              <a:rPr lang="en-GB" dirty="0" smtClean="0"/>
              <a:t>Based on spatial proximity</a:t>
            </a:r>
          </a:p>
          <a:p>
            <a:pPr lvl="1"/>
            <a:r>
              <a:rPr lang="en-GB" dirty="0" smtClean="0"/>
              <a:t>Get site details</a:t>
            </a:r>
          </a:p>
          <a:p>
            <a:pPr lvl="1"/>
            <a:r>
              <a:rPr lang="en-GB" dirty="0"/>
              <a:t>Get site boundaries for single sites or lists of sites as </a:t>
            </a:r>
            <a:r>
              <a:rPr lang="en-GB" dirty="0" err="1"/>
              <a:t>shapefile</a:t>
            </a:r>
            <a:endParaRPr lang="en-GB" dirty="0"/>
          </a:p>
          <a:p>
            <a:r>
              <a:rPr lang="en-GB" dirty="0" smtClean="0"/>
              <a:t>Example: find sites close to coordinates</a:t>
            </a:r>
          </a:p>
          <a:p>
            <a:pPr lvl="1"/>
            <a:r>
              <a:rPr lang="de-AT" i="1" dirty="0" err="1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de-AT" i="1" dirty="0" err="1" smtClean="0">
                <a:solidFill>
                  <a:schemeClr val="bg1">
                    <a:lumMod val="50000"/>
                  </a:schemeClr>
                </a:solidFill>
              </a:rPr>
              <a:t>mport</a:t>
            </a:r>
            <a:r>
              <a:rPr lang="de-AT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AT" i="1" dirty="0" err="1" smtClean="0">
                <a:solidFill>
                  <a:schemeClr val="bg1">
                    <a:lumMod val="50000"/>
                  </a:schemeClr>
                </a:solidFill>
              </a:rPr>
              <a:t>deims</a:t>
            </a:r>
            <a:endParaRPr lang="de-AT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de-AT" i="1" dirty="0" smtClean="0">
                <a:solidFill>
                  <a:schemeClr val="bg1">
                    <a:lumMod val="50000"/>
                  </a:schemeClr>
                </a:solidFill>
              </a:rPr>
              <a:t># </a:t>
            </a:r>
            <a:r>
              <a:rPr lang="de-AT" i="1" dirty="0" err="1" smtClean="0">
                <a:solidFill>
                  <a:schemeClr val="bg1">
                    <a:lumMod val="50000"/>
                  </a:schemeClr>
                </a:solidFill>
              </a:rPr>
              <a:t>getSitesWithinRadius</a:t>
            </a:r>
            <a:r>
              <a:rPr lang="de-AT" i="1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de-AT" i="1" dirty="0" err="1" smtClean="0">
                <a:solidFill>
                  <a:schemeClr val="bg1">
                    <a:lumMod val="50000"/>
                  </a:schemeClr>
                </a:solidFill>
              </a:rPr>
              <a:t>lat</a:t>
            </a:r>
            <a:r>
              <a:rPr lang="de-AT" i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de-AT" i="1" dirty="0" err="1">
                <a:solidFill>
                  <a:schemeClr val="bg1">
                    <a:lumMod val="50000"/>
                  </a:schemeClr>
                </a:solidFill>
              </a:rPr>
              <a:t>lon</a:t>
            </a:r>
            <a:r>
              <a:rPr lang="de-AT" i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de-AT" i="1" dirty="0" err="1" smtClean="0">
                <a:solidFill>
                  <a:schemeClr val="bg1">
                    <a:lumMod val="50000"/>
                  </a:schemeClr>
                </a:solidFill>
              </a:rPr>
              <a:t>distance_in_metres</a:t>
            </a:r>
            <a:r>
              <a:rPr lang="de-AT" i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de-AT" i="1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de-AT" i="1" dirty="0" err="1">
                <a:solidFill>
                  <a:schemeClr val="bg1">
                    <a:lumMod val="50000"/>
                  </a:schemeClr>
                </a:solidFill>
              </a:rPr>
              <a:t>getSitesWithinRadius</a:t>
            </a:r>
            <a:r>
              <a:rPr lang="de-AT" i="1" dirty="0">
                <a:solidFill>
                  <a:schemeClr val="bg1">
                    <a:lumMod val="50000"/>
                  </a:schemeClr>
                </a:solidFill>
              </a:rPr>
              <a:t>(47.84, 14.44, 30000</a:t>
            </a:r>
            <a:r>
              <a:rPr lang="de-AT" i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marL="914400" lvl="2" indent="0">
              <a:buNone/>
            </a:pPr>
            <a:r>
              <a:rPr lang="de-AT" dirty="0" smtClean="0">
                <a:solidFill>
                  <a:schemeClr val="bg1">
                    <a:lumMod val="50000"/>
                  </a:schemeClr>
                </a:solidFill>
              </a:rPr>
              <a:t>[</a:t>
            </a:r>
          </a:p>
          <a:p>
            <a:pPr marL="1371600" lvl="3" indent="0">
              <a:buNone/>
            </a:pPr>
            <a:r>
              <a:rPr lang="de-AT" dirty="0" smtClean="0">
                <a:solidFill>
                  <a:schemeClr val="bg1">
                    <a:lumMod val="50000"/>
                  </a:schemeClr>
                </a:solidFill>
              </a:rPr>
              <a:t>['8eda49e9-1f4e-4f3e-b58e-e0bb25dc32a6', 398],</a:t>
            </a:r>
          </a:p>
          <a:p>
            <a:pPr marL="1371600" lvl="3" indent="0">
              <a:buNone/>
            </a:pPr>
            <a:r>
              <a:rPr lang="de-AT" dirty="0" smtClean="0">
                <a:solidFill>
                  <a:schemeClr val="bg1">
                    <a:lumMod val="50000"/>
                  </a:schemeClr>
                </a:solidFill>
              </a:rPr>
              <a:t>['49515dda-1198-4013-8f43-c33e107af081', 8310],</a:t>
            </a:r>
          </a:p>
          <a:p>
            <a:pPr marL="1371600" lvl="3" indent="0">
              <a:buNone/>
            </a:pPr>
            <a:r>
              <a:rPr lang="de-AT" dirty="0" smtClean="0">
                <a:solidFill>
                  <a:schemeClr val="bg1">
                    <a:lumMod val="50000"/>
                  </a:schemeClr>
                </a:solidFill>
              </a:rPr>
              <a:t>['d0a8da18-0881-4ebe-bccf-bc4cb4e25701', 19787]</a:t>
            </a:r>
          </a:p>
          <a:p>
            <a:pPr marL="914400" lvl="2" indent="0">
              <a:buNone/>
            </a:pPr>
            <a:r>
              <a:rPr lang="de-AT" dirty="0" smtClean="0">
                <a:solidFill>
                  <a:schemeClr val="bg1">
                    <a:lumMod val="50000"/>
                  </a:schemeClr>
                </a:solidFill>
              </a:rPr>
              <a:t>]</a:t>
            </a:r>
          </a:p>
          <a:p>
            <a:pPr lvl="1"/>
            <a:endParaRPr lang="de-AT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endParaRPr lang="de-AT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de-AT" i="1" dirty="0" err="1" smtClean="0">
                <a:solidFill>
                  <a:schemeClr val="bg1">
                    <a:lumMod val="50000"/>
                  </a:schemeClr>
                </a:solidFill>
              </a:rPr>
              <a:t>getSiteById</a:t>
            </a:r>
            <a:r>
              <a:rPr lang="de-AT" i="1" dirty="0">
                <a:solidFill>
                  <a:schemeClr val="bg1">
                    <a:lumMod val="50000"/>
                  </a:schemeClr>
                </a:solidFill>
              </a:rPr>
              <a:t>("8eda49e9-1f4e-4f3e-b58e-e0bb25dc32a6")</a:t>
            </a:r>
          </a:p>
          <a:p>
            <a:pPr lvl="2"/>
            <a:r>
              <a:rPr lang="de-AT" dirty="0" smtClean="0">
                <a:solidFill>
                  <a:schemeClr val="bg1">
                    <a:lumMod val="50000"/>
                  </a:schemeClr>
                </a:solidFill>
              </a:rPr>
              <a:t>LTER </a:t>
            </a:r>
            <a:r>
              <a:rPr lang="de-AT" dirty="0" err="1" smtClean="0">
                <a:solidFill>
                  <a:schemeClr val="bg1">
                    <a:lumMod val="50000"/>
                  </a:schemeClr>
                </a:solidFill>
              </a:rPr>
              <a:t>Zöbelboden</a:t>
            </a:r>
            <a:r>
              <a:rPr lang="de-AT" dirty="0" smtClean="0">
                <a:solidFill>
                  <a:schemeClr val="bg1">
                    <a:lumMod val="50000"/>
                  </a:schemeClr>
                </a:solidFill>
              </a:rPr>
              <a:t> – Austria […]</a:t>
            </a:r>
            <a:endParaRPr lang="de-AT" dirty="0">
              <a:solidFill>
                <a:schemeClr val="bg1">
                  <a:lumMod val="50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7" name="Rechteck 6"/>
          <p:cNvSpPr/>
          <p:nvPr/>
        </p:nvSpPr>
        <p:spPr>
          <a:xfrm>
            <a:off x="7725551" y="5427773"/>
            <a:ext cx="3179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hlinkClick r:id="rId2"/>
              </a:rPr>
              <a:t>https://pypi.org/project/deims/</a:t>
            </a:r>
            <a:endParaRPr lang="en-GB" dirty="0" smtClean="0"/>
          </a:p>
        </p:txBody>
      </p:sp>
      <p:grpSp>
        <p:nvGrpSpPr>
          <p:cNvPr id="10" name="Gruppieren 9"/>
          <p:cNvGrpSpPr/>
          <p:nvPr/>
        </p:nvGrpSpPr>
        <p:grpSpPr>
          <a:xfrm>
            <a:off x="2339343" y="5214619"/>
            <a:ext cx="3129639" cy="370216"/>
            <a:chOff x="2339343" y="5214619"/>
            <a:chExt cx="3550934" cy="370216"/>
          </a:xfrm>
        </p:grpSpPr>
        <p:sp>
          <p:nvSpPr>
            <p:cNvPr id="4" name="Geschweifte Klammer links 3"/>
            <p:cNvSpPr/>
            <p:nvPr/>
          </p:nvSpPr>
          <p:spPr>
            <a:xfrm rot="16200000">
              <a:off x="3401788" y="4152175"/>
              <a:ext cx="97609" cy="2222500"/>
            </a:xfrm>
            <a:prstGeom prst="leftBrac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Geschweifte Klammer links 7"/>
            <p:cNvSpPr/>
            <p:nvPr/>
          </p:nvSpPr>
          <p:spPr>
            <a:xfrm rot="16200000">
              <a:off x="4738462" y="5105309"/>
              <a:ext cx="97609" cy="316230"/>
            </a:xfrm>
            <a:prstGeom prst="leftBrac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feld 4"/>
            <p:cNvSpPr txBox="1"/>
            <p:nvPr/>
          </p:nvSpPr>
          <p:spPr>
            <a:xfrm>
              <a:off x="3041999" y="5354003"/>
              <a:ext cx="81718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dirty="0">
                  <a:solidFill>
                    <a:schemeClr val="accent6"/>
                  </a:solidFill>
                </a:rPr>
                <a:t>d</a:t>
              </a:r>
              <a:r>
                <a:rPr lang="en-GB" sz="900" dirty="0" smtClean="0">
                  <a:solidFill>
                    <a:schemeClr val="accent6"/>
                  </a:solidFill>
                </a:rPr>
                <a:t>eims.id</a:t>
              </a:r>
              <a:endParaRPr lang="en-GB" sz="900" dirty="0">
                <a:solidFill>
                  <a:schemeClr val="accent6"/>
                </a:solidFill>
              </a:endParaRPr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3684254" y="5354003"/>
              <a:ext cx="220602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dirty="0" smtClean="0">
                  <a:solidFill>
                    <a:schemeClr val="accent6"/>
                  </a:solidFill>
                </a:rPr>
                <a:t>Distance to the coordinates in metres</a:t>
              </a:r>
              <a:endParaRPr lang="en-GB" sz="900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12" name="Rechteck 11"/>
          <p:cNvSpPr/>
          <p:nvPr/>
        </p:nvSpPr>
        <p:spPr>
          <a:xfrm>
            <a:off x="8556001" y="6490044"/>
            <a:ext cx="3516923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</a:rPr>
              <a:t>EGU 2022 - 23 May, Vienna, AT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0315" y="1949124"/>
            <a:ext cx="4129612" cy="3404879"/>
          </a:xfrm>
          <a:prstGeom prst="rect">
            <a:avLst/>
          </a:prstGeom>
        </p:spPr>
      </p:pic>
      <p:pic>
        <p:nvPicPr>
          <p:cNvPr id="18" name="Inhaltsplatzhalt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281" y="230188"/>
            <a:ext cx="1271519" cy="329409"/>
          </a:xfrm>
          <a:prstGeom prst="rect">
            <a:avLst/>
          </a:prstGeom>
        </p:spPr>
      </p:pic>
      <p:pic>
        <p:nvPicPr>
          <p:cNvPr id="19" name="Picture 2" descr="https://egu2019.eu/graphic_egu_photo_ye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2806" y="157105"/>
            <a:ext cx="391883" cy="54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505" y="6263943"/>
            <a:ext cx="1115925" cy="397692"/>
          </a:xfrm>
          <a:prstGeom prst="rect">
            <a:avLst/>
          </a:prstGeom>
        </p:spPr>
      </p:pic>
      <p:pic>
        <p:nvPicPr>
          <p:cNvPr id="21" name="Picture 2" descr="http://intranet.umweltbundesamt.at/fileadmin/inhalte/service_support/vorlagen/umweltbundesamt_rgb_tl-links_eng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995" y="6338475"/>
            <a:ext cx="2771036" cy="24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07" y="6218974"/>
            <a:ext cx="1166949" cy="487630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530" y="6248590"/>
            <a:ext cx="898991" cy="469010"/>
          </a:xfrm>
          <a:prstGeom prst="rect">
            <a:avLst/>
          </a:prstGeom>
        </p:spPr>
      </p:pic>
      <p:pic>
        <p:nvPicPr>
          <p:cNvPr id="24" name="Picture 4" descr="https://www.eurogeosurveys.org/wp-content/uploads/2020/02/e-shape-logo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30" y="6136350"/>
            <a:ext cx="547716" cy="65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93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46389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6600" b="1" dirty="0" smtClean="0">
                <a:solidFill>
                  <a:schemeClr val="accent1"/>
                </a:solidFill>
              </a:rPr>
              <a:t>Questions?</a:t>
            </a:r>
            <a:endParaRPr lang="en-GB" sz="6600" b="1" dirty="0">
              <a:solidFill>
                <a:schemeClr val="accent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422430" y="5336697"/>
            <a:ext cx="4140376" cy="714101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GB" sz="1800" dirty="0" smtClean="0"/>
              <a:t>Contact</a:t>
            </a:r>
          </a:p>
          <a:p>
            <a:pPr marL="0" indent="0" algn="r">
              <a:buNone/>
            </a:pPr>
            <a:r>
              <a:rPr lang="en-GB" sz="1800" dirty="0" smtClean="0"/>
              <a:t>christoph.wohner@umweltbundesamt.at</a:t>
            </a:r>
          </a:p>
          <a:p>
            <a:endParaRPr lang="en-GB" sz="1800" dirty="0"/>
          </a:p>
        </p:txBody>
      </p:sp>
      <p:pic>
        <p:nvPicPr>
          <p:cNvPr id="9" name="Inhaltsplatzhalt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281" y="230188"/>
            <a:ext cx="1271519" cy="329409"/>
          </a:xfrm>
          <a:prstGeom prst="rect">
            <a:avLst/>
          </a:prstGeom>
        </p:spPr>
      </p:pic>
      <p:pic>
        <p:nvPicPr>
          <p:cNvPr id="10" name="Picture 2" descr="https://egu2019.eu/graphic_egu_photo_y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2806" y="157105"/>
            <a:ext cx="391883" cy="54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505" y="6263943"/>
            <a:ext cx="1115925" cy="397692"/>
          </a:xfrm>
          <a:prstGeom prst="rect">
            <a:avLst/>
          </a:prstGeom>
        </p:spPr>
      </p:pic>
      <p:pic>
        <p:nvPicPr>
          <p:cNvPr id="12" name="Picture 2" descr="http://intranet.umweltbundesamt.at/fileadmin/inhalte/service_support/vorlagen/umweltbundesamt_rgb_tl-links_eng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995" y="6338475"/>
            <a:ext cx="2771036" cy="24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07" y="6218974"/>
            <a:ext cx="1166949" cy="48763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530" y="6248590"/>
            <a:ext cx="898991" cy="469010"/>
          </a:xfrm>
          <a:prstGeom prst="rect">
            <a:avLst/>
          </a:prstGeom>
        </p:spPr>
      </p:pic>
      <p:pic>
        <p:nvPicPr>
          <p:cNvPr id="15" name="Picture 4" descr="https://www.eurogeosurveys.org/wp-content/uploads/2020/02/e-shape-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30" y="6136350"/>
            <a:ext cx="547716" cy="65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hteck 15"/>
          <p:cNvSpPr/>
          <p:nvPr/>
        </p:nvSpPr>
        <p:spPr>
          <a:xfrm>
            <a:off x="8556001" y="6490044"/>
            <a:ext cx="3516923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</a:rPr>
              <a:t>EGU 2022 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</a:rPr>
              <a:t>- 23 May, Vienna, AT</a:t>
            </a:r>
          </a:p>
        </p:txBody>
      </p:sp>
      <p:sp>
        <p:nvSpPr>
          <p:cNvPr id="17" name="Inhaltsplatzhalter 2"/>
          <p:cNvSpPr txBox="1">
            <a:spLocks/>
          </p:cNvSpPr>
          <p:nvPr/>
        </p:nvSpPr>
        <p:spPr>
          <a:xfrm>
            <a:off x="449230" y="4955177"/>
            <a:ext cx="4140376" cy="1099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800" dirty="0" smtClean="0"/>
              <a:t>Acknowledgements:</a:t>
            </a:r>
          </a:p>
          <a:p>
            <a:pPr marL="0" indent="0">
              <a:buNone/>
            </a:pPr>
            <a:r>
              <a:rPr lang="en-GB" sz="1800" dirty="0" smtClean="0"/>
              <a:t>H2020 e-shape (GA </a:t>
            </a:r>
            <a:r>
              <a:rPr lang="en-GB" sz="1800" dirty="0"/>
              <a:t>number: </a:t>
            </a:r>
            <a:r>
              <a:rPr lang="en-GB" sz="1800" dirty="0" smtClean="0"/>
              <a:t>820852)</a:t>
            </a:r>
          </a:p>
          <a:p>
            <a:pPr marL="0" indent="0">
              <a:buNone/>
            </a:pPr>
            <a:r>
              <a:rPr lang="en-GB" sz="1800" dirty="0" smtClean="0"/>
              <a:t>H2020 eLTER PLUS (GA number</a:t>
            </a:r>
            <a:r>
              <a:rPr lang="en-GB" sz="1800" dirty="0"/>
              <a:t>: </a:t>
            </a:r>
            <a:r>
              <a:rPr lang="en-GB" sz="1800" dirty="0" smtClean="0"/>
              <a:t>871128) 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64948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633</Words>
  <Application>Microsoft Office PowerPoint</Application>
  <PresentationFormat>Breitbild</PresentationFormat>
  <Paragraphs>100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</vt:lpstr>
      <vt:lpstr>Managing multi-layered geographic information to describe environmental monitoring and research sites using DEIMS-SDR</vt:lpstr>
      <vt:lpstr>Introduction - DEIMS-SDR (deims.org)</vt:lpstr>
      <vt:lpstr>Introduction - DEIMS-SDR (deims.org)</vt:lpstr>
      <vt:lpstr>A site can consist of multiple layers of geographic information</vt:lpstr>
      <vt:lpstr>Solution: Multiple geographic layers</vt:lpstr>
      <vt:lpstr>Sharing DEIMS data: Geodata services</vt:lpstr>
      <vt:lpstr>Sharing DEIMS data: REST-API https://deims.org/api</vt:lpstr>
      <vt:lpstr>Sharing DEIMS data: The DEIMS-SDR Python package - deimsPy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Wohner Christoph</dc:creator>
  <cp:lastModifiedBy>Wohner Christoph</cp:lastModifiedBy>
  <cp:revision>71</cp:revision>
  <dcterms:created xsi:type="dcterms:W3CDTF">2022-05-02T11:54:44Z</dcterms:created>
  <dcterms:modified xsi:type="dcterms:W3CDTF">2022-05-04T14:35:04Z</dcterms:modified>
</cp:coreProperties>
</file>