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8" r:id="rId2"/>
    <p:sldId id="259" r:id="rId3"/>
    <p:sldId id="263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0B47B-6CF6-47DC-ABC5-2EDBDCE15F34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AF352-F54C-456C-B74D-B388A7351A2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7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F352-F54C-456C-B74D-B388A7351A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0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F352-F54C-456C-B74D-B388A7351A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7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F352-F54C-456C-B74D-B388A7351A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F352-F54C-456C-B74D-B388A7351A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3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2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9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8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4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4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5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2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6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E1E6-DA27-4DF4-A7C0-D390C5FA49BD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0A11-6397-4A29-AB7C-102D6F7514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hyperlink" Target="https://doi.org/10.1016/j.catena.2021.1056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" y="0"/>
            <a:ext cx="12124932" cy="6818686"/>
          </a:xfrm>
          <a:prstGeom prst="rect">
            <a:avLst/>
          </a:prstGeom>
        </p:spPr>
      </p:pic>
      <p:cxnSp>
        <p:nvCxnSpPr>
          <p:cNvPr id="57" name="Connettore diritto 56"/>
          <p:cNvCxnSpPr/>
          <p:nvPr/>
        </p:nvCxnSpPr>
        <p:spPr>
          <a:xfrm>
            <a:off x="8235536" y="1604772"/>
            <a:ext cx="3810" cy="47853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4034874" y="1604772"/>
            <a:ext cx="3810" cy="47853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0"/>
            <a:ext cx="2404872" cy="570481"/>
          </a:xfrm>
          <a:prstGeom prst="rect">
            <a:avLst/>
          </a:prstGeom>
        </p:spPr>
      </p:pic>
      <p:sp>
        <p:nvSpPr>
          <p:cNvPr id="8" name="Rettangolo 7">
            <a:hlinkClick r:id="rId5" action="ppaction://hlinksldjump"/>
          </p:cNvPr>
          <p:cNvSpPr/>
          <p:nvPr/>
        </p:nvSpPr>
        <p:spPr>
          <a:xfrm>
            <a:off x="-8376" y="662"/>
            <a:ext cx="12192000" cy="685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30" name="Immagine 1029" descr="Mouse Cursor Click PNG Transparent Images | PNG All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95" y="2225551"/>
            <a:ext cx="609855" cy="370239"/>
          </a:xfrm>
          <a:prstGeom prst="rect">
            <a:avLst/>
          </a:prstGeom>
        </p:spPr>
      </p:pic>
      <p:pic>
        <p:nvPicPr>
          <p:cNvPr id="49" name="Immagine 48" descr="Mouse Cursor Click PNG Transparent Images | PNG All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58" y="4165171"/>
            <a:ext cx="609855" cy="370239"/>
          </a:xfrm>
          <a:prstGeom prst="rect">
            <a:avLst/>
          </a:prstGeom>
        </p:spPr>
      </p:pic>
      <p:pic>
        <p:nvPicPr>
          <p:cNvPr id="50" name="Immagine 49" descr="Mouse Cursor Click PNG Transparent Images | PNG All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45" y="5001253"/>
            <a:ext cx="609855" cy="370239"/>
          </a:xfrm>
          <a:prstGeom prst="rect">
            <a:avLst/>
          </a:prstGeom>
        </p:spPr>
      </p:pic>
      <p:pic>
        <p:nvPicPr>
          <p:cNvPr id="11" name="Immagine 10" descr="Mouse Cursor Click PNG Transparent Images | PNG All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63" y="2106665"/>
            <a:ext cx="609855" cy="3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28" y="18662"/>
            <a:ext cx="3758996" cy="42958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5469" y="680555"/>
            <a:ext cx="74858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it-IT" sz="1500" dirty="0"/>
              <a:t>The Rio </a:t>
            </a:r>
            <a:r>
              <a:rPr lang="it-IT" sz="1500" dirty="0" err="1"/>
              <a:t>Cordon</a:t>
            </a:r>
            <a:r>
              <a:rPr lang="it-IT" sz="1500" dirty="0"/>
              <a:t> </a:t>
            </a:r>
            <a:r>
              <a:rPr lang="it-IT" sz="1500" dirty="0" err="1"/>
              <a:t>is</a:t>
            </a:r>
            <a:r>
              <a:rPr lang="it-IT" sz="1500" dirty="0"/>
              <a:t> a small </a:t>
            </a:r>
            <a:r>
              <a:rPr lang="it-IT" sz="1500" dirty="0" err="1"/>
              <a:t>dolomitic</a:t>
            </a:r>
            <a:r>
              <a:rPr lang="it-IT" sz="1500" dirty="0"/>
              <a:t> </a:t>
            </a:r>
            <a:r>
              <a:rPr lang="it-IT" sz="1500" dirty="0" err="1"/>
              <a:t>catchment</a:t>
            </a:r>
            <a:r>
              <a:rPr lang="it-IT" sz="1500" dirty="0"/>
              <a:t> (5km</a:t>
            </a:r>
            <a:r>
              <a:rPr lang="it-IT" sz="1500" baseline="30000" dirty="0"/>
              <a:t>2</a:t>
            </a:r>
            <a:r>
              <a:rPr lang="it-IT" sz="1500" dirty="0"/>
              <a:t>) </a:t>
            </a:r>
            <a:r>
              <a:rPr lang="it-IT" sz="1500" dirty="0" err="1"/>
              <a:t>located</a:t>
            </a:r>
            <a:r>
              <a:rPr lang="it-IT" sz="1500" dirty="0"/>
              <a:t> in the Veneto </a:t>
            </a:r>
            <a:r>
              <a:rPr lang="it-IT" sz="1500" dirty="0" err="1"/>
              <a:t>Region</a:t>
            </a:r>
            <a:r>
              <a:rPr lang="it-IT" sz="1500" dirty="0"/>
              <a:t> (Belluno province).</a:t>
            </a:r>
            <a:endParaRPr lang="it-IT" sz="1500" baseline="300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it-IT" sz="15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it-IT" sz="1500" dirty="0"/>
              <a:t>The </a:t>
            </a:r>
            <a:r>
              <a:rPr lang="it-IT" sz="1500" dirty="0" err="1"/>
              <a:t>elevation</a:t>
            </a:r>
            <a:r>
              <a:rPr lang="it-IT" sz="1500" dirty="0"/>
              <a:t> </a:t>
            </a:r>
            <a:r>
              <a:rPr lang="it-IT" sz="1500" dirty="0" err="1"/>
              <a:t>ranges</a:t>
            </a:r>
            <a:r>
              <a:rPr lang="it-IT" sz="1500" dirty="0"/>
              <a:t> from 1815 to 2760 m </a:t>
            </a:r>
            <a:r>
              <a:rPr lang="it-IT" sz="1500" dirty="0" err="1"/>
              <a:t>a.s.l</a:t>
            </a:r>
            <a:r>
              <a:rPr lang="it-IT" sz="1500" dirty="0"/>
              <a:t>. with alpine </a:t>
            </a:r>
            <a:r>
              <a:rPr lang="it-IT" sz="1500" dirty="0" err="1"/>
              <a:t>climate</a:t>
            </a:r>
            <a:r>
              <a:rPr lang="it-IT" sz="1500" dirty="0"/>
              <a:t>: </a:t>
            </a:r>
            <a:r>
              <a:rPr lang="it-IT" sz="1500" dirty="0" err="1"/>
              <a:t>mean</a:t>
            </a:r>
            <a:r>
              <a:rPr lang="it-IT" sz="1500" dirty="0"/>
              <a:t> </a:t>
            </a:r>
            <a:r>
              <a:rPr lang="it-IT" sz="1500" dirty="0" err="1"/>
              <a:t>annual</a:t>
            </a:r>
            <a:r>
              <a:rPr lang="it-IT" sz="1500" dirty="0"/>
              <a:t> </a:t>
            </a:r>
            <a:r>
              <a:rPr lang="it-IT" sz="1500" dirty="0" err="1"/>
              <a:t>precipitation</a:t>
            </a:r>
            <a:r>
              <a:rPr lang="it-IT" sz="1500" dirty="0"/>
              <a:t> ~ 1160 mm and </a:t>
            </a:r>
            <a:r>
              <a:rPr lang="it-IT" sz="1500" dirty="0" err="1"/>
              <a:t>nivo-pluvial</a:t>
            </a:r>
            <a:r>
              <a:rPr lang="it-IT" sz="1500" dirty="0"/>
              <a:t> regime.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444515" y="3671622"/>
            <a:ext cx="7833122" cy="3092670"/>
            <a:chOff x="914401" y="948267"/>
            <a:chExt cx="9725586" cy="3255243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4"/>
            <a:srcRect t="9432" r="51005"/>
            <a:stretch/>
          </p:blipFill>
          <p:spPr>
            <a:xfrm>
              <a:off x="914401" y="948267"/>
              <a:ext cx="4871895" cy="325524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5" name="Immagine 24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51"/>
            <a:stretch/>
          </p:blipFill>
          <p:spPr bwMode="auto">
            <a:xfrm>
              <a:off x="5786296" y="948267"/>
              <a:ext cx="4853691" cy="3241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</p:grpSp>
      <p:cxnSp>
        <p:nvCxnSpPr>
          <p:cNvPr id="8" name="Connettore diritto 7"/>
          <p:cNvCxnSpPr>
            <a:stCxn id="10" idx="2"/>
          </p:cNvCxnSpPr>
          <p:nvPr/>
        </p:nvCxnSpPr>
        <p:spPr>
          <a:xfrm flipH="1" flipV="1">
            <a:off x="8292272" y="3671622"/>
            <a:ext cx="1823291" cy="580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05469" y="2084063"/>
            <a:ext cx="7674146" cy="12464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u="sng" dirty="0"/>
              <a:t>The </a:t>
            </a:r>
            <a:r>
              <a:rPr lang="it-IT" sz="1500" b="1" u="sng" dirty="0"/>
              <a:t>Vaia </a:t>
            </a:r>
            <a:r>
              <a:rPr lang="it-IT" sz="1500" b="1" u="sng" dirty="0" err="1"/>
              <a:t>storm</a:t>
            </a:r>
            <a:r>
              <a:rPr lang="it-IT" sz="1500" b="1" u="sng" dirty="0"/>
              <a:t> </a:t>
            </a:r>
            <a:r>
              <a:rPr lang="it-IT" sz="1500" u="sng" dirty="0" smtClean="0"/>
              <a:t>(Rainato </a:t>
            </a:r>
            <a:r>
              <a:rPr lang="it-IT" sz="1500" u="sng" dirty="0"/>
              <a:t>et al., 2021) (</a:t>
            </a:r>
            <a:r>
              <a:rPr lang="it-IT" sz="1500" u="sng" dirty="0" err="1"/>
              <a:t>October</a:t>
            </a:r>
            <a:r>
              <a:rPr lang="it-IT" sz="1500" u="sng" dirty="0"/>
              <a:t> 2018) </a:t>
            </a:r>
            <a:r>
              <a:rPr lang="it-IT" sz="1500" dirty="0"/>
              <a:t>affected the </a:t>
            </a:r>
            <a:r>
              <a:rPr lang="it-IT" sz="1500" dirty="0" err="1"/>
              <a:t>catchment</a:t>
            </a:r>
            <a:r>
              <a:rPr lang="it-IT" sz="1500" dirty="0"/>
              <a:t> </a:t>
            </a:r>
            <a:r>
              <a:rPr lang="it-IT" sz="1500" dirty="0" err="1"/>
              <a:t>at</a:t>
            </a:r>
            <a:r>
              <a:rPr lang="it-IT" sz="1500" dirty="0"/>
              <a:t> different spatial and temporal </a:t>
            </a:r>
            <a:r>
              <a:rPr lang="it-IT" sz="1500" dirty="0" err="1"/>
              <a:t>scales</a:t>
            </a:r>
            <a:r>
              <a:rPr lang="it-IT" sz="1500" dirty="0"/>
              <a:t>.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dirty="0"/>
              <a:t>Cumulative </a:t>
            </a:r>
            <a:r>
              <a:rPr lang="it-IT" sz="1500" dirty="0" err="1"/>
              <a:t>rainfall</a:t>
            </a:r>
            <a:r>
              <a:rPr lang="it-IT" sz="1500" dirty="0"/>
              <a:t>: 340 mm/72h (&gt; 50 </a:t>
            </a:r>
            <a:r>
              <a:rPr lang="it-IT" sz="1500" dirty="0" err="1"/>
              <a:t>years</a:t>
            </a:r>
            <a:r>
              <a:rPr lang="it-IT" sz="1500" dirty="0"/>
              <a:t> RI)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dirty="0" err="1"/>
              <a:t>Estimated</a:t>
            </a:r>
            <a:r>
              <a:rPr lang="it-IT" sz="1500" dirty="0"/>
              <a:t> </a:t>
            </a:r>
            <a:r>
              <a:rPr lang="it-IT" sz="1500" dirty="0" err="1"/>
              <a:t>peak</a:t>
            </a:r>
            <a:r>
              <a:rPr lang="it-IT" sz="1500" dirty="0"/>
              <a:t> water </a:t>
            </a:r>
            <a:r>
              <a:rPr lang="it-IT" sz="1500" dirty="0" err="1"/>
              <a:t>discharge</a:t>
            </a:r>
            <a:r>
              <a:rPr lang="it-IT" sz="1500" dirty="0"/>
              <a:t>: 17.5 m</a:t>
            </a:r>
            <a:r>
              <a:rPr lang="it-IT" sz="1500" baseline="30000" dirty="0"/>
              <a:t>3</a:t>
            </a:r>
            <a:r>
              <a:rPr lang="it-IT" sz="1500" dirty="0"/>
              <a:t>/s (&gt;100 </a:t>
            </a:r>
            <a:r>
              <a:rPr lang="it-IT" sz="1500" dirty="0" err="1"/>
              <a:t>years</a:t>
            </a:r>
            <a:r>
              <a:rPr lang="it-IT" sz="1500" dirty="0"/>
              <a:t> RI)</a:t>
            </a:r>
            <a:endParaRPr lang="en-GB" sz="1500" dirty="0"/>
          </a:p>
        </p:txBody>
      </p:sp>
      <p:pic>
        <p:nvPicPr>
          <p:cNvPr id="2050" name="Picture 2" descr="Informativa sui Cooki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460" y="5966296"/>
            <a:ext cx="666778" cy="6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75056" y="89141"/>
            <a:ext cx="258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STUDY AREA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Connettore diritto 17"/>
          <p:cNvCxnSpPr>
            <a:stCxn id="10" idx="4"/>
          </p:cNvCxnSpPr>
          <p:nvPr/>
        </p:nvCxnSpPr>
        <p:spPr>
          <a:xfrm flipH="1">
            <a:off x="8292272" y="4375397"/>
            <a:ext cx="1939926" cy="2375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10115563" y="4129212"/>
            <a:ext cx="233270" cy="2461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nettore diritto 20"/>
          <p:cNvCxnSpPr/>
          <p:nvPr/>
        </p:nvCxnSpPr>
        <p:spPr>
          <a:xfrm>
            <a:off x="10348833" y="3782487"/>
            <a:ext cx="152345" cy="71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10273312" y="4071894"/>
            <a:ext cx="121866" cy="1107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/>
          <p:cNvCxnSpPr/>
          <p:nvPr/>
        </p:nvCxnSpPr>
        <p:spPr>
          <a:xfrm>
            <a:off x="8656314" y="4127703"/>
            <a:ext cx="188343" cy="7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8791805" y="3962698"/>
            <a:ext cx="79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Sonde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" name="Rettangolo 1">
            <a:hlinkClick r:id="rId6" action="ppaction://hlinksldjump"/>
          </p:cNvPr>
          <p:cNvSpPr/>
          <p:nvPr/>
        </p:nvSpPr>
        <p:spPr>
          <a:xfrm>
            <a:off x="0" y="0"/>
            <a:ext cx="12192000" cy="685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4" name="Immagine 13" descr="Mouse Cursor Click PNG Transparent Images | PNG All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8" y="2232894"/>
            <a:ext cx="609855" cy="3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7" y="427365"/>
            <a:ext cx="6171136" cy="3175091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 rot="16200000">
            <a:off x="2939829" y="1673565"/>
            <a:ext cx="5629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 l</a:t>
            </a:r>
            <a:r>
              <a:rPr lang="it-IT" sz="1400" baseline="30000" dirty="0" smtClean="0"/>
              <a:t>-1</a:t>
            </a:r>
            <a:endParaRPr lang="en-GB" sz="1400" baseline="30000" dirty="0"/>
          </a:p>
        </p:txBody>
      </p:sp>
      <p:pic>
        <p:nvPicPr>
          <p:cNvPr id="17" name="Picture 2" descr="Informativa sui Cooki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803" y="6152759"/>
            <a:ext cx="666778" cy="6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242538" y="768939"/>
            <a:ext cx="594946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Discharge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rating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curve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of the (A)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downstream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monitoring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site (R</a:t>
            </a:r>
            <a:r>
              <a:rPr lang="en-GB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= 0.89) and (B) empirical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relation NTU-g/l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(R</a:t>
            </a:r>
            <a:r>
              <a:rPr lang="en-GB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= 0.92) derived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through field and laboratory analysis.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r="21213"/>
          <a:stretch/>
        </p:blipFill>
        <p:spPr>
          <a:xfrm>
            <a:off x="6186271" y="3369193"/>
            <a:ext cx="3456432" cy="27614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16667"/>
          <a:stretch/>
        </p:blipFill>
        <p:spPr>
          <a:xfrm rot="5400000">
            <a:off x="9504196" y="3568296"/>
            <a:ext cx="2756414" cy="236835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00117" y="4023043"/>
            <a:ext cx="56936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Pictures illustrating some of the laboratory analysis applied to derive the empirical relation NTU-g/l.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ccia in giù 13"/>
          <p:cNvSpPr/>
          <p:nvPr/>
        </p:nvSpPr>
        <p:spPr>
          <a:xfrm rot="16200000">
            <a:off x="5249008" y="3604846"/>
            <a:ext cx="273046" cy="4158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hlinkClick r:id="rId3" action="ppaction://hlinksldjump"/>
          </p:cNvPr>
          <p:cNvSpPr/>
          <p:nvPr/>
        </p:nvSpPr>
        <p:spPr>
          <a:xfrm>
            <a:off x="0" y="662"/>
            <a:ext cx="12192000" cy="685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9" name="Freccia in giù 18"/>
          <p:cNvSpPr/>
          <p:nvPr/>
        </p:nvSpPr>
        <p:spPr>
          <a:xfrm rot="5400000">
            <a:off x="6313919" y="331238"/>
            <a:ext cx="273046" cy="4158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375056" y="89141"/>
            <a:ext cx="357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MATERIAL AND METHODS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4088" y="644080"/>
            <a:ext cx="658368" cy="36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(A)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37670" y="644079"/>
            <a:ext cx="658368" cy="36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2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Informativa sui Cooki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608" y="6055985"/>
            <a:ext cx="640526" cy="6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52" y="3802336"/>
            <a:ext cx="4890789" cy="2990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6" y="550806"/>
            <a:ext cx="4963485" cy="31546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677" y="3785026"/>
            <a:ext cx="4886128" cy="2990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677" y="623958"/>
            <a:ext cx="4886128" cy="2987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375056" y="89141"/>
            <a:ext cx="258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FLOOD EVENTS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627844" y="2632353"/>
            <a:ext cx="1249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Q</a:t>
            </a:r>
          </a:p>
          <a:p>
            <a:r>
              <a:rPr lang="it-IT" sz="1100" dirty="0" smtClean="0"/>
              <a:t>T°</a:t>
            </a:r>
            <a:endParaRPr lang="en-GB" sz="1100" dirty="0"/>
          </a:p>
        </p:txBody>
      </p:sp>
      <p:cxnSp>
        <p:nvCxnSpPr>
          <p:cNvPr id="7" name="Connettore diritto 6"/>
          <p:cNvCxnSpPr/>
          <p:nvPr/>
        </p:nvCxnSpPr>
        <p:spPr>
          <a:xfrm flipV="1">
            <a:off x="9516004" y="2938780"/>
            <a:ext cx="111840" cy="3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9516004" y="2724950"/>
            <a:ext cx="111840" cy="81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3858360" y="5959784"/>
            <a:ext cx="111840" cy="81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onnettore diritto 13"/>
          <p:cNvCxnSpPr/>
          <p:nvPr/>
        </p:nvCxnSpPr>
        <p:spPr>
          <a:xfrm>
            <a:off x="3858360" y="6152813"/>
            <a:ext cx="14650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970200" y="5840541"/>
            <a:ext cx="1249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Q</a:t>
            </a:r>
          </a:p>
          <a:p>
            <a:r>
              <a:rPr lang="it-IT" sz="1100" dirty="0" smtClean="0"/>
              <a:t>Precipitation</a:t>
            </a:r>
            <a:endParaRPr lang="en-GB" sz="1100" dirty="0"/>
          </a:p>
        </p:txBody>
      </p:sp>
      <p:sp>
        <p:nvSpPr>
          <p:cNvPr id="9" name="Rettangolo 8">
            <a:hlinkClick r:id="rId3" action="ppaction://hlinksldjump"/>
          </p:cNvPr>
          <p:cNvSpPr/>
          <p:nvPr/>
        </p:nvSpPr>
        <p:spPr>
          <a:xfrm>
            <a:off x="-9024" y="0"/>
            <a:ext cx="1220102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8520" y="75313"/>
            <a:ext cx="345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NEXT STEPS….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Informativa sui Cooki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587" y="5953652"/>
            <a:ext cx="790653" cy="7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C113307-56A6-43B3-8351-56D36D854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" y="1441919"/>
            <a:ext cx="5537920" cy="4557841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08" y="1439379"/>
            <a:ext cx="6168636" cy="38360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ttangolo 8">
            <a:hlinkClick r:id="rId2" action="ppaction://hlinksldjump"/>
          </p:cNvPr>
          <p:cNvSpPr/>
          <p:nvPr/>
        </p:nvSpPr>
        <p:spPr>
          <a:xfrm>
            <a:off x="-9024" y="0"/>
            <a:ext cx="1220102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5782208" y="959878"/>
            <a:ext cx="294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SSL trend - Snowmelt </a:t>
            </a:r>
            <a:r>
              <a:rPr lang="it-IT" dirty="0" err="1" smtClean="0"/>
              <a:t>period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6496" y="959878"/>
            <a:ext cx="511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Overall (</a:t>
            </a:r>
            <a:r>
              <a:rPr lang="it-IT" dirty="0" err="1" smtClean="0"/>
              <a:t>Prior</a:t>
            </a:r>
            <a:r>
              <a:rPr lang="it-IT" dirty="0" smtClean="0"/>
              <a:t> and post Vaia) events by </a:t>
            </a:r>
            <a:r>
              <a:rPr lang="it-IT" dirty="0" err="1" smtClean="0"/>
              <a:t>comparison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6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04449" cy="34394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9153" y="6383547"/>
            <a:ext cx="609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Doi</a:t>
            </a:r>
            <a:r>
              <a:rPr lang="it-IT" dirty="0" smtClean="0"/>
              <a:t>: </a:t>
            </a:r>
            <a:r>
              <a:rPr lang="en-GB" u="sng" dirty="0" smtClean="0">
                <a:hlinkClick r:id="rId4" tooltip="Persistent link using digital object identifier"/>
              </a:rPr>
              <a:t>https</a:t>
            </a:r>
            <a:r>
              <a:rPr lang="en-GB" u="sng" dirty="0">
                <a:hlinkClick r:id="rId4" tooltip="Persistent link using digital object identifier"/>
              </a:rPr>
              <a:t>://doi.org/10.1016/j.catena.2021.105600</a:t>
            </a:r>
            <a:endParaRPr lang="en-GB" dirty="0"/>
          </a:p>
        </p:txBody>
      </p:sp>
      <p:pic>
        <p:nvPicPr>
          <p:cNvPr id="9" name="Immagine 8" descr="Datei:Back Arrow.svg – Wikipedi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82" y="358436"/>
            <a:ext cx="1190445" cy="11904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36443"/>
            <a:ext cx="6197430" cy="239415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477" y="2862072"/>
            <a:ext cx="5720119" cy="3919341"/>
          </a:xfrm>
          <a:prstGeom prst="rect">
            <a:avLst/>
          </a:prstGeom>
        </p:spPr>
      </p:pic>
      <p:sp>
        <p:nvSpPr>
          <p:cNvPr id="10" name="Rettangolo 9">
            <a:hlinkClick r:id="rId5" action="ppaction://hlinksldjump"/>
          </p:cNvPr>
          <p:cNvSpPr/>
          <p:nvPr/>
        </p:nvSpPr>
        <p:spPr>
          <a:xfrm>
            <a:off x="0" y="10498"/>
            <a:ext cx="12192000" cy="6373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2698</TotalTime>
  <Words>188</Words>
  <Application>Microsoft Office PowerPoint</Application>
  <PresentationFormat>Widescreen</PresentationFormat>
  <Paragraphs>27</Paragraphs>
  <Slides>6</Slides>
  <Notes>4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</dc:creator>
  <cp:lastModifiedBy>Giacomo</cp:lastModifiedBy>
  <cp:revision>117</cp:revision>
  <dcterms:created xsi:type="dcterms:W3CDTF">2021-02-09T09:06:56Z</dcterms:created>
  <dcterms:modified xsi:type="dcterms:W3CDTF">2022-05-20T08:00:15Z</dcterms:modified>
</cp:coreProperties>
</file>