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334" r:id="rId4"/>
    <p:sldId id="258" r:id="rId5"/>
    <p:sldId id="332" r:id="rId6"/>
    <p:sldId id="265" r:id="rId7"/>
    <p:sldId id="273" r:id="rId8"/>
    <p:sldId id="267" r:id="rId9"/>
    <p:sldId id="33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792" autoAdjust="0"/>
  </p:normalViewPr>
  <p:slideViewPr>
    <p:cSldViewPr snapToGrid="0">
      <p:cViewPr varScale="1">
        <p:scale>
          <a:sx n="62" d="100"/>
          <a:sy n="62" d="100"/>
        </p:scale>
        <p:origin x="8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696026-89FC-4BD7-B1C6-D90627E11A01}" type="datetimeFigureOut">
              <a:rPr lang="nb-NO" smtClean="0"/>
              <a:t>21.05.2022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620CDE-246B-41FA-AB28-936443C6A1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1775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BA754-0C88-4108-BD23-DF02A4939F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3895EA-4093-4937-8EAD-352BC35E6C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8AC9F0-64DA-4047-89EE-7C5B7468A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0F21-A6A6-4DDD-8E0C-9C49749AEF34}" type="datetime1">
              <a:rPr lang="nb-NO" smtClean="0"/>
              <a:t>21.05.2022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084F66-10B4-4473-A9E9-92CB8E27D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6D1BA1-0E1C-4267-B5E9-F11DE4587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011B-271D-43EB-9783-4F5860F0335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300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31F59-989A-412B-854B-90B28D08F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E7CE3B-2BB7-4B63-AFC9-E4EE84C8B8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680AE4-0813-4882-967A-FFDC05642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46C82-D632-4646-B00C-6001DB2171E5}" type="datetime1">
              <a:rPr lang="nb-NO" smtClean="0"/>
              <a:t>21.05.2022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55DB1-9A99-4162-A2BB-ED3C09823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A1D14-D2B7-4BD1-BDB8-95BD6FF98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011B-271D-43EB-9783-4F5860F0335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0861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D6D717-4DBA-4376-ADEF-33696293FB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1DAE80-CA39-4D42-A355-8C19A942BA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98B78C-D6C2-4A7D-A125-61A766FAD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59C44-892C-45DB-9A0E-57B95131FD97}" type="datetime1">
              <a:rPr lang="nb-NO" smtClean="0"/>
              <a:t>21.05.2022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3EB6B5-66C1-4DE8-9658-39D889CA7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144403-67D2-4F27-A1F1-2881D685D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011B-271D-43EB-9783-4F5860F0335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8328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7651A-CBA9-4BE7-B646-DC6D7EBD3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28D8F-C15F-469C-A394-E9280E7C6E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C12DA-A923-47C0-B173-D33B04F6D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8A23-97A7-4F7D-A537-A614335778DE}" type="datetime1">
              <a:rPr lang="nb-NO" smtClean="0"/>
              <a:t>21.05.2022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D83667-5396-4EA4-8A96-72085CA8D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F089EB-4022-4A26-8D23-6BAD48EC7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011B-271D-43EB-9783-4F5860F0335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76926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02F9D-9262-4A64-B1E1-B7FDDE09C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45C8FA-D97F-4F28-A3C3-31164EAF22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1B1469-AC88-4921-8308-BD395F050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2007-E578-4D8B-9C28-DCE1F4FB75FB}" type="datetime1">
              <a:rPr lang="nb-NO" smtClean="0"/>
              <a:t>21.05.2022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5A767B-EDE9-4C6F-B56C-D1740CD3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6C835A-248F-4BB7-84CE-817857D1C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011B-271D-43EB-9783-4F5860F0335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3676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F4D6D-A0B3-4EF5-B012-ABA363A5E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6F36B-6B07-4934-AACE-9764EBF4F7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FF91D0-A385-4F0F-B7A5-9BEB107D64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4D516E-A3A0-4722-8129-BD35AEC7C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7A714-BFBF-4764-873C-C99E8B020493}" type="datetime1">
              <a:rPr lang="nb-NO" smtClean="0"/>
              <a:t>21.05.2022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5AF3C7-C183-41BD-A7AA-D5F0BB4A6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55A628-0D40-4DA9-93CE-D3A5FA527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011B-271D-43EB-9783-4F5860F0335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8417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57198-43FD-4406-A2BA-77A2D35FA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12E3D4-664A-4178-A1BF-C6003E8AF5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747BE2-AED6-471C-97DE-CE9E3D169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B3171-9A0D-4D63-9844-FCDB293557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2FE9E9-5D49-44F0-82E6-4EA96D8EE6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1239E9-FCF0-492A-A157-FADBD0A9C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D4D9E-81F3-4BC4-8164-CAA0613AC44C}" type="datetime1">
              <a:rPr lang="nb-NO" smtClean="0"/>
              <a:t>21.05.2022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0C258C-2DEC-4B72-B34C-B2C1FEDEE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CF270A-DB73-464D-BEED-98DC797CC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011B-271D-43EB-9783-4F5860F0335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7492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2E735-A896-4940-9ABB-05834187E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DBBCF7-CFB6-403E-BA93-27C501925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E26CE-3803-40DC-A66E-AE9BCE540D80}" type="datetime1">
              <a:rPr lang="nb-NO" smtClean="0"/>
              <a:t>21.05.2022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C8C577-1078-40C5-AA2F-D0C165B4E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1AB455-7ED0-4314-98EE-3E4EA8264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011B-271D-43EB-9783-4F5860F0335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1662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63168E-BFED-4651-B291-C75B4523A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22F3A-B290-4B81-9DF4-DD8D11D4F36A}" type="datetime1">
              <a:rPr lang="nb-NO" smtClean="0"/>
              <a:t>21.05.2022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865D4A-21DF-4756-9C8C-84F34D59A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A5D26E-76D3-48C6-B04C-86E0FA67B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011B-271D-43EB-9783-4F5860F0335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2146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F93E9-AA6A-43D3-A3D8-2FD001B5B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968A8-8416-4055-BB7D-8FDB7A34F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9166A6-3C9A-4EDA-A7DE-BF4B73BBEE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9DA884-B6BF-4C15-9D68-FAB0D2B79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197D3-536E-447A-B479-845ADCC35AFD}" type="datetime1">
              <a:rPr lang="nb-NO" smtClean="0"/>
              <a:t>21.05.2022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79BA40-154B-4DAE-80EB-7E380E94F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409342-F86C-4E51-8528-A7BA9013B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011B-271D-43EB-9783-4F5860F0335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1848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E14D5-4C1A-481F-92C6-CB801303A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8C33A5-9829-44B6-ADA6-E155DF03A3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397F68-F600-4E9E-BCD3-2944F47C4F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276FF4-C107-4B96-B311-C4E17981B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48FF5-91F9-48F7-A05B-AAAE28D9A1DE}" type="datetime1">
              <a:rPr lang="nb-NO" smtClean="0"/>
              <a:t>21.05.2022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27E82-B6EF-4732-B928-784CAB2F7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C9568E-C7F4-4304-BE89-47D0AD49A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011B-271D-43EB-9783-4F5860F0335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1861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520476-7576-4C55-BC31-50894C797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DF09C-671A-4B6F-A917-3476FFE8AC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CEB59F-D779-4F3A-AF08-527FF26685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79030-0C98-443A-A382-694095E78B19}" type="datetime1">
              <a:rPr lang="nb-NO" smtClean="0"/>
              <a:t>21.05.2022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0DF5EB-1CA2-42DD-BC2E-816ED2389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ABD012-3441-4E7F-900F-F722A1451E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4011B-271D-43EB-9783-4F5860F0335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394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75/JCLI-D-21-0623.1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DB34B-5D2D-4DCC-A9B3-712B52A5FE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 differences in climate feedback evolution in abrupt4xCO2 climate model experiments</a:t>
            </a:r>
            <a:endParaRPr lang="nb-NO" sz="16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02508C-FDC1-47DF-A43B-5E18A9DFEF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nb-NO" dirty="0"/>
          </a:p>
          <a:p>
            <a:r>
              <a:rPr lang="nb-NO" dirty="0"/>
              <a:t>Kai-Uwe Eiselt and Rune Grand Graversen </a:t>
            </a:r>
          </a:p>
          <a:p>
            <a:r>
              <a:rPr lang="nb-NO" dirty="0"/>
              <a:t>University of Tromsø</a:t>
            </a:r>
          </a:p>
          <a:p>
            <a:r>
              <a:rPr lang="nb-NO" dirty="0"/>
              <a:t>EGU22 Generaly Assembly</a:t>
            </a:r>
          </a:p>
        </p:txBody>
      </p:sp>
    </p:spTree>
    <p:extLst>
      <p:ext uri="{BB962C8B-B14F-4D97-AF65-F5344CB8AC3E}">
        <p14:creationId xmlns:p14="http://schemas.microsoft.com/office/powerpoint/2010/main" val="3894931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D3A10-C547-4833-A256-EE834E012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Changing Climate Feedback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0769E5-7A42-4FA7-88E9-91034350D5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001" y="1593153"/>
            <a:ext cx="5986562" cy="45695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AB9F33-1560-4D47-94F7-E92F1442C1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67563" y="1593154"/>
            <a:ext cx="5986561" cy="4569520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BA5B76B-1548-40DF-87ED-FEBBE9D56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011B-271D-43EB-9783-4F5860F03353}" type="slidenum">
              <a:rPr lang="nb-NO" smtClean="0"/>
              <a:t>2</a:t>
            </a:fld>
            <a:endParaRPr lang="nb-NO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C46FED3-F7A3-4D07-8A18-B2167BEB4D43}"/>
              </a:ext>
            </a:extLst>
          </p:cNvPr>
          <p:cNvGrpSpPr/>
          <p:nvPr/>
        </p:nvGrpSpPr>
        <p:grpSpPr>
          <a:xfrm>
            <a:off x="2167847" y="2517171"/>
            <a:ext cx="2702102" cy="698640"/>
            <a:chOff x="2082826" y="2517171"/>
            <a:chExt cx="2787123" cy="67809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2E8E79D-A55E-43DC-A472-D06EF2D6FF8E}"/>
                </a:ext>
              </a:extLst>
            </p:cNvPr>
            <p:cNvSpPr txBox="1"/>
            <p:nvPr/>
          </p:nvSpPr>
          <p:spPr>
            <a:xfrm>
              <a:off x="2887036" y="2517171"/>
              <a:ext cx="1982913" cy="400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2000" dirty="0"/>
                <a:t>slope = feedback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899F84F1-C3D2-4DA5-A03B-832E8302101B}"/>
                </a:ext>
              </a:extLst>
            </p:cNvPr>
            <p:cNvCxnSpPr>
              <a:cxnSpLocks/>
              <a:stCxn id="3" idx="1"/>
            </p:cNvCxnSpPr>
            <p:nvPr/>
          </p:nvCxnSpPr>
          <p:spPr>
            <a:xfrm flipH="1">
              <a:off x="2082826" y="2717517"/>
              <a:ext cx="804210" cy="47774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7282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D3A10-C547-4833-A256-EE834E012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Changing Climate Feedback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B97A80-EE84-4F6B-87A4-829340B5D7D9}"/>
              </a:ext>
            </a:extLst>
          </p:cNvPr>
          <p:cNvSpPr txBox="1"/>
          <p:nvPr/>
        </p:nvSpPr>
        <p:spPr>
          <a:xfrm>
            <a:off x="6214748" y="1700630"/>
            <a:ext cx="5873797" cy="415498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decompose into process-related feedbacks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process-related feedbacks: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Planck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water vapour (WV)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cloud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surface albedo (SA)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lapse rate (LR)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GB" sz="2400" dirty="0">
                <a:sym typeface="Wingdings" panose="05000000000000000000" pitchFamily="2" charset="2"/>
              </a:rPr>
              <a:t>extract two groups of models:</a:t>
            </a:r>
          </a:p>
          <a:p>
            <a:pPr marL="800100" lvl="1" indent="-342900">
              <a:buFont typeface="Wingdings" panose="05000000000000000000" pitchFamily="2" charset="2"/>
              <a:buChar char="à"/>
            </a:pPr>
            <a:r>
              <a:rPr lang="en-GB" sz="2400" dirty="0">
                <a:sym typeface="Wingdings" panose="05000000000000000000" pitchFamily="2" charset="2"/>
              </a:rPr>
              <a:t>“G1” with small LR feedback change</a:t>
            </a:r>
          </a:p>
          <a:p>
            <a:pPr marL="800100" lvl="1" indent="-342900">
              <a:buFont typeface="Wingdings" panose="05000000000000000000" pitchFamily="2" charset="2"/>
              <a:buChar char="à"/>
            </a:pPr>
            <a:r>
              <a:rPr lang="en-GB" sz="2400" dirty="0">
                <a:sym typeface="Wingdings" panose="05000000000000000000" pitchFamily="2" charset="2"/>
              </a:rPr>
              <a:t>“G2” with large LR feedback change</a:t>
            </a:r>
            <a:endParaRPr lang="en-GB" sz="240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BA5B76B-1548-40DF-87ED-FEBBE9D56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011B-271D-43EB-9783-4F5860F03353}" type="slidenum">
              <a:rPr lang="nb-NO" smtClean="0"/>
              <a:t>3</a:t>
            </a:fld>
            <a:endParaRPr lang="nb-NO"/>
          </a:p>
        </p:txBody>
      </p:sp>
      <p:pic>
        <p:nvPicPr>
          <p:cNvPr id="7" name="Picture 6" descr="Chart, histogram&#10;&#10;Description automatically generated">
            <a:extLst>
              <a:ext uri="{FF2B5EF4-FFF2-40B4-BE49-F238E27FC236}">
                <a16:creationId xmlns:a16="http://schemas.microsoft.com/office/drawing/2014/main" id="{C25C5DF6-60F4-430F-8E53-DF39CC62E5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61" y="1816384"/>
            <a:ext cx="5547792" cy="373887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C57DCA1-CE55-44D3-B9A8-89C87DD6583E}"/>
              </a:ext>
            </a:extLst>
          </p:cNvPr>
          <p:cNvCxnSpPr>
            <a:cxnSpLocks/>
          </p:cNvCxnSpPr>
          <p:nvPr/>
        </p:nvCxnSpPr>
        <p:spPr>
          <a:xfrm flipV="1">
            <a:off x="2544138" y="2147299"/>
            <a:ext cx="0" cy="277402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357349D-4194-4257-BD4E-72982B02A926}"/>
              </a:ext>
            </a:extLst>
          </p:cNvPr>
          <p:cNvSpPr txBox="1"/>
          <p:nvPr/>
        </p:nvSpPr>
        <p:spPr>
          <a:xfrm>
            <a:off x="2923854" y="6171684"/>
            <a:ext cx="7058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Eiselt and Graversen (2022), </a:t>
            </a:r>
            <a:r>
              <a:rPr lang="nb-NO" dirty="0">
                <a:hlinkClick r:id="rId3"/>
              </a:rPr>
              <a:t>https://doi.org/10.1175/JCLI-D-21-0623.1</a:t>
            </a:r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3295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FCB94-BB34-4D94-9ACB-11F0CF067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G1 – G2 Feedback Comparison</a:t>
            </a:r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E1080941-6C3D-413C-B371-31915F2BFA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882" y="1690688"/>
            <a:ext cx="9632236" cy="464195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3D3C69-FE6D-4000-8967-F53EBAE84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011B-271D-43EB-9783-4F5860F03353}" type="slidenum">
              <a:rPr lang="nb-NO" smtClean="0"/>
              <a:t>4</a:t>
            </a:fld>
            <a:endParaRPr lang="nb-N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BBF4DF-3A77-4035-83AF-4E7A458842D7}"/>
              </a:ext>
            </a:extLst>
          </p:cNvPr>
          <p:cNvSpPr/>
          <p:nvPr/>
        </p:nvSpPr>
        <p:spPr>
          <a:xfrm>
            <a:off x="1085850" y="1771650"/>
            <a:ext cx="5172075" cy="46419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7522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440A1-E800-4009-B07F-83A9B3CBF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G1 – G2 Surface Warming Patterns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37726-B452-4E87-83AA-86E7F69A42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CEF0A9-8C2C-432A-9451-2C3D29FAB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011B-271D-43EB-9783-4F5860F03353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700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02EAF3-F1D0-4680-AF52-D54EFBC84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40284-48D1-460C-980F-089662CD29C2}" type="slidenum">
              <a:rPr lang="nb-NO" smtClean="0"/>
              <a:t>6</a:t>
            </a:fld>
            <a:endParaRPr lang="nb-NO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000E84-D0C5-43FF-975F-CA658625AA21}"/>
              </a:ext>
            </a:extLst>
          </p:cNvPr>
          <p:cNvGrpSpPr/>
          <p:nvPr/>
        </p:nvGrpSpPr>
        <p:grpSpPr>
          <a:xfrm>
            <a:off x="6699" y="0"/>
            <a:ext cx="11756534" cy="3299058"/>
            <a:chOff x="6699" y="0"/>
            <a:chExt cx="11756534" cy="3299058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8E826793-3D2F-41DF-BC7C-B38827EF582C}"/>
                </a:ext>
              </a:extLst>
            </p:cNvPr>
            <p:cNvGrpSpPr/>
            <p:nvPr/>
          </p:nvGrpSpPr>
          <p:grpSpPr>
            <a:xfrm>
              <a:off x="6699" y="0"/>
              <a:ext cx="7516051" cy="3299058"/>
              <a:chOff x="6699" y="0"/>
              <a:chExt cx="7516051" cy="3299058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0E561498-E9CA-405C-8401-A43135527A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699" y="355260"/>
                <a:ext cx="1506068" cy="2943798"/>
              </a:xfrm>
              <a:prstGeom prst="rect">
                <a:avLst/>
              </a:prstGeom>
            </p:spPr>
          </p:pic>
          <p:pic>
            <p:nvPicPr>
              <p:cNvPr id="6" name="Picture 5" descr="Diagram&#10;&#10;Description automatically generated">
                <a:extLst>
                  <a:ext uri="{FF2B5EF4-FFF2-40B4-BE49-F238E27FC236}">
                    <a16:creationId xmlns:a16="http://schemas.microsoft.com/office/drawing/2014/main" id="{E343D08A-B319-4DC4-BA37-78778B9FAE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6290" y="0"/>
                <a:ext cx="6026460" cy="3200565"/>
              </a:xfrm>
              <a:prstGeom prst="rect">
                <a:avLst/>
              </a:prstGeom>
            </p:spPr>
          </p:pic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C632DCA-E232-4568-A46D-8B27D1E7DA00}"/>
                </a:ext>
              </a:extLst>
            </p:cNvPr>
            <p:cNvSpPr txBox="1"/>
            <p:nvPr/>
          </p:nvSpPr>
          <p:spPr>
            <a:xfrm>
              <a:off x="8201167" y="1529730"/>
              <a:ext cx="35620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ym typeface="Wingdings" panose="05000000000000000000" pitchFamily="2" charset="2"/>
                </a:rPr>
                <a:t> small feedback change</a:t>
              </a:r>
              <a:endParaRPr lang="en-GB" sz="2400" dirty="0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7A2DD148-35CF-4E6F-AC5E-6C421EF4E6A8}"/>
              </a:ext>
            </a:extLst>
          </p:cNvPr>
          <p:cNvGrpSpPr/>
          <p:nvPr/>
        </p:nvGrpSpPr>
        <p:grpSpPr>
          <a:xfrm>
            <a:off x="570108" y="3227413"/>
            <a:ext cx="11552352" cy="3285565"/>
            <a:chOff x="570108" y="3227413"/>
            <a:chExt cx="11552352" cy="328556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9F0F1E4-15EF-488F-BBCA-342154FF79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16136" y="3558970"/>
              <a:ext cx="1506068" cy="295400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2B6EBD5-EE3E-41D5-8226-1DA6AAD18A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96000" y="3227413"/>
              <a:ext cx="6026460" cy="3146868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3F413F0-87F6-416D-BE01-5D0D77D13F3B}"/>
                </a:ext>
              </a:extLst>
            </p:cNvPr>
            <p:cNvSpPr txBox="1"/>
            <p:nvPr/>
          </p:nvSpPr>
          <p:spPr>
            <a:xfrm>
              <a:off x="570108" y="4740611"/>
              <a:ext cx="35620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ym typeface="Wingdings" panose="05000000000000000000" pitchFamily="2" charset="2"/>
                </a:rPr>
                <a:t>large feedback change </a:t>
              </a:r>
              <a:endParaRPr lang="en-GB" sz="24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B883484-A041-482C-AF80-457D5B8091A5}"/>
              </a:ext>
            </a:extLst>
          </p:cNvPr>
          <p:cNvGrpSpPr/>
          <p:nvPr/>
        </p:nvGrpSpPr>
        <p:grpSpPr>
          <a:xfrm>
            <a:off x="2549562" y="490414"/>
            <a:ext cx="9006834" cy="3480174"/>
            <a:chOff x="2547263" y="499105"/>
            <a:chExt cx="9006834" cy="3480174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9BF8A51F-73B0-4DA4-96A0-7A4D3B33F081}"/>
                </a:ext>
              </a:extLst>
            </p:cNvPr>
            <p:cNvGrpSpPr/>
            <p:nvPr/>
          </p:nvGrpSpPr>
          <p:grpSpPr>
            <a:xfrm>
              <a:off x="2547263" y="499105"/>
              <a:ext cx="7626000" cy="3480174"/>
              <a:chOff x="2548800" y="496800"/>
              <a:chExt cx="7626000" cy="3480174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798A4C65-8B9E-427C-96DF-0479E01D5992}"/>
                  </a:ext>
                </a:extLst>
              </p:cNvPr>
              <p:cNvSpPr/>
              <p:nvPr/>
            </p:nvSpPr>
            <p:spPr>
              <a:xfrm>
                <a:off x="2548800" y="496800"/>
                <a:ext cx="2980800" cy="3168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699FC5E-6FBA-4A34-8923-F6F5F5192027}"/>
                  </a:ext>
                </a:extLst>
              </p:cNvPr>
              <p:cNvSpPr/>
              <p:nvPr/>
            </p:nvSpPr>
            <p:spPr>
              <a:xfrm>
                <a:off x="7194000" y="3660174"/>
                <a:ext cx="2980800" cy="3168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3FA3048-C1C1-4907-ABB7-525FC86F2BDB}"/>
                </a:ext>
              </a:extLst>
            </p:cNvPr>
            <p:cNvSpPr txBox="1"/>
            <p:nvPr/>
          </p:nvSpPr>
          <p:spPr>
            <a:xfrm>
              <a:off x="10546080" y="2510887"/>
              <a:ext cx="10080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2400" dirty="0"/>
                <a:t>Arctic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6D32977C-AA84-42A1-B334-BB7B78E008DB}"/>
                </a:ext>
              </a:extLst>
            </p:cNvPr>
            <p:cNvCxnSpPr>
              <a:stCxn id="8" idx="2"/>
            </p:cNvCxnSpPr>
            <p:nvPr/>
          </p:nvCxnSpPr>
          <p:spPr>
            <a:xfrm flipH="1">
              <a:off x="10258697" y="2972552"/>
              <a:ext cx="791392" cy="67487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7119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D4EF7-0537-41AC-8935-654349E2B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51289" cy="1325563"/>
          </a:xfrm>
        </p:spPr>
        <p:txBody>
          <a:bodyPr/>
          <a:lstStyle/>
          <a:p>
            <a:r>
              <a:rPr lang="de-DE" dirty="0"/>
              <a:t>Arctic </a:t>
            </a:r>
            <a:r>
              <a:rPr lang="de-DE" dirty="0" err="1"/>
              <a:t>Warming</a:t>
            </a:r>
            <a:r>
              <a:rPr lang="de-DE" dirty="0"/>
              <a:t> and </a:t>
            </a:r>
            <a:r>
              <a:rPr lang="de-DE" dirty="0" err="1"/>
              <a:t>Sea</a:t>
            </a:r>
            <a:r>
              <a:rPr lang="de-DE" dirty="0"/>
              <a:t>-Ice </a:t>
            </a:r>
            <a:r>
              <a:rPr lang="de-DE" dirty="0" err="1"/>
              <a:t>Extent</a:t>
            </a:r>
            <a:r>
              <a:rPr lang="de-DE" dirty="0"/>
              <a:t> (</a:t>
            </a:r>
            <a:r>
              <a:rPr lang="de-DE" dirty="0">
                <a:solidFill>
                  <a:schemeClr val="accent1"/>
                </a:solidFill>
              </a:rPr>
              <a:t>G1</a:t>
            </a:r>
            <a:r>
              <a:rPr lang="de-DE" dirty="0"/>
              <a:t> and </a:t>
            </a:r>
            <a:r>
              <a:rPr lang="de-DE" dirty="0">
                <a:solidFill>
                  <a:srgbClr val="FF0000"/>
                </a:solidFill>
              </a:rPr>
              <a:t>G2</a:t>
            </a:r>
            <a:r>
              <a:rPr lang="de-DE" dirty="0"/>
              <a:t>)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03D44-8C05-42CE-8C9E-193ED128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3DB74A-DA0D-4DB4-A1C6-324174AD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40284-48D1-460C-980F-089662CD29C2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36149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1F8334-DC0F-4C35-9D33-32E9368BC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40284-48D1-460C-980F-089662CD29C2}" type="slidenum">
              <a:rPr lang="nb-NO" smtClean="0"/>
              <a:t>8</a:t>
            </a:fld>
            <a:endParaRPr lang="nb-NO"/>
          </a:p>
        </p:txBody>
      </p:sp>
      <p:pic>
        <p:nvPicPr>
          <p:cNvPr id="30" name="Picture 2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520BE79-4752-4F1C-863C-FF02F284D1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329" y="5446844"/>
            <a:ext cx="3555341" cy="90950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0371197-0E05-4B60-9498-C997C179C9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1933" y="1081451"/>
            <a:ext cx="5574067" cy="325919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14102A3-E624-4522-9E03-915A525752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028" y="4355652"/>
            <a:ext cx="4166068" cy="469416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76FDFC8-A29B-4068-92FB-25D521E8EE66}"/>
              </a:ext>
            </a:extLst>
          </p:cNvPr>
          <p:cNvSpPr txBox="1"/>
          <p:nvPr/>
        </p:nvSpPr>
        <p:spPr>
          <a:xfrm>
            <a:off x="1674688" y="595901"/>
            <a:ext cx="3308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/>
              <a:t>Arctic Amplification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7142FCB-6A03-4D40-8C7A-D616C5C1F10C}"/>
              </a:ext>
            </a:extLst>
          </p:cNvPr>
          <p:cNvGrpSpPr/>
          <p:nvPr/>
        </p:nvGrpSpPr>
        <p:grpSpPr>
          <a:xfrm>
            <a:off x="6095999" y="595900"/>
            <a:ext cx="5777956" cy="4261965"/>
            <a:chOff x="6095999" y="595900"/>
            <a:chExt cx="5777956" cy="4261965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88D3F032-802F-4B51-934C-17BF29C5FAFA}"/>
                </a:ext>
              </a:extLst>
            </p:cNvPr>
            <p:cNvGrpSpPr/>
            <p:nvPr/>
          </p:nvGrpSpPr>
          <p:grpSpPr>
            <a:xfrm>
              <a:off x="6095999" y="1112273"/>
              <a:ext cx="5777956" cy="3745592"/>
              <a:chOff x="6095999" y="1112273"/>
              <a:chExt cx="5777956" cy="3745592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B408946A-F5B4-437C-8A86-DDB4403822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095999" y="1112273"/>
                <a:ext cx="5777956" cy="3259190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31C771B2-C51C-41BF-A4B6-E05F7456F7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90256" y="4388449"/>
                <a:ext cx="4166068" cy="469416"/>
              </a:xfrm>
              <a:prstGeom prst="rect">
                <a:avLst/>
              </a:prstGeom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AA745C9-0395-496D-9C49-1D785BC233D5}"/>
                  </a:ext>
                </a:extLst>
              </p:cNvPr>
              <p:cNvSpPr/>
              <p:nvPr/>
            </p:nvSpPr>
            <p:spPr>
              <a:xfrm>
                <a:off x="7873670" y="1272666"/>
                <a:ext cx="3242968" cy="79244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FA7A0FF-740D-4224-8049-75D5D8D242EE}"/>
                </a:ext>
              </a:extLst>
            </p:cNvPr>
            <p:cNvSpPr txBox="1"/>
            <p:nvPr/>
          </p:nvSpPr>
          <p:spPr>
            <a:xfrm>
              <a:off x="7419151" y="595900"/>
              <a:ext cx="33082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2400" dirty="0"/>
                <a:t>Arctic Sea 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765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A4C97-EC17-4A8D-ADDC-C915F767F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Summary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2533D-92B4-4DD8-A22A-4109579F5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9274"/>
            <a:ext cx="10515600" cy="45370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/>
              <a:t>climate models disagree on feedback change over time</a:t>
            </a:r>
          </a:p>
          <a:p>
            <a:pPr>
              <a:lnSpc>
                <a:spcPct val="100000"/>
              </a:lnSpc>
            </a:pPr>
            <a:r>
              <a:rPr lang="en-GB" dirty="0"/>
              <a:t>two model groups distinguished: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G1 with small (LR) feedback change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G2 with large (LR) feedback change</a:t>
            </a:r>
          </a:p>
          <a:p>
            <a:pPr>
              <a:lnSpc>
                <a:spcPct val="100000"/>
              </a:lnSpc>
            </a:pPr>
            <a:r>
              <a:rPr lang="en-GB" dirty="0"/>
              <a:t>G1 and G2 exhibit distinctly different surface warming pattern changes; exceptionally large difference in the Arctic</a:t>
            </a:r>
          </a:p>
          <a:p>
            <a:pPr>
              <a:lnSpc>
                <a:spcPct val="100000"/>
              </a:lnSpc>
            </a:pPr>
            <a:r>
              <a:rPr lang="en-GB" dirty="0"/>
              <a:t>Arctic differences traced to sea-ice development</a:t>
            </a:r>
          </a:p>
          <a:p>
            <a:pPr>
              <a:lnSpc>
                <a:spcPct val="100000"/>
              </a:lnSpc>
            </a:pPr>
            <a:r>
              <a:rPr lang="en-GB" dirty="0"/>
              <a:t>Question: Causal connection between Arctic (sea ice) and global feedback change?</a:t>
            </a:r>
          </a:p>
          <a:p>
            <a:pPr>
              <a:lnSpc>
                <a:spcPct val="100000"/>
              </a:lnSpc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8D8085-6D4E-4FA7-8991-70964CF41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011B-271D-43EB-9783-4F5860F03353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150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204</Words>
  <Application>Microsoft Office PowerPoint</Application>
  <PresentationFormat>Widescreen</PresentationFormat>
  <Paragraphs>44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 Theme</vt:lpstr>
      <vt:lpstr>On differences in climate feedback evolution in abrupt4xCO2 climate model experiments</vt:lpstr>
      <vt:lpstr>Changing Climate Feedback</vt:lpstr>
      <vt:lpstr>Changing Climate Feedback</vt:lpstr>
      <vt:lpstr>G1 – G2 Feedback Comparison</vt:lpstr>
      <vt:lpstr>G1 – G2 Surface Warming Patterns</vt:lpstr>
      <vt:lpstr>PowerPoint Presentation</vt:lpstr>
      <vt:lpstr>Arctic Warming and Sea-Ice Extent (G1 and G2)</vt:lpstr>
      <vt:lpstr>PowerPoint Presentation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differences in climate feedback evolution in abrupt4xCO2 climate model experiments</dc:title>
  <dc:creator>Kai-Uwe Eiselt</dc:creator>
  <cp:lastModifiedBy>Kai-Uwe Eiselt</cp:lastModifiedBy>
  <cp:revision>30</cp:revision>
  <dcterms:created xsi:type="dcterms:W3CDTF">2022-04-28T07:44:03Z</dcterms:created>
  <dcterms:modified xsi:type="dcterms:W3CDTF">2022-05-21T12:39:15Z</dcterms:modified>
</cp:coreProperties>
</file>