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10"/>
  </p:notesMasterIdLst>
  <p:sldIdLst>
    <p:sldId id="256" r:id="rId2"/>
    <p:sldId id="257" r:id="rId3"/>
    <p:sldId id="265" r:id="rId4"/>
    <p:sldId id="260" r:id="rId5"/>
    <p:sldId id="266" r:id="rId6"/>
    <p:sldId id="261" r:id="rId7"/>
    <p:sldId id="259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Φωτεινό στυλ 1 - Έμφαση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Φωτεινό στυλ 3 - Έμφαση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969BA-1EE7-4E30-9A8F-7C3D137D30E9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AFCB6-691F-4757-B931-E20E8D501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5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5557E-0DD1-23CB-CDD3-0DBB609A4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FC96A1-2A70-C34E-68B5-4C571C04C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FAE8A-3D57-3E23-A259-E267DD892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A337-F8C8-4713-B0AF-CD318956DD2E}" type="datetime1">
              <a:rPr lang="el-GR" smtClean="0"/>
              <a:t>21/5/2022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B9EEE-DCE1-406E-D256-F6DD8A02A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Zisos et al., Towards energy autonomy of small Mediterranean islands: Challenges, perspectives and solutions</a:t>
            </a: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EBCAA-D381-9E7B-C523-C67BFDC7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2D63-131E-4DF5-B317-0E92850B25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8396943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2B50B-BEB7-8CBB-6CFE-B71DF2EF9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80983F-EC63-D12A-79D0-4F4FD9B19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CEF2F-9E20-5616-81C1-AB5CEFAD5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A337-F8C8-4713-B0AF-CD318956DD2E}" type="datetime1">
              <a:rPr lang="el-GR" smtClean="0"/>
              <a:t>21/5/2022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C9A69-1C7C-D8F1-3EF8-E3A27DBB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Zisos et al., Towards energy autonomy of small Mediterranean islands: Challenges, perspectives and solutions</a:t>
            </a: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04B57-9CA4-EF16-EC8C-1827CE846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2D63-131E-4DF5-B317-0E92850B25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049186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FF9A15-98EC-F362-497C-66F583558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8A7EE0-AD17-9AF9-7AD9-8A9ADD635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6E473-81F4-CE75-FF15-72DD7C24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A337-F8C8-4713-B0AF-CD318956DD2E}" type="datetime1">
              <a:rPr lang="el-GR" smtClean="0"/>
              <a:t>21/5/2022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967DC-D277-11B7-5A1B-79099BE2B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Zisos et al., Towards energy autonomy of small Mediterranean islands: Challenges, perspectives and solutions</a:t>
            </a: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6ED48-0BA1-5D6F-2A02-0D6ACEC4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2D63-131E-4DF5-B317-0E92850B25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983835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03E9-21A4-4A19-B00B-94EAD46C9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97B62-88DE-1C60-7C6F-B3CB4E065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2CECA-957A-464D-FD8B-D657DC53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A337-F8C8-4713-B0AF-CD318956DD2E}" type="datetime1">
              <a:rPr lang="el-GR" smtClean="0"/>
              <a:t>21/5/2022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BD831-B505-8B69-1D95-E7BF1C5BF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Zisos et al., Towards energy autonomy of small Mediterranean islands: Challenges, perspectives and solutions</a:t>
            </a: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32AF3-EFE3-697A-C81C-16E044057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2D63-131E-4DF5-B317-0E92850B25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334416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DBDC3-B5EC-E519-624E-53D29B91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AD7D1-45F5-563D-4E13-40975A58B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4490B-8C1C-0EE6-8A88-04A10DF6C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A337-F8C8-4713-B0AF-CD318956DD2E}" type="datetime1">
              <a:rPr lang="el-GR" smtClean="0"/>
              <a:t>21/5/2022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5A033-8C65-2E36-AB82-9632EEF2C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Zisos et al., Towards energy autonomy of small Mediterranean islands: Challenges, perspectives and solutions</a:t>
            </a: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F3462-0396-74FA-FA77-5F836BADC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2D63-131E-4DF5-B317-0E92850B25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572877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52F8-A384-05C9-E6BC-B888F3327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31BED-415F-E6B6-A6E8-C096FA2C1D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8705C-D94F-FB91-70AC-BD3B788EA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2F262-802A-F680-7516-D5F0A769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A337-F8C8-4713-B0AF-CD318956DD2E}" type="datetime1">
              <a:rPr lang="el-GR" smtClean="0"/>
              <a:t>21/5/2022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87AC0-70C3-CB38-9CF2-2C62E0E14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Zisos et al., Towards energy autonomy of small Mediterranean islands: Challenges, perspectives and solutions</a:t>
            </a: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55FEF-C023-0C5D-DBFF-159554831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2D63-131E-4DF5-B317-0E92850B25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256510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530E-A54E-8D66-D02C-33693968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5F33C-BE23-C79D-2134-C6A772915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6D051-FA46-5EF9-6E75-8EBA3B6BE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B7C4CA-20C9-55FC-5196-B4262A12C5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BD2614-7ED6-8A5E-EF1C-E3D667B3B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AB5B4C-D18A-CEF9-C332-95581389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A337-F8C8-4713-B0AF-CD318956DD2E}" type="datetime1">
              <a:rPr lang="el-GR" smtClean="0"/>
              <a:t>21/5/2022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308CB2-4BAD-C123-486A-FF61E67B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Zisos et al., Towards energy autonomy of small Mediterranean islands: Challenges, perspectives and solutions</a:t>
            </a:r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7A2322-5158-30E7-AD77-6BC4C5EAA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2D63-131E-4DF5-B317-0E92850B25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210100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85242-7137-5FE9-5473-B279BA62B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5908B-5537-2B8C-4FCF-6EFBC60F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A337-F8C8-4713-B0AF-CD318956DD2E}" type="datetime1">
              <a:rPr lang="el-GR" smtClean="0"/>
              <a:t>21/5/2022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60DD9-8E74-D33A-A27D-5B1EFC9A3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Zisos et al., Towards energy autonomy of small Mediterranean islands: Challenges, perspectives and solutions</a:t>
            </a:r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51D3F-F18D-0C25-F6A2-F9AB6EEE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2D63-131E-4DF5-B317-0E92850B25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61157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4B284C-A01D-D751-865C-0041DFAC3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A337-F8C8-4713-B0AF-CD318956DD2E}" type="datetime1">
              <a:rPr lang="el-GR" smtClean="0"/>
              <a:t>21/5/2022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BB6C9-E0D3-030A-E281-00C883849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Zisos et al., Towards energy autonomy of small Mediterranean islands: Challenges, perspectives and solutions</a:t>
            </a:r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4888C-805D-4FAE-4236-86B90A1D3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2D63-131E-4DF5-B317-0E92850B25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894414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5609C-8DEE-2C8B-7B69-846E90885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B9987-CD88-78AF-4FD5-FBE69A669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54D77-B418-1396-C6F8-004D907BE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C4962-828E-4E73-7B42-6BEF3843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A337-F8C8-4713-B0AF-CD318956DD2E}" type="datetime1">
              <a:rPr lang="el-GR" smtClean="0"/>
              <a:t>21/5/2022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2271E-77F8-378E-4A65-F2ED25242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Zisos et al., Towards energy autonomy of small Mediterranean islands: Challenges, perspectives and solutions</a:t>
            </a: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61B5F-BDEB-B528-DE90-CAC8BF311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2D63-131E-4DF5-B317-0E92850B25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527304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A5ED-02FF-3CF6-3F48-B7BBE4BD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E811AA-AB0A-2C26-B74A-A2370001E5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4FC5D-06BC-C8FD-B10E-D327D4E2D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9C235-1508-3185-D43D-315B9446A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A337-F8C8-4713-B0AF-CD318956DD2E}" type="datetime1">
              <a:rPr lang="el-GR" smtClean="0"/>
              <a:t>21/5/2022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5F53C-3D9F-C50E-2984-AFF1B09A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Zisos et al., Towards energy autonomy of small Mediterranean islands: Challenges, perspectives and solutions</a:t>
            </a: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D1392-B19E-898B-14F4-135FDFD8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2D63-131E-4DF5-B317-0E92850B25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707218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2C8679-4F03-7EEE-9A3B-A4A52353E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C91C3-0716-742F-294A-71DACF14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3148E-1E90-7DC5-CC00-0F1677C03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0A337-F8C8-4713-B0AF-CD318956DD2E}" type="datetime1">
              <a:rPr lang="el-GR" smtClean="0"/>
              <a:t>21/5/2022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3860B-0F41-45B6-14D1-597FEE496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Zisos et al., Towards energy autonomy of small Mediterranean islands: Challenges, perspectives and solutions</a:t>
            </a: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8F02A-7943-DA4D-FC50-39F0E2F5B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B2D63-131E-4DF5-B317-0E92850B25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417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66800" y="2150951"/>
            <a:ext cx="10058400" cy="1139832"/>
          </a:xfrm>
        </p:spPr>
        <p:txBody>
          <a:bodyPr>
            <a:normAutofit fontScale="90000"/>
          </a:bodyPr>
          <a:lstStyle/>
          <a:p>
            <a:r>
              <a:rPr lang="en-US" sz="3600" b="1" cap="none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Towards energy autonomy of small Mediterranean islands: Challenges, perspectives and solutions</a:t>
            </a:r>
            <a:endParaRPr lang="el-GR" sz="3600" b="1" cap="none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61067" y="4073730"/>
            <a:ext cx="8669867" cy="137972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u="sng" dirty="0">
                <a:latin typeface="Cambria" panose="02040503050406030204" pitchFamily="18" charset="0"/>
                <a:ea typeface="Cambria" panose="02040503050406030204" pitchFamily="18" charset="0"/>
              </a:rPr>
              <a:t>Athanasios Zisos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Maria-Eleni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Pantazi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Marianna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Diamanta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Ifigeneia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Koutsouradi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Anna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Kontaxopoulou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Ioannis Tsoukalas, Georgia-Konstantina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Sakki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and Andreas Efstratiadis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el-GR" sz="1600" dirty="0">
                <a:latin typeface="Cambria" panose="02040503050406030204" pitchFamily="18" charset="0"/>
              </a:rPr>
              <a:t>Department of Water Resources &amp; Environmental Engineering </a:t>
            </a:r>
            <a:br>
              <a:rPr lang="en-US" altLang="el-GR" sz="1600" dirty="0">
                <a:latin typeface="Cambria" panose="02040503050406030204" pitchFamily="18" charset="0"/>
              </a:rPr>
            </a:br>
            <a:r>
              <a:rPr lang="en-US" altLang="el-GR" sz="1600" dirty="0">
                <a:latin typeface="Cambria" panose="02040503050406030204" pitchFamily="18" charset="0"/>
              </a:rPr>
              <a:t>National Technical University of Athens, Greece</a:t>
            </a:r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42379FC-9890-4391-85AC-49BD690C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2D63-131E-4DF5-B317-0E92850B2564}" type="slidenum">
              <a:rPr lang="el-GR" smtClean="0"/>
              <a:t>1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1232136" y="616936"/>
            <a:ext cx="9727728" cy="10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l-GR" dirty="0">
                <a:latin typeface="Cambria" panose="02040503050406030204" pitchFamily="18" charset="0"/>
                <a:ea typeface="Cambria" panose="02040503050406030204" pitchFamily="18" charset="0"/>
              </a:rPr>
              <a:t>European Geosciences Union General Assembly, Vienna, Austria &amp; Online | 23–27 May 2022</a:t>
            </a:r>
          </a:p>
          <a:p>
            <a:pPr algn="ctr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l-GR" b="1" dirty="0">
                <a:latin typeface="Cambria" panose="02040503050406030204" pitchFamily="18" charset="0"/>
                <a:ea typeface="Cambria" panose="02040503050406030204" pitchFamily="18" charset="0"/>
              </a:rPr>
              <a:t>HS5.2 – Innovation in Hydropower Operations and Planning to Integrate Renewable Energy Sources and Optimize the Water-Energy Nexus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120" y="6152229"/>
            <a:ext cx="1229773" cy="4938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71EEA8-24E4-FF05-8CF4-3D99BFCD4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669" y="5223290"/>
            <a:ext cx="814712" cy="81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84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126802"/>
            <a:ext cx="10058400" cy="92333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Motivation: Ensuring energy autonomy for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Sifnos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island</a:t>
            </a:r>
            <a:endParaRPr lang="el-GR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03" t="3151" r="11840"/>
          <a:stretch/>
        </p:blipFill>
        <p:spPr>
          <a:xfrm>
            <a:off x="324940" y="1182858"/>
            <a:ext cx="2494756" cy="2278198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AF64358-D01E-ED58-FA33-6674BB1B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3082"/>
            <a:ext cx="2743200" cy="365125"/>
          </a:xfrm>
        </p:spPr>
        <p:txBody>
          <a:bodyPr/>
          <a:lstStyle/>
          <a:p>
            <a:fld id="{909B2D63-131E-4DF5-B317-0E92850B2564}" type="slidenum">
              <a:rPr lang="el-GR" smtClean="0"/>
              <a:t>2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119536" y="1111836"/>
            <a:ext cx="5402510" cy="248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General characteristics: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Located in the western Cyclades complex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Area</a:t>
            </a:r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74 km</a:t>
            </a:r>
            <a:r>
              <a:rPr lang="el-GR" sz="2000" baseline="30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2</a:t>
            </a:r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 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Calibri"/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Permanent population: 3 203 inhabitants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Up to 100 000 tourists during summer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Major geological formation: Dolomitic marble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397" y="1324903"/>
            <a:ext cx="2284275" cy="27449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51286B-AD67-0CC3-8665-21B327EEC9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327" y="4747895"/>
            <a:ext cx="814712" cy="11405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9B3152-EB2C-CC3A-8E4F-68F5380AA42E}"/>
              </a:ext>
            </a:extLst>
          </p:cNvPr>
          <p:cNvSpPr txBox="1"/>
          <p:nvPr/>
        </p:nvSpPr>
        <p:spPr>
          <a:xfrm>
            <a:off x="10127987" y="4113735"/>
            <a:ext cx="1610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Source: Google Earth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B66225-A5D0-30C0-4390-C3F098E75176}"/>
              </a:ext>
            </a:extLst>
          </p:cNvPr>
          <p:cNvSpPr txBox="1"/>
          <p:nvPr/>
        </p:nvSpPr>
        <p:spPr>
          <a:xfrm>
            <a:off x="324940" y="3477700"/>
            <a:ext cx="1610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Source: Wikipedia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F2F07D-A60D-4B05-9F05-286A927D543D}"/>
              </a:ext>
            </a:extLst>
          </p:cNvPr>
          <p:cNvSpPr txBox="1"/>
          <p:nvPr/>
        </p:nvSpPr>
        <p:spPr>
          <a:xfrm>
            <a:off x="120752" y="3905207"/>
            <a:ext cx="6721203" cy="289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Profile of current energy supply system: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Non-interconnected island 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Energy production from a 9.0 MW oil power station 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Small share from renewables (1.2 MW wind, 0.2 MW PV)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Total annual energy demand (2021):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17.3 GWh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Peak energy demand (summer period):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5.4 MW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Projected peak demand: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8.0 MW</a:t>
            </a:r>
          </a:p>
        </p:txBody>
      </p:sp>
      <p:sp>
        <p:nvSpPr>
          <p:cNvPr id="17" name="Τίτλος 1">
            <a:extLst>
              <a:ext uri="{FF2B5EF4-FFF2-40B4-BE49-F238E27FC236}">
                <a16:creationId xmlns:a16="http://schemas.microsoft.com/office/drawing/2014/main" id="{AD6B82EC-4A5D-4AC7-9BFF-891A87950CFB}"/>
              </a:ext>
            </a:extLst>
          </p:cNvPr>
          <p:cNvSpPr txBox="1">
            <a:spLocks/>
          </p:cNvSpPr>
          <p:nvPr/>
        </p:nvSpPr>
        <p:spPr>
          <a:xfrm>
            <a:off x="6841954" y="4569545"/>
            <a:ext cx="3749105" cy="15356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Research objective: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Design of a hybrid power system based on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seawater pumped-storage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and two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renewables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(solar, wind)</a:t>
            </a:r>
          </a:p>
        </p:txBody>
      </p: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16343430-2CCC-426F-80C3-09CDA343F1BB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8716507" y="1935331"/>
            <a:ext cx="1750266" cy="2634214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Τίτλος 1">
            <a:extLst>
              <a:ext uri="{FF2B5EF4-FFF2-40B4-BE49-F238E27FC236}">
                <a16:creationId xmlns:a16="http://schemas.microsoft.com/office/drawing/2014/main" id="{A8EE0F3A-E283-410C-BA36-F4B2CA86B5F6}"/>
              </a:ext>
            </a:extLst>
          </p:cNvPr>
          <p:cNvSpPr txBox="1">
            <a:spLocks/>
          </p:cNvSpPr>
          <p:nvPr/>
        </p:nvSpPr>
        <p:spPr>
          <a:xfrm>
            <a:off x="6125593" y="6332605"/>
            <a:ext cx="5885895" cy="4276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Further info: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Katsaprakakis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&amp;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Voumvoulakis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(2018)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879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49425" y="51389"/>
            <a:ext cx="10951346" cy="111972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Conceptual scheme of proposed hybrid power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68D021-924E-3DB7-C7CB-4210888D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2D63-131E-4DF5-B317-0E92850B2564}" type="slidenum">
              <a:rPr lang="el-GR" sz="110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fld>
            <a:endParaRPr lang="el-GR" sz="11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8AD97BE2-B3DD-4AF4-9431-007D95C97C5C}"/>
              </a:ext>
            </a:extLst>
          </p:cNvPr>
          <p:cNvSpPr/>
          <p:nvPr/>
        </p:nvSpPr>
        <p:spPr>
          <a:xfrm>
            <a:off x="6276623" y="1707873"/>
            <a:ext cx="5131181" cy="3289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065DBE4F-A130-4AEB-8228-370ABFFF05E9}"/>
              </a:ext>
            </a:extLst>
          </p:cNvPr>
          <p:cNvCxnSpPr>
            <a:cxnSpLocks/>
          </p:cNvCxnSpPr>
          <p:nvPr/>
        </p:nvCxnSpPr>
        <p:spPr>
          <a:xfrm>
            <a:off x="7431119" y="3141790"/>
            <a:ext cx="1632983" cy="991531"/>
          </a:xfrm>
          <a:prstGeom prst="straightConnector1">
            <a:avLst/>
          </a:prstGeom>
          <a:ln w="12700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C4ADA3F1-FCA9-4FBD-B565-E3DDEFAB8EDD}"/>
              </a:ext>
            </a:extLst>
          </p:cNvPr>
          <p:cNvSpPr/>
          <p:nvPr/>
        </p:nvSpPr>
        <p:spPr>
          <a:xfrm>
            <a:off x="6404783" y="2629357"/>
            <a:ext cx="1091386" cy="8473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7FED99ED-C2C1-401E-B088-3C14269138ED}"/>
              </a:ext>
            </a:extLst>
          </p:cNvPr>
          <p:cNvSpPr/>
          <p:nvPr/>
        </p:nvSpPr>
        <p:spPr>
          <a:xfrm>
            <a:off x="1308009" y="3779164"/>
            <a:ext cx="1963674" cy="12055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465B32E4-0F66-4D28-B46C-9CFB3ADBC015}"/>
              </a:ext>
            </a:extLst>
          </p:cNvPr>
          <p:cNvSpPr/>
          <p:nvPr/>
        </p:nvSpPr>
        <p:spPr>
          <a:xfrm>
            <a:off x="1308009" y="1790366"/>
            <a:ext cx="1988308" cy="1752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04">
            <a:extLst>
              <a:ext uri="{FF2B5EF4-FFF2-40B4-BE49-F238E27FC236}">
                <a16:creationId xmlns:a16="http://schemas.microsoft.com/office/drawing/2014/main" id="{25E21C22-8C6E-4522-9296-694C3619FB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79" y="2196464"/>
            <a:ext cx="752663" cy="1232536"/>
          </a:xfrm>
          <a:prstGeom prst="rect">
            <a:avLst/>
          </a:prstGeom>
        </p:spPr>
      </p:pic>
      <p:pic>
        <p:nvPicPr>
          <p:cNvPr id="18" name="Picture 104">
            <a:extLst>
              <a:ext uri="{FF2B5EF4-FFF2-40B4-BE49-F238E27FC236}">
                <a16:creationId xmlns:a16="http://schemas.microsoft.com/office/drawing/2014/main" id="{DD8598EE-44BF-4BCF-AB54-6ABF628438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898" y="1884590"/>
            <a:ext cx="943420" cy="1544410"/>
          </a:xfrm>
          <a:prstGeom prst="rect">
            <a:avLst/>
          </a:prstGeom>
        </p:spPr>
      </p:pic>
      <p:grpSp>
        <p:nvGrpSpPr>
          <p:cNvPr id="19" name="Ομάδα 18">
            <a:extLst>
              <a:ext uri="{FF2B5EF4-FFF2-40B4-BE49-F238E27FC236}">
                <a16:creationId xmlns:a16="http://schemas.microsoft.com/office/drawing/2014/main" id="{B90B6693-1A67-4C31-97CD-D7F2F91C58A6}"/>
              </a:ext>
            </a:extLst>
          </p:cNvPr>
          <p:cNvGrpSpPr/>
          <p:nvPr/>
        </p:nvGrpSpPr>
        <p:grpSpPr>
          <a:xfrm>
            <a:off x="1549226" y="4067174"/>
            <a:ext cx="1549081" cy="817095"/>
            <a:chOff x="1676343" y="4143376"/>
            <a:chExt cx="1817436" cy="812703"/>
          </a:xfrm>
        </p:grpSpPr>
        <p:pic>
          <p:nvPicPr>
            <p:cNvPr id="20" name="Εικόνα 19">
              <a:extLst>
                <a:ext uri="{FF2B5EF4-FFF2-40B4-BE49-F238E27FC236}">
                  <a16:creationId xmlns:a16="http://schemas.microsoft.com/office/drawing/2014/main" id="{2E125312-168E-4CDA-B166-288B8C7CB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84" t="9570" r="1817" b="8760"/>
            <a:stretch/>
          </p:blipFill>
          <p:spPr>
            <a:xfrm>
              <a:off x="1676343" y="4143376"/>
              <a:ext cx="1752600" cy="673906"/>
            </a:xfrm>
            <a:prstGeom prst="rect">
              <a:avLst/>
            </a:prstGeom>
          </p:spPr>
        </p:pic>
        <p:sp>
          <p:nvSpPr>
            <p:cNvPr id="21" name="Ορθογώνιο 20">
              <a:extLst>
                <a:ext uri="{FF2B5EF4-FFF2-40B4-BE49-F238E27FC236}">
                  <a16:creationId xmlns:a16="http://schemas.microsoft.com/office/drawing/2014/main" id="{F9D77B24-3D54-4692-8CD5-01BD99CDF6BD}"/>
                </a:ext>
              </a:extLst>
            </p:cNvPr>
            <p:cNvSpPr/>
            <p:nvPr/>
          </p:nvSpPr>
          <p:spPr>
            <a:xfrm rot="2208177">
              <a:off x="3145599" y="4282173"/>
              <a:ext cx="348180" cy="6739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CF7C201-7BC9-4CBC-81FA-267C6EB360C3}"/>
              </a:ext>
            </a:extLst>
          </p:cNvPr>
          <p:cNvSpPr txBox="1"/>
          <p:nvPr/>
        </p:nvSpPr>
        <p:spPr>
          <a:xfrm>
            <a:off x="1298369" y="1175705"/>
            <a:ext cx="1973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Wind turbines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Enercon E70 &amp; E44</a:t>
            </a:r>
            <a:endParaRPr lang="el-G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7E092A-BBA6-429C-8A5D-DABF7E6D3142}"/>
              </a:ext>
            </a:extLst>
          </p:cNvPr>
          <p:cNvSpPr txBox="1"/>
          <p:nvPr/>
        </p:nvSpPr>
        <p:spPr>
          <a:xfrm>
            <a:off x="1251671" y="5003331"/>
            <a:ext cx="2565727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Photovoltaic park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Number of panels: </a:t>
            </a:r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16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Nominal power: 340 kW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Panel area: 1.94 m</a:t>
            </a:r>
            <a:r>
              <a:rPr lang="en-US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l-G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4" name="Ευθύγραμμο βέλος σύνδεσης 23">
            <a:extLst>
              <a:ext uri="{FF2B5EF4-FFF2-40B4-BE49-F238E27FC236}">
                <a16:creationId xmlns:a16="http://schemas.microsoft.com/office/drawing/2014/main" id="{9E642567-6073-4FE7-B3A0-8DDB11776D52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461639" y="2666670"/>
            <a:ext cx="846370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F9B5A76-C79F-4637-B384-7C14B475A0B4}"/>
              </a:ext>
            </a:extLst>
          </p:cNvPr>
          <p:cNvSpPr txBox="1"/>
          <p:nvPr/>
        </p:nvSpPr>
        <p:spPr>
          <a:xfrm>
            <a:off x="212814" y="2020465"/>
            <a:ext cx="1013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Wind velocity</a:t>
            </a:r>
            <a:endParaRPr lang="el-G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6459A3-AC44-4B8D-AA3B-DB661DB01B28}"/>
              </a:ext>
            </a:extLst>
          </p:cNvPr>
          <p:cNvSpPr txBox="1"/>
          <p:nvPr/>
        </p:nvSpPr>
        <p:spPr>
          <a:xfrm>
            <a:off x="175018" y="3715681"/>
            <a:ext cx="1039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Solar radiation</a:t>
            </a:r>
            <a:endParaRPr lang="el-G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7" name="Ευθύγραμμο βέλος σύνδεσης 26">
            <a:extLst>
              <a:ext uri="{FF2B5EF4-FFF2-40B4-BE49-F238E27FC236}">
                <a16:creationId xmlns:a16="http://schemas.microsoft.com/office/drawing/2014/main" id="{36AC84F4-483C-42B4-ADBC-727B581BD4AD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268424" y="4381928"/>
            <a:ext cx="103958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Ευθύγραμμο βέλος σύνδεσης 27">
            <a:extLst>
              <a:ext uri="{FF2B5EF4-FFF2-40B4-BE49-F238E27FC236}">
                <a16:creationId xmlns:a16="http://schemas.microsoft.com/office/drawing/2014/main" id="{B49BDDFF-B98B-44DD-A4F3-6CDA2639DC01}"/>
              </a:ext>
            </a:extLst>
          </p:cNvPr>
          <p:cNvCxnSpPr>
            <a:cxnSpLocks/>
            <a:stCxn id="16" idx="3"/>
            <a:endCxn id="32" idx="2"/>
          </p:cNvCxnSpPr>
          <p:nvPr/>
        </p:nvCxnSpPr>
        <p:spPr>
          <a:xfrm>
            <a:off x="3296317" y="2666671"/>
            <a:ext cx="1327126" cy="685924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15F3CE4-9270-4636-ABD8-8CAC73CFB345}"/>
              </a:ext>
            </a:extLst>
          </p:cNvPr>
          <p:cNvSpPr txBox="1"/>
          <p:nvPr/>
        </p:nvSpPr>
        <p:spPr>
          <a:xfrm rot="1697617">
            <a:off x="3298385" y="2623163"/>
            <a:ext cx="1360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Wind power</a:t>
            </a:r>
            <a:endParaRPr lang="el-G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FC9F06-5216-43C9-B25D-F641DF8911D1}"/>
              </a:ext>
            </a:extLst>
          </p:cNvPr>
          <p:cNvSpPr txBox="1"/>
          <p:nvPr/>
        </p:nvSpPr>
        <p:spPr>
          <a:xfrm rot="19322849">
            <a:off x="3273202" y="3917682"/>
            <a:ext cx="1493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Solar power</a:t>
            </a:r>
            <a:endParaRPr lang="el-G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1" name="Ευθύγραμμο βέλος σύνδεσης 30">
            <a:extLst>
              <a:ext uri="{FF2B5EF4-FFF2-40B4-BE49-F238E27FC236}">
                <a16:creationId xmlns:a16="http://schemas.microsoft.com/office/drawing/2014/main" id="{CE5CB60C-A952-411F-9E3B-4558B75776D0}"/>
              </a:ext>
            </a:extLst>
          </p:cNvPr>
          <p:cNvCxnSpPr>
            <a:cxnSpLocks/>
            <a:stCxn id="15" idx="3"/>
            <a:endCxn id="32" idx="2"/>
          </p:cNvCxnSpPr>
          <p:nvPr/>
        </p:nvCxnSpPr>
        <p:spPr>
          <a:xfrm flipV="1">
            <a:off x="3271683" y="3352595"/>
            <a:ext cx="1351760" cy="1029333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Οβάλ 31">
            <a:extLst>
              <a:ext uri="{FF2B5EF4-FFF2-40B4-BE49-F238E27FC236}">
                <a16:creationId xmlns:a16="http://schemas.microsoft.com/office/drawing/2014/main" id="{C78CF521-FAF2-4201-94BA-BBE56E7AD49A}"/>
              </a:ext>
            </a:extLst>
          </p:cNvPr>
          <p:cNvSpPr/>
          <p:nvPr/>
        </p:nvSpPr>
        <p:spPr>
          <a:xfrm>
            <a:off x="4623443" y="3136595"/>
            <a:ext cx="432000" cy="43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3" name="Ευθύγραμμο βέλος σύνδεσης 32">
            <a:extLst>
              <a:ext uri="{FF2B5EF4-FFF2-40B4-BE49-F238E27FC236}">
                <a16:creationId xmlns:a16="http://schemas.microsoft.com/office/drawing/2014/main" id="{7ECF139B-F298-40F5-BEC9-B9506DED78EA}"/>
              </a:ext>
            </a:extLst>
          </p:cNvPr>
          <p:cNvCxnSpPr>
            <a:cxnSpLocks/>
            <a:stCxn id="32" idx="0"/>
            <a:endCxn id="34" idx="2"/>
          </p:cNvCxnSpPr>
          <p:nvPr/>
        </p:nvCxnSpPr>
        <p:spPr>
          <a:xfrm flipV="1">
            <a:off x="4839443" y="1975582"/>
            <a:ext cx="0" cy="1161013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242C068-09FF-48E5-B99F-130A278C8910}"/>
              </a:ext>
            </a:extLst>
          </p:cNvPr>
          <p:cNvSpPr txBox="1"/>
          <p:nvPr/>
        </p:nvSpPr>
        <p:spPr>
          <a:xfrm>
            <a:off x="4229844" y="1390807"/>
            <a:ext cx="1219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Power demand</a:t>
            </a:r>
            <a:endParaRPr lang="el-G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Ορθογώνιο 34">
            <a:extLst>
              <a:ext uri="{FF2B5EF4-FFF2-40B4-BE49-F238E27FC236}">
                <a16:creationId xmlns:a16="http://schemas.microsoft.com/office/drawing/2014/main" id="{D84EA05C-D393-4C49-8BF5-A94A07B2A6EE}"/>
              </a:ext>
            </a:extLst>
          </p:cNvPr>
          <p:cNvSpPr/>
          <p:nvPr/>
        </p:nvSpPr>
        <p:spPr>
          <a:xfrm>
            <a:off x="6381280" y="2254508"/>
            <a:ext cx="1123767" cy="122766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6" name="Ευθύγραμμο βέλος σύνδεσης 35">
            <a:extLst>
              <a:ext uri="{FF2B5EF4-FFF2-40B4-BE49-F238E27FC236}">
                <a16:creationId xmlns:a16="http://schemas.microsoft.com/office/drawing/2014/main" id="{515F7EF2-D2D7-47C5-B04A-023550CCA702}"/>
              </a:ext>
            </a:extLst>
          </p:cNvPr>
          <p:cNvCxnSpPr>
            <a:cxnSpLocks/>
            <a:stCxn id="32" idx="6"/>
            <a:endCxn id="9" idx="1"/>
          </p:cNvCxnSpPr>
          <p:nvPr/>
        </p:nvCxnSpPr>
        <p:spPr>
          <a:xfrm>
            <a:off x="5055443" y="3352595"/>
            <a:ext cx="1221180" cy="0"/>
          </a:xfrm>
          <a:prstGeom prst="straightConnector1">
            <a:avLst/>
          </a:prstGeom>
          <a:ln w="317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9DA6C45-71D5-4BE7-8ED0-6A55FCB62F2B}"/>
              </a:ext>
            </a:extLst>
          </p:cNvPr>
          <p:cNvSpPr txBox="1"/>
          <p:nvPr/>
        </p:nvSpPr>
        <p:spPr>
          <a:xfrm>
            <a:off x="5104291" y="2448574"/>
            <a:ext cx="1024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Power surplus/ deficit</a:t>
            </a:r>
            <a:endParaRPr lang="el-G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3F4CB3-5DF1-48DE-A2EE-E606C5CFF900}"/>
              </a:ext>
            </a:extLst>
          </p:cNvPr>
          <p:cNvSpPr txBox="1"/>
          <p:nvPr/>
        </p:nvSpPr>
        <p:spPr>
          <a:xfrm>
            <a:off x="6283803" y="2702819"/>
            <a:ext cx="1217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Actual storage </a:t>
            </a:r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el-GR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6D389D-A0E1-42E8-914C-36EFC9996A41}"/>
              </a:ext>
            </a:extLst>
          </p:cNvPr>
          <p:cNvSpPr txBox="1"/>
          <p:nvPr/>
        </p:nvSpPr>
        <p:spPr>
          <a:xfrm>
            <a:off x="4590341" y="3536432"/>
            <a:ext cx="1299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Power accounting</a:t>
            </a:r>
            <a:endParaRPr lang="el-GR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A105B5F-24CF-4512-97B4-7E3681A5F92C}"/>
              </a:ext>
            </a:extLst>
          </p:cNvPr>
          <p:cNvSpPr txBox="1"/>
          <p:nvPr/>
        </p:nvSpPr>
        <p:spPr>
          <a:xfrm>
            <a:off x="7449785" y="2258667"/>
            <a:ext cx="1219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Reservoir</a:t>
            </a:r>
            <a:endParaRPr lang="el-GR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1496A7-0CAA-4276-8DD0-197E35B271F8}"/>
              </a:ext>
            </a:extLst>
          </p:cNvPr>
          <p:cNvSpPr txBox="1"/>
          <p:nvPr/>
        </p:nvSpPr>
        <p:spPr>
          <a:xfrm>
            <a:off x="7638183" y="2959697"/>
            <a:ext cx="1219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Penstock</a:t>
            </a:r>
            <a:endParaRPr lang="el-GR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2" name="Google Shape;169;p9" descr="Seawater could provide the solution to South Australia&amp;#39;s power woes | Roger  Dargaville for the Conversation | The Guardian">
            <a:extLst>
              <a:ext uri="{FF2B5EF4-FFF2-40B4-BE49-F238E27FC236}">
                <a16:creationId xmlns:a16="http://schemas.microsoft.com/office/drawing/2014/main" id="{D4706612-22E8-47CC-BB96-46CEE91C59E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8276" t="54964" r="10478" b="13576"/>
          <a:stretch/>
        </p:blipFill>
        <p:spPr>
          <a:xfrm>
            <a:off x="8999394" y="2977505"/>
            <a:ext cx="2301881" cy="189131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BC6011C-3D03-4A1E-BFE2-2805DC17DDBB}"/>
              </a:ext>
            </a:extLst>
          </p:cNvPr>
          <p:cNvSpPr txBox="1"/>
          <p:nvPr/>
        </p:nvSpPr>
        <p:spPr>
          <a:xfrm>
            <a:off x="8618453" y="2573021"/>
            <a:ext cx="1653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Power station</a:t>
            </a:r>
            <a:endParaRPr lang="el-GR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CA93DE-2B4A-4029-8694-251338331F91}"/>
              </a:ext>
            </a:extLst>
          </p:cNvPr>
          <p:cNvSpPr txBox="1"/>
          <p:nvPr/>
        </p:nvSpPr>
        <p:spPr>
          <a:xfrm>
            <a:off x="9015316" y="4404562"/>
            <a:ext cx="1627458" cy="338554"/>
          </a:xfrm>
          <a:prstGeom prst="rect">
            <a:avLst/>
          </a:prstGeom>
          <a:solidFill>
            <a:srgbClr val="968F7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Turbine/pump</a:t>
            </a:r>
            <a:endParaRPr lang="el-GR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F95B231-6E12-4908-9717-5C4A799C98EC}"/>
              </a:ext>
            </a:extLst>
          </p:cNvPr>
          <p:cNvSpPr txBox="1"/>
          <p:nvPr/>
        </p:nvSpPr>
        <p:spPr>
          <a:xfrm>
            <a:off x="10768325" y="3501034"/>
            <a:ext cx="586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Sea</a:t>
            </a:r>
            <a:endParaRPr lang="el-GR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C840B9-F4A1-46C3-B638-5054E3250859}"/>
              </a:ext>
            </a:extLst>
          </p:cNvPr>
          <p:cNvSpPr txBox="1"/>
          <p:nvPr/>
        </p:nvSpPr>
        <p:spPr>
          <a:xfrm>
            <a:off x="9112826" y="3128974"/>
            <a:ext cx="640774" cy="1384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18000" tIns="0" rIns="18000" bIns="0" rtlCol="0">
            <a:spAutoFit/>
          </a:bodyPr>
          <a:lstStyle/>
          <a:p>
            <a:pPr algn="ctr"/>
            <a:r>
              <a:rPr lang="en-US" sz="900" b="1" dirty="0">
                <a:latin typeface="Cambria" panose="02040503050406030204" pitchFamily="18" charset="0"/>
                <a:ea typeface="Cambria" panose="02040503050406030204" pitchFamily="18" charset="0"/>
              </a:rPr>
              <a:t>Generator</a:t>
            </a:r>
            <a:endParaRPr lang="el-GR" sz="9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800590-4CF4-4E24-B59B-C8BBE243C9E6}"/>
              </a:ext>
            </a:extLst>
          </p:cNvPr>
          <p:cNvSpPr txBox="1"/>
          <p:nvPr/>
        </p:nvSpPr>
        <p:spPr>
          <a:xfrm>
            <a:off x="6316575" y="3757999"/>
            <a:ext cx="2274040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Storage capacity: </a:t>
            </a:r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16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max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Total head: 320 m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Hydraulic losses: 15 m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Efficiency: 80-85%</a:t>
            </a:r>
            <a:endParaRPr lang="el-G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Τίτλος 1">
            <a:extLst>
              <a:ext uri="{FF2B5EF4-FFF2-40B4-BE49-F238E27FC236}">
                <a16:creationId xmlns:a16="http://schemas.microsoft.com/office/drawing/2014/main" id="{036A38DA-2E3F-480E-A162-8C838CE2FB36}"/>
              </a:ext>
            </a:extLst>
          </p:cNvPr>
          <p:cNvSpPr txBox="1">
            <a:spLocks/>
          </p:cNvSpPr>
          <p:nvPr/>
        </p:nvSpPr>
        <p:spPr>
          <a:xfrm>
            <a:off x="6276622" y="5151339"/>
            <a:ext cx="5215999" cy="15356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Setup of design optimization: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Estimation of reservoir capacity and PV park size (number of panels) in order to maximize the anticipated net profit and system’s reliability</a:t>
            </a:r>
          </a:p>
        </p:txBody>
      </p:sp>
      <p:cxnSp>
        <p:nvCxnSpPr>
          <p:cNvPr id="50" name="Ευθύγραμμο βέλος σύνδεσης 49">
            <a:extLst>
              <a:ext uri="{FF2B5EF4-FFF2-40B4-BE49-F238E27FC236}">
                <a16:creationId xmlns:a16="http://schemas.microsoft.com/office/drawing/2014/main" id="{B20AB94B-3882-4CFF-9033-F4ACFE2BC28C}"/>
              </a:ext>
            </a:extLst>
          </p:cNvPr>
          <p:cNvCxnSpPr>
            <a:cxnSpLocks/>
          </p:cNvCxnSpPr>
          <p:nvPr/>
        </p:nvCxnSpPr>
        <p:spPr>
          <a:xfrm>
            <a:off x="6610904" y="1468092"/>
            <a:ext cx="0" cy="65989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Ευθύγραμμο βέλος σύνδεσης 52">
            <a:extLst>
              <a:ext uri="{FF2B5EF4-FFF2-40B4-BE49-F238E27FC236}">
                <a16:creationId xmlns:a16="http://schemas.microsoft.com/office/drawing/2014/main" id="{CE710E22-1BC4-4892-B582-4DCD412CB36A}"/>
              </a:ext>
            </a:extLst>
          </p:cNvPr>
          <p:cNvCxnSpPr>
            <a:cxnSpLocks/>
          </p:cNvCxnSpPr>
          <p:nvPr/>
        </p:nvCxnSpPr>
        <p:spPr>
          <a:xfrm flipV="1">
            <a:off x="7304842" y="1422215"/>
            <a:ext cx="0" cy="6979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33BBC86-CB1D-478F-A903-B7D1F4B8AE26}"/>
              </a:ext>
            </a:extLst>
          </p:cNvPr>
          <p:cNvSpPr txBox="1"/>
          <p:nvPr/>
        </p:nvSpPr>
        <p:spPr>
          <a:xfrm>
            <a:off x="6096000" y="1102651"/>
            <a:ext cx="1013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Rainfall</a:t>
            </a:r>
            <a:endParaRPr lang="el-G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D91017B-2650-47BD-83D0-2FB91AEC360A}"/>
              </a:ext>
            </a:extLst>
          </p:cNvPr>
          <p:cNvSpPr txBox="1"/>
          <p:nvPr/>
        </p:nvSpPr>
        <p:spPr>
          <a:xfrm>
            <a:off x="6942243" y="1088050"/>
            <a:ext cx="1322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Evaporation</a:t>
            </a:r>
            <a:endParaRPr lang="el-G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Footer Placeholder 5">
            <a:extLst>
              <a:ext uri="{FF2B5EF4-FFF2-40B4-BE49-F238E27FC236}">
                <a16:creationId xmlns:a16="http://schemas.microsoft.com/office/drawing/2014/main" id="{8F7AB923-227B-45F7-9610-32AE4AE5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389" y="6445129"/>
            <a:ext cx="5708341" cy="365125"/>
          </a:xfrm>
        </p:spPr>
        <p:txBody>
          <a:bodyPr/>
          <a:lstStyle/>
          <a:p>
            <a:pPr algn="l"/>
            <a:r>
              <a:rPr lang="en-US" dirty="0"/>
              <a:t>Zisos et al., Towards energy autonomy of small Mediterranean islands: Challenges, perspectives and solutions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4283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4E3D3-F898-A7B4-5FDF-76F99F206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389" y="6462885"/>
            <a:ext cx="7439487" cy="365125"/>
          </a:xfrm>
        </p:spPr>
        <p:txBody>
          <a:bodyPr/>
          <a:lstStyle/>
          <a:p>
            <a:pPr algn="l"/>
            <a:r>
              <a:rPr lang="en-US" dirty="0"/>
              <a:t>Zisos et al., Towards energy autonomy of small Mediterranean islands: Challenges, perspectives and solutions</a:t>
            </a:r>
            <a:endParaRPr lang="el-G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FB2CBC-A27C-5CE9-D7F8-7A4A153F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2D63-131E-4DF5-B317-0E92850B2564}" type="slidenum">
              <a:rPr lang="el-GR" smtClean="0"/>
              <a:t>4</a:t>
            </a:fld>
            <a:endParaRPr lang="el-GR"/>
          </a:p>
        </p:txBody>
      </p:sp>
      <p:sp>
        <p:nvSpPr>
          <p:cNvPr id="8" name="Τίτλος 1">
            <a:extLst>
              <a:ext uri="{FF2B5EF4-FFF2-40B4-BE49-F238E27FC236}">
                <a16:creationId xmlns:a16="http://schemas.microsoft.com/office/drawing/2014/main" id="{125E0F27-3FF5-4B39-9281-98F9DFD677C0}"/>
              </a:ext>
            </a:extLst>
          </p:cNvPr>
          <p:cNvSpPr txBox="1">
            <a:spLocks/>
          </p:cNvSpPr>
          <p:nvPr/>
        </p:nvSpPr>
        <p:spPr>
          <a:xfrm>
            <a:off x="749425" y="60267"/>
            <a:ext cx="10951346" cy="1119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Stochastic simulation-optimization approach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3CE2C9-B2B0-4735-B46F-0A38570F1CAC}"/>
              </a:ext>
            </a:extLst>
          </p:cNvPr>
          <p:cNvSpPr txBox="1"/>
          <p:nvPr/>
        </p:nvSpPr>
        <p:spPr>
          <a:xfrm>
            <a:off x="279015" y="1112638"/>
            <a:ext cx="7018430" cy="5267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System driven by  inherently uncertain processes, i.e.,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meteorological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and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socioeconomic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Stochastic simulation-optimization approach (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Sakki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et al.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2022), by using the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anySim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model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(Tsoukalas 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et al.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2020) to provide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synthetically generated hourly data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for: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Wind velocity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Power demand (socioeconomic process)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Application of a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typical annual profile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for other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meteo-rological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processes (solar radiation, rainfall, evaporation).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System design optimization under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multiple input data scenarios of 10 years length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Preliminary investigations impose the use of a suitable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turbine mix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to maximize the available wind potential (key challenge: avoid energy losses due to often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cut-offs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B03FF41-923C-4BCE-877C-FF21C323B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716" y="1147894"/>
            <a:ext cx="4631818" cy="2575858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CAB30732-C515-473A-AC88-052CCE445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254" y="3866031"/>
            <a:ext cx="4602280" cy="238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8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345558-DEFF-6B50-FD2C-5F09800E0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2D63-131E-4DF5-B317-0E92850B2564}" type="slidenum">
              <a:rPr lang="el-GR" smtClean="0"/>
              <a:t>5</a:t>
            </a:fld>
            <a:endParaRPr lang="el-G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2559EB-5C49-5EC2-A7ED-192D0E8C15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81" r="14740"/>
          <a:stretch/>
        </p:blipFill>
        <p:spPr>
          <a:xfrm>
            <a:off x="6186207" y="1414071"/>
            <a:ext cx="5816937" cy="27455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E45BEC-AA60-32CD-1CFE-2D7A674B4F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01" r="15009"/>
          <a:stretch/>
        </p:blipFill>
        <p:spPr>
          <a:xfrm>
            <a:off x="6225098" y="4230063"/>
            <a:ext cx="5816937" cy="2505209"/>
          </a:xfrm>
          <a:prstGeom prst="rect">
            <a:avLst/>
          </a:prstGeom>
        </p:spPr>
      </p:pic>
      <p:sp>
        <p:nvSpPr>
          <p:cNvPr id="11" name="Τίτλος 1">
            <a:extLst>
              <a:ext uri="{FF2B5EF4-FFF2-40B4-BE49-F238E27FC236}">
                <a16:creationId xmlns:a16="http://schemas.microsoft.com/office/drawing/2014/main" id="{404BF911-F5EB-4DAC-A907-792554EF9E92}"/>
              </a:ext>
            </a:extLst>
          </p:cNvPr>
          <p:cNvSpPr txBox="1">
            <a:spLocks/>
          </p:cNvSpPr>
          <p:nvPr/>
        </p:nvSpPr>
        <p:spPr>
          <a:xfrm>
            <a:off x="749425" y="33634"/>
            <a:ext cx="10951346" cy="1119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Outcomes of simulation procedure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E18A40-0513-444B-9754-988AF4EFC0A1}"/>
              </a:ext>
            </a:extLst>
          </p:cNvPr>
          <p:cNvSpPr txBox="1"/>
          <p:nvPr/>
        </p:nvSpPr>
        <p:spPr>
          <a:xfrm>
            <a:off x="135023" y="1021846"/>
            <a:ext cx="5960977" cy="2328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System outputs: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Energy fluxes (power generation per source, power consumption due to pumping)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Water fluxes (reservoir storage, penstock flow)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Financial fluxes (depreciated construction costs, maintenance costs, energy production revenues)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5142D44-5868-4D22-960C-338D95C0F3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492" b="9493"/>
          <a:stretch/>
        </p:blipFill>
        <p:spPr>
          <a:xfrm>
            <a:off x="189766" y="3867860"/>
            <a:ext cx="5403072" cy="23807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03B6ED-C2C5-4AEA-8724-6BEBB61887D1}"/>
              </a:ext>
            </a:extLst>
          </p:cNvPr>
          <p:cNvSpPr txBox="1"/>
          <p:nvPr/>
        </p:nvSpPr>
        <p:spPr>
          <a:xfrm>
            <a:off x="2125902" y="3485109"/>
            <a:ext cx="2369898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Reservoir storage (m</a:t>
            </a:r>
            <a:r>
              <a:rPr lang="en-US" sz="16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l-GR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C4AC13-4FC6-4B8A-ABA8-DF58CA2D2BEE}"/>
              </a:ext>
            </a:extLst>
          </p:cNvPr>
          <p:cNvSpPr txBox="1"/>
          <p:nvPr/>
        </p:nvSpPr>
        <p:spPr>
          <a:xfrm>
            <a:off x="7451595" y="1012297"/>
            <a:ext cx="3673603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Sharing of energy production (MWh)</a:t>
            </a:r>
            <a:endParaRPr lang="el-GR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33A7DB-44AE-4959-A29D-FD7A24E6872C}"/>
              </a:ext>
            </a:extLst>
          </p:cNvPr>
          <p:cNvSpPr txBox="1"/>
          <p:nvPr/>
        </p:nvSpPr>
        <p:spPr>
          <a:xfrm>
            <a:off x="6689369" y="1548472"/>
            <a:ext cx="1006831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January</a:t>
            </a:r>
            <a:endParaRPr lang="el-GR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C1F604-A204-417A-9A8C-D267FF8389C3}"/>
              </a:ext>
            </a:extLst>
          </p:cNvPr>
          <p:cNvSpPr txBox="1"/>
          <p:nvPr/>
        </p:nvSpPr>
        <p:spPr>
          <a:xfrm>
            <a:off x="6714770" y="4394648"/>
            <a:ext cx="617364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June</a:t>
            </a:r>
            <a:endParaRPr lang="el-GR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1">
            <a:extLst>
              <a:ext uri="{FF2B5EF4-FFF2-40B4-BE49-F238E27FC236}">
                <a16:creationId xmlns:a16="http://schemas.microsoft.com/office/drawing/2014/main" id="{342D6898-67D0-44CE-9BC0-D954C0853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772" t="42039" b="31393"/>
          <a:stretch/>
        </p:blipFill>
        <p:spPr>
          <a:xfrm>
            <a:off x="11125198" y="1582839"/>
            <a:ext cx="765322" cy="745067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29072893-3683-422C-8DD1-C27E441AF0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772" t="42039" b="31393"/>
          <a:stretch/>
        </p:blipFill>
        <p:spPr>
          <a:xfrm>
            <a:off x="11125198" y="4420049"/>
            <a:ext cx="765322" cy="745067"/>
          </a:xfrm>
          <a:prstGeom prst="rect">
            <a:avLst/>
          </a:prstGeom>
        </p:spPr>
      </p:pic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BD1043CF-33CB-41DC-9C06-72D0B07B0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389" y="6462885"/>
            <a:ext cx="6960093" cy="365125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dirty="0"/>
              <a:t>Zisos et al., Towards energy autonomy of small Mediterranean islands: Challenges, perspectives and solutions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547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345558-DEFF-6B50-FD2C-5F09800E0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2D63-131E-4DF5-B317-0E92850B2564}" type="slidenum">
              <a:rPr lang="el-GR" smtClean="0"/>
              <a:t>6</a:t>
            </a:fld>
            <a:endParaRPr lang="el-GR"/>
          </a:p>
        </p:txBody>
      </p:sp>
      <p:sp>
        <p:nvSpPr>
          <p:cNvPr id="11" name="Τίτλος 1">
            <a:extLst>
              <a:ext uri="{FF2B5EF4-FFF2-40B4-BE49-F238E27FC236}">
                <a16:creationId xmlns:a16="http://schemas.microsoft.com/office/drawing/2014/main" id="{404BF911-F5EB-4DAC-A907-792554EF9E92}"/>
              </a:ext>
            </a:extLst>
          </p:cNvPr>
          <p:cNvSpPr txBox="1">
            <a:spLocks/>
          </p:cNvSpPr>
          <p:nvPr/>
        </p:nvSpPr>
        <p:spPr>
          <a:xfrm>
            <a:off x="749425" y="33634"/>
            <a:ext cx="10951346" cy="1119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Optimization under uncertainty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C45C6A-561A-40EA-8CAF-3CAC45E82126}"/>
              </a:ext>
            </a:extLst>
          </p:cNvPr>
          <p:cNvSpPr txBox="1"/>
          <p:nvPr/>
        </p:nvSpPr>
        <p:spPr>
          <a:xfrm>
            <a:off x="341160" y="1036437"/>
            <a:ext cx="11636620" cy="1989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Investigation of two optimization settings: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Setting 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Minimization of system’s failure probability (= frequency of power deficits)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Setting B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Full depreciation of investment costs for given time horizon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 two settings provide substantially different results, yet setting B ensures a more economic design (impressive reduction of reservoir size, reduction of PV panels), with minimal decrease of reliability.</a:t>
            </a:r>
          </a:p>
        </p:txBody>
      </p:sp>
      <p:graphicFrame>
        <p:nvGraphicFramePr>
          <p:cNvPr id="9" name="Πίνακας 9">
            <a:extLst>
              <a:ext uri="{FF2B5EF4-FFF2-40B4-BE49-F238E27FC236}">
                <a16:creationId xmlns:a16="http://schemas.microsoft.com/office/drawing/2014/main" id="{9B25710A-D99B-4659-A39F-26BF39C9C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46087"/>
              </p:ext>
            </p:extLst>
          </p:nvPr>
        </p:nvGraphicFramePr>
        <p:xfrm>
          <a:off x="341160" y="4534735"/>
          <a:ext cx="6948936" cy="18542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98890">
                  <a:extLst>
                    <a:ext uri="{9D8B030D-6E8A-4147-A177-3AD203B41FA5}">
                      <a16:colId xmlns:a16="http://schemas.microsoft.com/office/drawing/2014/main" val="423327818"/>
                    </a:ext>
                  </a:extLst>
                </a:gridCol>
                <a:gridCol w="2084705">
                  <a:extLst>
                    <a:ext uri="{9D8B030D-6E8A-4147-A177-3AD203B41FA5}">
                      <a16:colId xmlns:a16="http://schemas.microsoft.com/office/drawing/2014/main" val="1451367898"/>
                    </a:ext>
                  </a:extLst>
                </a:gridCol>
                <a:gridCol w="2065341">
                  <a:extLst>
                    <a:ext uri="{9D8B030D-6E8A-4147-A177-3AD203B41FA5}">
                      <a16:colId xmlns:a16="http://schemas.microsoft.com/office/drawing/2014/main" val="417847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l-G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Setting A</a:t>
                      </a:r>
                      <a:endParaRPr lang="el-G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Setting B</a:t>
                      </a:r>
                      <a:endParaRPr lang="el-G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36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Number of solar panels</a:t>
                      </a:r>
                      <a:endParaRPr lang="el-G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3 587 (562)</a:t>
                      </a:r>
                      <a:endParaRPr lang="el-G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2 825 (1 085)</a:t>
                      </a:r>
                      <a:endParaRPr lang="el-G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544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Reservoir capacity</a:t>
                      </a:r>
                      <a:endParaRPr lang="el-G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443 340 (170 019)</a:t>
                      </a:r>
                      <a:endParaRPr lang="el-G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89 313 (17 914)</a:t>
                      </a:r>
                      <a:endParaRPr lang="el-G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996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Reliability (%)</a:t>
                      </a:r>
                      <a:endParaRPr lang="el-G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82.81 (1.22)</a:t>
                      </a:r>
                      <a:endParaRPr lang="el-G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78.58 (1.51)</a:t>
                      </a:r>
                      <a:endParaRPr lang="el-G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548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Investment costs (10</a:t>
                      </a:r>
                      <a:r>
                        <a:rPr lang="en-US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€)</a:t>
                      </a:r>
                      <a:endParaRPr lang="el-G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30.60</a:t>
                      </a:r>
                      <a:endParaRPr lang="el-G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19.60</a:t>
                      </a:r>
                      <a:endParaRPr lang="el-G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14451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4F63D29-AB22-4A65-B80D-6CA9BA82F9EB}"/>
              </a:ext>
            </a:extLst>
          </p:cNvPr>
          <p:cNvSpPr txBox="1"/>
          <p:nvPr/>
        </p:nvSpPr>
        <p:spPr>
          <a:xfrm>
            <a:off x="341158" y="3933255"/>
            <a:ext cx="6880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Summary results of the two stochastic optimization settings (mean values of synthetic scenarios, standard deviations in parentheses)</a:t>
            </a:r>
            <a:endParaRPr lang="el-GR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269E3FE9-E7ED-42C3-BD87-9CDBBCD9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389" y="6462885"/>
            <a:ext cx="6960093" cy="365125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dirty="0"/>
              <a:t>Zisos et al., Towards energy autonomy of small Mediterranean islands: Challenges, perspectives and solutions</a:t>
            </a:r>
            <a:endParaRPr lang="el-GR" dirty="0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30C7D97F-E903-444A-9E79-66F640186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484" y="3071475"/>
            <a:ext cx="4520184" cy="37200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B23BD0-E757-4667-807C-3FC1DDD4EA38}"/>
              </a:ext>
            </a:extLst>
          </p:cNvPr>
          <p:cNvSpPr txBox="1"/>
          <p:nvPr/>
        </p:nvSpPr>
        <p:spPr>
          <a:xfrm>
            <a:off x="341159" y="3046266"/>
            <a:ext cx="7027308" cy="74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Multiple combinations of optimized design variables, induced by wind and power demand uncertainty.</a:t>
            </a:r>
          </a:p>
        </p:txBody>
      </p:sp>
    </p:spTree>
    <p:extLst>
      <p:ext uri="{BB962C8B-B14F-4D97-AF65-F5344CB8AC3E}">
        <p14:creationId xmlns:p14="http://schemas.microsoft.com/office/powerpoint/2010/main" val="2115260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154" y="3776134"/>
            <a:ext cx="3229629" cy="22000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234BA6-3F6B-8C52-F40D-EA9AC0F8CE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0" y="4148995"/>
            <a:ext cx="4546833" cy="15076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DA9DFD-6923-07E9-DEC7-328AD8BEC74A}"/>
              </a:ext>
            </a:extLst>
          </p:cNvPr>
          <p:cNvSpPr txBox="1"/>
          <p:nvPr/>
        </p:nvSpPr>
        <p:spPr>
          <a:xfrm>
            <a:off x="286898" y="5745409"/>
            <a:ext cx="4560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Source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: Yoon and Oh (2015)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C1981-D497-A186-219C-1BC43B35A935}"/>
              </a:ext>
            </a:extLst>
          </p:cNvPr>
          <p:cNvSpPr txBox="1"/>
          <p:nvPr/>
        </p:nvSpPr>
        <p:spPr>
          <a:xfrm>
            <a:off x="5319597" y="6010117"/>
            <a:ext cx="2253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Source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Plastika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Kritis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S.A.</a:t>
            </a:r>
          </a:p>
        </p:txBody>
      </p:sp>
      <p:sp>
        <p:nvSpPr>
          <p:cNvPr id="14" name="Τίτλος 1">
            <a:extLst>
              <a:ext uri="{FF2B5EF4-FFF2-40B4-BE49-F238E27FC236}">
                <a16:creationId xmlns:a16="http://schemas.microsoft.com/office/drawing/2014/main" id="{6EB86156-C570-455B-9806-A9A9B7D2F6DB}"/>
              </a:ext>
            </a:extLst>
          </p:cNvPr>
          <p:cNvSpPr txBox="1">
            <a:spLocks/>
          </p:cNvSpPr>
          <p:nvPr/>
        </p:nvSpPr>
        <p:spPr>
          <a:xfrm>
            <a:off x="749425" y="42512"/>
            <a:ext cx="10951346" cy="1119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Other engineering challenges &amp; provided solutions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E1450C-2CFB-4056-8137-3999AE595ED4}"/>
              </a:ext>
            </a:extLst>
          </p:cNvPr>
          <p:cNvSpPr txBox="1"/>
          <p:nvPr/>
        </p:nvSpPr>
        <p:spPr>
          <a:xfrm>
            <a:off x="137549" y="1168187"/>
            <a:ext cx="4710044" cy="2405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Pipe erosion: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Pipe material: GRP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Significant reduction of friction losses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Increased durability to UV radiation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Achieving flow velocity within safety limits (0.6 – 6.0 m/s)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6E3164-DF9E-4D3C-9850-DD4220410FC9}"/>
              </a:ext>
            </a:extLst>
          </p:cNvPr>
          <p:cNvSpPr txBox="1"/>
          <p:nvPr/>
        </p:nvSpPr>
        <p:spPr>
          <a:xfrm>
            <a:off x="5042898" y="1168187"/>
            <a:ext cx="3728239" cy="225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Tank waterproofing: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Application of HDPE geomembranes 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High resistance in tension, puncture, environmental stress cracking and chemicals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0A43A5-F92E-4009-9C2F-C609D2D1CEC9}"/>
              </a:ext>
            </a:extLst>
          </p:cNvPr>
          <p:cNvSpPr txBox="1"/>
          <p:nvPr/>
        </p:nvSpPr>
        <p:spPr>
          <a:xfrm>
            <a:off x="8774022" y="1168187"/>
            <a:ext cx="3280429" cy="1912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Erosion of electro-mechanical equipment: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Stainless steel equipment 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High resistance in seawater erosion </a:t>
            </a:r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EE86A59D-9069-4704-B763-A89A0639B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389" y="6462885"/>
            <a:ext cx="6960093" cy="365125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dirty="0"/>
              <a:t>Zisos et al., Towards energy autonomy of small Mediterranean islands: Challenges, perspectives and solutions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4270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345558-DEFF-6B50-FD2C-5F09800E0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2D63-131E-4DF5-B317-0E92850B2564}" type="slidenum">
              <a:rPr lang="el-GR" smtClean="0"/>
              <a:t>8</a:t>
            </a:fld>
            <a:endParaRPr lang="el-GR"/>
          </a:p>
        </p:txBody>
      </p:sp>
      <p:sp>
        <p:nvSpPr>
          <p:cNvPr id="11" name="Τίτλος 1">
            <a:extLst>
              <a:ext uri="{FF2B5EF4-FFF2-40B4-BE49-F238E27FC236}">
                <a16:creationId xmlns:a16="http://schemas.microsoft.com/office/drawing/2014/main" id="{404BF911-F5EB-4DAC-A907-792554EF9E92}"/>
              </a:ext>
            </a:extLst>
          </p:cNvPr>
          <p:cNvSpPr txBox="1">
            <a:spLocks/>
          </p:cNvSpPr>
          <p:nvPr/>
        </p:nvSpPr>
        <p:spPr>
          <a:xfrm>
            <a:off x="214220" y="119010"/>
            <a:ext cx="10951346" cy="1119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C1E6D6-27EC-48A3-BEAD-7697936544C3}"/>
              </a:ext>
            </a:extLst>
          </p:cNvPr>
          <p:cNvSpPr txBox="1"/>
          <p:nvPr/>
        </p:nvSpPr>
        <p:spPr>
          <a:xfrm>
            <a:off x="341160" y="1036437"/>
            <a:ext cx="11636620" cy="4436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Katsaprakakis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D. A., and M.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Voumvoulakis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A hybrid power plant towards 100% energy autonomy for the island of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Sifnos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Greece. Perspectives created from energy cooperatives, 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Energy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161, 680-698, doi:10.1016/j.energy.2018.07.198, 2018.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Sakki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G.-K., I. Tsoukalas, P. Kossieris, I. C.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Makropoulos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and A. Efstratiadis, Stochastic simulation-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optimisation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framework for the design and assessment of renewable energy systems under uncertainty, 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Renewable and Sustainable Energy Reviews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2022 (submitted; preprint available at https://ssrn.com/abstract=4109850).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Tsoukalas, I., P. Kossieris, and C.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Makropoulos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Simulation of non-Gaussian correlated random variables, stochastic processes and random fields: Introducing the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anySim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R-Package for environmental applications and beyond, 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Water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12(6), 1645, doi:10.3390/w12061645, 2020.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Yoon, S. H., and J. O. Oh, Prediction of long term performance for GRP pipes under sustained internal pressure, 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Composite Structures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185-189, 134, doi:10.1016/j.compstruct.2015.08.075, 2015.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C1D741B-EF1C-47BA-93D2-693DFB6A31B7}"/>
              </a:ext>
            </a:extLst>
          </p:cNvPr>
          <p:cNvSpPr txBox="1">
            <a:spLocks/>
          </p:cNvSpPr>
          <p:nvPr/>
        </p:nvSpPr>
        <p:spPr>
          <a:xfrm>
            <a:off x="44389" y="6462885"/>
            <a:ext cx="6960093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Zisos et al., Towards energy autonomy of small Mediterranean islands: Challenges, perspectives and solutions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3959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</TotalTime>
  <Words>1059</Words>
  <Application>Microsoft Office PowerPoint</Application>
  <PresentationFormat>Widescreen</PresentationFormat>
  <Paragraphs>119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Office Theme</vt:lpstr>
      <vt:lpstr>Towards energy autonomy of small Mediterranean islands: Challenges, perspectives and solutions</vt:lpstr>
      <vt:lpstr>Motivation: Ensuring energy autonomy for Sifnos island</vt:lpstr>
      <vt:lpstr>Conceptual scheme of proposed hybrid power system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energy autonomy of small Mediterranean islands: Challenges, perspectives and solutions</dc:title>
  <dc:creator>Ifigenia koutsouradi</dc:creator>
  <cp:lastModifiedBy>Thanasis Zisos</cp:lastModifiedBy>
  <cp:revision>77</cp:revision>
  <dcterms:created xsi:type="dcterms:W3CDTF">2022-05-19T07:17:53Z</dcterms:created>
  <dcterms:modified xsi:type="dcterms:W3CDTF">2022-05-21T12:06:59Z</dcterms:modified>
</cp:coreProperties>
</file>