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64" r:id="rId2"/>
    <p:sldId id="257" r:id="rId3"/>
    <p:sldId id="350" r:id="rId4"/>
    <p:sldId id="342" r:id="rId5"/>
    <p:sldId id="352" r:id="rId6"/>
    <p:sldId id="354" r:id="rId7"/>
    <p:sldId id="366" r:id="rId8"/>
    <p:sldId id="367" r:id="rId9"/>
    <p:sldId id="361" r:id="rId10"/>
    <p:sldId id="360" r:id="rId11"/>
    <p:sldId id="365" r:id="rId12"/>
  </p:sldIdLst>
  <p:sldSz cx="9144000" cy="5143500" type="screen16x9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00589C"/>
    <a:srgbClr val="E3E4E6"/>
    <a:srgbClr val="004D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97" d="100"/>
          <a:sy n="97" d="100"/>
        </p:scale>
        <p:origin x="403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6E11EAB-2FE2-43CA-B7D8-E6DC313F7CA3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321713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solidFill>
                  <a:srgbClr val="004D95"/>
                </a:solidFill>
                <a:latin typeface="Verdana" panose="020B0604030504040204" pitchFamily="34" charset="0"/>
              </a:defRPr>
            </a:lvl1pPr>
          </a:lstStyle>
          <a:p>
            <a:fld id="{0A463E84-36D0-47AB-AE84-D840C4315E64}" type="slidenum">
              <a:rPr lang="de-DE" altLang="de-DE"/>
              <a:pPr/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72094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rgbClr val="004D95"/>
        </a:solidFill>
        <a:latin typeface="Verdana" pitchFamily="96" charset="0"/>
        <a:ea typeface="MS PGothic" panose="020B0600070205080204" pitchFamily="34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96" charset="0"/>
        <a:ea typeface="MS PGothic" panose="020B0600070205080204" pitchFamily="34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1624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6972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1046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5282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463E84-36D0-47AB-AE84-D840C4315E64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44927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 userDrawn="1"/>
        </p:nvSpPr>
        <p:spPr bwMode="auto">
          <a:xfrm>
            <a:off x="0" y="1588"/>
            <a:ext cx="9144000" cy="5143500"/>
          </a:xfrm>
          <a:prstGeom prst="rect">
            <a:avLst/>
          </a:prstGeom>
          <a:solidFill>
            <a:srgbClr val="0058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de-DE" altLang="de-DE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-36513" y="4587875"/>
            <a:ext cx="9288463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6" name="Bild 11" descr="GFZ-LogoNeu_eng_neg_1c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87375" cy="37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228600"/>
            <a:ext cx="8839200" cy="15430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de-DE" noProof="0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2400" y="1771650"/>
            <a:ext cx="8839200" cy="8001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44832"/>
            <a:ext cx="1331640" cy="28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581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  <a:ea typeface="Arial Unicode MS" pitchFamily="34" charset="-128"/>
                <a:cs typeface="Arial Unicode MS" pitchFamily="34" charset="-128"/>
              </a:defRPr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>
              <a:defRPr>
                <a:latin typeface="+mn-lt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05EDC-34E1-4D80-B051-D0CBD59863B8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524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57300"/>
            <a:ext cx="4343400" cy="3028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32C7EE-0DD2-4C7A-B362-5FAF3A75D56D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4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B479F-EF7F-4B2E-A81B-1A7DE36B62D2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25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C05238-B3BF-498D-8B46-96DFE24180B0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518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42CEB1-8695-4710-AD70-0F6B9EB4A9E3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22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D40D77-E111-40D0-8F47-B615418AF78A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147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57300"/>
            <a:ext cx="88392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4887913"/>
            <a:ext cx="5410200" cy="255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Arial" charset="0"/>
                <a:ea typeface="ＭＳ Ｐゴシック" pitchFamily="96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4887913"/>
            <a:ext cx="838200" cy="2555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bg2"/>
                </a:solidFill>
                <a:latin typeface="Verdana" panose="020B0604030504040204" pitchFamily="34" charset="0"/>
              </a:defRPr>
            </a:lvl1pPr>
          </a:lstStyle>
          <a:p>
            <a:fld id="{90D4C99E-7E1A-4B9A-BF08-BD24E44EFC6B}" type="slidenum">
              <a:rPr lang="de-DE" altLang="de-DE"/>
              <a:pPr/>
              <a:t>‹#›</a:t>
            </a:fld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2" name="Line 12"/>
          <p:cNvSpPr>
            <a:spLocks noChangeShapeType="1"/>
          </p:cNvSpPr>
          <p:nvPr/>
        </p:nvSpPr>
        <p:spPr bwMode="auto">
          <a:xfrm>
            <a:off x="0" y="4564063"/>
            <a:ext cx="9144000" cy="0"/>
          </a:xfrm>
          <a:prstGeom prst="line">
            <a:avLst/>
          </a:prstGeom>
          <a:noFill/>
          <a:ln w="6350">
            <a:solidFill>
              <a:srgbClr val="004D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031" name="Bild 10" descr="GFZ-LogoNeu_eng_4c.eps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659313"/>
            <a:ext cx="576263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43" y="4803998"/>
            <a:ext cx="1135070" cy="15878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+mj-lt"/>
          <a:ea typeface="MS PGothic" panose="020B0600070205080204" pitchFamily="34" charset="-128"/>
          <a:cs typeface="ＭＳ Ｐゴシック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589C"/>
          </a:solidFill>
          <a:latin typeface="Verdana" pitchFamily="96" charset="0"/>
          <a:ea typeface="MS PGothic" panose="020B0600070205080204" pitchFamily="34" charset="-128"/>
          <a:cs typeface="ＭＳ Ｐゴシック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004D95"/>
          </a:solidFill>
          <a:latin typeface="Verdana" pitchFamily="96" charset="0"/>
          <a:ea typeface="ＭＳ Ｐゴシック" pitchFamily="96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rgbClr val="00589C"/>
          </a:solidFill>
          <a:latin typeface="+mn-lt"/>
          <a:ea typeface="MS PGothic" panose="020B0600070205080204" pitchFamily="34" charset="-128"/>
          <a:cs typeface="ＭＳ Ｐゴシック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MS PGothic" panose="020B0600070205080204" pitchFamily="34" charset="-128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000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4BF7564-B4C3-47FB-A64C-245D49C1E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" y="3268990"/>
            <a:ext cx="2401479" cy="1276574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06FB9CD-0682-4313-989C-AEE8992B5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80727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589C"/>
                </a:solidFill>
                <a:latin typeface="Verdana" pitchFamily="96" charset="0"/>
                <a:ea typeface="MS PGothic" panose="020B0600070205080204" pitchFamily="34" charset="-128"/>
                <a:cs typeface="ＭＳ Ｐゴシック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rgbClr val="004D95"/>
                </a:solidFill>
                <a:latin typeface="Verdana" pitchFamily="96" charset="0"/>
                <a:ea typeface="ＭＳ Ｐゴシック" pitchFamily="96" charset="-128"/>
              </a:defRPr>
            </a:lvl9pPr>
          </a:lstStyle>
          <a:p>
            <a:pPr eaLnBrk="0" hangingPunct="0">
              <a:defRPr/>
            </a:pPr>
            <a:r>
              <a:rPr lang="en-US" sz="2400" b="1" kern="120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3D lithospheric structure below Marmara Sea</a:t>
            </a:r>
            <a:br>
              <a:rPr lang="en-US" sz="2400" b="1" kern="120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</a:br>
            <a:r>
              <a:rPr lang="en-US" sz="1800" b="1" kern="120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from gravity modelling and seismic tomography</a:t>
            </a:r>
            <a:endParaRPr lang="de-DE" altLang="de-DE" sz="2400" b="1" kern="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A6BD71F-159F-45E1-8360-19806399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1389754"/>
            <a:ext cx="8839200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800" kern="0" dirty="0"/>
              <a:t>Naiara Fernandez</a:t>
            </a:r>
            <a:r>
              <a:rPr lang="de-DE" sz="1800" kern="0" baseline="30000" dirty="0"/>
              <a:t>1</a:t>
            </a:r>
            <a:r>
              <a:rPr lang="de-DE" sz="1800" kern="0" dirty="0"/>
              <a:t>, Magdalena Scheck-Wenderoth</a:t>
            </a:r>
            <a:r>
              <a:rPr lang="de-DE" sz="1800" kern="0" baseline="30000" dirty="0"/>
              <a:t>1,2</a:t>
            </a:r>
            <a:r>
              <a:rPr lang="de-DE" sz="1800" kern="0" dirty="0"/>
              <a:t>, </a:t>
            </a:r>
          </a:p>
          <a:p>
            <a:pPr marL="0" indent="0" algn="ctr">
              <a:buNone/>
              <a:defRPr/>
            </a:pPr>
            <a:r>
              <a:rPr lang="de-DE" sz="1800" kern="0" dirty="0"/>
              <a:t>Judith Bott</a:t>
            </a:r>
            <a:r>
              <a:rPr lang="de-DE" sz="1800" kern="0" baseline="30000" dirty="0"/>
              <a:t>1</a:t>
            </a:r>
            <a:r>
              <a:rPr lang="de-DE" sz="1800" kern="0" dirty="0"/>
              <a:t>, Mauro Cacace</a:t>
            </a:r>
            <a:r>
              <a:rPr lang="de-DE" sz="1800" kern="0" baseline="30000" dirty="0"/>
              <a:t>1</a:t>
            </a:r>
            <a:r>
              <a:rPr lang="de-DE" sz="1800" kern="0" dirty="0"/>
              <a:t>, Ershad Gholamrezaie</a:t>
            </a:r>
            <a:r>
              <a:rPr lang="de-DE" sz="1800" kern="0" baseline="30000" dirty="0"/>
              <a:t>3</a:t>
            </a:r>
            <a:endParaRPr lang="de-DE" sz="1800" kern="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E3F186-5D1F-41C3-A70E-CA1A7EB084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399" y="2324924"/>
            <a:ext cx="883920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1200" b="1" kern="0" dirty="0">
                <a:solidFill>
                  <a:schemeClr val="tx1"/>
                </a:solidFill>
              </a:rPr>
              <a:t>naiara@gfz-potsdam.de</a:t>
            </a:r>
          </a:p>
          <a:p>
            <a:pPr>
              <a:defRPr/>
            </a:pPr>
            <a:endParaRPr lang="de-DE" sz="1200" kern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200" kern="0" dirty="0">
                <a:solidFill>
                  <a:schemeClr val="tx1"/>
                </a:solidFill>
              </a:rPr>
              <a:t>1. GFZ Helmholtz-Zentrum Potsdam - German Research </a:t>
            </a:r>
            <a:r>
              <a:rPr lang="de-DE" sz="1200" kern="0" dirty="0" err="1">
                <a:solidFill>
                  <a:schemeClr val="tx1"/>
                </a:solidFill>
              </a:rPr>
              <a:t>Centre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for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Geosciences</a:t>
            </a:r>
            <a:r>
              <a:rPr lang="de-DE" sz="1200" kern="0" dirty="0">
                <a:solidFill>
                  <a:schemeClr val="tx1"/>
                </a:solidFill>
              </a:rPr>
              <a:t>, Potsdam Germany</a:t>
            </a:r>
          </a:p>
          <a:p>
            <a:pPr>
              <a:defRPr/>
            </a:pPr>
            <a:r>
              <a:rPr lang="de-DE" sz="1200" kern="0" dirty="0">
                <a:solidFill>
                  <a:schemeClr val="tx1"/>
                </a:solidFill>
              </a:rPr>
              <a:t>2. Faculty </a:t>
            </a:r>
            <a:r>
              <a:rPr lang="de-DE" sz="1200" kern="0" dirty="0" err="1">
                <a:solidFill>
                  <a:schemeClr val="tx1"/>
                </a:solidFill>
              </a:rPr>
              <a:t>of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Georesources</a:t>
            </a:r>
            <a:r>
              <a:rPr lang="de-DE" sz="1200" kern="0" dirty="0">
                <a:solidFill>
                  <a:schemeClr val="tx1"/>
                </a:solidFill>
              </a:rPr>
              <a:t> and Materials Engineering, RWTH Aachen University, Germany</a:t>
            </a:r>
          </a:p>
          <a:p>
            <a:pPr>
              <a:defRPr/>
            </a:pPr>
            <a:r>
              <a:rPr lang="de-DE" sz="1200" kern="0" dirty="0">
                <a:solidFill>
                  <a:schemeClr val="tx1"/>
                </a:solidFill>
              </a:rPr>
              <a:t>3. Department </a:t>
            </a:r>
            <a:r>
              <a:rPr lang="de-DE" sz="1200" kern="0" dirty="0" err="1">
                <a:solidFill>
                  <a:schemeClr val="tx1"/>
                </a:solidFill>
              </a:rPr>
              <a:t>of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Informatics</a:t>
            </a:r>
            <a:r>
              <a:rPr lang="de-DE" sz="1200" kern="0" dirty="0">
                <a:solidFill>
                  <a:schemeClr val="tx1"/>
                </a:solidFill>
              </a:rPr>
              <a:t>, University </a:t>
            </a:r>
            <a:r>
              <a:rPr lang="de-DE" sz="1200" kern="0" dirty="0" err="1">
                <a:solidFill>
                  <a:schemeClr val="tx1"/>
                </a:solidFill>
              </a:rPr>
              <a:t>of</a:t>
            </a:r>
            <a:r>
              <a:rPr lang="de-DE" sz="1200" kern="0" dirty="0">
                <a:solidFill>
                  <a:schemeClr val="tx1"/>
                </a:solidFill>
              </a:rPr>
              <a:t> </a:t>
            </a:r>
            <a:r>
              <a:rPr lang="de-DE" sz="1200" kern="0" dirty="0" err="1">
                <a:solidFill>
                  <a:schemeClr val="tx1"/>
                </a:solidFill>
              </a:rPr>
              <a:t>Umea</a:t>
            </a:r>
            <a:r>
              <a:rPr lang="de-DE" sz="1200" kern="0" dirty="0">
                <a:solidFill>
                  <a:schemeClr val="tx1"/>
                </a:solidFill>
              </a:rPr>
              <a:t>, </a:t>
            </a:r>
            <a:r>
              <a:rPr lang="de-DE" sz="1200" kern="0" dirty="0" err="1">
                <a:solidFill>
                  <a:schemeClr val="tx1"/>
                </a:solidFill>
              </a:rPr>
              <a:t>Sweden</a:t>
            </a:r>
            <a:endParaRPr lang="de-DE" sz="1200" kern="0" dirty="0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3246D2-522F-42E3-8D59-EDDF78439F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34" y="3804130"/>
            <a:ext cx="2791793" cy="5886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6C3FDA4-3796-4F31-852A-DA25EE45B6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88" y="3376120"/>
            <a:ext cx="1092277" cy="109437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5F4C37E-B5FE-4018-B774-A4309BBD2C75}"/>
              </a:ext>
            </a:extLst>
          </p:cNvPr>
          <p:cNvSpPr txBox="1"/>
          <p:nvPr/>
        </p:nvSpPr>
        <p:spPr>
          <a:xfrm>
            <a:off x="1165114" y="4680746"/>
            <a:ext cx="64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DEMMAF: </a:t>
            </a:r>
            <a:r>
              <a:rPr lang="en-US" sz="1600" b="1" dirty="0" err="1"/>
              <a:t>DE</a:t>
            </a:r>
            <a:r>
              <a:rPr lang="en-US" sz="1600" dirty="0" err="1"/>
              <a:t>formation</a:t>
            </a:r>
            <a:r>
              <a:rPr lang="en-US" sz="1600" dirty="0"/>
              <a:t> </a:t>
            </a:r>
            <a:r>
              <a:rPr lang="en-US" sz="1600" b="1" dirty="0"/>
              <a:t>M</a:t>
            </a:r>
            <a:r>
              <a:rPr lang="en-US" sz="1600" dirty="0"/>
              <a:t>echanisms along the Main </a:t>
            </a:r>
            <a:r>
              <a:rPr lang="en-US" sz="1600" b="1" dirty="0" err="1"/>
              <a:t>MA</a:t>
            </a:r>
            <a:r>
              <a:rPr lang="en-US" sz="1600" dirty="0" err="1"/>
              <a:t>rmara</a:t>
            </a:r>
            <a:r>
              <a:rPr lang="en-US" sz="1600" dirty="0"/>
              <a:t> </a:t>
            </a:r>
            <a:r>
              <a:rPr lang="en-US" sz="1600" b="1" dirty="0"/>
              <a:t>F</a:t>
            </a:r>
            <a:r>
              <a:rPr lang="en-US" sz="1600" dirty="0"/>
              <a:t>ault</a:t>
            </a:r>
          </a:p>
        </p:txBody>
      </p:sp>
    </p:spTree>
    <p:extLst>
      <p:ext uri="{BB962C8B-B14F-4D97-AF65-F5344CB8AC3E}">
        <p14:creationId xmlns:p14="http://schemas.microsoft.com/office/powerpoint/2010/main" val="4093876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3182481" y="554107"/>
            <a:ext cx="27790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Thank you!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07FB95-99CA-4B34-AC1C-B62DCA682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123" y="2414053"/>
            <a:ext cx="8839200" cy="1246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chemeClr val="tx1"/>
                </a:solidFill>
              </a:rPr>
              <a:t>Acknowledgements: </a:t>
            </a:r>
          </a:p>
          <a:p>
            <a:pPr>
              <a:defRPr/>
            </a:pPr>
            <a:r>
              <a:rPr lang="en-US" sz="1400" kern="0" dirty="0">
                <a:solidFill>
                  <a:schemeClr val="tx1"/>
                </a:solidFill>
              </a:rPr>
              <a:t>Pierre Henry from CEREGE for providing the gravity dataset</a:t>
            </a:r>
          </a:p>
          <a:p>
            <a:pPr>
              <a:defRPr/>
            </a:pPr>
            <a:r>
              <a:rPr lang="en-US" sz="1400" kern="0" dirty="0">
                <a:solidFill>
                  <a:schemeClr val="tx1"/>
                </a:solidFill>
              </a:rPr>
              <a:t>Collaborative Seismic Earth Model (CSEM) at ETH Zurich for providing the tomography datasets</a:t>
            </a:r>
          </a:p>
          <a:p>
            <a:pPr>
              <a:defRPr/>
            </a:pPr>
            <a:endParaRPr lang="de-DE" sz="1400" kern="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e-DE" sz="1400" kern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20A1D3F-9199-41E2-B9AC-9A7B9DD992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9902" y="1465563"/>
            <a:ext cx="6010946" cy="38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bg1"/>
                </a:solidFill>
                <a:latin typeface="+mj-lt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rgbClr val="00589C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MS PGothic" panose="020B0600070205080204" pitchFamily="34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000">
                <a:solidFill>
                  <a:schemeClr val="bg2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1600" kern="0" dirty="0">
                <a:solidFill>
                  <a:schemeClr val="tx1"/>
                </a:solidFill>
              </a:rPr>
              <a:t>naiara@gfz-potsdam.de</a:t>
            </a:r>
            <a:endParaRPr lang="de-DE" sz="1600" kern="0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A65084-9C9B-496B-99F6-6C686A6F2F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41" y="3268990"/>
            <a:ext cx="2401479" cy="1276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B022A-6DDD-464F-9AB6-36B707C22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5934" y="3804130"/>
            <a:ext cx="2791793" cy="58868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E239008-72A0-46F0-8058-384873772B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588" y="3376120"/>
            <a:ext cx="1092277" cy="10943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3CAD4E-BBA1-420D-B98B-611288090C0B}"/>
              </a:ext>
            </a:extLst>
          </p:cNvPr>
          <p:cNvSpPr txBox="1"/>
          <p:nvPr/>
        </p:nvSpPr>
        <p:spPr>
          <a:xfrm>
            <a:off x="1165114" y="4680746"/>
            <a:ext cx="6458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DEMMAF: </a:t>
            </a:r>
            <a:r>
              <a:rPr lang="en-US" sz="1600" b="1" dirty="0" err="1"/>
              <a:t>DE</a:t>
            </a:r>
            <a:r>
              <a:rPr lang="en-US" sz="1600" dirty="0" err="1"/>
              <a:t>formation</a:t>
            </a:r>
            <a:r>
              <a:rPr lang="en-US" sz="1600" dirty="0"/>
              <a:t> </a:t>
            </a:r>
            <a:r>
              <a:rPr lang="en-US" sz="1600" b="1" dirty="0"/>
              <a:t>M</a:t>
            </a:r>
            <a:r>
              <a:rPr lang="en-US" sz="1600" dirty="0"/>
              <a:t>echanisms along the Main </a:t>
            </a:r>
            <a:r>
              <a:rPr lang="en-US" sz="1600" b="1" dirty="0" err="1"/>
              <a:t>MA</a:t>
            </a:r>
            <a:r>
              <a:rPr lang="en-US" sz="1600" dirty="0" err="1"/>
              <a:t>rmara</a:t>
            </a:r>
            <a:r>
              <a:rPr lang="en-US" sz="1600" dirty="0"/>
              <a:t> </a:t>
            </a:r>
            <a:r>
              <a:rPr lang="en-US" sz="1600" b="1" dirty="0"/>
              <a:t>F</a:t>
            </a:r>
            <a:r>
              <a:rPr lang="en-US" sz="1600" dirty="0"/>
              <a:t>ault</a:t>
            </a:r>
          </a:p>
        </p:txBody>
      </p:sp>
    </p:spTree>
    <p:extLst>
      <p:ext uri="{BB962C8B-B14F-4D97-AF65-F5344CB8AC3E}">
        <p14:creationId xmlns:p14="http://schemas.microsoft.com/office/powerpoint/2010/main" val="422772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99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73846F-A968-448C-9C66-44F7BF5B2FFF}"/>
              </a:ext>
            </a:extLst>
          </p:cNvPr>
          <p:cNvSpPr txBox="1"/>
          <p:nvPr/>
        </p:nvSpPr>
        <p:spPr>
          <a:xfrm>
            <a:off x="3805745" y="3397480"/>
            <a:ext cx="32921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Gholamrezaie</a:t>
            </a:r>
            <a:r>
              <a:rPr lang="en-US" sz="1200" dirty="0"/>
              <a:t> et al., 2019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E1164E-67F9-47BB-A615-196D44490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392" y="797517"/>
            <a:ext cx="4496837" cy="26382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D60F6C-E457-48F3-BDA2-4EA6B59E3789}"/>
              </a:ext>
            </a:extLst>
          </p:cNvPr>
          <p:cNvSpPr txBox="1"/>
          <p:nvPr/>
        </p:nvSpPr>
        <p:spPr>
          <a:xfrm>
            <a:off x="1" y="16023"/>
            <a:ext cx="9515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noProof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Deformation along Main Marmara Fault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1206E20-3334-4962-A258-1ACCA1FE4636}"/>
              </a:ext>
            </a:extLst>
          </p:cNvPr>
          <p:cNvGrpSpPr/>
          <p:nvPr/>
        </p:nvGrpSpPr>
        <p:grpSpPr>
          <a:xfrm>
            <a:off x="1316181" y="700564"/>
            <a:ext cx="6018041" cy="2973915"/>
            <a:chOff x="1335936" y="625370"/>
            <a:chExt cx="5827494" cy="287975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93408A3-0EF6-4E95-B55C-24A52CD1A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5936" y="625370"/>
              <a:ext cx="5827494" cy="2879753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2B79BD1-E511-4886-AB68-63489F5594FC}"/>
                </a:ext>
              </a:extLst>
            </p:cNvPr>
            <p:cNvSpPr/>
            <p:nvPr/>
          </p:nvSpPr>
          <p:spPr bwMode="auto">
            <a:xfrm>
              <a:off x="3265537" y="1666518"/>
              <a:ext cx="683564" cy="170892"/>
            </a:xfrm>
            <a:prstGeom prst="rect">
              <a:avLst/>
            </a:prstGeom>
            <a:noFill/>
            <a:ln w="38100" cap="flat" cmpd="sng" algn="ctr">
              <a:solidFill>
                <a:srgbClr val="66FF33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45F3FAD-1B74-4F56-9C61-C0A61365B6C0}"/>
                </a:ext>
              </a:extLst>
            </p:cNvPr>
            <p:cNvSpPr/>
            <p:nvPr/>
          </p:nvSpPr>
          <p:spPr bwMode="auto">
            <a:xfrm rot="1586668">
              <a:off x="4688767" y="1680176"/>
              <a:ext cx="643131" cy="175095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63FACCD-7A95-40E4-AF53-89AC712F07BB}"/>
              </a:ext>
            </a:extLst>
          </p:cNvPr>
          <p:cNvSpPr txBox="1"/>
          <p:nvPr/>
        </p:nvSpPr>
        <p:spPr>
          <a:xfrm>
            <a:off x="188842" y="3731039"/>
            <a:ext cx="8656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Does </a:t>
            </a:r>
            <a:r>
              <a:rPr lang="en-US" sz="1800" b="1" dirty="0"/>
              <a:t>rheological configuration</a:t>
            </a:r>
            <a:r>
              <a:rPr lang="en-US" sz="1800" dirty="0"/>
              <a:t> control </a:t>
            </a:r>
            <a:r>
              <a:rPr lang="en-US" sz="1800" b="1" dirty="0"/>
              <a:t>deformation mechanisms</a:t>
            </a:r>
            <a:r>
              <a:rPr lang="en-US" sz="1800" dirty="0"/>
              <a:t> along-fault?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3ED2DD5-3209-4E72-ADFD-C970458BCFD8}"/>
              </a:ext>
            </a:extLst>
          </p:cNvPr>
          <p:cNvSpPr txBox="1"/>
          <p:nvPr/>
        </p:nvSpPr>
        <p:spPr>
          <a:xfrm>
            <a:off x="1261625" y="4119770"/>
            <a:ext cx="6511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What is Crustal and Lithosphere Structure + Thermal State?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4A1CB-DA80-4BCB-A0CA-C09D0524B315}"/>
              </a:ext>
            </a:extLst>
          </p:cNvPr>
          <p:cNvSpPr txBox="1"/>
          <p:nvPr/>
        </p:nvSpPr>
        <p:spPr>
          <a:xfrm>
            <a:off x="1976535" y="4693167"/>
            <a:ext cx="447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Image from https://www.gonaf-network.org/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5ED3E23-2223-432A-B2CF-37F0FDB05E8C}"/>
              </a:ext>
            </a:extLst>
          </p:cNvPr>
          <p:cNvGrpSpPr/>
          <p:nvPr/>
        </p:nvGrpSpPr>
        <p:grpSpPr>
          <a:xfrm>
            <a:off x="23247" y="2088232"/>
            <a:ext cx="6958983" cy="2474940"/>
            <a:chOff x="23247" y="2088232"/>
            <a:chExt cx="6958983" cy="247494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68BD3E6-277F-4FE6-83D0-149C84062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968"/>
            <a:stretch/>
          </p:blipFill>
          <p:spPr>
            <a:xfrm>
              <a:off x="23247" y="2088232"/>
              <a:ext cx="6958983" cy="24749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BE6374-F776-46C0-BDB6-6290391129D6}"/>
                </a:ext>
              </a:extLst>
            </p:cNvPr>
            <p:cNvSpPr txBox="1"/>
            <p:nvPr/>
          </p:nvSpPr>
          <p:spPr>
            <a:xfrm>
              <a:off x="253535" y="4245379"/>
              <a:ext cx="182453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i="1" dirty="0"/>
                <a:t>(from </a:t>
              </a:r>
              <a:r>
                <a:rPr lang="en-US" sz="1200" i="1" dirty="0" err="1"/>
                <a:t>Becel</a:t>
              </a:r>
              <a:r>
                <a:rPr lang="en-US" sz="1200" i="1" dirty="0"/>
                <a:t> et al., 2009)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Constraints on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 Crustal Structure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042DE3-984A-4BE8-9FA5-9B21E710592E}"/>
              </a:ext>
            </a:extLst>
          </p:cNvPr>
          <p:cNvSpPr txBox="1"/>
          <p:nvPr/>
        </p:nvSpPr>
        <p:spPr>
          <a:xfrm>
            <a:off x="5142622" y="4087565"/>
            <a:ext cx="406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Moho topography: seismic reflection/refraction surveys, receiver functions…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28ED73-DDD6-4634-8218-375C40BC2473}"/>
              </a:ext>
            </a:extLst>
          </p:cNvPr>
          <p:cNvSpPr txBox="1"/>
          <p:nvPr/>
        </p:nvSpPr>
        <p:spPr>
          <a:xfrm>
            <a:off x="4983883" y="1394382"/>
            <a:ext cx="4040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Sedimentary basins: seismic surveys, </a:t>
            </a:r>
            <a:r>
              <a:rPr lang="en-US" sz="1400" dirty="0" err="1"/>
              <a:t>isopachs</a:t>
            </a:r>
            <a:r>
              <a:rPr lang="en-US" sz="1400" dirty="0"/>
              <a:t> maps, geological maps…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5A27A16-F3A5-4349-90DA-D6C609667EA1}"/>
              </a:ext>
            </a:extLst>
          </p:cNvPr>
          <p:cNvCxnSpPr>
            <a:cxnSpLocks/>
          </p:cNvCxnSpPr>
          <p:nvPr/>
        </p:nvCxnSpPr>
        <p:spPr bwMode="auto">
          <a:xfrm flipH="1">
            <a:off x="3328385" y="1901188"/>
            <a:ext cx="2089582" cy="7504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E1B7344-4A46-483B-A23D-85FC71B67F1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657601" y="3480939"/>
            <a:ext cx="1760366" cy="65423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CCFB03B-999F-4E08-B3AA-3F37BFF477ED}"/>
              </a:ext>
            </a:extLst>
          </p:cNvPr>
          <p:cNvSpPr txBox="1"/>
          <p:nvPr/>
        </p:nvSpPr>
        <p:spPr>
          <a:xfrm>
            <a:off x="4863300" y="2683293"/>
            <a:ext cx="1785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Crustal </a:t>
            </a:r>
          </a:p>
          <a:p>
            <a:r>
              <a:rPr lang="en-US" sz="1400" b="1" dirty="0"/>
              <a:t>structure?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DE7EAE-4945-408F-A67E-7F1EF23A218F}"/>
              </a:ext>
            </a:extLst>
          </p:cNvPr>
          <p:cNvSpPr txBox="1"/>
          <p:nvPr/>
        </p:nvSpPr>
        <p:spPr>
          <a:xfrm>
            <a:off x="7036498" y="2557316"/>
            <a:ext cx="19607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Observation from 2D</a:t>
            </a:r>
          </a:p>
          <a:p>
            <a:pPr algn="ctr"/>
            <a:r>
              <a:rPr lang="en-US" sz="1400" b="1" dirty="0"/>
              <a:t>refraction/reflection:</a:t>
            </a:r>
          </a:p>
          <a:p>
            <a:pPr algn="ctr"/>
            <a:endParaRPr lang="en-US" sz="1400" b="1" dirty="0"/>
          </a:p>
          <a:p>
            <a:pPr algn="ctr"/>
            <a:r>
              <a:rPr lang="en-US" sz="1400" b="1" dirty="0"/>
              <a:t>Moho uplifted below </a:t>
            </a:r>
          </a:p>
          <a:p>
            <a:pPr algn="ctr"/>
            <a:r>
              <a:rPr lang="en-US" sz="1400" b="1" dirty="0"/>
              <a:t>Marmara Sea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DEFA379-B15E-4E1F-8B05-044CD959A7A3}"/>
              </a:ext>
            </a:extLst>
          </p:cNvPr>
          <p:cNvGrpSpPr/>
          <p:nvPr/>
        </p:nvGrpSpPr>
        <p:grpSpPr>
          <a:xfrm>
            <a:off x="511546" y="701685"/>
            <a:ext cx="2816839" cy="1130346"/>
            <a:chOff x="934588" y="1332567"/>
            <a:chExt cx="7274822" cy="2919255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1A202EC-47C7-43F6-955B-613A42FCF881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934589" y="1332567"/>
              <a:ext cx="7274821" cy="2919255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AB40324E-0243-4F2C-B1D5-7BF5435F2314}"/>
                </a:ext>
              </a:extLst>
            </p:cNvPr>
            <p:cNvGrpSpPr/>
            <p:nvPr/>
          </p:nvGrpSpPr>
          <p:grpSpPr>
            <a:xfrm>
              <a:off x="934588" y="1332567"/>
              <a:ext cx="7274821" cy="2919254"/>
              <a:chOff x="235950" y="1176980"/>
              <a:chExt cx="5878711" cy="2334428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505387F-67FD-4486-8F24-70C502442882}"/>
                  </a:ext>
                </a:extLst>
              </p:cNvPr>
              <p:cNvSpPr/>
              <p:nvPr/>
            </p:nvSpPr>
            <p:spPr>
              <a:xfrm>
                <a:off x="242596" y="1878563"/>
                <a:ext cx="5859624" cy="460310"/>
              </a:xfrm>
              <a:custGeom>
                <a:avLst/>
                <a:gdLst>
                  <a:gd name="connsiteX0" fmla="*/ 0 w 5921828"/>
                  <a:gd name="connsiteY0" fmla="*/ 485192 h 485192"/>
                  <a:gd name="connsiteX1" fmla="*/ 261257 w 5921828"/>
                  <a:gd name="connsiteY1" fmla="*/ 354564 h 485192"/>
                  <a:gd name="connsiteX2" fmla="*/ 454090 w 5921828"/>
                  <a:gd name="connsiteY2" fmla="*/ 261257 h 485192"/>
                  <a:gd name="connsiteX3" fmla="*/ 528735 w 5921828"/>
                  <a:gd name="connsiteY3" fmla="*/ 205274 h 485192"/>
                  <a:gd name="connsiteX4" fmla="*/ 678024 w 5921828"/>
                  <a:gd name="connsiteY4" fmla="*/ 180392 h 485192"/>
                  <a:gd name="connsiteX5" fmla="*/ 926841 w 5921828"/>
                  <a:gd name="connsiteY5" fmla="*/ 211494 h 485192"/>
                  <a:gd name="connsiteX6" fmla="*/ 1517779 w 5921828"/>
                  <a:gd name="connsiteY6" fmla="*/ 192833 h 485192"/>
                  <a:gd name="connsiteX7" fmla="*/ 2121159 w 5921828"/>
                  <a:gd name="connsiteY7" fmla="*/ 80866 h 485192"/>
                  <a:gd name="connsiteX8" fmla="*/ 2463281 w 5921828"/>
                  <a:gd name="connsiteY8" fmla="*/ 24882 h 485192"/>
                  <a:gd name="connsiteX9" fmla="*/ 2575249 w 5921828"/>
                  <a:gd name="connsiteY9" fmla="*/ 18661 h 485192"/>
                  <a:gd name="connsiteX10" fmla="*/ 2842726 w 5921828"/>
                  <a:gd name="connsiteY10" fmla="*/ 31102 h 485192"/>
                  <a:gd name="connsiteX11" fmla="*/ 3110204 w 5921828"/>
                  <a:gd name="connsiteY11" fmla="*/ 0 h 485192"/>
                  <a:gd name="connsiteX12" fmla="*/ 3290596 w 5921828"/>
                  <a:gd name="connsiteY12" fmla="*/ 49764 h 485192"/>
                  <a:gd name="connsiteX13" fmla="*/ 3464767 w 5921828"/>
                  <a:gd name="connsiteY13" fmla="*/ 155510 h 485192"/>
                  <a:gd name="connsiteX14" fmla="*/ 3813110 w 5921828"/>
                  <a:gd name="connsiteY14" fmla="*/ 354564 h 485192"/>
                  <a:gd name="connsiteX15" fmla="*/ 4061926 w 5921828"/>
                  <a:gd name="connsiteY15" fmla="*/ 385666 h 485192"/>
                  <a:gd name="connsiteX16" fmla="*/ 4553339 w 5921828"/>
                  <a:gd name="connsiteY16" fmla="*/ 360784 h 485192"/>
                  <a:gd name="connsiteX17" fmla="*/ 5119396 w 5921828"/>
                  <a:gd name="connsiteY17" fmla="*/ 360784 h 485192"/>
                  <a:gd name="connsiteX18" fmla="*/ 5629469 w 5921828"/>
                  <a:gd name="connsiteY18" fmla="*/ 354564 h 485192"/>
                  <a:gd name="connsiteX19" fmla="*/ 5797420 w 5921828"/>
                  <a:gd name="connsiteY19" fmla="*/ 360784 h 485192"/>
                  <a:gd name="connsiteX20" fmla="*/ 5921828 w 5921828"/>
                  <a:gd name="connsiteY20" fmla="*/ 360784 h 485192"/>
                  <a:gd name="connsiteX0" fmla="*/ 0 w 5859624"/>
                  <a:gd name="connsiteY0" fmla="*/ 460310 h 460310"/>
                  <a:gd name="connsiteX1" fmla="*/ 199053 w 5859624"/>
                  <a:gd name="connsiteY1" fmla="*/ 354564 h 460310"/>
                  <a:gd name="connsiteX2" fmla="*/ 391886 w 5859624"/>
                  <a:gd name="connsiteY2" fmla="*/ 261257 h 460310"/>
                  <a:gd name="connsiteX3" fmla="*/ 466531 w 5859624"/>
                  <a:gd name="connsiteY3" fmla="*/ 205274 h 460310"/>
                  <a:gd name="connsiteX4" fmla="*/ 615820 w 5859624"/>
                  <a:gd name="connsiteY4" fmla="*/ 180392 h 460310"/>
                  <a:gd name="connsiteX5" fmla="*/ 864637 w 5859624"/>
                  <a:gd name="connsiteY5" fmla="*/ 211494 h 460310"/>
                  <a:gd name="connsiteX6" fmla="*/ 1455575 w 5859624"/>
                  <a:gd name="connsiteY6" fmla="*/ 192833 h 460310"/>
                  <a:gd name="connsiteX7" fmla="*/ 2058955 w 5859624"/>
                  <a:gd name="connsiteY7" fmla="*/ 80866 h 460310"/>
                  <a:gd name="connsiteX8" fmla="*/ 2401077 w 5859624"/>
                  <a:gd name="connsiteY8" fmla="*/ 24882 h 460310"/>
                  <a:gd name="connsiteX9" fmla="*/ 2513045 w 5859624"/>
                  <a:gd name="connsiteY9" fmla="*/ 18661 h 460310"/>
                  <a:gd name="connsiteX10" fmla="*/ 2780522 w 5859624"/>
                  <a:gd name="connsiteY10" fmla="*/ 31102 h 460310"/>
                  <a:gd name="connsiteX11" fmla="*/ 3048000 w 5859624"/>
                  <a:gd name="connsiteY11" fmla="*/ 0 h 460310"/>
                  <a:gd name="connsiteX12" fmla="*/ 3228392 w 5859624"/>
                  <a:gd name="connsiteY12" fmla="*/ 49764 h 460310"/>
                  <a:gd name="connsiteX13" fmla="*/ 3402563 w 5859624"/>
                  <a:gd name="connsiteY13" fmla="*/ 155510 h 460310"/>
                  <a:gd name="connsiteX14" fmla="*/ 3750906 w 5859624"/>
                  <a:gd name="connsiteY14" fmla="*/ 354564 h 460310"/>
                  <a:gd name="connsiteX15" fmla="*/ 3999722 w 5859624"/>
                  <a:gd name="connsiteY15" fmla="*/ 385666 h 460310"/>
                  <a:gd name="connsiteX16" fmla="*/ 4491135 w 5859624"/>
                  <a:gd name="connsiteY16" fmla="*/ 360784 h 460310"/>
                  <a:gd name="connsiteX17" fmla="*/ 5057192 w 5859624"/>
                  <a:gd name="connsiteY17" fmla="*/ 360784 h 460310"/>
                  <a:gd name="connsiteX18" fmla="*/ 5567265 w 5859624"/>
                  <a:gd name="connsiteY18" fmla="*/ 354564 h 460310"/>
                  <a:gd name="connsiteX19" fmla="*/ 5735216 w 5859624"/>
                  <a:gd name="connsiteY19" fmla="*/ 360784 h 460310"/>
                  <a:gd name="connsiteX20" fmla="*/ 5859624 w 5859624"/>
                  <a:gd name="connsiteY20" fmla="*/ 360784 h 46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59624" h="460310">
                    <a:moveTo>
                      <a:pt x="0" y="460310"/>
                    </a:moveTo>
                    <a:cubicBezTo>
                      <a:pt x="66351" y="425061"/>
                      <a:pt x="133739" y="387739"/>
                      <a:pt x="199053" y="354564"/>
                    </a:cubicBezTo>
                    <a:cubicBezTo>
                      <a:pt x="264367" y="321389"/>
                      <a:pt x="327608" y="292359"/>
                      <a:pt x="391886" y="261257"/>
                    </a:cubicBezTo>
                    <a:lnTo>
                      <a:pt x="466531" y="205274"/>
                    </a:lnTo>
                    <a:lnTo>
                      <a:pt x="615820" y="180392"/>
                    </a:lnTo>
                    <a:lnTo>
                      <a:pt x="864637" y="211494"/>
                    </a:lnTo>
                    <a:lnTo>
                      <a:pt x="1455575" y="192833"/>
                    </a:lnTo>
                    <a:lnTo>
                      <a:pt x="2058955" y="80866"/>
                    </a:lnTo>
                    <a:lnTo>
                      <a:pt x="2401077" y="24882"/>
                    </a:lnTo>
                    <a:lnTo>
                      <a:pt x="2513045" y="18661"/>
                    </a:lnTo>
                    <a:lnTo>
                      <a:pt x="2780522" y="31102"/>
                    </a:lnTo>
                    <a:lnTo>
                      <a:pt x="3048000" y="0"/>
                    </a:lnTo>
                    <a:lnTo>
                      <a:pt x="3228392" y="49764"/>
                    </a:lnTo>
                    <a:lnTo>
                      <a:pt x="3402563" y="155510"/>
                    </a:lnTo>
                    <a:lnTo>
                      <a:pt x="3750906" y="354564"/>
                    </a:lnTo>
                    <a:lnTo>
                      <a:pt x="3999722" y="385666"/>
                    </a:lnTo>
                    <a:lnTo>
                      <a:pt x="4491135" y="360784"/>
                    </a:lnTo>
                    <a:lnTo>
                      <a:pt x="5057192" y="360784"/>
                    </a:lnTo>
                    <a:lnTo>
                      <a:pt x="5567265" y="354564"/>
                    </a:lnTo>
                    <a:lnTo>
                      <a:pt x="5735216" y="360784"/>
                    </a:lnTo>
                    <a:lnTo>
                      <a:pt x="5859624" y="3607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45DCEDBA-B49C-4911-AC13-39A680E8F574}"/>
                  </a:ext>
                </a:extLst>
              </p:cNvPr>
              <p:cNvSpPr/>
              <p:nvPr/>
            </p:nvSpPr>
            <p:spPr>
              <a:xfrm>
                <a:off x="1113453" y="2836506"/>
                <a:ext cx="5001208" cy="665584"/>
              </a:xfrm>
              <a:custGeom>
                <a:avLst/>
                <a:gdLst>
                  <a:gd name="connsiteX0" fmla="*/ 0 w 5001208"/>
                  <a:gd name="connsiteY0" fmla="*/ 665584 h 665584"/>
                  <a:gd name="connsiteX1" fmla="*/ 130629 w 5001208"/>
                  <a:gd name="connsiteY1" fmla="*/ 541176 h 665584"/>
                  <a:gd name="connsiteX2" fmla="*/ 416767 w 5001208"/>
                  <a:gd name="connsiteY2" fmla="*/ 416767 h 665584"/>
                  <a:gd name="connsiteX3" fmla="*/ 789992 w 5001208"/>
                  <a:gd name="connsiteY3" fmla="*/ 317241 h 665584"/>
                  <a:gd name="connsiteX4" fmla="*/ 1206759 w 5001208"/>
                  <a:gd name="connsiteY4" fmla="*/ 286139 h 665584"/>
                  <a:gd name="connsiteX5" fmla="*/ 1399592 w 5001208"/>
                  <a:gd name="connsiteY5" fmla="*/ 311021 h 665584"/>
                  <a:gd name="connsiteX6" fmla="*/ 1816359 w 5001208"/>
                  <a:gd name="connsiteY6" fmla="*/ 335902 h 665584"/>
                  <a:gd name="connsiteX7" fmla="*/ 2058955 w 5001208"/>
                  <a:gd name="connsiteY7" fmla="*/ 304800 h 665584"/>
                  <a:gd name="connsiteX8" fmla="*/ 2276669 w 5001208"/>
                  <a:gd name="connsiteY8" fmla="*/ 211494 h 665584"/>
                  <a:gd name="connsiteX9" fmla="*/ 2544147 w 5001208"/>
                  <a:gd name="connsiteY9" fmla="*/ 211494 h 665584"/>
                  <a:gd name="connsiteX10" fmla="*/ 3091543 w 5001208"/>
                  <a:gd name="connsiteY10" fmla="*/ 230155 h 665584"/>
                  <a:gd name="connsiteX11" fmla="*/ 3346580 w 5001208"/>
                  <a:gd name="connsiteY11" fmla="*/ 248816 h 665584"/>
                  <a:gd name="connsiteX12" fmla="*/ 3520751 w 5001208"/>
                  <a:gd name="connsiteY12" fmla="*/ 292359 h 665584"/>
                  <a:gd name="connsiteX13" fmla="*/ 3744686 w 5001208"/>
                  <a:gd name="connsiteY13" fmla="*/ 292359 h 665584"/>
                  <a:gd name="connsiteX14" fmla="*/ 4086808 w 5001208"/>
                  <a:gd name="connsiteY14" fmla="*/ 211494 h 665584"/>
                  <a:gd name="connsiteX15" fmla="*/ 4441371 w 5001208"/>
                  <a:gd name="connsiteY15" fmla="*/ 124408 h 665584"/>
                  <a:gd name="connsiteX16" fmla="*/ 4789714 w 5001208"/>
                  <a:gd name="connsiteY16" fmla="*/ 55984 h 665584"/>
                  <a:gd name="connsiteX17" fmla="*/ 4988767 w 5001208"/>
                  <a:gd name="connsiteY17" fmla="*/ 6221 h 665584"/>
                  <a:gd name="connsiteX18" fmla="*/ 4988767 w 5001208"/>
                  <a:gd name="connsiteY18" fmla="*/ 6221 h 665584"/>
                  <a:gd name="connsiteX19" fmla="*/ 5001208 w 5001208"/>
                  <a:gd name="connsiteY19" fmla="*/ 0 h 66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01208" h="665584">
                    <a:moveTo>
                      <a:pt x="0" y="665584"/>
                    </a:moveTo>
                    <a:lnTo>
                      <a:pt x="130629" y="541176"/>
                    </a:lnTo>
                    <a:lnTo>
                      <a:pt x="416767" y="416767"/>
                    </a:lnTo>
                    <a:lnTo>
                      <a:pt x="789992" y="317241"/>
                    </a:lnTo>
                    <a:lnTo>
                      <a:pt x="1206759" y="286139"/>
                    </a:lnTo>
                    <a:lnTo>
                      <a:pt x="1399592" y="311021"/>
                    </a:lnTo>
                    <a:lnTo>
                      <a:pt x="1816359" y="335902"/>
                    </a:lnTo>
                    <a:lnTo>
                      <a:pt x="2058955" y="304800"/>
                    </a:lnTo>
                    <a:lnTo>
                      <a:pt x="2276669" y="211494"/>
                    </a:lnTo>
                    <a:lnTo>
                      <a:pt x="2544147" y="211494"/>
                    </a:lnTo>
                    <a:lnTo>
                      <a:pt x="3091543" y="230155"/>
                    </a:lnTo>
                    <a:lnTo>
                      <a:pt x="3346580" y="248816"/>
                    </a:lnTo>
                    <a:lnTo>
                      <a:pt x="3520751" y="292359"/>
                    </a:lnTo>
                    <a:lnTo>
                      <a:pt x="3744686" y="292359"/>
                    </a:lnTo>
                    <a:lnTo>
                      <a:pt x="4086808" y="211494"/>
                    </a:lnTo>
                    <a:lnTo>
                      <a:pt x="4441371" y="124408"/>
                    </a:lnTo>
                    <a:lnTo>
                      <a:pt x="4789714" y="55984"/>
                    </a:lnTo>
                    <a:lnTo>
                      <a:pt x="4988767" y="6221"/>
                    </a:lnTo>
                    <a:lnTo>
                      <a:pt x="4988767" y="6221"/>
                    </a:lnTo>
                    <a:lnTo>
                      <a:pt x="5001208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50D8FFE-58DF-4993-9F6C-2F9C63B92E5A}"/>
                  </a:ext>
                </a:extLst>
              </p:cNvPr>
              <p:cNvSpPr/>
              <p:nvPr/>
            </p:nvSpPr>
            <p:spPr>
              <a:xfrm>
                <a:off x="235950" y="1176980"/>
                <a:ext cx="5878711" cy="233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2A26ECD-8D62-442B-BC9F-CEE405CF66AA}"/>
              </a:ext>
            </a:extLst>
          </p:cNvPr>
          <p:cNvCxnSpPr>
            <a:cxnSpLocks/>
          </p:cNvCxnSpPr>
          <p:nvPr/>
        </p:nvCxnSpPr>
        <p:spPr bwMode="auto">
          <a:xfrm>
            <a:off x="3417450" y="704072"/>
            <a:ext cx="0" cy="112344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14AB33F-FC2B-440F-A0E7-E30D7A967CBF}"/>
              </a:ext>
            </a:extLst>
          </p:cNvPr>
          <p:cNvCxnSpPr>
            <a:cxnSpLocks/>
          </p:cNvCxnSpPr>
          <p:nvPr/>
        </p:nvCxnSpPr>
        <p:spPr bwMode="auto">
          <a:xfrm>
            <a:off x="511027" y="1917602"/>
            <a:ext cx="28113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925B701C-1595-44BB-B3A2-E3AF61913A66}"/>
              </a:ext>
            </a:extLst>
          </p:cNvPr>
          <p:cNvSpPr txBox="1"/>
          <p:nvPr/>
        </p:nvSpPr>
        <p:spPr>
          <a:xfrm>
            <a:off x="1515098" y="1908005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250 km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868D89F-F428-47EE-8A19-85D00BFC41D2}"/>
              </a:ext>
            </a:extLst>
          </p:cNvPr>
          <p:cNvSpPr txBox="1"/>
          <p:nvPr/>
        </p:nvSpPr>
        <p:spPr>
          <a:xfrm rot="5400000">
            <a:off x="3241251" y="1207468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100 km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FB17D39-432A-4C79-9E3C-9FB8244A76F2}"/>
              </a:ext>
            </a:extLst>
          </p:cNvPr>
          <p:cNvGrpSpPr/>
          <p:nvPr/>
        </p:nvGrpSpPr>
        <p:grpSpPr>
          <a:xfrm>
            <a:off x="618011" y="1140520"/>
            <a:ext cx="1794175" cy="317236"/>
            <a:chOff x="618011" y="1140520"/>
            <a:chExt cx="1794175" cy="317236"/>
          </a:xfrm>
        </p:grpSpPr>
        <p:sp>
          <p:nvSpPr>
            <p:cNvPr id="10" name="Arrow: Left-Right 9">
              <a:extLst>
                <a:ext uri="{FF2B5EF4-FFF2-40B4-BE49-F238E27FC236}">
                  <a16:creationId xmlns:a16="http://schemas.microsoft.com/office/drawing/2014/main" id="{0F72C6C2-7B45-49D0-92E9-3E28E5C82103}"/>
                </a:ext>
              </a:extLst>
            </p:cNvPr>
            <p:cNvSpPr/>
            <p:nvPr/>
          </p:nvSpPr>
          <p:spPr bwMode="auto">
            <a:xfrm>
              <a:off x="618011" y="1140520"/>
              <a:ext cx="1794175" cy="144158"/>
            </a:xfrm>
            <a:prstGeom prst="leftRightArrow">
              <a:avLst/>
            </a:prstGeom>
            <a:solidFill>
              <a:srgbClr val="FFFF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96" charset="-128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2950B4F-581E-4244-B59A-0C7C87291644}"/>
                </a:ext>
              </a:extLst>
            </p:cNvPr>
            <p:cNvSpPr txBox="1"/>
            <p:nvPr/>
          </p:nvSpPr>
          <p:spPr>
            <a:xfrm>
              <a:off x="929086" y="1180757"/>
              <a:ext cx="1088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cross-section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279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8BD5DC9-8855-4421-B42D-67DE8981C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6053" y="2725015"/>
            <a:ext cx="2951301" cy="118165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2E7555F-966F-49DD-B4AD-A36D4F33BDCF}"/>
              </a:ext>
            </a:extLst>
          </p:cNvPr>
          <p:cNvSpPr txBox="1"/>
          <p:nvPr/>
        </p:nvSpPr>
        <p:spPr>
          <a:xfrm>
            <a:off x="3143144" y="2747050"/>
            <a:ext cx="253821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Residual gravity anomaly, free of water and sediments.</a:t>
            </a:r>
          </a:p>
          <a:p>
            <a:endParaRPr lang="en-US" sz="1400" dirty="0"/>
          </a:p>
          <a:p>
            <a:r>
              <a:rPr lang="en-US" sz="1400" dirty="0"/>
              <a:t>Contains signal from crust and mantle and Moho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D3BECD5-5A95-4112-AA3A-323ABD5AF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612" y="2725015"/>
            <a:ext cx="2937503" cy="117500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9ED6F44-4E10-4F91-B5E2-2678699B5B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3635" y="406845"/>
            <a:ext cx="3500439" cy="13981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00FDDB6-F47B-4A11-8725-9E52B8C4C6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73" y="2726251"/>
            <a:ext cx="2947220" cy="11804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Gravity Back-Stripping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0BE69B-8055-450D-8F3E-D843A5AD4E44}"/>
              </a:ext>
            </a:extLst>
          </p:cNvPr>
          <p:cNvGrpSpPr/>
          <p:nvPr/>
        </p:nvGrpSpPr>
        <p:grpSpPr>
          <a:xfrm>
            <a:off x="178553" y="718113"/>
            <a:ext cx="4643322" cy="1313528"/>
            <a:chOff x="178553" y="718113"/>
            <a:chExt cx="4643322" cy="1313528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3A2CA59-5606-4B02-B707-D53C3C2017E3}"/>
                </a:ext>
              </a:extLst>
            </p:cNvPr>
            <p:cNvSpPr txBox="1"/>
            <p:nvPr/>
          </p:nvSpPr>
          <p:spPr>
            <a:xfrm>
              <a:off x="178553" y="718113"/>
              <a:ext cx="46433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1. Calculate gravity effect of each unit/layer.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DF7ED8-8418-4162-88AB-B4C6B7450B4A}"/>
                </a:ext>
              </a:extLst>
            </p:cNvPr>
            <p:cNvSpPr txBox="1"/>
            <p:nvPr/>
          </p:nvSpPr>
          <p:spPr>
            <a:xfrm>
              <a:off x="178553" y="1190211"/>
              <a:ext cx="44893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2. Remove gravity effect from gravity field.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32555C-D194-4150-BE98-238C878D5FF9}"/>
                </a:ext>
              </a:extLst>
            </p:cNvPr>
            <p:cNvSpPr txBox="1"/>
            <p:nvPr/>
          </p:nvSpPr>
          <p:spPr>
            <a:xfrm>
              <a:off x="178553" y="1662309"/>
              <a:ext cx="39164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3. Obtain residual gravity anomalies.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12A6705-768C-4890-BECB-D941A631B3F9}"/>
              </a:ext>
            </a:extLst>
          </p:cNvPr>
          <p:cNvSpPr txBox="1"/>
          <p:nvPr/>
        </p:nvSpPr>
        <p:spPr>
          <a:xfrm>
            <a:off x="806368" y="2314119"/>
            <a:ext cx="13225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Water Column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6612C2-7CC1-4A6A-8DFB-69D7A1D2BDE8}"/>
              </a:ext>
            </a:extLst>
          </p:cNvPr>
          <p:cNvSpPr txBox="1"/>
          <p:nvPr/>
        </p:nvSpPr>
        <p:spPr>
          <a:xfrm>
            <a:off x="3109368" y="2314119"/>
            <a:ext cx="2861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Water Gravity signal (1025 kg/m</a:t>
            </a:r>
            <a:r>
              <a:rPr lang="en-US" sz="1400" baseline="30000" dirty="0"/>
              <a:t>3</a:t>
            </a:r>
            <a:r>
              <a:rPr lang="en-US" sz="1400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F57385-A7FB-41D4-A077-A39C0909BAFC}"/>
              </a:ext>
            </a:extLst>
          </p:cNvPr>
          <p:cNvSpPr txBox="1"/>
          <p:nvPr/>
        </p:nvSpPr>
        <p:spPr>
          <a:xfrm>
            <a:off x="6219014" y="100223"/>
            <a:ext cx="2180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Measured Gravity Field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30B488-FF1A-4367-9B89-9CF1593897A5}"/>
              </a:ext>
            </a:extLst>
          </p:cNvPr>
          <p:cNvSpPr txBox="1"/>
          <p:nvPr/>
        </p:nvSpPr>
        <p:spPr>
          <a:xfrm>
            <a:off x="6583137" y="2312589"/>
            <a:ext cx="1619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Residual Anomaly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C7269EBE-4A95-4E2A-80AF-A39327B38A50}"/>
              </a:ext>
            </a:extLst>
          </p:cNvPr>
          <p:cNvSpPr/>
          <p:nvPr/>
        </p:nvSpPr>
        <p:spPr bwMode="auto">
          <a:xfrm>
            <a:off x="2532307" y="3097423"/>
            <a:ext cx="734291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D23F1F1-E763-487B-9B92-C0FDA6E536D5}"/>
              </a:ext>
            </a:extLst>
          </p:cNvPr>
          <p:cNvSpPr/>
          <p:nvPr/>
        </p:nvSpPr>
        <p:spPr bwMode="auto">
          <a:xfrm rot="5400000">
            <a:off x="7026817" y="1883229"/>
            <a:ext cx="584774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83D07A17-3B10-4DA0-88EF-9AC0FE445299}"/>
              </a:ext>
            </a:extLst>
          </p:cNvPr>
          <p:cNvSpPr/>
          <p:nvPr/>
        </p:nvSpPr>
        <p:spPr bwMode="auto">
          <a:xfrm rot="16200000">
            <a:off x="4434232" y="1097240"/>
            <a:ext cx="1207182" cy="560066"/>
          </a:xfrm>
          <a:prstGeom prst="curvedUp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B8361C27-4CB0-40CF-86AB-178A0F5D1363}"/>
              </a:ext>
            </a:extLst>
          </p:cNvPr>
          <p:cNvGrpSpPr/>
          <p:nvPr/>
        </p:nvGrpSpPr>
        <p:grpSpPr>
          <a:xfrm>
            <a:off x="1133293" y="4648508"/>
            <a:ext cx="5741952" cy="476187"/>
            <a:chOff x="1133293" y="4421191"/>
            <a:chExt cx="5741952" cy="47618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C202061-E380-4AE7-970F-95835B1981E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293" y="4421191"/>
              <a:ext cx="1369999" cy="38836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1AA60F4-C081-4224-9757-E6FD2FF17C75}"/>
                </a:ext>
              </a:extLst>
            </p:cNvPr>
            <p:cNvSpPr txBox="1"/>
            <p:nvPr/>
          </p:nvSpPr>
          <p:spPr>
            <a:xfrm>
              <a:off x="2403585" y="4620379"/>
              <a:ext cx="447166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Forward gravity modelling performed with IGMAS+ software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D846DD95-D21E-4E3B-A42F-607A3E6780B1}"/>
              </a:ext>
            </a:extLst>
          </p:cNvPr>
          <p:cNvSpPr txBox="1"/>
          <p:nvPr/>
        </p:nvSpPr>
        <p:spPr>
          <a:xfrm>
            <a:off x="2403585" y="4591319"/>
            <a:ext cx="44716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Free-air gravity dataset from </a:t>
            </a:r>
            <a:r>
              <a:rPr lang="en-US" sz="1200" dirty="0" err="1"/>
              <a:t>Kende</a:t>
            </a:r>
            <a:r>
              <a:rPr lang="en-US" sz="1200" dirty="0"/>
              <a:t> et al., 2017</a:t>
            </a: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08CEC353-27A0-465E-9E1D-DCD858E6DFAF}"/>
              </a:ext>
            </a:extLst>
          </p:cNvPr>
          <p:cNvSpPr/>
          <p:nvPr/>
        </p:nvSpPr>
        <p:spPr bwMode="auto">
          <a:xfrm>
            <a:off x="5553635" y="3097423"/>
            <a:ext cx="734291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84C478C-03FE-4831-8A16-E9C775579B9D}"/>
              </a:ext>
            </a:extLst>
          </p:cNvPr>
          <p:cNvGrpSpPr/>
          <p:nvPr/>
        </p:nvGrpSpPr>
        <p:grpSpPr>
          <a:xfrm>
            <a:off x="6114610" y="4188681"/>
            <a:ext cx="2926012" cy="391710"/>
            <a:chOff x="6114610" y="4064856"/>
            <a:chExt cx="2926012" cy="391710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215F67E-4C39-417D-AEDD-297A64585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583137" y="4064856"/>
              <a:ext cx="2000451" cy="232323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CB64BBF-AF09-4BE9-83BF-8EE4A6E42C6B}"/>
                </a:ext>
              </a:extLst>
            </p:cNvPr>
            <p:cNvSpPr txBox="1"/>
            <p:nvPr/>
          </p:nvSpPr>
          <p:spPr>
            <a:xfrm>
              <a:off x="8543370" y="4080989"/>
              <a:ext cx="49725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Positive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715C41E-4630-4CC1-ADF2-9F94449B7602}"/>
                </a:ext>
              </a:extLst>
            </p:cNvPr>
            <p:cNvSpPr txBox="1"/>
            <p:nvPr/>
          </p:nvSpPr>
          <p:spPr>
            <a:xfrm>
              <a:off x="6114610" y="4081473"/>
              <a:ext cx="537327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Negative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6BF438F-64A5-4660-A927-E18AAE630B98}"/>
                </a:ext>
              </a:extLst>
            </p:cNvPr>
            <p:cNvSpPr txBox="1"/>
            <p:nvPr/>
          </p:nvSpPr>
          <p:spPr>
            <a:xfrm>
              <a:off x="7165555" y="4256511"/>
              <a:ext cx="90441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Residual Anomaly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7868DE0-571C-4566-9546-6B5D94941E79}"/>
              </a:ext>
            </a:extLst>
          </p:cNvPr>
          <p:cNvGrpSpPr/>
          <p:nvPr/>
        </p:nvGrpSpPr>
        <p:grpSpPr>
          <a:xfrm>
            <a:off x="3228434" y="4184943"/>
            <a:ext cx="2605950" cy="363799"/>
            <a:chOff x="2972673" y="4083073"/>
            <a:chExt cx="2605950" cy="363799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2A0A915C-9282-457A-A08D-033EF4A5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273147" y="4083118"/>
              <a:ext cx="2000451" cy="197926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9CD4F64-420A-43C6-ABE8-452420B28D34}"/>
                </a:ext>
              </a:extLst>
            </p:cNvPr>
            <p:cNvSpPr txBox="1"/>
            <p:nvPr/>
          </p:nvSpPr>
          <p:spPr>
            <a:xfrm>
              <a:off x="3797115" y="4246817"/>
              <a:ext cx="979755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Calculated Anomaly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D303D01-993A-4C05-833A-9FCB20C5736C}"/>
                </a:ext>
              </a:extLst>
            </p:cNvPr>
            <p:cNvSpPr txBox="1"/>
            <p:nvPr/>
          </p:nvSpPr>
          <p:spPr>
            <a:xfrm>
              <a:off x="5211215" y="4094182"/>
              <a:ext cx="367408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High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B2CF09E-DC39-4EE3-BAA6-ED38652401A2}"/>
                </a:ext>
              </a:extLst>
            </p:cNvPr>
            <p:cNvSpPr txBox="1"/>
            <p:nvPr/>
          </p:nvSpPr>
          <p:spPr>
            <a:xfrm>
              <a:off x="2972673" y="4083073"/>
              <a:ext cx="34817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Low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9339026-694A-4E3E-A1D6-276463BFD68A}"/>
              </a:ext>
            </a:extLst>
          </p:cNvPr>
          <p:cNvGrpSpPr/>
          <p:nvPr/>
        </p:nvGrpSpPr>
        <p:grpSpPr>
          <a:xfrm>
            <a:off x="116722" y="4182597"/>
            <a:ext cx="2659292" cy="388099"/>
            <a:chOff x="116722" y="4058772"/>
            <a:chExt cx="2659292" cy="388099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DAD4B72-D8D1-4F8A-BB5E-C097E955E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5400000">
              <a:off x="1379428" y="3158575"/>
              <a:ext cx="200056" cy="2000450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E5EC8B7-7D50-413C-BDAE-AF417BA34C1E}"/>
                </a:ext>
              </a:extLst>
            </p:cNvPr>
            <p:cNvSpPr txBox="1"/>
            <p:nvPr/>
          </p:nvSpPr>
          <p:spPr>
            <a:xfrm>
              <a:off x="1155218" y="4246816"/>
              <a:ext cx="58702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Thickness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B152534-6095-4068-919F-DB5D6CB9A07A}"/>
                </a:ext>
              </a:extLst>
            </p:cNvPr>
            <p:cNvSpPr txBox="1"/>
            <p:nvPr/>
          </p:nvSpPr>
          <p:spPr>
            <a:xfrm>
              <a:off x="2418224" y="4072777"/>
              <a:ext cx="357790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Thin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A77EE1C-F664-45E4-A83F-42D498285201}"/>
                </a:ext>
              </a:extLst>
            </p:cNvPr>
            <p:cNvSpPr txBox="1"/>
            <p:nvPr/>
          </p:nvSpPr>
          <p:spPr>
            <a:xfrm>
              <a:off x="116722" y="4059539"/>
              <a:ext cx="3978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00" dirty="0"/>
                <a:t>Thick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749811DE-26A8-4805-9176-8C3FF20DE1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29359" y="2613424"/>
            <a:ext cx="3558768" cy="141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11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7" grpId="0"/>
      <p:bldP spid="7" grpId="1"/>
      <p:bldP spid="9" grpId="0"/>
      <p:bldP spid="9" grpId="1"/>
      <p:bldP spid="13" grpId="0"/>
      <p:bldP spid="16" grpId="0" animBg="1"/>
      <p:bldP spid="16" grpId="1" animBg="1"/>
      <p:bldP spid="18" grpId="0" animBg="1"/>
      <p:bldP spid="19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Moho Topography </a:t>
            </a:r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in Study Area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A3ED1840-3C9A-40F9-B603-5E16A33C4D2E}"/>
              </a:ext>
            </a:extLst>
          </p:cNvPr>
          <p:cNvGrpSpPr/>
          <p:nvPr/>
        </p:nvGrpSpPr>
        <p:grpSpPr>
          <a:xfrm>
            <a:off x="1189470" y="1654021"/>
            <a:ext cx="6823784" cy="2749093"/>
            <a:chOff x="105850" y="2765101"/>
            <a:chExt cx="4429368" cy="1784456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15146423-DCEA-4B7D-AD1F-C20A452FCE9F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07718" y="2767149"/>
              <a:ext cx="4427500" cy="1782408"/>
            </a:xfrm>
            <a:prstGeom prst="rect">
              <a:avLst/>
            </a:prstGeom>
          </p:spPr>
        </p:pic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FC79745D-0232-41F5-BB1C-C30D32432A14}"/>
                </a:ext>
              </a:extLst>
            </p:cNvPr>
            <p:cNvGrpSpPr/>
            <p:nvPr/>
          </p:nvGrpSpPr>
          <p:grpSpPr>
            <a:xfrm>
              <a:off x="105850" y="2765101"/>
              <a:ext cx="4427500" cy="1782408"/>
              <a:chOff x="235950" y="1176980"/>
              <a:chExt cx="5878711" cy="2359118"/>
            </a:xfrm>
          </p:grpSpPr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79F14885-3EE5-44C2-B453-D0EC9744271A}"/>
                  </a:ext>
                </a:extLst>
              </p:cNvPr>
              <p:cNvSpPr/>
              <p:nvPr/>
            </p:nvSpPr>
            <p:spPr>
              <a:xfrm>
                <a:off x="242596" y="1878563"/>
                <a:ext cx="5859624" cy="460310"/>
              </a:xfrm>
              <a:custGeom>
                <a:avLst/>
                <a:gdLst>
                  <a:gd name="connsiteX0" fmla="*/ 0 w 5921828"/>
                  <a:gd name="connsiteY0" fmla="*/ 485192 h 485192"/>
                  <a:gd name="connsiteX1" fmla="*/ 261257 w 5921828"/>
                  <a:gd name="connsiteY1" fmla="*/ 354564 h 485192"/>
                  <a:gd name="connsiteX2" fmla="*/ 454090 w 5921828"/>
                  <a:gd name="connsiteY2" fmla="*/ 261257 h 485192"/>
                  <a:gd name="connsiteX3" fmla="*/ 528735 w 5921828"/>
                  <a:gd name="connsiteY3" fmla="*/ 205274 h 485192"/>
                  <a:gd name="connsiteX4" fmla="*/ 678024 w 5921828"/>
                  <a:gd name="connsiteY4" fmla="*/ 180392 h 485192"/>
                  <a:gd name="connsiteX5" fmla="*/ 926841 w 5921828"/>
                  <a:gd name="connsiteY5" fmla="*/ 211494 h 485192"/>
                  <a:gd name="connsiteX6" fmla="*/ 1517779 w 5921828"/>
                  <a:gd name="connsiteY6" fmla="*/ 192833 h 485192"/>
                  <a:gd name="connsiteX7" fmla="*/ 2121159 w 5921828"/>
                  <a:gd name="connsiteY7" fmla="*/ 80866 h 485192"/>
                  <a:gd name="connsiteX8" fmla="*/ 2463281 w 5921828"/>
                  <a:gd name="connsiteY8" fmla="*/ 24882 h 485192"/>
                  <a:gd name="connsiteX9" fmla="*/ 2575249 w 5921828"/>
                  <a:gd name="connsiteY9" fmla="*/ 18661 h 485192"/>
                  <a:gd name="connsiteX10" fmla="*/ 2842726 w 5921828"/>
                  <a:gd name="connsiteY10" fmla="*/ 31102 h 485192"/>
                  <a:gd name="connsiteX11" fmla="*/ 3110204 w 5921828"/>
                  <a:gd name="connsiteY11" fmla="*/ 0 h 485192"/>
                  <a:gd name="connsiteX12" fmla="*/ 3290596 w 5921828"/>
                  <a:gd name="connsiteY12" fmla="*/ 49764 h 485192"/>
                  <a:gd name="connsiteX13" fmla="*/ 3464767 w 5921828"/>
                  <a:gd name="connsiteY13" fmla="*/ 155510 h 485192"/>
                  <a:gd name="connsiteX14" fmla="*/ 3813110 w 5921828"/>
                  <a:gd name="connsiteY14" fmla="*/ 354564 h 485192"/>
                  <a:gd name="connsiteX15" fmla="*/ 4061926 w 5921828"/>
                  <a:gd name="connsiteY15" fmla="*/ 385666 h 485192"/>
                  <a:gd name="connsiteX16" fmla="*/ 4553339 w 5921828"/>
                  <a:gd name="connsiteY16" fmla="*/ 360784 h 485192"/>
                  <a:gd name="connsiteX17" fmla="*/ 5119396 w 5921828"/>
                  <a:gd name="connsiteY17" fmla="*/ 360784 h 485192"/>
                  <a:gd name="connsiteX18" fmla="*/ 5629469 w 5921828"/>
                  <a:gd name="connsiteY18" fmla="*/ 354564 h 485192"/>
                  <a:gd name="connsiteX19" fmla="*/ 5797420 w 5921828"/>
                  <a:gd name="connsiteY19" fmla="*/ 360784 h 485192"/>
                  <a:gd name="connsiteX20" fmla="*/ 5921828 w 5921828"/>
                  <a:gd name="connsiteY20" fmla="*/ 360784 h 485192"/>
                  <a:gd name="connsiteX0" fmla="*/ 0 w 5859624"/>
                  <a:gd name="connsiteY0" fmla="*/ 460310 h 460310"/>
                  <a:gd name="connsiteX1" fmla="*/ 199053 w 5859624"/>
                  <a:gd name="connsiteY1" fmla="*/ 354564 h 460310"/>
                  <a:gd name="connsiteX2" fmla="*/ 391886 w 5859624"/>
                  <a:gd name="connsiteY2" fmla="*/ 261257 h 460310"/>
                  <a:gd name="connsiteX3" fmla="*/ 466531 w 5859624"/>
                  <a:gd name="connsiteY3" fmla="*/ 205274 h 460310"/>
                  <a:gd name="connsiteX4" fmla="*/ 615820 w 5859624"/>
                  <a:gd name="connsiteY4" fmla="*/ 180392 h 460310"/>
                  <a:gd name="connsiteX5" fmla="*/ 864637 w 5859624"/>
                  <a:gd name="connsiteY5" fmla="*/ 211494 h 460310"/>
                  <a:gd name="connsiteX6" fmla="*/ 1455575 w 5859624"/>
                  <a:gd name="connsiteY6" fmla="*/ 192833 h 460310"/>
                  <a:gd name="connsiteX7" fmla="*/ 2058955 w 5859624"/>
                  <a:gd name="connsiteY7" fmla="*/ 80866 h 460310"/>
                  <a:gd name="connsiteX8" fmla="*/ 2401077 w 5859624"/>
                  <a:gd name="connsiteY8" fmla="*/ 24882 h 460310"/>
                  <a:gd name="connsiteX9" fmla="*/ 2513045 w 5859624"/>
                  <a:gd name="connsiteY9" fmla="*/ 18661 h 460310"/>
                  <a:gd name="connsiteX10" fmla="*/ 2780522 w 5859624"/>
                  <a:gd name="connsiteY10" fmla="*/ 31102 h 460310"/>
                  <a:gd name="connsiteX11" fmla="*/ 3048000 w 5859624"/>
                  <a:gd name="connsiteY11" fmla="*/ 0 h 460310"/>
                  <a:gd name="connsiteX12" fmla="*/ 3228392 w 5859624"/>
                  <a:gd name="connsiteY12" fmla="*/ 49764 h 460310"/>
                  <a:gd name="connsiteX13" fmla="*/ 3402563 w 5859624"/>
                  <a:gd name="connsiteY13" fmla="*/ 155510 h 460310"/>
                  <a:gd name="connsiteX14" fmla="*/ 3750906 w 5859624"/>
                  <a:gd name="connsiteY14" fmla="*/ 354564 h 460310"/>
                  <a:gd name="connsiteX15" fmla="*/ 3999722 w 5859624"/>
                  <a:gd name="connsiteY15" fmla="*/ 385666 h 460310"/>
                  <a:gd name="connsiteX16" fmla="*/ 4491135 w 5859624"/>
                  <a:gd name="connsiteY16" fmla="*/ 360784 h 460310"/>
                  <a:gd name="connsiteX17" fmla="*/ 5057192 w 5859624"/>
                  <a:gd name="connsiteY17" fmla="*/ 360784 h 460310"/>
                  <a:gd name="connsiteX18" fmla="*/ 5567265 w 5859624"/>
                  <a:gd name="connsiteY18" fmla="*/ 354564 h 460310"/>
                  <a:gd name="connsiteX19" fmla="*/ 5735216 w 5859624"/>
                  <a:gd name="connsiteY19" fmla="*/ 360784 h 460310"/>
                  <a:gd name="connsiteX20" fmla="*/ 5859624 w 5859624"/>
                  <a:gd name="connsiteY20" fmla="*/ 360784 h 46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59624" h="460310">
                    <a:moveTo>
                      <a:pt x="0" y="460310"/>
                    </a:moveTo>
                    <a:cubicBezTo>
                      <a:pt x="66351" y="425061"/>
                      <a:pt x="133739" y="387739"/>
                      <a:pt x="199053" y="354564"/>
                    </a:cubicBezTo>
                    <a:cubicBezTo>
                      <a:pt x="264367" y="321389"/>
                      <a:pt x="327608" y="292359"/>
                      <a:pt x="391886" y="261257"/>
                    </a:cubicBezTo>
                    <a:lnTo>
                      <a:pt x="466531" y="205274"/>
                    </a:lnTo>
                    <a:lnTo>
                      <a:pt x="615820" y="180392"/>
                    </a:lnTo>
                    <a:lnTo>
                      <a:pt x="864637" y="211494"/>
                    </a:lnTo>
                    <a:lnTo>
                      <a:pt x="1455575" y="192833"/>
                    </a:lnTo>
                    <a:lnTo>
                      <a:pt x="2058955" y="80866"/>
                    </a:lnTo>
                    <a:lnTo>
                      <a:pt x="2401077" y="24882"/>
                    </a:lnTo>
                    <a:lnTo>
                      <a:pt x="2513045" y="18661"/>
                    </a:lnTo>
                    <a:lnTo>
                      <a:pt x="2780522" y="31102"/>
                    </a:lnTo>
                    <a:lnTo>
                      <a:pt x="3048000" y="0"/>
                    </a:lnTo>
                    <a:lnTo>
                      <a:pt x="3228392" y="49764"/>
                    </a:lnTo>
                    <a:lnTo>
                      <a:pt x="3402563" y="155510"/>
                    </a:lnTo>
                    <a:lnTo>
                      <a:pt x="3750906" y="354564"/>
                    </a:lnTo>
                    <a:lnTo>
                      <a:pt x="3999722" y="385666"/>
                    </a:lnTo>
                    <a:lnTo>
                      <a:pt x="4491135" y="360784"/>
                    </a:lnTo>
                    <a:lnTo>
                      <a:pt x="5057192" y="360784"/>
                    </a:lnTo>
                    <a:lnTo>
                      <a:pt x="5567265" y="354564"/>
                    </a:lnTo>
                    <a:lnTo>
                      <a:pt x="5735216" y="360784"/>
                    </a:lnTo>
                    <a:lnTo>
                      <a:pt x="5859624" y="3607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0D0A19A-ECE5-422F-A3F0-7FE2EFCEDBDF}"/>
                  </a:ext>
                </a:extLst>
              </p:cNvPr>
              <p:cNvSpPr/>
              <p:nvPr/>
            </p:nvSpPr>
            <p:spPr>
              <a:xfrm>
                <a:off x="1113453" y="2836506"/>
                <a:ext cx="5001208" cy="665584"/>
              </a:xfrm>
              <a:custGeom>
                <a:avLst/>
                <a:gdLst>
                  <a:gd name="connsiteX0" fmla="*/ 0 w 5001208"/>
                  <a:gd name="connsiteY0" fmla="*/ 665584 h 665584"/>
                  <a:gd name="connsiteX1" fmla="*/ 130629 w 5001208"/>
                  <a:gd name="connsiteY1" fmla="*/ 541176 h 665584"/>
                  <a:gd name="connsiteX2" fmla="*/ 416767 w 5001208"/>
                  <a:gd name="connsiteY2" fmla="*/ 416767 h 665584"/>
                  <a:gd name="connsiteX3" fmla="*/ 789992 w 5001208"/>
                  <a:gd name="connsiteY3" fmla="*/ 317241 h 665584"/>
                  <a:gd name="connsiteX4" fmla="*/ 1206759 w 5001208"/>
                  <a:gd name="connsiteY4" fmla="*/ 286139 h 665584"/>
                  <a:gd name="connsiteX5" fmla="*/ 1399592 w 5001208"/>
                  <a:gd name="connsiteY5" fmla="*/ 311021 h 665584"/>
                  <a:gd name="connsiteX6" fmla="*/ 1816359 w 5001208"/>
                  <a:gd name="connsiteY6" fmla="*/ 335902 h 665584"/>
                  <a:gd name="connsiteX7" fmla="*/ 2058955 w 5001208"/>
                  <a:gd name="connsiteY7" fmla="*/ 304800 h 665584"/>
                  <a:gd name="connsiteX8" fmla="*/ 2276669 w 5001208"/>
                  <a:gd name="connsiteY8" fmla="*/ 211494 h 665584"/>
                  <a:gd name="connsiteX9" fmla="*/ 2544147 w 5001208"/>
                  <a:gd name="connsiteY9" fmla="*/ 211494 h 665584"/>
                  <a:gd name="connsiteX10" fmla="*/ 3091543 w 5001208"/>
                  <a:gd name="connsiteY10" fmla="*/ 230155 h 665584"/>
                  <a:gd name="connsiteX11" fmla="*/ 3346580 w 5001208"/>
                  <a:gd name="connsiteY11" fmla="*/ 248816 h 665584"/>
                  <a:gd name="connsiteX12" fmla="*/ 3520751 w 5001208"/>
                  <a:gd name="connsiteY12" fmla="*/ 292359 h 665584"/>
                  <a:gd name="connsiteX13" fmla="*/ 3744686 w 5001208"/>
                  <a:gd name="connsiteY13" fmla="*/ 292359 h 665584"/>
                  <a:gd name="connsiteX14" fmla="*/ 4086808 w 5001208"/>
                  <a:gd name="connsiteY14" fmla="*/ 211494 h 665584"/>
                  <a:gd name="connsiteX15" fmla="*/ 4441371 w 5001208"/>
                  <a:gd name="connsiteY15" fmla="*/ 124408 h 665584"/>
                  <a:gd name="connsiteX16" fmla="*/ 4789714 w 5001208"/>
                  <a:gd name="connsiteY16" fmla="*/ 55984 h 665584"/>
                  <a:gd name="connsiteX17" fmla="*/ 4988767 w 5001208"/>
                  <a:gd name="connsiteY17" fmla="*/ 6221 h 665584"/>
                  <a:gd name="connsiteX18" fmla="*/ 4988767 w 5001208"/>
                  <a:gd name="connsiteY18" fmla="*/ 6221 h 665584"/>
                  <a:gd name="connsiteX19" fmla="*/ 5001208 w 5001208"/>
                  <a:gd name="connsiteY19" fmla="*/ 0 h 66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01208" h="665584">
                    <a:moveTo>
                      <a:pt x="0" y="665584"/>
                    </a:moveTo>
                    <a:lnTo>
                      <a:pt x="130629" y="541176"/>
                    </a:lnTo>
                    <a:lnTo>
                      <a:pt x="416767" y="416767"/>
                    </a:lnTo>
                    <a:lnTo>
                      <a:pt x="789992" y="317241"/>
                    </a:lnTo>
                    <a:lnTo>
                      <a:pt x="1206759" y="286139"/>
                    </a:lnTo>
                    <a:lnTo>
                      <a:pt x="1399592" y="311021"/>
                    </a:lnTo>
                    <a:lnTo>
                      <a:pt x="1816359" y="335902"/>
                    </a:lnTo>
                    <a:lnTo>
                      <a:pt x="2058955" y="304800"/>
                    </a:lnTo>
                    <a:lnTo>
                      <a:pt x="2276669" y="211494"/>
                    </a:lnTo>
                    <a:lnTo>
                      <a:pt x="2544147" y="211494"/>
                    </a:lnTo>
                    <a:lnTo>
                      <a:pt x="3091543" y="230155"/>
                    </a:lnTo>
                    <a:lnTo>
                      <a:pt x="3346580" y="248816"/>
                    </a:lnTo>
                    <a:lnTo>
                      <a:pt x="3520751" y="292359"/>
                    </a:lnTo>
                    <a:lnTo>
                      <a:pt x="3744686" y="292359"/>
                    </a:lnTo>
                    <a:lnTo>
                      <a:pt x="4086808" y="211494"/>
                    </a:lnTo>
                    <a:lnTo>
                      <a:pt x="4441371" y="124408"/>
                    </a:lnTo>
                    <a:lnTo>
                      <a:pt x="4789714" y="55984"/>
                    </a:lnTo>
                    <a:lnTo>
                      <a:pt x="4988767" y="6221"/>
                    </a:lnTo>
                    <a:lnTo>
                      <a:pt x="4988767" y="6221"/>
                    </a:lnTo>
                    <a:lnTo>
                      <a:pt x="5001208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id="{60440892-BD0A-4832-A83C-33C285AF54A1}"/>
                  </a:ext>
                </a:extLst>
              </p:cNvPr>
              <p:cNvGrpSpPr/>
              <p:nvPr/>
            </p:nvGrpSpPr>
            <p:grpSpPr>
              <a:xfrm>
                <a:off x="485192" y="1735494"/>
                <a:ext cx="3968620" cy="1281404"/>
                <a:chOff x="485192" y="1735494"/>
                <a:chExt cx="3968620" cy="1281404"/>
              </a:xfrm>
            </p:grpSpPr>
            <p:sp>
              <p:nvSpPr>
                <p:cNvPr id="83" name="Freeform: Shape 82">
                  <a:extLst>
                    <a:ext uri="{FF2B5EF4-FFF2-40B4-BE49-F238E27FC236}">
                      <a16:creationId xmlns:a16="http://schemas.microsoft.com/office/drawing/2014/main" id="{0207CA8A-81FA-46A3-A18B-446BF2202D32}"/>
                    </a:ext>
                  </a:extLst>
                </p:cNvPr>
                <p:cNvSpPr/>
                <p:nvPr/>
              </p:nvSpPr>
              <p:spPr>
                <a:xfrm>
                  <a:off x="485192" y="2674776"/>
                  <a:ext cx="1878563" cy="342122"/>
                </a:xfrm>
                <a:custGeom>
                  <a:avLst/>
                  <a:gdLst>
                    <a:gd name="connsiteX0" fmla="*/ 0 w 1878563"/>
                    <a:gd name="connsiteY0" fmla="*/ 0 h 342122"/>
                    <a:gd name="connsiteX1" fmla="*/ 342122 w 1878563"/>
                    <a:gd name="connsiteY1" fmla="*/ 62204 h 342122"/>
                    <a:gd name="connsiteX2" fmla="*/ 541175 w 1878563"/>
                    <a:gd name="connsiteY2" fmla="*/ 93306 h 342122"/>
                    <a:gd name="connsiteX3" fmla="*/ 889518 w 1878563"/>
                    <a:gd name="connsiteY3" fmla="*/ 105746 h 342122"/>
                    <a:gd name="connsiteX4" fmla="*/ 1069910 w 1878563"/>
                    <a:gd name="connsiteY4" fmla="*/ 118187 h 342122"/>
                    <a:gd name="connsiteX5" fmla="*/ 1219200 w 1878563"/>
                    <a:gd name="connsiteY5" fmla="*/ 180391 h 342122"/>
                    <a:gd name="connsiteX6" fmla="*/ 1275184 w 1878563"/>
                    <a:gd name="connsiteY6" fmla="*/ 230155 h 342122"/>
                    <a:gd name="connsiteX7" fmla="*/ 1443135 w 1878563"/>
                    <a:gd name="connsiteY7" fmla="*/ 230155 h 342122"/>
                    <a:gd name="connsiteX8" fmla="*/ 1691951 w 1878563"/>
                    <a:gd name="connsiteY8" fmla="*/ 286138 h 342122"/>
                    <a:gd name="connsiteX9" fmla="*/ 1878563 w 1878563"/>
                    <a:gd name="connsiteY9" fmla="*/ 342122 h 342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8563" h="342122">
                      <a:moveTo>
                        <a:pt x="0" y="0"/>
                      </a:moveTo>
                      <a:lnTo>
                        <a:pt x="342122" y="62204"/>
                      </a:lnTo>
                      <a:lnTo>
                        <a:pt x="541175" y="93306"/>
                      </a:lnTo>
                      <a:lnTo>
                        <a:pt x="889518" y="105746"/>
                      </a:lnTo>
                      <a:lnTo>
                        <a:pt x="1069910" y="118187"/>
                      </a:lnTo>
                      <a:lnTo>
                        <a:pt x="1219200" y="180391"/>
                      </a:lnTo>
                      <a:lnTo>
                        <a:pt x="1275184" y="230155"/>
                      </a:lnTo>
                      <a:lnTo>
                        <a:pt x="1443135" y="230155"/>
                      </a:lnTo>
                      <a:lnTo>
                        <a:pt x="1691951" y="286138"/>
                      </a:lnTo>
                      <a:lnTo>
                        <a:pt x="1878563" y="342122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:a16="http://schemas.microsoft.com/office/drawing/2014/main" id="{691EF27D-E8D2-4877-8A2F-60DD345242FC}"/>
                    </a:ext>
                  </a:extLst>
                </p:cNvPr>
                <p:cNvSpPr/>
                <p:nvPr/>
              </p:nvSpPr>
              <p:spPr>
                <a:xfrm>
                  <a:off x="2326433" y="2326433"/>
                  <a:ext cx="1449355" cy="422987"/>
                </a:xfrm>
                <a:custGeom>
                  <a:avLst/>
                  <a:gdLst>
                    <a:gd name="connsiteX0" fmla="*/ 0 w 1449355"/>
                    <a:gd name="connsiteY0" fmla="*/ 0 h 422987"/>
                    <a:gd name="connsiteX1" fmla="*/ 192832 w 1449355"/>
                    <a:gd name="connsiteY1" fmla="*/ 174171 h 422987"/>
                    <a:gd name="connsiteX2" fmla="*/ 485191 w 1449355"/>
                    <a:gd name="connsiteY2" fmla="*/ 360783 h 422987"/>
                    <a:gd name="connsiteX3" fmla="*/ 653143 w 1449355"/>
                    <a:gd name="connsiteY3" fmla="*/ 422987 h 422987"/>
                    <a:gd name="connsiteX4" fmla="*/ 839755 w 1449355"/>
                    <a:gd name="connsiteY4" fmla="*/ 385665 h 422987"/>
                    <a:gd name="connsiteX5" fmla="*/ 1038808 w 1449355"/>
                    <a:gd name="connsiteY5" fmla="*/ 298579 h 422987"/>
                    <a:gd name="connsiteX6" fmla="*/ 1343608 w 1449355"/>
                    <a:gd name="connsiteY6" fmla="*/ 161730 h 422987"/>
                    <a:gd name="connsiteX7" fmla="*/ 1449355 w 1449355"/>
                    <a:gd name="connsiteY7" fmla="*/ 124408 h 42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355" h="422987">
                      <a:moveTo>
                        <a:pt x="0" y="0"/>
                      </a:moveTo>
                      <a:lnTo>
                        <a:pt x="192832" y="174171"/>
                      </a:lnTo>
                      <a:lnTo>
                        <a:pt x="485191" y="360783"/>
                      </a:lnTo>
                      <a:lnTo>
                        <a:pt x="653143" y="422987"/>
                      </a:lnTo>
                      <a:lnTo>
                        <a:pt x="839755" y="385665"/>
                      </a:lnTo>
                      <a:lnTo>
                        <a:pt x="1038808" y="298579"/>
                      </a:lnTo>
                      <a:lnTo>
                        <a:pt x="1343608" y="161730"/>
                      </a:lnTo>
                      <a:lnTo>
                        <a:pt x="1449355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:a16="http://schemas.microsoft.com/office/drawing/2014/main" id="{6EA8F52A-C827-43EF-9092-554FB0B25AD9}"/>
                    </a:ext>
                  </a:extLst>
                </p:cNvPr>
                <p:cNvSpPr/>
                <p:nvPr/>
              </p:nvSpPr>
              <p:spPr>
                <a:xfrm>
                  <a:off x="3178629" y="2245567"/>
                  <a:ext cx="1275183" cy="161731"/>
                </a:xfrm>
                <a:custGeom>
                  <a:avLst/>
                  <a:gdLst>
                    <a:gd name="connsiteX0" fmla="*/ 0 w 1275183"/>
                    <a:gd name="connsiteY0" fmla="*/ 0 h 161731"/>
                    <a:gd name="connsiteX1" fmla="*/ 360783 w 1275183"/>
                    <a:gd name="connsiteY1" fmla="*/ 93306 h 161731"/>
                    <a:gd name="connsiteX2" fmla="*/ 783771 w 1275183"/>
                    <a:gd name="connsiteY2" fmla="*/ 161731 h 161731"/>
                    <a:gd name="connsiteX3" fmla="*/ 1038808 w 1275183"/>
                    <a:gd name="connsiteY3" fmla="*/ 161731 h 161731"/>
                    <a:gd name="connsiteX4" fmla="*/ 1275183 w 1275183"/>
                    <a:gd name="connsiteY4" fmla="*/ 124409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183" h="161731">
                      <a:moveTo>
                        <a:pt x="0" y="0"/>
                      </a:moveTo>
                      <a:lnTo>
                        <a:pt x="360783" y="93306"/>
                      </a:lnTo>
                      <a:lnTo>
                        <a:pt x="783771" y="161731"/>
                      </a:lnTo>
                      <a:lnTo>
                        <a:pt x="1038808" y="161731"/>
                      </a:lnTo>
                      <a:lnTo>
                        <a:pt x="1275183" y="12440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:a16="http://schemas.microsoft.com/office/drawing/2014/main" id="{73E2E3C5-404B-4AED-BE8B-775CFCC7A3EE}"/>
                    </a:ext>
                  </a:extLst>
                </p:cNvPr>
                <p:cNvSpPr/>
                <p:nvPr/>
              </p:nvSpPr>
              <p:spPr>
                <a:xfrm>
                  <a:off x="684245" y="2345094"/>
                  <a:ext cx="1374710" cy="236375"/>
                </a:xfrm>
                <a:custGeom>
                  <a:avLst/>
                  <a:gdLst>
                    <a:gd name="connsiteX0" fmla="*/ 0 w 1374710"/>
                    <a:gd name="connsiteY0" fmla="*/ 0 h 236375"/>
                    <a:gd name="connsiteX1" fmla="*/ 279918 w 1374710"/>
                    <a:gd name="connsiteY1" fmla="*/ 0 h 236375"/>
                    <a:gd name="connsiteX2" fmla="*/ 447869 w 1374710"/>
                    <a:gd name="connsiteY2" fmla="*/ 6220 h 236375"/>
                    <a:gd name="connsiteX3" fmla="*/ 665584 w 1374710"/>
                    <a:gd name="connsiteY3" fmla="*/ 87086 h 236375"/>
                    <a:gd name="connsiteX4" fmla="*/ 858416 w 1374710"/>
                    <a:gd name="connsiteY4" fmla="*/ 143069 h 236375"/>
                    <a:gd name="connsiteX5" fmla="*/ 1045028 w 1374710"/>
                    <a:gd name="connsiteY5" fmla="*/ 230155 h 236375"/>
                    <a:gd name="connsiteX6" fmla="*/ 1163216 w 1374710"/>
                    <a:gd name="connsiteY6" fmla="*/ 230155 h 236375"/>
                    <a:gd name="connsiteX7" fmla="*/ 1374710 w 1374710"/>
                    <a:gd name="connsiteY7" fmla="*/ 236375 h 23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4710" h="236375">
                      <a:moveTo>
                        <a:pt x="0" y="0"/>
                      </a:moveTo>
                      <a:lnTo>
                        <a:pt x="279918" y="0"/>
                      </a:lnTo>
                      <a:lnTo>
                        <a:pt x="447869" y="6220"/>
                      </a:lnTo>
                      <a:lnTo>
                        <a:pt x="665584" y="87086"/>
                      </a:lnTo>
                      <a:lnTo>
                        <a:pt x="858416" y="143069"/>
                      </a:lnTo>
                      <a:lnTo>
                        <a:pt x="1045028" y="230155"/>
                      </a:lnTo>
                      <a:lnTo>
                        <a:pt x="1163216" y="230155"/>
                      </a:lnTo>
                      <a:lnTo>
                        <a:pt x="1374710" y="236375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:a16="http://schemas.microsoft.com/office/drawing/2014/main" id="{FFB528AF-5F7E-4ECF-BA3D-B825800B2137}"/>
                    </a:ext>
                  </a:extLst>
                </p:cNvPr>
                <p:cNvSpPr/>
                <p:nvPr/>
              </p:nvSpPr>
              <p:spPr>
                <a:xfrm>
                  <a:off x="2121159" y="1735494"/>
                  <a:ext cx="615821" cy="118188"/>
                </a:xfrm>
                <a:custGeom>
                  <a:avLst/>
                  <a:gdLst>
                    <a:gd name="connsiteX0" fmla="*/ 0 w 615821"/>
                    <a:gd name="connsiteY0" fmla="*/ 0 h 118188"/>
                    <a:gd name="connsiteX1" fmla="*/ 186612 w 615821"/>
                    <a:gd name="connsiteY1" fmla="*/ 0 h 118188"/>
                    <a:gd name="connsiteX2" fmla="*/ 466531 w 615821"/>
                    <a:gd name="connsiteY2" fmla="*/ 68424 h 118188"/>
                    <a:gd name="connsiteX3" fmla="*/ 615821 w 615821"/>
                    <a:gd name="connsiteY3" fmla="*/ 118188 h 11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5821" h="118188">
                      <a:moveTo>
                        <a:pt x="0" y="0"/>
                      </a:moveTo>
                      <a:lnTo>
                        <a:pt x="186612" y="0"/>
                      </a:lnTo>
                      <a:lnTo>
                        <a:pt x="466531" y="68424"/>
                      </a:lnTo>
                      <a:lnTo>
                        <a:pt x="615821" y="11818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:a16="http://schemas.microsoft.com/office/drawing/2014/main" id="{09991DFD-A45E-4C95-B996-A465BABD237C}"/>
                    </a:ext>
                  </a:extLst>
                </p:cNvPr>
                <p:cNvSpPr/>
                <p:nvPr/>
              </p:nvSpPr>
              <p:spPr>
                <a:xfrm>
                  <a:off x="1368490" y="1866122"/>
                  <a:ext cx="746449" cy="93307"/>
                </a:xfrm>
                <a:custGeom>
                  <a:avLst/>
                  <a:gdLst>
                    <a:gd name="connsiteX0" fmla="*/ 0 w 746449"/>
                    <a:gd name="connsiteY0" fmla="*/ 80866 h 93307"/>
                    <a:gd name="connsiteX1" fmla="*/ 124408 w 746449"/>
                    <a:gd name="connsiteY1" fmla="*/ 43543 h 93307"/>
                    <a:gd name="connsiteX2" fmla="*/ 292359 w 746449"/>
                    <a:gd name="connsiteY2" fmla="*/ 6221 h 93307"/>
                    <a:gd name="connsiteX3" fmla="*/ 360783 w 746449"/>
                    <a:gd name="connsiteY3" fmla="*/ 0 h 93307"/>
                    <a:gd name="connsiteX4" fmla="*/ 516294 w 746449"/>
                    <a:gd name="connsiteY4" fmla="*/ 0 h 93307"/>
                    <a:gd name="connsiteX5" fmla="*/ 590939 w 746449"/>
                    <a:gd name="connsiteY5" fmla="*/ 62205 h 93307"/>
                    <a:gd name="connsiteX6" fmla="*/ 634481 w 746449"/>
                    <a:gd name="connsiteY6" fmla="*/ 80866 h 93307"/>
                    <a:gd name="connsiteX7" fmla="*/ 746449 w 746449"/>
                    <a:gd name="connsiteY7" fmla="*/ 93307 h 93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449" h="93307">
                      <a:moveTo>
                        <a:pt x="0" y="80866"/>
                      </a:moveTo>
                      <a:lnTo>
                        <a:pt x="124408" y="43543"/>
                      </a:lnTo>
                      <a:lnTo>
                        <a:pt x="292359" y="6221"/>
                      </a:lnTo>
                      <a:lnTo>
                        <a:pt x="360783" y="0"/>
                      </a:lnTo>
                      <a:lnTo>
                        <a:pt x="516294" y="0"/>
                      </a:lnTo>
                      <a:lnTo>
                        <a:pt x="590939" y="62205"/>
                      </a:lnTo>
                      <a:lnTo>
                        <a:pt x="634481" y="80866"/>
                      </a:lnTo>
                      <a:lnTo>
                        <a:pt x="746449" y="93307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:a16="http://schemas.microsoft.com/office/drawing/2014/main" id="{82374FED-5C9B-460F-B1F3-60262D72E641}"/>
                    </a:ext>
                  </a:extLst>
                </p:cNvPr>
                <p:cNvSpPr/>
                <p:nvPr/>
              </p:nvSpPr>
              <p:spPr>
                <a:xfrm>
                  <a:off x="1387151" y="2121159"/>
                  <a:ext cx="435429" cy="136849"/>
                </a:xfrm>
                <a:custGeom>
                  <a:avLst/>
                  <a:gdLst>
                    <a:gd name="connsiteX0" fmla="*/ 0 w 435429"/>
                    <a:gd name="connsiteY0" fmla="*/ 0 h 136849"/>
                    <a:gd name="connsiteX1" fmla="*/ 80865 w 435429"/>
                    <a:gd name="connsiteY1" fmla="*/ 49763 h 136849"/>
                    <a:gd name="connsiteX2" fmla="*/ 248816 w 435429"/>
                    <a:gd name="connsiteY2" fmla="*/ 105747 h 136849"/>
                    <a:gd name="connsiteX3" fmla="*/ 398106 w 435429"/>
                    <a:gd name="connsiteY3" fmla="*/ 136849 h 136849"/>
                    <a:gd name="connsiteX4" fmla="*/ 435429 w 435429"/>
                    <a:gd name="connsiteY4" fmla="*/ 136849 h 1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29" h="136849">
                      <a:moveTo>
                        <a:pt x="0" y="0"/>
                      </a:moveTo>
                      <a:lnTo>
                        <a:pt x="80865" y="49763"/>
                      </a:lnTo>
                      <a:lnTo>
                        <a:pt x="248816" y="105747"/>
                      </a:lnTo>
                      <a:lnTo>
                        <a:pt x="398106" y="136849"/>
                      </a:lnTo>
                      <a:lnTo>
                        <a:pt x="435429" y="13684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:a16="http://schemas.microsoft.com/office/drawing/2014/main" id="{3F14D03E-7144-4E8B-9DBC-E10CB8AD0CDA}"/>
                    </a:ext>
                  </a:extLst>
                </p:cNvPr>
                <p:cNvSpPr/>
                <p:nvPr/>
              </p:nvSpPr>
              <p:spPr>
                <a:xfrm>
                  <a:off x="3327918" y="2158482"/>
                  <a:ext cx="709127" cy="124408"/>
                </a:xfrm>
                <a:custGeom>
                  <a:avLst/>
                  <a:gdLst>
                    <a:gd name="connsiteX0" fmla="*/ 0 w 709127"/>
                    <a:gd name="connsiteY0" fmla="*/ 31102 h 124408"/>
                    <a:gd name="connsiteX1" fmla="*/ 186613 w 709127"/>
                    <a:gd name="connsiteY1" fmla="*/ 0 h 124408"/>
                    <a:gd name="connsiteX2" fmla="*/ 329682 w 709127"/>
                    <a:gd name="connsiteY2" fmla="*/ 0 h 124408"/>
                    <a:gd name="connsiteX3" fmla="*/ 460311 w 709127"/>
                    <a:gd name="connsiteY3" fmla="*/ 37322 h 124408"/>
                    <a:gd name="connsiteX4" fmla="*/ 622041 w 709127"/>
                    <a:gd name="connsiteY4" fmla="*/ 93306 h 124408"/>
                    <a:gd name="connsiteX5" fmla="*/ 709127 w 709127"/>
                    <a:gd name="connsiteY5" fmla="*/ 124408 h 12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127" h="124408">
                      <a:moveTo>
                        <a:pt x="0" y="31102"/>
                      </a:moveTo>
                      <a:lnTo>
                        <a:pt x="186613" y="0"/>
                      </a:lnTo>
                      <a:lnTo>
                        <a:pt x="329682" y="0"/>
                      </a:lnTo>
                      <a:lnTo>
                        <a:pt x="460311" y="37322"/>
                      </a:lnTo>
                      <a:lnTo>
                        <a:pt x="622041" y="93306"/>
                      </a:lnTo>
                      <a:lnTo>
                        <a:pt x="709127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Freeform: Shape 90">
                  <a:extLst>
                    <a:ext uri="{FF2B5EF4-FFF2-40B4-BE49-F238E27FC236}">
                      <a16:creationId xmlns:a16="http://schemas.microsoft.com/office/drawing/2014/main" id="{20157EE1-1081-45A4-B522-DD08C160BD72}"/>
                    </a:ext>
                  </a:extLst>
                </p:cNvPr>
                <p:cNvSpPr/>
                <p:nvPr/>
              </p:nvSpPr>
              <p:spPr>
                <a:xfrm>
                  <a:off x="715347" y="1847461"/>
                  <a:ext cx="242596" cy="174172"/>
                </a:xfrm>
                <a:custGeom>
                  <a:avLst/>
                  <a:gdLst>
                    <a:gd name="connsiteX0" fmla="*/ 0 w 242596"/>
                    <a:gd name="connsiteY0" fmla="*/ 174172 h 174172"/>
                    <a:gd name="connsiteX1" fmla="*/ 68424 w 242596"/>
                    <a:gd name="connsiteY1" fmla="*/ 111968 h 174172"/>
                    <a:gd name="connsiteX2" fmla="*/ 167951 w 242596"/>
                    <a:gd name="connsiteY2" fmla="*/ 31102 h 174172"/>
                    <a:gd name="connsiteX3" fmla="*/ 242596 w 242596"/>
                    <a:gd name="connsiteY3" fmla="*/ 0 h 17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596" h="174172">
                      <a:moveTo>
                        <a:pt x="0" y="174172"/>
                      </a:moveTo>
                      <a:lnTo>
                        <a:pt x="68424" y="111968"/>
                      </a:lnTo>
                      <a:lnTo>
                        <a:pt x="167951" y="31102"/>
                      </a:lnTo>
                      <a:lnTo>
                        <a:pt x="242596" y="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Freeform: Shape 91">
                  <a:extLst>
                    <a:ext uri="{FF2B5EF4-FFF2-40B4-BE49-F238E27FC236}">
                      <a16:creationId xmlns:a16="http://schemas.microsoft.com/office/drawing/2014/main" id="{636CDD1E-0119-4A5C-A876-60A0CA6A4BDF}"/>
                    </a:ext>
                  </a:extLst>
                </p:cNvPr>
                <p:cNvSpPr/>
                <p:nvPr/>
              </p:nvSpPr>
              <p:spPr>
                <a:xfrm>
                  <a:off x="1088571" y="1878563"/>
                  <a:ext cx="279919" cy="161731"/>
                </a:xfrm>
                <a:custGeom>
                  <a:avLst/>
                  <a:gdLst>
                    <a:gd name="connsiteX0" fmla="*/ 0 w 279919"/>
                    <a:gd name="connsiteY0" fmla="*/ 161731 h 161731"/>
                    <a:gd name="connsiteX1" fmla="*/ 37323 w 279919"/>
                    <a:gd name="connsiteY1" fmla="*/ 74645 h 161731"/>
                    <a:gd name="connsiteX2" fmla="*/ 111968 w 279919"/>
                    <a:gd name="connsiteY2" fmla="*/ 6221 h 161731"/>
                    <a:gd name="connsiteX3" fmla="*/ 180392 w 279919"/>
                    <a:gd name="connsiteY3" fmla="*/ 0 h 161731"/>
                    <a:gd name="connsiteX4" fmla="*/ 279919 w 279919"/>
                    <a:gd name="connsiteY4" fmla="*/ 6221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9" h="161731">
                      <a:moveTo>
                        <a:pt x="0" y="161731"/>
                      </a:moveTo>
                      <a:lnTo>
                        <a:pt x="37323" y="74645"/>
                      </a:lnTo>
                      <a:lnTo>
                        <a:pt x="111968" y="6221"/>
                      </a:lnTo>
                      <a:lnTo>
                        <a:pt x="180392" y="0"/>
                      </a:lnTo>
                      <a:lnTo>
                        <a:pt x="279919" y="6221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1B8ABAF4-A2A6-470D-8D16-55590E53FD03}"/>
                  </a:ext>
                </a:extLst>
              </p:cNvPr>
              <p:cNvSpPr/>
              <p:nvPr/>
            </p:nvSpPr>
            <p:spPr>
              <a:xfrm>
                <a:off x="235950" y="1176980"/>
                <a:ext cx="5878711" cy="2359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6C436155-1BF9-4CA2-98D6-17DCD5921FBC}"/>
              </a:ext>
            </a:extLst>
          </p:cNvPr>
          <p:cNvSpPr txBox="1"/>
          <p:nvPr/>
        </p:nvSpPr>
        <p:spPr>
          <a:xfrm>
            <a:off x="2338048" y="783125"/>
            <a:ext cx="5335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Moho by Jenkins et al. 2021. </a:t>
            </a:r>
            <a:r>
              <a:rPr lang="en-US" sz="1600" dirty="0"/>
              <a:t>Based on receiver functions and local 3D full-waveform tomography.</a:t>
            </a:r>
            <a:endParaRPr lang="en-US" sz="16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A4280C6-5361-4262-AD37-CDEA39B3AFB3}"/>
              </a:ext>
            </a:extLst>
          </p:cNvPr>
          <p:cNvGrpSpPr/>
          <p:nvPr/>
        </p:nvGrpSpPr>
        <p:grpSpPr>
          <a:xfrm>
            <a:off x="859171" y="4534396"/>
            <a:ext cx="6837494" cy="492035"/>
            <a:chOff x="859171" y="4534396"/>
            <a:chExt cx="6837494" cy="492035"/>
          </a:xfrm>
        </p:grpSpPr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12438157-A69A-44E4-BC2C-886FEE48C2CF}"/>
                </a:ext>
              </a:extLst>
            </p:cNvPr>
            <p:cNvGrpSpPr/>
            <p:nvPr/>
          </p:nvGrpSpPr>
          <p:grpSpPr>
            <a:xfrm>
              <a:off x="5512561" y="4761988"/>
              <a:ext cx="2184104" cy="264443"/>
              <a:chOff x="6715314" y="5523909"/>
              <a:chExt cx="2890786" cy="350004"/>
            </a:xfrm>
          </p:grpSpPr>
          <p:pic>
            <p:nvPicPr>
              <p:cNvPr id="114" name="Picture 113">
                <a:extLst>
                  <a:ext uri="{FF2B5EF4-FFF2-40B4-BE49-F238E27FC236}">
                    <a16:creationId xmlns:a16="http://schemas.microsoft.com/office/drawing/2014/main" id="{D8E86F6C-D446-45DC-9A74-908ACE0911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5400000">
                <a:off x="7999228" y="4948299"/>
                <a:ext cx="247686" cy="1438476"/>
              </a:xfrm>
              <a:prstGeom prst="rect">
                <a:avLst/>
              </a:prstGeom>
            </p:spPr>
          </p:pic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2B99A36F-463D-48D8-8A01-BC301A965314}"/>
                  </a:ext>
                </a:extLst>
              </p:cNvPr>
              <p:cNvSpPr txBox="1"/>
              <p:nvPr/>
            </p:nvSpPr>
            <p:spPr>
              <a:xfrm>
                <a:off x="6715314" y="5523916"/>
                <a:ext cx="822402" cy="349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-35 km</a:t>
                </a:r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FD728B01-E3C9-4585-8173-62A685188709}"/>
                  </a:ext>
                </a:extLst>
              </p:cNvPr>
              <p:cNvSpPr txBox="1"/>
              <p:nvPr/>
            </p:nvSpPr>
            <p:spPr>
              <a:xfrm>
                <a:off x="8783696" y="5523909"/>
                <a:ext cx="822404" cy="349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-25 km</a:t>
                </a:r>
              </a:p>
            </p:txBody>
          </p:sp>
        </p:grp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D69DD15C-F80E-4512-9A78-3277567F269D}"/>
                </a:ext>
              </a:extLst>
            </p:cNvPr>
            <p:cNvSpPr txBox="1"/>
            <p:nvPr/>
          </p:nvSpPr>
          <p:spPr>
            <a:xfrm>
              <a:off x="859171" y="4718775"/>
              <a:ext cx="45940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Surface was filtered with a Low Pass Filter, wavelength = 80 km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9B8E8F4E-EFB7-4FA7-B672-37E5117C1D1F}"/>
                </a:ext>
              </a:extLst>
            </p:cNvPr>
            <p:cNvSpPr txBox="1"/>
            <p:nvPr/>
          </p:nvSpPr>
          <p:spPr>
            <a:xfrm>
              <a:off x="6290701" y="4534396"/>
              <a:ext cx="52450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Depth</a:t>
              </a:r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EA7D9FE-532E-42A0-9645-6C7C2210AE7A}"/>
              </a:ext>
            </a:extLst>
          </p:cNvPr>
          <p:cNvGrpSpPr/>
          <p:nvPr/>
        </p:nvGrpSpPr>
        <p:grpSpPr>
          <a:xfrm>
            <a:off x="163076" y="650841"/>
            <a:ext cx="1770350" cy="710409"/>
            <a:chOff x="934588" y="1332567"/>
            <a:chExt cx="7274822" cy="2919255"/>
          </a:xfrm>
        </p:grpSpPr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id="{FC5B7BF9-0401-43D6-94C1-70BAF1C35397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934589" y="1332567"/>
              <a:ext cx="7274821" cy="2919255"/>
            </a:xfrm>
            <a:prstGeom prst="rect">
              <a:avLst/>
            </a:prstGeom>
          </p:spPr>
        </p:pic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5651E05D-5775-471D-BD9E-98D87052245E}"/>
                </a:ext>
              </a:extLst>
            </p:cNvPr>
            <p:cNvGrpSpPr/>
            <p:nvPr/>
          </p:nvGrpSpPr>
          <p:grpSpPr>
            <a:xfrm>
              <a:off x="934588" y="1332567"/>
              <a:ext cx="7274821" cy="2919254"/>
              <a:chOff x="235950" y="1176980"/>
              <a:chExt cx="5878711" cy="2334428"/>
            </a:xfrm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64D7E7E0-94F8-45F4-AC7F-F47DB313E390}"/>
                  </a:ext>
                </a:extLst>
              </p:cNvPr>
              <p:cNvSpPr/>
              <p:nvPr/>
            </p:nvSpPr>
            <p:spPr>
              <a:xfrm>
                <a:off x="242596" y="1878563"/>
                <a:ext cx="5859624" cy="460310"/>
              </a:xfrm>
              <a:custGeom>
                <a:avLst/>
                <a:gdLst>
                  <a:gd name="connsiteX0" fmla="*/ 0 w 5921828"/>
                  <a:gd name="connsiteY0" fmla="*/ 485192 h 485192"/>
                  <a:gd name="connsiteX1" fmla="*/ 261257 w 5921828"/>
                  <a:gd name="connsiteY1" fmla="*/ 354564 h 485192"/>
                  <a:gd name="connsiteX2" fmla="*/ 454090 w 5921828"/>
                  <a:gd name="connsiteY2" fmla="*/ 261257 h 485192"/>
                  <a:gd name="connsiteX3" fmla="*/ 528735 w 5921828"/>
                  <a:gd name="connsiteY3" fmla="*/ 205274 h 485192"/>
                  <a:gd name="connsiteX4" fmla="*/ 678024 w 5921828"/>
                  <a:gd name="connsiteY4" fmla="*/ 180392 h 485192"/>
                  <a:gd name="connsiteX5" fmla="*/ 926841 w 5921828"/>
                  <a:gd name="connsiteY5" fmla="*/ 211494 h 485192"/>
                  <a:gd name="connsiteX6" fmla="*/ 1517779 w 5921828"/>
                  <a:gd name="connsiteY6" fmla="*/ 192833 h 485192"/>
                  <a:gd name="connsiteX7" fmla="*/ 2121159 w 5921828"/>
                  <a:gd name="connsiteY7" fmla="*/ 80866 h 485192"/>
                  <a:gd name="connsiteX8" fmla="*/ 2463281 w 5921828"/>
                  <a:gd name="connsiteY8" fmla="*/ 24882 h 485192"/>
                  <a:gd name="connsiteX9" fmla="*/ 2575249 w 5921828"/>
                  <a:gd name="connsiteY9" fmla="*/ 18661 h 485192"/>
                  <a:gd name="connsiteX10" fmla="*/ 2842726 w 5921828"/>
                  <a:gd name="connsiteY10" fmla="*/ 31102 h 485192"/>
                  <a:gd name="connsiteX11" fmla="*/ 3110204 w 5921828"/>
                  <a:gd name="connsiteY11" fmla="*/ 0 h 485192"/>
                  <a:gd name="connsiteX12" fmla="*/ 3290596 w 5921828"/>
                  <a:gd name="connsiteY12" fmla="*/ 49764 h 485192"/>
                  <a:gd name="connsiteX13" fmla="*/ 3464767 w 5921828"/>
                  <a:gd name="connsiteY13" fmla="*/ 155510 h 485192"/>
                  <a:gd name="connsiteX14" fmla="*/ 3813110 w 5921828"/>
                  <a:gd name="connsiteY14" fmla="*/ 354564 h 485192"/>
                  <a:gd name="connsiteX15" fmla="*/ 4061926 w 5921828"/>
                  <a:gd name="connsiteY15" fmla="*/ 385666 h 485192"/>
                  <a:gd name="connsiteX16" fmla="*/ 4553339 w 5921828"/>
                  <a:gd name="connsiteY16" fmla="*/ 360784 h 485192"/>
                  <a:gd name="connsiteX17" fmla="*/ 5119396 w 5921828"/>
                  <a:gd name="connsiteY17" fmla="*/ 360784 h 485192"/>
                  <a:gd name="connsiteX18" fmla="*/ 5629469 w 5921828"/>
                  <a:gd name="connsiteY18" fmla="*/ 354564 h 485192"/>
                  <a:gd name="connsiteX19" fmla="*/ 5797420 w 5921828"/>
                  <a:gd name="connsiteY19" fmla="*/ 360784 h 485192"/>
                  <a:gd name="connsiteX20" fmla="*/ 5921828 w 5921828"/>
                  <a:gd name="connsiteY20" fmla="*/ 360784 h 485192"/>
                  <a:gd name="connsiteX0" fmla="*/ 0 w 5859624"/>
                  <a:gd name="connsiteY0" fmla="*/ 460310 h 460310"/>
                  <a:gd name="connsiteX1" fmla="*/ 199053 w 5859624"/>
                  <a:gd name="connsiteY1" fmla="*/ 354564 h 460310"/>
                  <a:gd name="connsiteX2" fmla="*/ 391886 w 5859624"/>
                  <a:gd name="connsiteY2" fmla="*/ 261257 h 460310"/>
                  <a:gd name="connsiteX3" fmla="*/ 466531 w 5859624"/>
                  <a:gd name="connsiteY3" fmla="*/ 205274 h 460310"/>
                  <a:gd name="connsiteX4" fmla="*/ 615820 w 5859624"/>
                  <a:gd name="connsiteY4" fmla="*/ 180392 h 460310"/>
                  <a:gd name="connsiteX5" fmla="*/ 864637 w 5859624"/>
                  <a:gd name="connsiteY5" fmla="*/ 211494 h 460310"/>
                  <a:gd name="connsiteX6" fmla="*/ 1455575 w 5859624"/>
                  <a:gd name="connsiteY6" fmla="*/ 192833 h 460310"/>
                  <a:gd name="connsiteX7" fmla="*/ 2058955 w 5859624"/>
                  <a:gd name="connsiteY7" fmla="*/ 80866 h 460310"/>
                  <a:gd name="connsiteX8" fmla="*/ 2401077 w 5859624"/>
                  <a:gd name="connsiteY8" fmla="*/ 24882 h 460310"/>
                  <a:gd name="connsiteX9" fmla="*/ 2513045 w 5859624"/>
                  <a:gd name="connsiteY9" fmla="*/ 18661 h 460310"/>
                  <a:gd name="connsiteX10" fmla="*/ 2780522 w 5859624"/>
                  <a:gd name="connsiteY10" fmla="*/ 31102 h 460310"/>
                  <a:gd name="connsiteX11" fmla="*/ 3048000 w 5859624"/>
                  <a:gd name="connsiteY11" fmla="*/ 0 h 460310"/>
                  <a:gd name="connsiteX12" fmla="*/ 3228392 w 5859624"/>
                  <a:gd name="connsiteY12" fmla="*/ 49764 h 460310"/>
                  <a:gd name="connsiteX13" fmla="*/ 3402563 w 5859624"/>
                  <a:gd name="connsiteY13" fmla="*/ 155510 h 460310"/>
                  <a:gd name="connsiteX14" fmla="*/ 3750906 w 5859624"/>
                  <a:gd name="connsiteY14" fmla="*/ 354564 h 460310"/>
                  <a:gd name="connsiteX15" fmla="*/ 3999722 w 5859624"/>
                  <a:gd name="connsiteY15" fmla="*/ 385666 h 460310"/>
                  <a:gd name="connsiteX16" fmla="*/ 4491135 w 5859624"/>
                  <a:gd name="connsiteY16" fmla="*/ 360784 h 460310"/>
                  <a:gd name="connsiteX17" fmla="*/ 5057192 w 5859624"/>
                  <a:gd name="connsiteY17" fmla="*/ 360784 h 460310"/>
                  <a:gd name="connsiteX18" fmla="*/ 5567265 w 5859624"/>
                  <a:gd name="connsiteY18" fmla="*/ 354564 h 460310"/>
                  <a:gd name="connsiteX19" fmla="*/ 5735216 w 5859624"/>
                  <a:gd name="connsiteY19" fmla="*/ 360784 h 460310"/>
                  <a:gd name="connsiteX20" fmla="*/ 5859624 w 5859624"/>
                  <a:gd name="connsiteY20" fmla="*/ 360784 h 46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59624" h="460310">
                    <a:moveTo>
                      <a:pt x="0" y="460310"/>
                    </a:moveTo>
                    <a:cubicBezTo>
                      <a:pt x="66351" y="425061"/>
                      <a:pt x="133739" y="387739"/>
                      <a:pt x="199053" y="354564"/>
                    </a:cubicBezTo>
                    <a:cubicBezTo>
                      <a:pt x="264367" y="321389"/>
                      <a:pt x="327608" y="292359"/>
                      <a:pt x="391886" y="261257"/>
                    </a:cubicBezTo>
                    <a:lnTo>
                      <a:pt x="466531" y="205274"/>
                    </a:lnTo>
                    <a:lnTo>
                      <a:pt x="615820" y="180392"/>
                    </a:lnTo>
                    <a:lnTo>
                      <a:pt x="864637" y="211494"/>
                    </a:lnTo>
                    <a:lnTo>
                      <a:pt x="1455575" y="192833"/>
                    </a:lnTo>
                    <a:lnTo>
                      <a:pt x="2058955" y="80866"/>
                    </a:lnTo>
                    <a:lnTo>
                      <a:pt x="2401077" y="24882"/>
                    </a:lnTo>
                    <a:lnTo>
                      <a:pt x="2513045" y="18661"/>
                    </a:lnTo>
                    <a:lnTo>
                      <a:pt x="2780522" y="31102"/>
                    </a:lnTo>
                    <a:lnTo>
                      <a:pt x="3048000" y="0"/>
                    </a:lnTo>
                    <a:lnTo>
                      <a:pt x="3228392" y="49764"/>
                    </a:lnTo>
                    <a:lnTo>
                      <a:pt x="3402563" y="155510"/>
                    </a:lnTo>
                    <a:lnTo>
                      <a:pt x="3750906" y="354564"/>
                    </a:lnTo>
                    <a:lnTo>
                      <a:pt x="3999722" y="385666"/>
                    </a:lnTo>
                    <a:lnTo>
                      <a:pt x="4491135" y="360784"/>
                    </a:lnTo>
                    <a:lnTo>
                      <a:pt x="5057192" y="360784"/>
                    </a:lnTo>
                    <a:lnTo>
                      <a:pt x="5567265" y="354564"/>
                    </a:lnTo>
                    <a:lnTo>
                      <a:pt x="5735216" y="360784"/>
                    </a:lnTo>
                    <a:lnTo>
                      <a:pt x="5859624" y="3607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B8B9B748-45DD-455E-AA14-D9E9435BC477}"/>
                  </a:ext>
                </a:extLst>
              </p:cNvPr>
              <p:cNvSpPr/>
              <p:nvPr/>
            </p:nvSpPr>
            <p:spPr>
              <a:xfrm>
                <a:off x="1113453" y="2836506"/>
                <a:ext cx="5001208" cy="665584"/>
              </a:xfrm>
              <a:custGeom>
                <a:avLst/>
                <a:gdLst>
                  <a:gd name="connsiteX0" fmla="*/ 0 w 5001208"/>
                  <a:gd name="connsiteY0" fmla="*/ 665584 h 665584"/>
                  <a:gd name="connsiteX1" fmla="*/ 130629 w 5001208"/>
                  <a:gd name="connsiteY1" fmla="*/ 541176 h 665584"/>
                  <a:gd name="connsiteX2" fmla="*/ 416767 w 5001208"/>
                  <a:gd name="connsiteY2" fmla="*/ 416767 h 665584"/>
                  <a:gd name="connsiteX3" fmla="*/ 789992 w 5001208"/>
                  <a:gd name="connsiteY3" fmla="*/ 317241 h 665584"/>
                  <a:gd name="connsiteX4" fmla="*/ 1206759 w 5001208"/>
                  <a:gd name="connsiteY4" fmla="*/ 286139 h 665584"/>
                  <a:gd name="connsiteX5" fmla="*/ 1399592 w 5001208"/>
                  <a:gd name="connsiteY5" fmla="*/ 311021 h 665584"/>
                  <a:gd name="connsiteX6" fmla="*/ 1816359 w 5001208"/>
                  <a:gd name="connsiteY6" fmla="*/ 335902 h 665584"/>
                  <a:gd name="connsiteX7" fmla="*/ 2058955 w 5001208"/>
                  <a:gd name="connsiteY7" fmla="*/ 304800 h 665584"/>
                  <a:gd name="connsiteX8" fmla="*/ 2276669 w 5001208"/>
                  <a:gd name="connsiteY8" fmla="*/ 211494 h 665584"/>
                  <a:gd name="connsiteX9" fmla="*/ 2544147 w 5001208"/>
                  <a:gd name="connsiteY9" fmla="*/ 211494 h 665584"/>
                  <a:gd name="connsiteX10" fmla="*/ 3091543 w 5001208"/>
                  <a:gd name="connsiteY10" fmla="*/ 230155 h 665584"/>
                  <a:gd name="connsiteX11" fmla="*/ 3346580 w 5001208"/>
                  <a:gd name="connsiteY11" fmla="*/ 248816 h 665584"/>
                  <a:gd name="connsiteX12" fmla="*/ 3520751 w 5001208"/>
                  <a:gd name="connsiteY12" fmla="*/ 292359 h 665584"/>
                  <a:gd name="connsiteX13" fmla="*/ 3744686 w 5001208"/>
                  <a:gd name="connsiteY13" fmla="*/ 292359 h 665584"/>
                  <a:gd name="connsiteX14" fmla="*/ 4086808 w 5001208"/>
                  <a:gd name="connsiteY14" fmla="*/ 211494 h 665584"/>
                  <a:gd name="connsiteX15" fmla="*/ 4441371 w 5001208"/>
                  <a:gd name="connsiteY15" fmla="*/ 124408 h 665584"/>
                  <a:gd name="connsiteX16" fmla="*/ 4789714 w 5001208"/>
                  <a:gd name="connsiteY16" fmla="*/ 55984 h 665584"/>
                  <a:gd name="connsiteX17" fmla="*/ 4988767 w 5001208"/>
                  <a:gd name="connsiteY17" fmla="*/ 6221 h 665584"/>
                  <a:gd name="connsiteX18" fmla="*/ 4988767 w 5001208"/>
                  <a:gd name="connsiteY18" fmla="*/ 6221 h 665584"/>
                  <a:gd name="connsiteX19" fmla="*/ 5001208 w 5001208"/>
                  <a:gd name="connsiteY19" fmla="*/ 0 h 66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01208" h="665584">
                    <a:moveTo>
                      <a:pt x="0" y="665584"/>
                    </a:moveTo>
                    <a:lnTo>
                      <a:pt x="130629" y="541176"/>
                    </a:lnTo>
                    <a:lnTo>
                      <a:pt x="416767" y="416767"/>
                    </a:lnTo>
                    <a:lnTo>
                      <a:pt x="789992" y="317241"/>
                    </a:lnTo>
                    <a:lnTo>
                      <a:pt x="1206759" y="286139"/>
                    </a:lnTo>
                    <a:lnTo>
                      <a:pt x="1399592" y="311021"/>
                    </a:lnTo>
                    <a:lnTo>
                      <a:pt x="1816359" y="335902"/>
                    </a:lnTo>
                    <a:lnTo>
                      <a:pt x="2058955" y="304800"/>
                    </a:lnTo>
                    <a:lnTo>
                      <a:pt x="2276669" y="211494"/>
                    </a:lnTo>
                    <a:lnTo>
                      <a:pt x="2544147" y="211494"/>
                    </a:lnTo>
                    <a:lnTo>
                      <a:pt x="3091543" y="230155"/>
                    </a:lnTo>
                    <a:lnTo>
                      <a:pt x="3346580" y="248816"/>
                    </a:lnTo>
                    <a:lnTo>
                      <a:pt x="3520751" y="292359"/>
                    </a:lnTo>
                    <a:lnTo>
                      <a:pt x="3744686" y="292359"/>
                    </a:lnTo>
                    <a:lnTo>
                      <a:pt x="4086808" y="211494"/>
                    </a:lnTo>
                    <a:lnTo>
                      <a:pt x="4441371" y="124408"/>
                    </a:lnTo>
                    <a:lnTo>
                      <a:pt x="4789714" y="55984"/>
                    </a:lnTo>
                    <a:lnTo>
                      <a:pt x="4988767" y="6221"/>
                    </a:lnTo>
                    <a:lnTo>
                      <a:pt x="4988767" y="6221"/>
                    </a:lnTo>
                    <a:lnTo>
                      <a:pt x="5001208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C0697EC7-ED8C-47AF-88E2-8ABA4A265DFD}"/>
                  </a:ext>
                </a:extLst>
              </p:cNvPr>
              <p:cNvGrpSpPr/>
              <p:nvPr/>
            </p:nvGrpSpPr>
            <p:grpSpPr>
              <a:xfrm>
                <a:off x="485192" y="1735494"/>
                <a:ext cx="3968620" cy="1281404"/>
                <a:chOff x="485192" y="1735494"/>
                <a:chExt cx="3968620" cy="1281404"/>
              </a:xfrm>
            </p:grpSpPr>
            <p:sp>
              <p:nvSpPr>
                <p:cNvPr id="130" name="Freeform: Shape 129">
                  <a:extLst>
                    <a:ext uri="{FF2B5EF4-FFF2-40B4-BE49-F238E27FC236}">
                      <a16:creationId xmlns:a16="http://schemas.microsoft.com/office/drawing/2014/main" id="{31BC544B-B477-4C96-B951-D89FB827A3FD}"/>
                    </a:ext>
                  </a:extLst>
                </p:cNvPr>
                <p:cNvSpPr/>
                <p:nvPr/>
              </p:nvSpPr>
              <p:spPr>
                <a:xfrm>
                  <a:off x="485192" y="2674776"/>
                  <a:ext cx="1878563" cy="342122"/>
                </a:xfrm>
                <a:custGeom>
                  <a:avLst/>
                  <a:gdLst>
                    <a:gd name="connsiteX0" fmla="*/ 0 w 1878563"/>
                    <a:gd name="connsiteY0" fmla="*/ 0 h 342122"/>
                    <a:gd name="connsiteX1" fmla="*/ 342122 w 1878563"/>
                    <a:gd name="connsiteY1" fmla="*/ 62204 h 342122"/>
                    <a:gd name="connsiteX2" fmla="*/ 541175 w 1878563"/>
                    <a:gd name="connsiteY2" fmla="*/ 93306 h 342122"/>
                    <a:gd name="connsiteX3" fmla="*/ 889518 w 1878563"/>
                    <a:gd name="connsiteY3" fmla="*/ 105746 h 342122"/>
                    <a:gd name="connsiteX4" fmla="*/ 1069910 w 1878563"/>
                    <a:gd name="connsiteY4" fmla="*/ 118187 h 342122"/>
                    <a:gd name="connsiteX5" fmla="*/ 1219200 w 1878563"/>
                    <a:gd name="connsiteY5" fmla="*/ 180391 h 342122"/>
                    <a:gd name="connsiteX6" fmla="*/ 1275184 w 1878563"/>
                    <a:gd name="connsiteY6" fmla="*/ 230155 h 342122"/>
                    <a:gd name="connsiteX7" fmla="*/ 1443135 w 1878563"/>
                    <a:gd name="connsiteY7" fmla="*/ 230155 h 342122"/>
                    <a:gd name="connsiteX8" fmla="*/ 1691951 w 1878563"/>
                    <a:gd name="connsiteY8" fmla="*/ 286138 h 342122"/>
                    <a:gd name="connsiteX9" fmla="*/ 1878563 w 1878563"/>
                    <a:gd name="connsiteY9" fmla="*/ 342122 h 342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8563" h="342122">
                      <a:moveTo>
                        <a:pt x="0" y="0"/>
                      </a:moveTo>
                      <a:lnTo>
                        <a:pt x="342122" y="62204"/>
                      </a:lnTo>
                      <a:lnTo>
                        <a:pt x="541175" y="93306"/>
                      </a:lnTo>
                      <a:lnTo>
                        <a:pt x="889518" y="105746"/>
                      </a:lnTo>
                      <a:lnTo>
                        <a:pt x="1069910" y="118187"/>
                      </a:lnTo>
                      <a:lnTo>
                        <a:pt x="1219200" y="180391"/>
                      </a:lnTo>
                      <a:lnTo>
                        <a:pt x="1275184" y="230155"/>
                      </a:lnTo>
                      <a:lnTo>
                        <a:pt x="1443135" y="230155"/>
                      </a:lnTo>
                      <a:lnTo>
                        <a:pt x="1691951" y="286138"/>
                      </a:lnTo>
                      <a:lnTo>
                        <a:pt x="1878563" y="342122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Freeform: Shape 130">
                  <a:extLst>
                    <a:ext uri="{FF2B5EF4-FFF2-40B4-BE49-F238E27FC236}">
                      <a16:creationId xmlns:a16="http://schemas.microsoft.com/office/drawing/2014/main" id="{E425CAD6-BDCB-4A4F-9AFF-AF77F104F71C}"/>
                    </a:ext>
                  </a:extLst>
                </p:cNvPr>
                <p:cNvSpPr/>
                <p:nvPr/>
              </p:nvSpPr>
              <p:spPr>
                <a:xfrm>
                  <a:off x="2326433" y="2326433"/>
                  <a:ext cx="1449355" cy="422987"/>
                </a:xfrm>
                <a:custGeom>
                  <a:avLst/>
                  <a:gdLst>
                    <a:gd name="connsiteX0" fmla="*/ 0 w 1449355"/>
                    <a:gd name="connsiteY0" fmla="*/ 0 h 422987"/>
                    <a:gd name="connsiteX1" fmla="*/ 192832 w 1449355"/>
                    <a:gd name="connsiteY1" fmla="*/ 174171 h 422987"/>
                    <a:gd name="connsiteX2" fmla="*/ 485191 w 1449355"/>
                    <a:gd name="connsiteY2" fmla="*/ 360783 h 422987"/>
                    <a:gd name="connsiteX3" fmla="*/ 653143 w 1449355"/>
                    <a:gd name="connsiteY3" fmla="*/ 422987 h 422987"/>
                    <a:gd name="connsiteX4" fmla="*/ 839755 w 1449355"/>
                    <a:gd name="connsiteY4" fmla="*/ 385665 h 422987"/>
                    <a:gd name="connsiteX5" fmla="*/ 1038808 w 1449355"/>
                    <a:gd name="connsiteY5" fmla="*/ 298579 h 422987"/>
                    <a:gd name="connsiteX6" fmla="*/ 1343608 w 1449355"/>
                    <a:gd name="connsiteY6" fmla="*/ 161730 h 422987"/>
                    <a:gd name="connsiteX7" fmla="*/ 1449355 w 1449355"/>
                    <a:gd name="connsiteY7" fmla="*/ 124408 h 42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355" h="422987">
                      <a:moveTo>
                        <a:pt x="0" y="0"/>
                      </a:moveTo>
                      <a:lnTo>
                        <a:pt x="192832" y="174171"/>
                      </a:lnTo>
                      <a:lnTo>
                        <a:pt x="485191" y="360783"/>
                      </a:lnTo>
                      <a:lnTo>
                        <a:pt x="653143" y="422987"/>
                      </a:lnTo>
                      <a:lnTo>
                        <a:pt x="839755" y="385665"/>
                      </a:lnTo>
                      <a:lnTo>
                        <a:pt x="1038808" y="298579"/>
                      </a:lnTo>
                      <a:lnTo>
                        <a:pt x="1343608" y="161730"/>
                      </a:lnTo>
                      <a:lnTo>
                        <a:pt x="1449355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Freeform: Shape 131">
                  <a:extLst>
                    <a:ext uri="{FF2B5EF4-FFF2-40B4-BE49-F238E27FC236}">
                      <a16:creationId xmlns:a16="http://schemas.microsoft.com/office/drawing/2014/main" id="{EA892F11-38D4-41EB-ABD6-CD5623429FCD}"/>
                    </a:ext>
                  </a:extLst>
                </p:cNvPr>
                <p:cNvSpPr/>
                <p:nvPr/>
              </p:nvSpPr>
              <p:spPr>
                <a:xfrm>
                  <a:off x="3178629" y="2245567"/>
                  <a:ext cx="1275183" cy="161731"/>
                </a:xfrm>
                <a:custGeom>
                  <a:avLst/>
                  <a:gdLst>
                    <a:gd name="connsiteX0" fmla="*/ 0 w 1275183"/>
                    <a:gd name="connsiteY0" fmla="*/ 0 h 161731"/>
                    <a:gd name="connsiteX1" fmla="*/ 360783 w 1275183"/>
                    <a:gd name="connsiteY1" fmla="*/ 93306 h 161731"/>
                    <a:gd name="connsiteX2" fmla="*/ 783771 w 1275183"/>
                    <a:gd name="connsiteY2" fmla="*/ 161731 h 161731"/>
                    <a:gd name="connsiteX3" fmla="*/ 1038808 w 1275183"/>
                    <a:gd name="connsiteY3" fmla="*/ 161731 h 161731"/>
                    <a:gd name="connsiteX4" fmla="*/ 1275183 w 1275183"/>
                    <a:gd name="connsiteY4" fmla="*/ 124409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183" h="161731">
                      <a:moveTo>
                        <a:pt x="0" y="0"/>
                      </a:moveTo>
                      <a:lnTo>
                        <a:pt x="360783" y="93306"/>
                      </a:lnTo>
                      <a:lnTo>
                        <a:pt x="783771" y="161731"/>
                      </a:lnTo>
                      <a:lnTo>
                        <a:pt x="1038808" y="161731"/>
                      </a:lnTo>
                      <a:lnTo>
                        <a:pt x="1275183" y="12440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reeform: Shape 132">
                  <a:extLst>
                    <a:ext uri="{FF2B5EF4-FFF2-40B4-BE49-F238E27FC236}">
                      <a16:creationId xmlns:a16="http://schemas.microsoft.com/office/drawing/2014/main" id="{BE8DAA4F-452D-4037-A953-59BFCEB7E9BC}"/>
                    </a:ext>
                  </a:extLst>
                </p:cNvPr>
                <p:cNvSpPr/>
                <p:nvPr/>
              </p:nvSpPr>
              <p:spPr>
                <a:xfrm>
                  <a:off x="684245" y="2345094"/>
                  <a:ext cx="1374710" cy="236375"/>
                </a:xfrm>
                <a:custGeom>
                  <a:avLst/>
                  <a:gdLst>
                    <a:gd name="connsiteX0" fmla="*/ 0 w 1374710"/>
                    <a:gd name="connsiteY0" fmla="*/ 0 h 236375"/>
                    <a:gd name="connsiteX1" fmla="*/ 279918 w 1374710"/>
                    <a:gd name="connsiteY1" fmla="*/ 0 h 236375"/>
                    <a:gd name="connsiteX2" fmla="*/ 447869 w 1374710"/>
                    <a:gd name="connsiteY2" fmla="*/ 6220 h 236375"/>
                    <a:gd name="connsiteX3" fmla="*/ 665584 w 1374710"/>
                    <a:gd name="connsiteY3" fmla="*/ 87086 h 236375"/>
                    <a:gd name="connsiteX4" fmla="*/ 858416 w 1374710"/>
                    <a:gd name="connsiteY4" fmla="*/ 143069 h 236375"/>
                    <a:gd name="connsiteX5" fmla="*/ 1045028 w 1374710"/>
                    <a:gd name="connsiteY5" fmla="*/ 230155 h 236375"/>
                    <a:gd name="connsiteX6" fmla="*/ 1163216 w 1374710"/>
                    <a:gd name="connsiteY6" fmla="*/ 230155 h 236375"/>
                    <a:gd name="connsiteX7" fmla="*/ 1374710 w 1374710"/>
                    <a:gd name="connsiteY7" fmla="*/ 236375 h 23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4710" h="236375">
                      <a:moveTo>
                        <a:pt x="0" y="0"/>
                      </a:moveTo>
                      <a:lnTo>
                        <a:pt x="279918" y="0"/>
                      </a:lnTo>
                      <a:lnTo>
                        <a:pt x="447869" y="6220"/>
                      </a:lnTo>
                      <a:lnTo>
                        <a:pt x="665584" y="87086"/>
                      </a:lnTo>
                      <a:lnTo>
                        <a:pt x="858416" y="143069"/>
                      </a:lnTo>
                      <a:lnTo>
                        <a:pt x="1045028" y="230155"/>
                      </a:lnTo>
                      <a:lnTo>
                        <a:pt x="1163216" y="230155"/>
                      </a:lnTo>
                      <a:lnTo>
                        <a:pt x="1374710" y="236375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Freeform: Shape 133">
                  <a:extLst>
                    <a:ext uri="{FF2B5EF4-FFF2-40B4-BE49-F238E27FC236}">
                      <a16:creationId xmlns:a16="http://schemas.microsoft.com/office/drawing/2014/main" id="{98921D14-FECE-45D8-97CC-B421E554CF1E}"/>
                    </a:ext>
                  </a:extLst>
                </p:cNvPr>
                <p:cNvSpPr/>
                <p:nvPr/>
              </p:nvSpPr>
              <p:spPr>
                <a:xfrm>
                  <a:off x="2121159" y="1735494"/>
                  <a:ext cx="615821" cy="118188"/>
                </a:xfrm>
                <a:custGeom>
                  <a:avLst/>
                  <a:gdLst>
                    <a:gd name="connsiteX0" fmla="*/ 0 w 615821"/>
                    <a:gd name="connsiteY0" fmla="*/ 0 h 118188"/>
                    <a:gd name="connsiteX1" fmla="*/ 186612 w 615821"/>
                    <a:gd name="connsiteY1" fmla="*/ 0 h 118188"/>
                    <a:gd name="connsiteX2" fmla="*/ 466531 w 615821"/>
                    <a:gd name="connsiteY2" fmla="*/ 68424 h 118188"/>
                    <a:gd name="connsiteX3" fmla="*/ 615821 w 615821"/>
                    <a:gd name="connsiteY3" fmla="*/ 118188 h 11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5821" h="118188">
                      <a:moveTo>
                        <a:pt x="0" y="0"/>
                      </a:moveTo>
                      <a:lnTo>
                        <a:pt x="186612" y="0"/>
                      </a:lnTo>
                      <a:lnTo>
                        <a:pt x="466531" y="68424"/>
                      </a:lnTo>
                      <a:lnTo>
                        <a:pt x="615821" y="11818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reeform: Shape 134">
                  <a:extLst>
                    <a:ext uri="{FF2B5EF4-FFF2-40B4-BE49-F238E27FC236}">
                      <a16:creationId xmlns:a16="http://schemas.microsoft.com/office/drawing/2014/main" id="{19997487-EB92-4F74-9C6B-F7A709D968CF}"/>
                    </a:ext>
                  </a:extLst>
                </p:cNvPr>
                <p:cNvSpPr/>
                <p:nvPr/>
              </p:nvSpPr>
              <p:spPr>
                <a:xfrm>
                  <a:off x="1368490" y="1866122"/>
                  <a:ext cx="746449" cy="93307"/>
                </a:xfrm>
                <a:custGeom>
                  <a:avLst/>
                  <a:gdLst>
                    <a:gd name="connsiteX0" fmla="*/ 0 w 746449"/>
                    <a:gd name="connsiteY0" fmla="*/ 80866 h 93307"/>
                    <a:gd name="connsiteX1" fmla="*/ 124408 w 746449"/>
                    <a:gd name="connsiteY1" fmla="*/ 43543 h 93307"/>
                    <a:gd name="connsiteX2" fmla="*/ 292359 w 746449"/>
                    <a:gd name="connsiteY2" fmla="*/ 6221 h 93307"/>
                    <a:gd name="connsiteX3" fmla="*/ 360783 w 746449"/>
                    <a:gd name="connsiteY3" fmla="*/ 0 h 93307"/>
                    <a:gd name="connsiteX4" fmla="*/ 516294 w 746449"/>
                    <a:gd name="connsiteY4" fmla="*/ 0 h 93307"/>
                    <a:gd name="connsiteX5" fmla="*/ 590939 w 746449"/>
                    <a:gd name="connsiteY5" fmla="*/ 62205 h 93307"/>
                    <a:gd name="connsiteX6" fmla="*/ 634481 w 746449"/>
                    <a:gd name="connsiteY6" fmla="*/ 80866 h 93307"/>
                    <a:gd name="connsiteX7" fmla="*/ 746449 w 746449"/>
                    <a:gd name="connsiteY7" fmla="*/ 93307 h 93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449" h="93307">
                      <a:moveTo>
                        <a:pt x="0" y="80866"/>
                      </a:moveTo>
                      <a:lnTo>
                        <a:pt x="124408" y="43543"/>
                      </a:lnTo>
                      <a:lnTo>
                        <a:pt x="292359" y="6221"/>
                      </a:lnTo>
                      <a:lnTo>
                        <a:pt x="360783" y="0"/>
                      </a:lnTo>
                      <a:lnTo>
                        <a:pt x="516294" y="0"/>
                      </a:lnTo>
                      <a:lnTo>
                        <a:pt x="590939" y="62205"/>
                      </a:lnTo>
                      <a:lnTo>
                        <a:pt x="634481" y="80866"/>
                      </a:lnTo>
                      <a:lnTo>
                        <a:pt x="746449" y="93307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id="{5BE66BE0-2CFC-4F8A-A541-CDF3D7ABDF77}"/>
                    </a:ext>
                  </a:extLst>
                </p:cNvPr>
                <p:cNvSpPr/>
                <p:nvPr/>
              </p:nvSpPr>
              <p:spPr>
                <a:xfrm>
                  <a:off x="1387151" y="2121159"/>
                  <a:ext cx="435429" cy="136849"/>
                </a:xfrm>
                <a:custGeom>
                  <a:avLst/>
                  <a:gdLst>
                    <a:gd name="connsiteX0" fmla="*/ 0 w 435429"/>
                    <a:gd name="connsiteY0" fmla="*/ 0 h 136849"/>
                    <a:gd name="connsiteX1" fmla="*/ 80865 w 435429"/>
                    <a:gd name="connsiteY1" fmla="*/ 49763 h 136849"/>
                    <a:gd name="connsiteX2" fmla="*/ 248816 w 435429"/>
                    <a:gd name="connsiteY2" fmla="*/ 105747 h 136849"/>
                    <a:gd name="connsiteX3" fmla="*/ 398106 w 435429"/>
                    <a:gd name="connsiteY3" fmla="*/ 136849 h 136849"/>
                    <a:gd name="connsiteX4" fmla="*/ 435429 w 435429"/>
                    <a:gd name="connsiteY4" fmla="*/ 136849 h 1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29" h="136849">
                      <a:moveTo>
                        <a:pt x="0" y="0"/>
                      </a:moveTo>
                      <a:lnTo>
                        <a:pt x="80865" y="49763"/>
                      </a:lnTo>
                      <a:lnTo>
                        <a:pt x="248816" y="105747"/>
                      </a:lnTo>
                      <a:lnTo>
                        <a:pt x="398106" y="136849"/>
                      </a:lnTo>
                      <a:lnTo>
                        <a:pt x="435429" y="13684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id="{D77D0592-2545-45CB-BE1D-134FA580D906}"/>
                    </a:ext>
                  </a:extLst>
                </p:cNvPr>
                <p:cNvSpPr/>
                <p:nvPr/>
              </p:nvSpPr>
              <p:spPr>
                <a:xfrm>
                  <a:off x="3327918" y="2158482"/>
                  <a:ext cx="709127" cy="124408"/>
                </a:xfrm>
                <a:custGeom>
                  <a:avLst/>
                  <a:gdLst>
                    <a:gd name="connsiteX0" fmla="*/ 0 w 709127"/>
                    <a:gd name="connsiteY0" fmla="*/ 31102 h 124408"/>
                    <a:gd name="connsiteX1" fmla="*/ 186613 w 709127"/>
                    <a:gd name="connsiteY1" fmla="*/ 0 h 124408"/>
                    <a:gd name="connsiteX2" fmla="*/ 329682 w 709127"/>
                    <a:gd name="connsiteY2" fmla="*/ 0 h 124408"/>
                    <a:gd name="connsiteX3" fmla="*/ 460311 w 709127"/>
                    <a:gd name="connsiteY3" fmla="*/ 37322 h 124408"/>
                    <a:gd name="connsiteX4" fmla="*/ 622041 w 709127"/>
                    <a:gd name="connsiteY4" fmla="*/ 93306 h 124408"/>
                    <a:gd name="connsiteX5" fmla="*/ 709127 w 709127"/>
                    <a:gd name="connsiteY5" fmla="*/ 124408 h 12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127" h="124408">
                      <a:moveTo>
                        <a:pt x="0" y="31102"/>
                      </a:moveTo>
                      <a:lnTo>
                        <a:pt x="186613" y="0"/>
                      </a:lnTo>
                      <a:lnTo>
                        <a:pt x="329682" y="0"/>
                      </a:lnTo>
                      <a:lnTo>
                        <a:pt x="460311" y="37322"/>
                      </a:lnTo>
                      <a:lnTo>
                        <a:pt x="622041" y="93306"/>
                      </a:lnTo>
                      <a:lnTo>
                        <a:pt x="709127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Freeform: Shape 137">
                  <a:extLst>
                    <a:ext uri="{FF2B5EF4-FFF2-40B4-BE49-F238E27FC236}">
                      <a16:creationId xmlns:a16="http://schemas.microsoft.com/office/drawing/2014/main" id="{DD2BAEC0-1671-4979-AD14-C77CD4A6B7AE}"/>
                    </a:ext>
                  </a:extLst>
                </p:cNvPr>
                <p:cNvSpPr/>
                <p:nvPr/>
              </p:nvSpPr>
              <p:spPr>
                <a:xfrm>
                  <a:off x="715347" y="1847461"/>
                  <a:ext cx="242596" cy="174172"/>
                </a:xfrm>
                <a:custGeom>
                  <a:avLst/>
                  <a:gdLst>
                    <a:gd name="connsiteX0" fmla="*/ 0 w 242596"/>
                    <a:gd name="connsiteY0" fmla="*/ 174172 h 174172"/>
                    <a:gd name="connsiteX1" fmla="*/ 68424 w 242596"/>
                    <a:gd name="connsiteY1" fmla="*/ 111968 h 174172"/>
                    <a:gd name="connsiteX2" fmla="*/ 167951 w 242596"/>
                    <a:gd name="connsiteY2" fmla="*/ 31102 h 174172"/>
                    <a:gd name="connsiteX3" fmla="*/ 242596 w 242596"/>
                    <a:gd name="connsiteY3" fmla="*/ 0 h 17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596" h="174172">
                      <a:moveTo>
                        <a:pt x="0" y="174172"/>
                      </a:moveTo>
                      <a:lnTo>
                        <a:pt x="68424" y="111968"/>
                      </a:lnTo>
                      <a:lnTo>
                        <a:pt x="167951" y="31102"/>
                      </a:lnTo>
                      <a:lnTo>
                        <a:pt x="242596" y="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82BDD32D-945B-4973-A3AE-ED357F59AACC}"/>
                    </a:ext>
                  </a:extLst>
                </p:cNvPr>
                <p:cNvSpPr/>
                <p:nvPr/>
              </p:nvSpPr>
              <p:spPr>
                <a:xfrm>
                  <a:off x="1088571" y="1878563"/>
                  <a:ext cx="279919" cy="161731"/>
                </a:xfrm>
                <a:custGeom>
                  <a:avLst/>
                  <a:gdLst>
                    <a:gd name="connsiteX0" fmla="*/ 0 w 279919"/>
                    <a:gd name="connsiteY0" fmla="*/ 161731 h 161731"/>
                    <a:gd name="connsiteX1" fmla="*/ 37323 w 279919"/>
                    <a:gd name="connsiteY1" fmla="*/ 74645 h 161731"/>
                    <a:gd name="connsiteX2" fmla="*/ 111968 w 279919"/>
                    <a:gd name="connsiteY2" fmla="*/ 6221 h 161731"/>
                    <a:gd name="connsiteX3" fmla="*/ 180392 w 279919"/>
                    <a:gd name="connsiteY3" fmla="*/ 0 h 161731"/>
                    <a:gd name="connsiteX4" fmla="*/ 279919 w 279919"/>
                    <a:gd name="connsiteY4" fmla="*/ 6221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9" h="161731">
                      <a:moveTo>
                        <a:pt x="0" y="161731"/>
                      </a:moveTo>
                      <a:lnTo>
                        <a:pt x="37323" y="74645"/>
                      </a:lnTo>
                      <a:lnTo>
                        <a:pt x="111968" y="6221"/>
                      </a:lnTo>
                      <a:lnTo>
                        <a:pt x="180392" y="0"/>
                      </a:lnTo>
                      <a:lnTo>
                        <a:pt x="279919" y="6221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08845FDE-82A6-4F9E-9932-ED2F909806DF}"/>
                  </a:ext>
                </a:extLst>
              </p:cNvPr>
              <p:cNvSpPr/>
              <p:nvPr/>
            </p:nvSpPr>
            <p:spPr>
              <a:xfrm>
                <a:off x="235950" y="1176980"/>
                <a:ext cx="5878711" cy="233442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323A150-A9EE-4F80-8586-2C831FDB91A9}"/>
              </a:ext>
            </a:extLst>
          </p:cNvPr>
          <p:cNvCxnSpPr/>
          <p:nvPr/>
        </p:nvCxnSpPr>
        <p:spPr bwMode="auto">
          <a:xfrm>
            <a:off x="2022170" y="650841"/>
            <a:ext cx="0" cy="70442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B41A5D-A46A-449C-9BF3-797B2D283344}"/>
              </a:ext>
            </a:extLst>
          </p:cNvPr>
          <p:cNvSpPr txBox="1"/>
          <p:nvPr/>
        </p:nvSpPr>
        <p:spPr>
          <a:xfrm rot="5400000">
            <a:off x="1839544" y="875730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100 km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779555B-C6E8-4753-ACDF-EFC15ED24C83}"/>
              </a:ext>
            </a:extLst>
          </p:cNvPr>
          <p:cNvCxnSpPr/>
          <p:nvPr/>
        </p:nvCxnSpPr>
        <p:spPr bwMode="auto">
          <a:xfrm>
            <a:off x="163076" y="1435104"/>
            <a:ext cx="176660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655DCF4D-461C-4CB6-A497-EE8E3A5B4305}"/>
              </a:ext>
            </a:extLst>
          </p:cNvPr>
          <p:cNvSpPr txBox="1"/>
          <p:nvPr/>
        </p:nvSpPr>
        <p:spPr>
          <a:xfrm>
            <a:off x="677535" y="1428771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250 km</a:t>
            </a:r>
          </a:p>
        </p:txBody>
      </p:sp>
    </p:spTree>
    <p:extLst>
      <p:ext uri="{BB962C8B-B14F-4D97-AF65-F5344CB8AC3E}">
        <p14:creationId xmlns:p14="http://schemas.microsoft.com/office/powerpoint/2010/main" val="4081217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158">
            <a:extLst>
              <a:ext uri="{FF2B5EF4-FFF2-40B4-BE49-F238E27FC236}">
                <a16:creationId xmlns:a16="http://schemas.microsoft.com/office/drawing/2014/main" id="{085A3EBD-9790-4348-AE05-C815BB675782}"/>
              </a:ext>
            </a:extLst>
          </p:cNvPr>
          <p:cNvSpPr/>
          <p:nvPr/>
        </p:nvSpPr>
        <p:spPr>
          <a:xfrm>
            <a:off x="712041" y="635763"/>
            <a:ext cx="21932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Total Crustal Thickness</a:t>
            </a:r>
            <a:endParaRPr lang="en-US" sz="12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1ACCCED-A35D-4DDC-8F78-DC42097F773F}"/>
              </a:ext>
            </a:extLst>
          </p:cNvPr>
          <p:cNvGrpSpPr/>
          <p:nvPr/>
        </p:nvGrpSpPr>
        <p:grpSpPr>
          <a:xfrm>
            <a:off x="109020" y="927234"/>
            <a:ext cx="662752" cy="1559209"/>
            <a:chOff x="109020" y="927234"/>
            <a:chExt cx="662752" cy="1559209"/>
          </a:xfrm>
        </p:grpSpPr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59D71A0B-D1D0-4E4B-B0AC-8279B3328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0274" y="1139199"/>
              <a:ext cx="288659" cy="1086826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7B94D5D-14E1-47B3-9ECA-82E7EDB4085C}"/>
                </a:ext>
              </a:extLst>
            </p:cNvPr>
            <p:cNvSpPr txBox="1"/>
            <p:nvPr/>
          </p:nvSpPr>
          <p:spPr>
            <a:xfrm>
              <a:off x="213894" y="2240222"/>
              <a:ext cx="5325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35 km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D127BA0C-A5D4-4C60-9F8B-F8BACC273C7D}"/>
                </a:ext>
              </a:extLst>
            </p:cNvPr>
            <p:cNvSpPr txBox="1"/>
            <p:nvPr/>
          </p:nvSpPr>
          <p:spPr>
            <a:xfrm>
              <a:off x="239254" y="927234"/>
              <a:ext cx="53251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20 km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3E413B0-676D-45BD-878B-C6782D4A9A21}"/>
                </a:ext>
              </a:extLst>
            </p:cNvPr>
            <p:cNvSpPr txBox="1"/>
            <p:nvPr/>
          </p:nvSpPr>
          <p:spPr>
            <a:xfrm rot="16200000">
              <a:off x="-368354" y="1474420"/>
              <a:ext cx="120097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Crustal Thickness</a:t>
              </a:r>
            </a:p>
          </p:txBody>
        </p:sp>
      </p:grpSp>
      <p:sp>
        <p:nvSpPr>
          <p:cNvPr id="205" name="Rectangle 204">
            <a:extLst>
              <a:ext uri="{FF2B5EF4-FFF2-40B4-BE49-F238E27FC236}">
                <a16:creationId xmlns:a16="http://schemas.microsoft.com/office/drawing/2014/main" id="{5AC67EAE-83AF-4914-A9E3-21C2CC239692}"/>
              </a:ext>
            </a:extLst>
          </p:cNvPr>
          <p:cNvSpPr/>
          <p:nvPr/>
        </p:nvSpPr>
        <p:spPr>
          <a:xfrm>
            <a:off x="697278" y="2524278"/>
            <a:ext cx="33890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Single Crustal Layer Gravity Residual</a:t>
            </a:r>
            <a:endParaRPr lang="en-US" sz="1200" dirty="0"/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8C603262-9C31-4172-B778-52F649C2A8E8}"/>
              </a:ext>
            </a:extLst>
          </p:cNvPr>
          <p:cNvGrpSpPr/>
          <p:nvPr/>
        </p:nvGrpSpPr>
        <p:grpSpPr>
          <a:xfrm>
            <a:off x="798669" y="2803306"/>
            <a:ext cx="3659212" cy="1468966"/>
            <a:chOff x="137513" y="743089"/>
            <a:chExt cx="4231785" cy="1698822"/>
          </a:xfrm>
        </p:grpSpPr>
        <p:pic>
          <p:nvPicPr>
            <p:cNvPr id="161" name="Picture 160">
              <a:extLst>
                <a:ext uri="{FF2B5EF4-FFF2-40B4-BE49-F238E27FC236}">
                  <a16:creationId xmlns:a16="http://schemas.microsoft.com/office/drawing/2014/main" id="{0DF67402-9D96-4CA3-92F7-BC6330540A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513" y="743089"/>
              <a:ext cx="4231785" cy="1689226"/>
            </a:xfrm>
            <a:prstGeom prst="rect">
              <a:avLst/>
            </a:prstGeom>
          </p:spPr>
        </p:pic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FB4B89E-86C7-45E0-84EF-1558F637F41D}"/>
                </a:ext>
              </a:extLst>
            </p:cNvPr>
            <p:cNvGrpSpPr/>
            <p:nvPr/>
          </p:nvGrpSpPr>
          <p:grpSpPr>
            <a:xfrm>
              <a:off x="137513" y="745793"/>
              <a:ext cx="4231785" cy="1696118"/>
              <a:chOff x="235950" y="1176980"/>
              <a:chExt cx="5878711" cy="2359118"/>
            </a:xfrm>
          </p:grpSpPr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99D566B4-523E-4802-AB4F-316E5FBEB49A}"/>
                  </a:ext>
                </a:extLst>
              </p:cNvPr>
              <p:cNvSpPr/>
              <p:nvPr/>
            </p:nvSpPr>
            <p:spPr>
              <a:xfrm>
                <a:off x="242596" y="1878563"/>
                <a:ext cx="5859624" cy="460310"/>
              </a:xfrm>
              <a:custGeom>
                <a:avLst/>
                <a:gdLst>
                  <a:gd name="connsiteX0" fmla="*/ 0 w 5921828"/>
                  <a:gd name="connsiteY0" fmla="*/ 485192 h 485192"/>
                  <a:gd name="connsiteX1" fmla="*/ 261257 w 5921828"/>
                  <a:gd name="connsiteY1" fmla="*/ 354564 h 485192"/>
                  <a:gd name="connsiteX2" fmla="*/ 454090 w 5921828"/>
                  <a:gd name="connsiteY2" fmla="*/ 261257 h 485192"/>
                  <a:gd name="connsiteX3" fmla="*/ 528735 w 5921828"/>
                  <a:gd name="connsiteY3" fmla="*/ 205274 h 485192"/>
                  <a:gd name="connsiteX4" fmla="*/ 678024 w 5921828"/>
                  <a:gd name="connsiteY4" fmla="*/ 180392 h 485192"/>
                  <a:gd name="connsiteX5" fmla="*/ 926841 w 5921828"/>
                  <a:gd name="connsiteY5" fmla="*/ 211494 h 485192"/>
                  <a:gd name="connsiteX6" fmla="*/ 1517779 w 5921828"/>
                  <a:gd name="connsiteY6" fmla="*/ 192833 h 485192"/>
                  <a:gd name="connsiteX7" fmla="*/ 2121159 w 5921828"/>
                  <a:gd name="connsiteY7" fmla="*/ 80866 h 485192"/>
                  <a:gd name="connsiteX8" fmla="*/ 2463281 w 5921828"/>
                  <a:gd name="connsiteY8" fmla="*/ 24882 h 485192"/>
                  <a:gd name="connsiteX9" fmla="*/ 2575249 w 5921828"/>
                  <a:gd name="connsiteY9" fmla="*/ 18661 h 485192"/>
                  <a:gd name="connsiteX10" fmla="*/ 2842726 w 5921828"/>
                  <a:gd name="connsiteY10" fmla="*/ 31102 h 485192"/>
                  <a:gd name="connsiteX11" fmla="*/ 3110204 w 5921828"/>
                  <a:gd name="connsiteY11" fmla="*/ 0 h 485192"/>
                  <a:gd name="connsiteX12" fmla="*/ 3290596 w 5921828"/>
                  <a:gd name="connsiteY12" fmla="*/ 49764 h 485192"/>
                  <a:gd name="connsiteX13" fmla="*/ 3464767 w 5921828"/>
                  <a:gd name="connsiteY13" fmla="*/ 155510 h 485192"/>
                  <a:gd name="connsiteX14" fmla="*/ 3813110 w 5921828"/>
                  <a:gd name="connsiteY14" fmla="*/ 354564 h 485192"/>
                  <a:gd name="connsiteX15" fmla="*/ 4061926 w 5921828"/>
                  <a:gd name="connsiteY15" fmla="*/ 385666 h 485192"/>
                  <a:gd name="connsiteX16" fmla="*/ 4553339 w 5921828"/>
                  <a:gd name="connsiteY16" fmla="*/ 360784 h 485192"/>
                  <a:gd name="connsiteX17" fmla="*/ 5119396 w 5921828"/>
                  <a:gd name="connsiteY17" fmla="*/ 360784 h 485192"/>
                  <a:gd name="connsiteX18" fmla="*/ 5629469 w 5921828"/>
                  <a:gd name="connsiteY18" fmla="*/ 354564 h 485192"/>
                  <a:gd name="connsiteX19" fmla="*/ 5797420 w 5921828"/>
                  <a:gd name="connsiteY19" fmla="*/ 360784 h 485192"/>
                  <a:gd name="connsiteX20" fmla="*/ 5921828 w 5921828"/>
                  <a:gd name="connsiteY20" fmla="*/ 360784 h 485192"/>
                  <a:gd name="connsiteX0" fmla="*/ 0 w 5859624"/>
                  <a:gd name="connsiteY0" fmla="*/ 460310 h 460310"/>
                  <a:gd name="connsiteX1" fmla="*/ 199053 w 5859624"/>
                  <a:gd name="connsiteY1" fmla="*/ 354564 h 460310"/>
                  <a:gd name="connsiteX2" fmla="*/ 391886 w 5859624"/>
                  <a:gd name="connsiteY2" fmla="*/ 261257 h 460310"/>
                  <a:gd name="connsiteX3" fmla="*/ 466531 w 5859624"/>
                  <a:gd name="connsiteY3" fmla="*/ 205274 h 460310"/>
                  <a:gd name="connsiteX4" fmla="*/ 615820 w 5859624"/>
                  <a:gd name="connsiteY4" fmla="*/ 180392 h 460310"/>
                  <a:gd name="connsiteX5" fmla="*/ 864637 w 5859624"/>
                  <a:gd name="connsiteY5" fmla="*/ 211494 h 460310"/>
                  <a:gd name="connsiteX6" fmla="*/ 1455575 w 5859624"/>
                  <a:gd name="connsiteY6" fmla="*/ 192833 h 460310"/>
                  <a:gd name="connsiteX7" fmla="*/ 2058955 w 5859624"/>
                  <a:gd name="connsiteY7" fmla="*/ 80866 h 460310"/>
                  <a:gd name="connsiteX8" fmla="*/ 2401077 w 5859624"/>
                  <a:gd name="connsiteY8" fmla="*/ 24882 h 460310"/>
                  <a:gd name="connsiteX9" fmla="*/ 2513045 w 5859624"/>
                  <a:gd name="connsiteY9" fmla="*/ 18661 h 460310"/>
                  <a:gd name="connsiteX10" fmla="*/ 2780522 w 5859624"/>
                  <a:gd name="connsiteY10" fmla="*/ 31102 h 460310"/>
                  <a:gd name="connsiteX11" fmla="*/ 3048000 w 5859624"/>
                  <a:gd name="connsiteY11" fmla="*/ 0 h 460310"/>
                  <a:gd name="connsiteX12" fmla="*/ 3228392 w 5859624"/>
                  <a:gd name="connsiteY12" fmla="*/ 49764 h 460310"/>
                  <a:gd name="connsiteX13" fmla="*/ 3402563 w 5859624"/>
                  <a:gd name="connsiteY13" fmla="*/ 155510 h 460310"/>
                  <a:gd name="connsiteX14" fmla="*/ 3750906 w 5859624"/>
                  <a:gd name="connsiteY14" fmla="*/ 354564 h 460310"/>
                  <a:gd name="connsiteX15" fmla="*/ 3999722 w 5859624"/>
                  <a:gd name="connsiteY15" fmla="*/ 385666 h 460310"/>
                  <a:gd name="connsiteX16" fmla="*/ 4491135 w 5859624"/>
                  <a:gd name="connsiteY16" fmla="*/ 360784 h 460310"/>
                  <a:gd name="connsiteX17" fmla="*/ 5057192 w 5859624"/>
                  <a:gd name="connsiteY17" fmla="*/ 360784 h 460310"/>
                  <a:gd name="connsiteX18" fmla="*/ 5567265 w 5859624"/>
                  <a:gd name="connsiteY18" fmla="*/ 354564 h 460310"/>
                  <a:gd name="connsiteX19" fmla="*/ 5735216 w 5859624"/>
                  <a:gd name="connsiteY19" fmla="*/ 360784 h 460310"/>
                  <a:gd name="connsiteX20" fmla="*/ 5859624 w 5859624"/>
                  <a:gd name="connsiteY20" fmla="*/ 360784 h 46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59624" h="460310">
                    <a:moveTo>
                      <a:pt x="0" y="460310"/>
                    </a:moveTo>
                    <a:cubicBezTo>
                      <a:pt x="66351" y="425061"/>
                      <a:pt x="133739" y="387739"/>
                      <a:pt x="199053" y="354564"/>
                    </a:cubicBezTo>
                    <a:cubicBezTo>
                      <a:pt x="264367" y="321389"/>
                      <a:pt x="327608" y="292359"/>
                      <a:pt x="391886" y="261257"/>
                    </a:cubicBezTo>
                    <a:lnTo>
                      <a:pt x="466531" y="205274"/>
                    </a:lnTo>
                    <a:lnTo>
                      <a:pt x="615820" y="180392"/>
                    </a:lnTo>
                    <a:lnTo>
                      <a:pt x="864637" y="211494"/>
                    </a:lnTo>
                    <a:lnTo>
                      <a:pt x="1455575" y="192833"/>
                    </a:lnTo>
                    <a:lnTo>
                      <a:pt x="2058955" y="80866"/>
                    </a:lnTo>
                    <a:lnTo>
                      <a:pt x="2401077" y="24882"/>
                    </a:lnTo>
                    <a:lnTo>
                      <a:pt x="2513045" y="18661"/>
                    </a:lnTo>
                    <a:lnTo>
                      <a:pt x="2780522" y="31102"/>
                    </a:lnTo>
                    <a:lnTo>
                      <a:pt x="3048000" y="0"/>
                    </a:lnTo>
                    <a:lnTo>
                      <a:pt x="3228392" y="49764"/>
                    </a:lnTo>
                    <a:lnTo>
                      <a:pt x="3402563" y="155510"/>
                    </a:lnTo>
                    <a:lnTo>
                      <a:pt x="3750906" y="354564"/>
                    </a:lnTo>
                    <a:lnTo>
                      <a:pt x="3999722" y="385666"/>
                    </a:lnTo>
                    <a:lnTo>
                      <a:pt x="4491135" y="360784"/>
                    </a:lnTo>
                    <a:lnTo>
                      <a:pt x="5057192" y="360784"/>
                    </a:lnTo>
                    <a:lnTo>
                      <a:pt x="5567265" y="354564"/>
                    </a:lnTo>
                    <a:lnTo>
                      <a:pt x="5735216" y="360784"/>
                    </a:lnTo>
                    <a:lnTo>
                      <a:pt x="5859624" y="3607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972ABFF2-1EB9-49EF-9FDA-AEC522CC873A}"/>
                  </a:ext>
                </a:extLst>
              </p:cNvPr>
              <p:cNvSpPr/>
              <p:nvPr/>
            </p:nvSpPr>
            <p:spPr>
              <a:xfrm>
                <a:off x="1113453" y="2836506"/>
                <a:ext cx="5001208" cy="665584"/>
              </a:xfrm>
              <a:custGeom>
                <a:avLst/>
                <a:gdLst>
                  <a:gd name="connsiteX0" fmla="*/ 0 w 5001208"/>
                  <a:gd name="connsiteY0" fmla="*/ 665584 h 665584"/>
                  <a:gd name="connsiteX1" fmla="*/ 130629 w 5001208"/>
                  <a:gd name="connsiteY1" fmla="*/ 541176 h 665584"/>
                  <a:gd name="connsiteX2" fmla="*/ 416767 w 5001208"/>
                  <a:gd name="connsiteY2" fmla="*/ 416767 h 665584"/>
                  <a:gd name="connsiteX3" fmla="*/ 789992 w 5001208"/>
                  <a:gd name="connsiteY3" fmla="*/ 317241 h 665584"/>
                  <a:gd name="connsiteX4" fmla="*/ 1206759 w 5001208"/>
                  <a:gd name="connsiteY4" fmla="*/ 286139 h 665584"/>
                  <a:gd name="connsiteX5" fmla="*/ 1399592 w 5001208"/>
                  <a:gd name="connsiteY5" fmla="*/ 311021 h 665584"/>
                  <a:gd name="connsiteX6" fmla="*/ 1816359 w 5001208"/>
                  <a:gd name="connsiteY6" fmla="*/ 335902 h 665584"/>
                  <a:gd name="connsiteX7" fmla="*/ 2058955 w 5001208"/>
                  <a:gd name="connsiteY7" fmla="*/ 304800 h 665584"/>
                  <a:gd name="connsiteX8" fmla="*/ 2276669 w 5001208"/>
                  <a:gd name="connsiteY8" fmla="*/ 211494 h 665584"/>
                  <a:gd name="connsiteX9" fmla="*/ 2544147 w 5001208"/>
                  <a:gd name="connsiteY9" fmla="*/ 211494 h 665584"/>
                  <a:gd name="connsiteX10" fmla="*/ 3091543 w 5001208"/>
                  <a:gd name="connsiteY10" fmla="*/ 230155 h 665584"/>
                  <a:gd name="connsiteX11" fmla="*/ 3346580 w 5001208"/>
                  <a:gd name="connsiteY11" fmla="*/ 248816 h 665584"/>
                  <a:gd name="connsiteX12" fmla="*/ 3520751 w 5001208"/>
                  <a:gd name="connsiteY12" fmla="*/ 292359 h 665584"/>
                  <a:gd name="connsiteX13" fmla="*/ 3744686 w 5001208"/>
                  <a:gd name="connsiteY13" fmla="*/ 292359 h 665584"/>
                  <a:gd name="connsiteX14" fmla="*/ 4086808 w 5001208"/>
                  <a:gd name="connsiteY14" fmla="*/ 211494 h 665584"/>
                  <a:gd name="connsiteX15" fmla="*/ 4441371 w 5001208"/>
                  <a:gd name="connsiteY15" fmla="*/ 124408 h 665584"/>
                  <a:gd name="connsiteX16" fmla="*/ 4789714 w 5001208"/>
                  <a:gd name="connsiteY16" fmla="*/ 55984 h 665584"/>
                  <a:gd name="connsiteX17" fmla="*/ 4988767 w 5001208"/>
                  <a:gd name="connsiteY17" fmla="*/ 6221 h 665584"/>
                  <a:gd name="connsiteX18" fmla="*/ 4988767 w 5001208"/>
                  <a:gd name="connsiteY18" fmla="*/ 6221 h 665584"/>
                  <a:gd name="connsiteX19" fmla="*/ 5001208 w 5001208"/>
                  <a:gd name="connsiteY19" fmla="*/ 0 h 66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01208" h="665584">
                    <a:moveTo>
                      <a:pt x="0" y="665584"/>
                    </a:moveTo>
                    <a:lnTo>
                      <a:pt x="130629" y="541176"/>
                    </a:lnTo>
                    <a:lnTo>
                      <a:pt x="416767" y="416767"/>
                    </a:lnTo>
                    <a:lnTo>
                      <a:pt x="789992" y="317241"/>
                    </a:lnTo>
                    <a:lnTo>
                      <a:pt x="1206759" y="286139"/>
                    </a:lnTo>
                    <a:lnTo>
                      <a:pt x="1399592" y="311021"/>
                    </a:lnTo>
                    <a:lnTo>
                      <a:pt x="1816359" y="335902"/>
                    </a:lnTo>
                    <a:lnTo>
                      <a:pt x="2058955" y="304800"/>
                    </a:lnTo>
                    <a:lnTo>
                      <a:pt x="2276669" y="211494"/>
                    </a:lnTo>
                    <a:lnTo>
                      <a:pt x="2544147" y="211494"/>
                    </a:lnTo>
                    <a:lnTo>
                      <a:pt x="3091543" y="230155"/>
                    </a:lnTo>
                    <a:lnTo>
                      <a:pt x="3346580" y="248816"/>
                    </a:lnTo>
                    <a:lnTo>
                      <a:pt x="3520751" y="292359"/>
                    </a:lnTo>
                    <a:lnTo>
                      <a:pt x="3744686" y="292359"/>
                    </a:lnTo>
                    <a:lnTo>
                      <a:pt x="4086808" y="211494"/>
                    </a:lnTo>
                    <a:lnTo>
                      <a:pt x="4441371" y="124408"/>
                    </a:lnTo>
                    <a:lnTo>
                      <a:pt x="4789714" y="55984"/>
                    </a:lnTo>
                    <a:lnTo>
                      <a:pt x="4988767" y="6221"/>
                    </a:lnTo>
                    <a:lnTo>
                      <a:pt x="4988767" y="6221"/>
                    </a:lnTo>
                    <a:lnTo>
                      <a:pt x="5001208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55D8C73A-BFA9-4911-946C-AAD8121A4977}"/>
                  </a:ext>
                </a:extLst>
              </p:cNvPr>
              <p:cNvGrpSpPr/>
              <p:nvPr/>
            </p:nvGrpSpPr>
            <p:grpSpPr>
              <a:xfrm>
                <a:off x="485192" y="1735494"/>
                <a:ext cx="3968620" cy="1281404"/>
                <a:chOff x="485192" y="1735494"/>
                <a:chExt cx="3968620" cy="1281404"/>
              </a:xfrm>
            </p:grpSpPr>
            <p:sp>
              <p:nvSpPr>
                <p:cNvPr id="167" name="Freeform: Shape 166">
                  <a:extLst>
                    <a:ext uri="{FF2B5EF4-FFF2-40B4-BE49-F238E27FC236}">
                      <a16:creationId xmlns:a16="http://schemas.microsoft.com/office/drawing/2014/main" id="{B448813F-41E1-40B7-A35E-F1CBD079DBF5}"/>
                    </a:ext>
                  </a:extLst>
                </p:cNvPr>
                <p:cNvSpPr/>
                <p:nvPr/>
              </p:nvSpPr>
              <p:spPr>
                <a:xfrm>
                  <a:off x="485192" y="2674776"/>
                  <a:ext cx="1878563" cy="342122"/>
                </a:xfrm>
                <a:custGeom>
                  <a:avLst/>
                  <a:gdLst>
                    <a:gd name="connsiteX0" fmla="*/ 0 w 1878563"/>
                    <a:gd name="connsiteY0" fmla="*/ 0 h 342122"/>
                    <a:gd name="connsiteX1" fmla="*/ 342122 w 1878563"/>
                    <a:gd name="connsiteY1" fmla="*/ 62204 h 342122"/>
                    <a:gd name="connsiteX2" fmla="*/ 541175 w 1878563"/>
                    <a:gd name="connsiteY2" fmla="*/ 93306 h 342122"/>
                    <a:gd name="connsiteX3" fmla="*/ 889518 w 1878563"/>
                    <a:gd name="connsiteY3" fmla="*/ 105746 h 342122"/>
                    <a:gd name="connsiteX4" fmla="*/ 1069910 w 1878563"/>
                    <a:gd name="connsiteY4" fmla="*/ 118187 h 342122"/>
                    <a:gd name="connsiteX5" fmla="*/ 1219200 w 1878563"/>
                    <a:gd name="connsiteY5" fmla="*/ 180391 h 342122"/>
                    <a:gd name="connsiteX6" fmla="*/ 1275184 w 1878563"/>
                    <a:gd name="connsiteY6" fmla="*/ 230155 h 342122"/>
                    <a:gd name="connsiteX7" fmla="*/ 1443135 w 1878563"/>
                    <a:gd name="connsiteY7" fmla="*/ 230155 h 342122"/>
                    <a:gd name="connsiteX8" fmla="*/ 1691951 w 1878563"/>
                    <a:gd name="connsiteY8" fmla="*/ 286138 h 342122"/>
                    <a:gd name="connsiteX9" fmla="*/ 1878563 w 1878563"/>
                    <a:gd name="connsiteY9" fmla="*/ 342122 h 342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8563" h="342122">
                      <a:moveTo>
                        <a:pt x="0" y="0"/>
                      </a:moveTo>
                      <a:lnTo>
                        <a:pt x="342122" y="62204"/>
                      </a:lnTo>
                      <a:lnTo>
                        <a:pt x="541175" y="93306"/>
                      </a:lnTo>
                      <a:lnTo>
                        <a:pt x="889518" y="105746"/>
                      </a:lnTo>
                      <a:lnTo>
                        <a:pt x="1069910" y="118187"/>
                      </a:lnTo>
                      <a:lnTo>
                        <a:pt x="1219200" y="180391"/>
                      </a:lnTo>
                      <a:lnTo>
                        <a:pt x="1275184" y="230155"/>
                      </a:lnTo>
                      <a:lnTo>
                        <a:pt x="1443135" y="230155"/>
                      </a:lnTo>
                      <a:lnTo>
                        <a:pt x="1691951" y="286138"/>
                      </a:lnTo>
                      <a:lnTo>
                        <a:pt x="1878563" y="342122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Freeform: Shape 167">
                  <a:extLst>
                    <a:ext uri="{FF2B5EF4-FFF2-40B4-BE49-F238E27FC236}">
                      <a16:creationId xmlns:a16="http://schemas.microsoft.com/office/drawing/2014/main" id="{807C3EDB-61F5-4E8E-BAB9-566D0F767817}"/>
                    </a:ext>
                  </a:extLst>
                </p:cNvPr>
                <p:cNvSpPr/>
                <p:nvPr/>
              </p:nvSpPr>
              <p:spPr>
                <a:xfrm>
                  <a:off x="2326433" y="2326433"/>
                  <a:ext cx="1449355" cy="422987"/>
                </a:xfrm>
                <a:custGeom>
                  <a:avLst/>
                  <a:gdLst>
                    <a:gd name="connsiteX0" fmla="*/ 0 w 1449355"/>
                    <a:gd name="connsiteY0" fmla="*/ 0 h 422987"/>
                    <a:gd name="connsiteX1" fmla="*/ 192832 w 1449355"/>
                    <a:gd name="connsiteY1" fmla="*/ 174171 h 422987"/>
                    <a:gd name="connsiteX2" fmla="*/ 485191 w 1449355"/>
                    <a:gd name="connsiteY2" fmla="*/ 360783 h 422987"/>
                    <a:gd name="connsiteX3" fmla="*/ 653143 w 1449355"/>
                    <a:gd name="connsiteY3" fmla="*/ 422987 h 422987"/>
                    <a:gd name="connsiteX4" fmla="*/ 839755 w 1449355"/>
                    <a:gd name="connsiteY4" fmla="*/ 385665 h 422987"/>
                    <a:gd name="connsiteX5" fmla="*/ 1038808 w 1449355"/>
                    <a:gd name="connsiteY5" fmla="*/ 298579 h 422987"/>
                    <a:gd name="connsiteX6" fmla="*/ 1343608 w 1449355"/>
                    <a:gd name="connsiteY6" fmla="*/ 161730 h 422987"/>
                    <a:gd name="connsiteX7" fmla="*/ 1449355 w 1449355"/>
                    <a:gd name="connsiteY7" fmla="*/ 124408 h 42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355" h="422987">
                      <a:moveTo>
                        <a:pt x="0" y="0"/>
                      </a:moveTo>
                      <a:lnTo>
                        <a:pt x="192832" y="174171"/>
                      </a:lnTo>
                      <a:lnTo>
                        <a:pt x="485191" y="360783"/>
                      </a:lnTo>
                      <a:lnTo>
                        <a:pt x="653143" y="422987"/>
                      </a:lnTo>
                      <a:lnTo>
                        <a:pt x="839755" y="385665"/>
                      </a:lnTo>
                      <a:lnTo>
                        <a:pt x="1038808" y="298579"/>
                      </a:lnTo>
                      <a:lnTo>
                        <a:pt x="1343608" y="161730"/>
                      </a:lnTo>
                      <a:lnTo>
                        <a:pt x="1449355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Freeform: Shape 168">
                  <a:extLst>
                    <a:ext uri="{FF2B5EF4-FFF2-40B4-BE49-F238E27FC236}">
                      <a16:creationId xmlns:a16="http://schemas.microsoft.com/office/drawing/2014/main" id="{C2DA563D-F9AF-4C9D-BB6B-9DD8E513ED82}"/>
                    </a:ext>
                  </a:extLst>
                </p:cNvPr>
                <p:cNvSpPr/>
                <p:nvPr/>
              </p:nvSpPr>
              <p:spPr>
                <a:xfrm>
                  <a:off x="3178629" y="2245567"/>
                  <a:ext cx="1275183" cy="161731"/>
                </a:xfrm>
                <a:custGeom>
                  <a:avLst/>
                  <a:gdLst>
                    <a:gd name="connsiteX0" fmla="*/ 0 w 1275183"/>
                    <a:gd name="connsiteY0" fmla="*/ 0 h 161731"/>
                    <a:gd name="connsiteX1" fmla="*/ 360783 w 1275183"/>
                    <a:gd name="connsiteY1" fmla="*/ 93306 h 161731"/>
                    <a:gd name="connsiteX2" fmla="*/ 783771 w 1275183"/>
                    <a:gd name="connsiteY2" fmla="*/ 161731 h 161731"/>
                    <a:gd name="connsiteX3" fmla="*/ 1038808 w 1275183"/>
                    <a:gd name="connsiteY3" fmla="*/ 161731 h 161731"/>
                    <a:gd name="connsiteX4" fmla="*/ 1275183 w 1275183"/>
                    <a:gd name="connsiteY4" fmla="*/ 124409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183" h="161731">
                      <a:moveTo>
                        <a:pt x="0" y="0"/>
                      </a:moveTo>
                      <a:lnTo>
                        <a:pt x="360783" y="93306"/>
                      </a:lnTo>
                      <a:lnTo>
                        <a:pt x="783771" y="161731"/>
                      </a:lnTo>
                      <a:lnTo>
                        <a:pt x="1038808" y="161731"/>
                      </a:lnTo>
                      <a:lnTo>
                        <a:pt x="1275183" y="12440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Freeform: Shape 169">
                  <a:extLst>
                    <a:ext uri="{FF2B5EF4-FFF2-40B4-BE49-F238E27FC236}">
                      <a16:creationId xmlns:a16="http://schemas.microsoft.com/office/drawing/2014/main" id="{6A532C2E-C6B2-45F2-A409-06B41A7CDBF3}"/>
                    </a:ext>
                  </a:extLst>
                </p:cNvPr>
                <p:cNvSpPr/>
                <p:nvPr/>
              </p:nvSpPr>
              <p:spPr>
                <a:xfrm>
                  <a:off x="684245" y="2345094"/>
                  <a:ext cx="1374710" cy="236375"/>
                </a:xfrm>
                <a:custGeom>
                  <a:avLst/>
                  <a:gdLst>
                    <a:gd name="connsiteX0" fmla="*/ 0 w 1374710"/>
                    <a:gd name="connsiteY0" fmla="*/ 0 h 236375"/>
                    <a:gd name="connsiteX1" fmla="*/ 279918 w 1374710"/>
                    <a:gd name="connsiteY1" fmla="*/ 0 h 236375"/>
                    <a:gd name="connsiteX2" fmla="*/ 447869 w 1374710"/>
                    <a:gd name="connsiteY2" fmla="*/ 6220 h 236375"/>
                    <a:gd name="connsiteX3" fmla="*/ 665584 w 1374710"/>
                    <a:gd name="connsiteY3" fmla="*/ 87086 h 236375"/>
                    <a:gd name="connsiteX4" fmla="*/ 858416 w 1374710"/>
                    <a:gd name="connsiteY4" fmla="*/ 143069 h 236375"/>
                    <a:gd name="connsiteX5" fmla="*/ 1045028 w 1374710"/>
                    <a:gd name="connsiteY5" fmla="*/ 230155 h 236375"/>
                    <a:gd name="connsiteX6" fmla="*/ 1163216 w 1374710"/>
                    <a:gd name="connsiteY6" fmla="*/ 230155 h 236375"/>
                    <a:gd name="connsiteX7" fmla="*/ 1374710 w 1374710"/>
                    <a:gd name="connsiteY7" fmla="*/ 236375 h 23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4710" h="236375">
                      <a:moveTo>
                        <a:pt x="0" y="0"/>
                      </a:moveTo>
                      <a:lnTo>
                        <a:pt x="279918" y="0"/>
                      </a:lnTo>
                      <a:lnTo>
                        <a:pt x="447869" y="6220"/>
                      </a:lnTo>
                      <a:lnTo>
                        <a:pt x="665584" y="87086"/>
                      </a:lnTo>
                      <a:lnTo>
                        <a:pt x="858416" y="143069"/>
                      </a:lnTo>
                      <a:lnTo>
                        <a:pt x="1045028" y="230155"/>
                      </a:lnTo>
                      <a:lnTo>
                        <a:pt x="1163216" y="230155"/>
                      </a:lnTo>
                      <a:lnTo>
                        <a:pt x="1374710" y="236375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Freeform: Shape 170">
                  <a:extLst>
                    <a:ext uri="{FF2B5EF4-FFF2-40B4-BE49-F238E27FC236}">
                      <a16:creationId xmlns:a16="http://schemas.microsoft.com/office/drawing/2014/main" id="{714B6147-A0D6-4988-AB04-09A444B67445}"/>
                    </a:ext>
                  </a:extLst>
                </p:cNvPr>
                <p:cNvSpPr/>
                <p:nvPr/>
              </p:nvSpPr>
              <p:spPr>
                <a:xfrm>
                  <a:off x="2121159" y="1735494"/>
                  <a:ext cx="615821" cy="118188"/>
                </a:xfrm>
                <a:custGeom>
                  <a:avLst/>
                  <a:gdLst>
                    <a:gd name="connsiteX0" fmla="*/ 0 w 615821"/>
                    <a:gd name="connsiteY0" fmla="*/ 0 h 118188"/>
                    <a:gd name="connsiteX1" fmla="*/ 186612 w 615821"/>
                    <a:gd name="connsiteY1" fmla="*/ 0 h 118188"/>
                    <a:gd name="connsiteX2" fmla="*/ 466531 w 615821"/>
                    <a:gd name="connsiteY2" fmla="*/ 68424 h 118188"/>
                    <a:gd name="connsiteX3" fmla="*/ 615821 w 615821"/>
                    <a:gd name="connsiteY3" fmla="*/ 118188 h 11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5821" h="118188">
                      <a:moveTo>
                        <a:pt x="0" y="0"/>
                      </a:moveTo>
                      <a:lnTo>
                        <a:pt x="186612" y="0"/>
                      </a:lnTo>
                      <a:lnTo>
                        <a:pt x="466531" y="68424"/>
                      </a:lnTo>
                      <a:lnTo>
                        <a:pt x="615821" y="11818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Freeform: Shape 171">
                  <a:extLst>
                    <a:ext uri="{FF2B5EF4-FFF2-40B4-BE49-F238E27FC236}">
                      <a16:creationId xmlns:a16="http://schemas.microsoft.com/office/drawing/2014/main" id="{96CAA41E-0F5A-4810-A730-12B8F47174DE}"/>
                    </a:ext>
                  </a:extLst>
                </p:cNvPr>
                <p:cNvSpPr/>
                <p:nvPr/>
              </p:nvSpPr>
              <p:spPr>
                <a:xfrm>
                  <a:off x="1368490" y="1866122"/>
                  <a:ext cx="746449" cy="93307"/>
                </a:xfrm>
                <a:custGeom>
                  <a:avLst/>
                  <a:gdLst>
                    <a:gd name="connsiteX0" fmla="*/ 0 w 746449"/>
                    <a:gd name="connsiteY0" fmla="*/ 80866 h 93307"/>
                    <a:gd name="connsiteX1" fmla="*/ 124408 w 746449"/>
                    <a:gd name="connsiteY1" fmla="*/ 43543 h 93307"/>
                    <a:gd name="connsiteX2" fmla="*/ 292359 w 746449"/>
                    <a:gd name="connsiteY2" fmla="*/ 6221 h 93307"/>
                    <a:gd name="connsiteX3" fmla="*/ 360783 w 746449"/>
                    <a:gd name="connsiteY3" fmla="*/ 0 h 93307"/>
                    <a:gd name="connsiteX4" fmla="*/ 516294 w 746449"/>
                    <a:gd name="connsiteY4" fmla="*/ 0 h 93307"/>
                    <a:gd name="connsiteX5" fmla="*/ 590939 w 746449"/>
                    <a:gd name="connsiteY5" fmla="*/ 62205 h 93307"/>
                    <a:gd name="connsiteX6" fmla="*/ 634481 w 746449"/>
                    <a:gd name="connsiteY6" fmla="*/ 80866 h 93307"/>
                    <a:gd name="connsiteX7" fmla="*/ 746449 w 746449"/>
                    <a:gd name="connsiteY7" fmla="*/ 93307 h 93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449" h="93307">
                      <a:moveTo>
                        <a:pt x="0" y="80866"/>
                      </a:moveTo>
                      <a:lnTo>
                        <a:pt x="124408" y="43543"/>
                      </a:lnTo>
                      <a:lnTo>
                        <a:pt x="292359" y="6221"/>
                      </a:lnTo>
                      <a:lnTo>
                        <a:pt x="360783" y="0"/>
                      </a:lnTo>
                      <a:lnTo>
                        <a:pt x="516294" y="0"/>
                      </a:lnTo>
                      <a:lnTo>
                        <a:pt x="590939" y="62205"/>
                      </a:lnTo>
                      <a:lnTo>
                        <a:pt x="634481" y="80866"/>
                      </a:lnTo>
                      <a:lnTo>
                        <a:pt x="746449" y="93307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Freeform: Shape 172">
                  <a:extLst>
                    <a:ext uri="{FF2B5EF4-FFF2-40B4-BE49-F238E27FC236}">
                      <a16:creationId xmlns:a16="http://schemas.microsoft.com/office/drawing/2014/main" id="{FA8BFB02-6C95-41BE-B072-74C524E1D201}"/>
                    </a:ext>
                  </a:extLst>
                </p:cNvPr>
                <p:cNvSpPr/>
                <p:nvPr/>
              </p:nvSpPr>
              <p:spPr>
                <a:xfrm>
                  <a:off x="1387151" y="2121159"/>
                  <a:ext cx="435429" cy="136849"/>
                </a:xfrm>
                <a:custGeom>
                  <a:avLst/>
                  <a:gdLst>
                    <a:gd name="connsiteX0" fmla="*/ 0 w 435429"/>
                    <a:gd name="connsiteY0" fmla="*/ 0 h 136849"/>
                    <a:gd name="connsiteX1" fmla="*/ 80865 w 435429"/>
                    <a:gd name="connsiteY1" fmla="*/ 49763 h 136849"/>
                    <a:gd name="connsiteX2" fmla="*/ 248816 w 435429"/>
                    <a:gd name="connsiteY2" fmla="*/ 105747 h 136849"/>
                    <a:gd name="connsiteX3" fmla="*/ 398106 w 435429"/>
                    <a:gd name="connsiteY3" fmla="*/ 136849 h 136849"/>
                    <a:gd name="connsiteX4" fmla="*/ 435429 w 435429"/>
                    <a:gd name="connsiteY4" fmla="*/ 136849 h 1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29" h="136849">
                      <a:moveTo>
                        <a:pt x="0" y="0"/>
                      </a:moveTo>
                      <a:lnTo>
                        <a:pt x="80865" y="49763"/>
                      </a:lnTo>
                      <a:lnTo>
                        <a:pt x="248816" y="105747"/>
                      </a:lnTo>
                      <a:lnTo>
                        <a:pt x="398106" y="136849"/>
                      </a:lnTo>
                      <a:lnTo>
                        <a:pt x="435429" y="13684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Freeform: Shape 173">
                  <a:extLst>
                    <a:ext uri="{FF2B5EF4-FFF2-40B4-BE49-F238E27FC236}">
                      <a16:creationId xmlns:a16="http://schemas.microsoft.com/office/drawing/2014/main" id="{3440BFED-5C05-47B0-A1EE-F13B70AB2025}"/>
                    </a:ext>
                  </a:extLst>
                </p:cNvPr>
                <p:cNvSpPr/>
                <p:nvPr/>
              </p:nvSpPr>
              <p:spPr>
                <a:xfrm>
                  <a:off x="3327918" y="2158482"/>
                  <a:ext cx="709127" cy="124408"/>
                </a:xfrm>
                <a:custGeom>
                  <a:avLst/>
                  <a:gdLst>
                    <a:gd name="connsiteX0" fmla="*/ 0 w 709127"/>
                    <a:gd name="connsiteY0" fmla="*/ 31102 h 124408"/>
                    <a:gd name="connsiteX1" fmla="*/ 186613 w 709127"/>
                    <a:gd name="connsiteY1" fmla="*/ 0 h 124408"/>
                    <a:gd name="connsiteX2" fmla="*/ 329682 w 709127"/>
                    <a:gd name="connsiteY2" fmla="*/ 0 h 124408"/>
                    <a:gd name="connsiteX3" fmla="*/ 460311 w 709127"/>
                    <a:gd name="connsiteY3" fmla="*/ 37322 h 124408"/>
                    <a:gd name="connsiteX4" fmla="*/ 622041 w 709127"/>
                    <a:gd name="connsiteY4" fmla="*/ 93306 h 124408"/>
                    <a:gd name="connsiteX5" fmla="*/ 709127 w 709127"/>
                    <a:gd name="connsiteY5" fmla="*/ 124408 h 12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127" h="124408">
                      <a:moveTo>
                        <a:pt x="0" y="31102"/>
                      </a:moveTo>
                      <a:lnTo>
                        <a:pt x="186613" y="0"/>
                      </a:lnTo>
                      <a:lnTo>
                        <a:pt x="329682" y="0"/>
                      </a:lnTo>
                      <a:lnTo>
                        <a:pt x="460311" y="37322"/>
                      </a:lnTo>
                      <a:lnTo>
                        <a:pt x="622041" y="93306"/>
                      </a:lnTo>
                      <a:lnTo>
                        <a:pt x="709127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Freeform: Shape 174">
                  <a:extLst>
                    <a:ext uri="{FF2B5EF4-FFF2-40B4-BE49-F238E27FC236}">
                      <a16:creationId xmlns:a16="http://schemas.microsoft.com/office/drawing/2014/main" id="{7DF61926-63FE-4BC3-B401-F5D396EE57F6}"/>
                    </a:ext>
                  </a:extLst>
                </p:cNvPr>
                <p:cNvSpPr/>
                <p:nvPr/>
              </p:nvSpPr>
              <p:spPr>
                <a:xfrm>
                  <a:off x="715347" y="1847461"/>
                  <a:ext cx="242596" cy="174172"/>
                </a:xfrm>
                <a:custGeom>
                  <a:avLst/>
                  <a:gdLst>
                    <a:gd name="connsiteX0" fmla="*/ 0 w 242596"/>
                    <a:gd name="connsiteY0" fmla="*/ 174172 h 174172"/>
                    <a:gd name="connsiteX1" fmla="*/ 68424 w 242596"/>
                    <a:gd name="connsiteY1" fmla="*/ 111968 h 174172"/>
                    <a:gd name="connsiteX2" fmla="*/ 167951 w 242596"/>
                    <a:gd name="connsiteY2" fmla="*/ 31102 h 174172"/>
                    <a:gd name="connsiteX3" fmla="*/ 242596 w 242596"/>
                    <a:gd name="connsiteY3" fmla="*/ 0 h 17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596" h="174172">
                      <a:moveTo>
                        <a:pt x="0" y="174172"/>
                      </a:moveTo>
                      <a:lnTo>
                        <a:pt x="68424" y="111968"/>
                      </a:lnTo>
                      <a:lnTo>
                        <a:pt x="167951" y="31102"/>
                      </a:lnTo>
                      <a:lnTo>
                        <a:pt x="242596" y="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Freeform: Shape 175">
                  <a:extLst>
                    <a:ext uri="{FF2B5EF4-FFF2-40B4-BE49-F238E27FC236}">
                      <a16:creationId xmlns:a16="http://schemas.microsoft.com/office/drawing/2014/main" id="{9232A3FC-6316-464E-8C60-22589B5B8185}"/>
                    </a:ext>
                  </a:extLst>
                </p:cNvPr>
                <p:cNvSpPr/>
                <p:nvPr/>
              </p:nvSpPr>
              <p:spPr>
                <a:xfrm>
                  <a:off x="1088571" y="1878563"/>
                  <a:ext cx="279919" cy="161731"/>
                </a:xfrm>
                <a:custGeom>
                  <a:avLst/>
                  <a:gdLst>
                    <a:gd name="connsiteX0" fmla="*/ 0 w 279919"/>
                    <a:gd name="connsiteY0" fmla="*/ 161731 h 161731"/>
                    <a:gd name="connsiteX1" fmla="*/ 37323 w 279919"/>
                    <a:gd name="connsiteY1" fmla="*/ 74645 h 161731"/>
                    <a:gd name="connsiteX2" fmla="*/ 111968 w 279919"/>
                    <a:gd name="connsiteY2" fmla="*/ 6221 h 161731"/>
                    <a:gd name="connsiteX3" fmla="*/ 180392 w 279919"/>
                    <a:gd name="connsiteY3" fmla="*/ 0 h 161731"/>
                    <a:gd name="connsiteX4" fmla="*/ 279919 w 279919"/>
                    <a:gd name="connsiteY4" fmla="*/ 6221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9" h="161731">
                      <a:moveTo>
                        <a:pt x="0" y="161731"/>
                      </a:moveTo>
                      <a:lnTo>
                        <a:pt x="37323" y="74645"/>
                      </a:lnTo>
                      <a:lnTo>
                        <a:pt x="111968" y="6221"/>
                      </a:lnTo>
                      <a:lnTo>
                        <a:pt x="180392" y="0"/>
                      </a:lnTo>
                      <a:lnTo>
                        <a:pt x="279919" y="6221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66" name="Rectangle 165">
                <a:extLst>
                  <a:ext uri="{FF2B5EF4-FFF2-40B4-BE49-F238E27FC236}">
                    <a16:creationId xmlns:a16="http://schemas.microsoft.com/office/drawing/2014/main" id="{0ABA9A8D-89E6-4AAC-AE09-31C086BFEBB7}"/>
                  </a:ext>
                </a:extLst>
              </p:cNvPr>
              <p:cNvSpPr/>
              <p:nvPr/>
            </p:nvSpPr>
            <p:spPr>
              <a:xfrm>
                <a:off x="235950" y="1176980"/>
                <a:ext cx="5878711" cy="2359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8C4AADF-0EF4-43B4-957A-C610F2638326}"/>
              </a:ext>
            </a:extLst>
          </p:cNvPr>
          <p:cNvGrpSpPr/>
          <p:nvPr/>
        </p:nvGrpSpPr>
        <p:grpSpPr>
          <a:xfrm>
            <a:off x="66873" y="2585720"/>
            <a:ext cx="727227" cy="1877521"/>
            <a:chOff x="-51757" y="1542241"/>
            <a:chExt cx="727227" cy="1877521"/>
          </a:xfrm>
        </p:grpSpPr>
        <p:pic>
          <p:nvPicPr>
            <p:cNvPr id="198" name="Picture 197">
              <a:extLst>
                <a:ext uri="{FF2B5EF4-FFF2-40B4-BE49-F238E27FC236}">
                  <a16:creationId xmlns:a16="http://schemas.microsoft.com/office/drawing/2014/main" id="{05390B1B-587D-4AEA-BC31-0C4CC0B53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6200000">
              <a:off x="-341365" y="2359955"/>
              <a:ext cx="1377164" cy="298425"/>
            </a:xfrm>
            <a:prstGeom prst="rect">
              <a:avLst/>
            </a:prstGeom>
          </p:spPr>
        </p:pic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70BFE4C9-DC37-4F87-A08D-5840B9C6F4D3}"/>
                </a:ext>
              </a:extLst>
            </p:cNvPr>
            <p:cNvSpPr txBox="1"/>
            <p:nvPr/>
          </p:nvSpPr>
          <p:spPr>
            <a:xfrm rot="16200000">
              <a:off x="-489858" y="2386056"/>
              <a:ext cx="112242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Gravity Residual</a:t>
              </a:r>
            </a:p>
          </p:txBody>
        </p:sp>
        <p:sp>
          <p:nvSpPr>
            <p:cNvPr id="202" name="TextBox 201">
              <a:extLst>
                <a:ext uri="{FF2B5EF4-FFF2-40B4-BE49-F238E27FC236}">
                  <a16:creationId xmlns:a16="http://schemas.microsoft.com/office/drawing/2014/main" id="{3320B1B6-53CA-49B0-AC74-6EC8B4DBB1AC}"/>
                </a:ext>
              </a:extLst>
            </p:cNvPr>
            <p:cNvSpPr txBox="1"/>
            <p:nvPr/>
          </p:nvSpPr>
          <p:spPr>
            <a:xfrm>
              <a:off x="10638" y="1542241"/>
              <a:ext cx="6319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Positive</a:t>
              </a:r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AA68ABBD-057B-4E26-9310-EE789E562504}"/>
                </a:ext>
              </a:extLst>
            </p:cNvPr>
            <p:cNvSpPr txBox="1"/>
            <p:nvPr/>
          </p:nvSpPr>
          <p:spPr>
            <a:xfrm>
              <a:off x="-12539" y="3173541"/>
              <a:ext cx="68800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Negative</a:t>
              </a:r>
            </a:p>
          </p:txBody>
        </p:sp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3751B451-B5D1-4D97-A81D-F5E08CAB77D5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806486" y="954845"/>
            <a:ext cx="3635451" cy="1454180"/>
          </a:xfrm>
          <a:prstGeom prst="rect">
            <a:avLst/>
          </a:prstGeom>
        </p:spPr>
      </p:pic>
      <p:grpSp>
        <p:nvGrpSpPr>
          <p:cNvPr id="109" name="Group 108">
            <a:extLst>
              <a:ext uri="{FF2B5EF4-FFF2-40B4-BE49-F238E27FC236}">
                <a16:creationId xmlns:a16="http://schemas.microsoft.com/office/drawing/2014/main" id="{AFFF2B17-783F-4DAD-8CD0-0AA49F9B68EE}"/>
              </a:ext>
            </a:extLst>
          </p:cNvPr>
          <p:cNvGrpSpPr/>
          <p:nvPr/>
        </p:nvGrpSpPr>
        <p:grpSpPr>
          <a:xfrm>
            <a:off x="798669" y="950395"/>
            <a:ext cx="3643268" cy="1466694"/>
            <a:chOff x="235950" y="1176980"/>
            <a:chExt cx="5878711" cy="2359118"/>
          </a:xfrm>
        </p:grpSpPr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984D5E7-DFAA-423C-AE45-A20C526237E5}"/>
                </a:ext>
              </a:extLst>
            </p:cNvPr>
            <p:cNvSpPr/>
            <p:nvPr/>
          </p:nvSpPr>
          <p:spPr>
            <a:xfrm>
              <a:off x="242596" y="1878563"/>
              <a:ext cx="5859624" cy="460310"/>
            </a:xfrm>
            <a:custGeom>
              <a:avLst/>
              <a:gdLst>
                <a:gd name="connsiteX0" fmla="*/ 0 w 5921828"/>
                <a:gd name="connsiteY0" fmla="*/ 485192 h 485192"/>
                <a:gd name="connsiteX1" fmla="*/ 261257 w 5921828"/>
                <a:gd name="connsiteY1" fmla="*/ 354564 h 485192"/>
                <a:gd name="connsiteX2" fmla="*/ 454090 w 5921828"/>
                <a:gd name="connsiteY2" fmla="*/ 261257 h 485192"/>
                <a:gd name="connsiteX3" fmla="*/ 528735 w 5921828"/>
                <a:gd name="connsiteY3" fmla="*/ 205274 h 485192"/>
                <a:gd name="connsiteX4" fmla="*/ 678024 w 5921828"/>
                <a:gd name="connsiteY4" fmla="*/ 180392 h 485192"/>
                <a:gd name="connsiteX5" fmla="*/ 926841 w 5921828"/>
                <a:gd name="connsiteY5" fmla="*/ 211494 h 485192"/>
                <a:gd name="connsiteX6" fmla="*/ 1517779 w 5921828"/>
                <a:gd name="connsiteY6" fmla="*/ 192833 h 485192"/>
                <a:gd name="connsiteX7" fmla="*/ 2121159 w 5921828"/>
                <a:gd name="connsiteY7" fmla="*/ 80866 h 485192"/>
                <a:gd name="connsiteX8" fmla="*/ 2463281 w 5921828"/>
                <a:gd name="connsiteY8" fmla="*/ 24882 h 485192"/>
                <a:gd name="connsiteX9" fmla="*/ 2575249 w 5921828"/>
                <a:gd name="connsiteY9" fmla="*/ 18661 h 485192"/>
                <a:gd name="connsiteX10" fmla="*/ 2842726 w 5921828"/>
                <a:gd name="connsiteY10" fmla="*/ 31102 h 485192"/>
                <a:gd name="connsiteX11" fmla="*/ 3110204 w 5921828"/>
                <a:gd name="connsiteY11" fmla="*/ 0 h 485192"/>
                <a:gd name="connsiteX12" fmla="*/ 3290596 w 5921828"/>
                <a:gd name="connsiteY12" fmla="*/ 49764 h 485192"/>
                <a:gd name="connsiteX13" fmla="*/ 3464767 w 5921828"/>
                <a:gd name="connsiteY13" fmla="*/ 155510 h 485192"/>
                <a:gd name="connsiteX14" fmla="*/ 3813110 w 5921828"/>
                <a:gd name="connsiteY14" fmla="*/ 354564 h 485192"/>
                <a:gd name="connsiteX15" fmla="*/ 4061926 w 5921828"/>
                <a:gd name="connsiteY15" fmla="*/ 385666 h 485192"/>
                <a:gd name="connsiteX16" fmla="*/ 4553339 w 5921828"/>
                <a:gd name="connsiteY16" fmla="*/ 360784 h 485192"/>
                <a:gd name="connsiteX17" fmla="*/ 5119396 w 5921828"/>
                <a:gd name="connsiteY17" fmla="*/ 360784 h 485192"/>
                <a:gd name="connsiteX18" fmla="*/ 5629469 w 5921828"/>
                <a:gd name="connsiteY18" fmla="*/ 354564 h 485192"/>
                <a:gd name="connsiteX19" fmla="*/ 5797420 w 5921828"/>
                <a:gd name="connsiteY19" fmla="*/ 360784 h 485192"/>
                <a:gd name="connsiteX20" fmla="*/ 5921828 w 5921828"/>
                <a:gd name="connsiteY20" fmla="*/ 360784 h 485192"/>
                <a:gd name="connsiteX0" fmla="*/ 0 w 5859624"/>
                <a:gd name="connsiteY0" fmla="*/ 460310 h 460310"/>
                <a:gd name="connsiteX1" fmla="*/ 199053 w 5859624"/>
                <a:gd name="connsiteY1" fmla="*/ 354564 h 460310"/>
                <a:gd name="connsiteX2" fmla="*/ 391886 w 5859624"/>
                <a:gd name="connsiteY2" fmla="*/ 261257 h 460310"/>
                <a:gd name="connsiteX3" fmla="*/ 466531 w 5859624"/>
                <a:gd name="connsiteY3" fmla="*/ 205274 h 460310"/>
                <a:gd name="connsiteX4" fmla="*/ 615820 w 5859624"/>
                <a:gd name="connsiteY4" fmla="*/ 180392 h 460310"/>
                <a:gd name="connsiteX5" fmla="*/ 864637 w 5859624"/>
                <a:gd name="connsiteY5" fmla="*/ 211494 h 460310"/>
                <a:gd name="connsiteX6" fmla="*/ 1455575 w 5859624"/>
                <a:gd name="connsiteY6" fmla="*/ 192833 h 460310"/>
                <a:gd name="connsiteX7" fmla="*/ 2058955 w 5859624"/>
                <a:gd name="connsiteY7" fmla="*/ 80866 h 460310"/>
                <a:gd name="connsiteX8" fmla="*/ 2401077 w 5859624"/>
                <a:gd name="connsiteY8" fmla="*/ 24882 h 460310"/>
                <a:gd name="connsiteX9" fmla="*/ 2513045 w 5859624"/>
                <a:gd name="connsiteY9" fmla="*/ 18661 h 460310"/>
                <a:gd name="connsiteX10" fmla="*/ 2780522 w 5859624"/>
                <a:gd name="connsiteY10" fmla="*/ 31102 h 460310"/>
                <a:gd name="connsiteX11" fmla="*/ 3048000 w 5859624"/>
                <a:gd name="connsiteY11" fmla="*/ 0 h 460310"/>
                <a:gd name="connsiteX12" fmla="*/ 3228392 w 5859624"/>
                <a:gd name="connsiteY12" fmla="*/ 49764 h 460310"/>
                <a:gd name="connsiteX13" fmla="*/ 3402563 w 5859624"/>
                <a:gd name="connsiteY13" fmla="*/ 155510 h 460310"/>
                <a:gd name="connsiteX14" fmla="*/ 3750906 w 5859624"/>
                <a:gd name="connsiteY14" fmla="*/ 354564 h 460310"/>
                <a:gd name="connsiteX15" fmla="*/ 3999722 w 5859624"/>
                <a:gd name="connsiteY15" fmla="*/ 385666 h 460310"/>
                <a:gd name="connsiteX16" fmla="*/ 4491135 w 5859624"/>
                <a:gd name="connsiteY16" fmla="*/ 360784 h 460310"/>
                <a:gd name="connsiteX17" fmla="*/ 5057192 w 5859624"/>
                <a:gd name="connsiteY17" fmla="*/ 360784 h 460310"/>
                <a:gd name="connsiteX18" fmla="*/ 5567265 w 5859624"/>
                <a:gd name="connsiteY18" fmla="*/ 354564 h 460310"/>
                <a:gd name="connsiteX19" fmla="*/ 5735216 w 5859624"/>
                <a:gd name="connsiteY19" fmla="*/ 360784 h 460310"/>
                <a:gd name="connsiteX20" fmla="*/ 5859624 w 5859624"/>
                <a:gd name="connsiteY20" fmla="*/ 360784 h 4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9624" h="460310">
                  <a:moveTo>
                    <a:pt x="0" y="460310"/>
                  </a:moveTo>
                  <a:cubicBezTo>
                    <a:pt x="66351" y="425061"/>
                    <a:pt x="133739" y="387739"/>
                    <a:pt x="199053" y="354564"/>
                  </a:cubicBezTo>
                  <a:cubicBezTo>
                    <a:pt x="264367" y="321389"/>
                    <a:pt x="327608" y="292359"/>
                    <a:pt x="391886" y="261257"/>
                  </a:cubicBezTo>
                  <a:lnTo>
                    <a:pt x="466531" y="205274"/>
                  </a:lnTo>
                  <a:lnTo>
                    <a:pt x="615820" y="180392"/>
                  </a:lnTo>
                  <a:lnTo>
                    <a:pt x="864637" y="211494"/>
                  </a:lnTo>
                  <a:lnTo>
                    <a:pt x="1455575" y="192833"/>
                  </a:lnTo>
                  <a:lnTo>
                    <a:pt x="2058955" y="80866"/>
                  </a:lnTo>
                  <a:lnTo>
                    <a:pt x="2401077" y="24882"/>
                  </a:lnTo>
                  <a:lnTo>
                    <a:pt x="2513045" y="18661"/>
                  </a:lnTo>
                  <a:lnTo>
                    <a:pt x="2780522" y="31102"/>
                  </a:lnTo>
                  <a:lnTo>
                    <a:pt x="3048000" y="0"/>
                  </a:lnTo>
                  <a:lnTo>
                    <a:pt x="3228392" y="49764"/>
                  </a:lnTo>
                  <a:lnTo>
                    <a:pt x="3402563" y="155510"/>
                  </a:lnTo>
                  <a:lnTo>
                    <a:pt x="3750906" y="354564"/>
                  </a:lnTo>
                  <a:lnTo>
                    <a:pt x="3999722" y="385666"/>
                  </a:lnTo>
                  <a:lnTo>
                    <a:pt x="4491135" y="360784"/>
                  </a:lnTo>
                  <a:lnTo>
                    <a:pt x="5057192" y="360784"/>
                  </a:lnTo>
                  <a:lnTo>
                    <a:pt x="5567265" y="354564"/>
                  </a:lnTo>
                  <a:lnTo>
                    <a:pt x="5735216" y="360784"/>
                  </a:lnTo>
                  <a:lnTo>
                    <a:pt x="5859624" y="36078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650CB18-0F6D-4352-A1A4-613139676734}"/>
                </a:ext>
              </a:extLst>
            </p:cNvPr>
            <p:cNvSpPr/>
            <p:nvPr/>
          </p:nvSpPr>
          <p:spPr>
            <a:xfrm>
              <a:off x="1113453" y="2836506"/>
              <a:ext cx="5001208" cy="665584"/>
            </a:xfrm>
            <a:custGeom>
              <a:avLst/>
              <a:gdLst>
                <a:gd name="connsiteX0" fmla="*/ 0 w 5001208"/>
                <a:gd name="connsiteY0" fmla="*/ 665584 h 665584"/>
                <a:gd name="connsiteX1" fmla="*/ 130629 w 5001208"/>
                <a:gd name="connsiteY1" fmla="*/ 541176 h 665584"/>
                <a:gd name="connsiteX2" fmla="*/ 416767 w 5001208"/>
                <a:gd name="connsiteY2" fmla="*/ 416767 h 665584"/>
                <a:gd name="connsiteX3" fmla="*/ 789992 w 5001208"/>
                <a:gd name="connsiteY3" fmla="*/ 317241 h 665584"/>
                <a:gd name="connsiteX4" fmla="*/ 1206759 w 5001208"/>
                <a:gd name="connsiteY4" fmla="*/ 286139 h 665584"/>
                <a:gd name="connsiteX5" fmla="*/ 1399592 w 5001208"/>
                <a:gd name="connsiteY5" fmla="*/ 311021 h 665584"/>
                <a:gd name="connsiteX6" fmla="*/ 1816359 w 5001208"/>
                <a:gd name="connsiteY6" fmla="*/ 335902 h 665584"/>
                <a:gd name="connsiteX7" fmla="*/ 2058955 w 5001208"/>
                <a:gd name="connsiteY7" fmla="*/ 304800 h 665584"/>
                <a:gd name="connsiteX8" fmla="*/ 2276669 w 5001208"/>
                <a:gd name="connsiteY8" fmla="*/ 211494 h 665584"/>
                <a:gd name="connsiteX9" fmla="*/ 2544147 w 5001208"/>
                <a:gd name="connsiteY9" fmla="*/ 211494 h 665584"/>
                <a:gd name="connsiteX10" fmla="*/ 3091543 w 5001208"/>
                <a:gd name="connsiteY10" fmla="*/ 230155 h 665584"/>
                <a:gd name="connsiteX11" fmla="*/ 3346580 w 5001208"/>
                <a:gd name="connsiteY11" fmla="*/ 248816 h 665584"/>
                <a:gd name="connsiteX12" fmla="*/ 3520751 w 5001208"/>
                <a:gd name="connsiteY12" fmla="*/ 292359 h 665584"/>
                <a:gd name="connsiteX13" fmla="*/ 3744686 w 5001208"/>
                <a:gd name="connsiteY13" fmla="*/ 292359 h 665584"/>
                <a:gd name="connsiteX14" fmla="*/ 4086808 w 5001208"/>
                <a:gd name="connsiteY14" fmla="*/ 211494 h 665584"/>
                <a:gd name="connsiteX15" fmla="*/ 4441371 w 5001208"/>
                <a:gd name="connsiteY15" fmla="*/ 124408 h 665584"/>
                <a:gd name="connsiteX16" fmla="*/ 4789714 w 5001208"/>
                <a:gd name="connsiteY16" fmla="*/ 55984 h 665584"/>
                <a:gd name="connsiteX17" fmla="*/ 4988767 w 5001208"/>
                <a:gd name="connsiteY17" fmla="*/ 6221 h 665584"/>
                <a:gd name="connsiteX18" fmla="*/ 4988767 w 5001208"/>
                <a:gd name="connsiteY18" fmla="*/ 6221 h 665584"/>
                <a:gd name="connsiteX19" fmla="*/ 5001208 w 5001208"/>
                <a:gd name="connsiteY19" fmla="*/ 0 h 6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01208" h="665584">
                  <a:moveTo>
                    <a:pt x="0" y="665584"/>
                  </a:moveTo>
                  <a:lnTo>
                    <a:pt x="130629" y="541176"/>
                  </a:lnTo>
                  <a:lnTo>
                    <a:pt x="416767" y="416767"/>
                  </a:lnTo>
                  <a:lnTo>
                    <a:pt x="789992" y="317241"/>
                  </a:lnTo>
                  <a:lnTo>
                    <a:pt x="1206759" y="286139"/>
                  </a:lnTo>
                  <a:lnTo>
                    <a:pt x="1399592" y="311021"/>
                  </a:lnTo>
                  <a:lnTo>
                    <a:pt x="1816359" y="335902"/>
                  </a:lnTo>
                  <a:lnTo>
                    <a:pt x="2058955" y="304800"/>
                  </a:lnTo>
                  <a:lnTo>
                    <a:pt x="2276669" y="211494"/>
                  </a:lnTo>
                  <a:lnTo>
                    <a:pt x="2544147" y="211494"/>
                  </a:lnTo>
                  <a:lnTo>
                    <a:pt x="3091543" y="230155"/>
                  </a:lnTo>
                  <a:lnTo>
                    <a:pt x="3346580" y="248816"/>
                  </a:lnTo>
                  <a:lnTo>
                    <a:pt x="3520751" y="292359"/>
                  </a:lnTo>
                  <a:lnTo>
                    <a:pt x="3744686" y="292359"/>
                  </a:lnTo>
                  <a:lnTo>
                    <a:pt x="4086808" y="211494"/>
                  </a:lnTo>
                  <a:lnTo>
                    <a:pt x="4441371" y="124408"/>
                  </a:lnTo>
                  <a:lnTo>
                    <a:pt x="4789714" y="55984"/>
                  </a:lnTo>
                  <a:lnTo>
                    <a:pt x="4988767" y="6221"/>
                  </a:lnTo>
                  <a:lnTo>
                    <a:pt x="4988767" y="6221"/>
                  </a:lnTo>
                  <a:lnTo>
                    <a:pt x="500120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2" name="Group 111">
              <a:extLst>
                <a:ext uri="{FF2B5EF4-FFF2-40B4-BE49-F238E27FC236}">
                  <a16:creationId xmlns:a16="http://schemas.microsoft.com/office/drawing/2014/main" id="{D4B6C947-BABE-4B74-A8A6-DE9A7D67CE94}"/>
                </a:ext>
              </a:extLst>
            </p:cNvPr>
            <p:cNvGrpSpPr/>
            <p:nvPr/>
          </p:nvGrpSpPr>
          <p:grpSpPr>
            <a:xfrm>
              <a:off x="485192" y="1735494"/>
              <a:ext cx="3968620" cy="1281404"/>
              <a:chOff x="485192" y="1735494"/>
              <a:chExt cx="3968620" cy="1281404"/>
            </a:xfrm>
          </p:grpSpPr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648DFCF5-5922-4D56-9D9D-67C2C86B6263}"/>
                  </a:ext>
                </a:extLst>
              </p:cNvPr>
              <p:cNvSpPr/>
              <p:nvPr/>
            </p:nvSpPr>
            <p:spPr>
              <a:xfrm>
                <a:off x="485192" y="2674776"/>
                <a:ext cx="1878563" cy="342122"/>
              </a:xfrm>
              <a:custGeom>
                <a:avLst/>
                <a:gdLst>
                  <a:gd name="connsiteX0" fmla="*/ 0 w 1878563"/>
                  <a:gd name="connsiteY0" fmla="*/ 0 h 342122"/>
                  <a:gd name="connsiteX1" fmla="*/ 342122 w 1878563"/>
                  <a:gd name="connsiteY1" fmla="*/ 62204 h 342122"/>
                  <a:gd name="connsiteX2" fmla="*/ 541175 w 1878563"/>
                  <a:gd name="connsiteY2" fmla="*/ 93306 h 342122"/>
                  <a:gd name="connsiteX3" fmla="*/ 889518 w 1878563"/>
                  <a:gd name="connsiteY3" fmla="*/ 105746 h 342122"/>
                  <a:gd name="connsiteX4" fmla="*/ 1069910 w 1878563"/>
                  <a:gd name="connsiteY4" fmla="*/ 118187 h 342122"/>
                  <a:gd name="connsiteX5" fmla="*/ 1219200 w 1878563"/>
                  <a:gd name="connsiteY5" fmla="*/ 180391 h 342122"/>
                  <a:gd name="connsiteX6" fmla="*/ 1275184 w 1878563"/>
                  <a:gd name="connsiteY6" fmla="*/ 230155 h 342122"/>
                  <a:gd name="connsiteX7" fmla="*/ 1443135 w 1878563"/>
                  <a:gd name="connsiteY7" fmla="*/ 230155 h 342122"/>
                  <a:gd name="connsiteX8" fmla="*/ 1691951 w 1878563"/>
                  <a:gd name="connsiteY8" fmla="*/ 286138 h 342122"/>
                  <a:gd name="connsiteX9" fmla="*/ 1878563 w 1878563"/>
                  <a:gd name="connsiteY9" fmla="*/ 342122 h 34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563" h="342122">
                    <a:moveTo>
                      <a:pt x="0" y="0"/>
                    </a:moveTo>
                    <a:lnTo>
                      <a:pt x="342122" y="62204"/>
                    </a:lnTo>
                    <a:lnTo>
                      <a:pt x="541175" y="93306"/>
                    </a:lnTo>
                    <a:lnTo>
                      <a:pt x="889518" y="105746"/>
                    </a:lnTo>
                    <a:lnTo>
                      <a:pt x="1069910" y="118187"/>
                    </a:lnTo>
                    <a:lnTo>
                      <a:pt x="1219200" y="180391"/>
                    </a:lnTo>
                    <a:lnTo>
                      <a:pt x="1275184" y="230155"/>
                    </a:lnTo>
                    <a:lnTo>
                      <a:pt x="1443135" y="230155"/>
                    </a:lnTo>
                    <a:lnTo>
                      <a:pt x="1691951" y="286138"/>
                    </a:lnTo>
                    <a:lnTo>
                      <a:pt x="1878563" y="342122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0827A367-C404-4530-9857-73D84F9A6E75}"/>
                  </a:ext>
                </a:extLst>
              </p:cNvPr>
              <p:cNvSpPr/>
              <p:nvPr/>
            </p:nvSpPr>
            <p:spPr>
              <a:xfrm>
                <a:off x="2326433" y="2326433"/>
                <a:ext cx="1449355" cy="422987"/>
              </a:xfrm>
              <a:custGeom>
                <a:avLst/>
                <a:gdLst>
                  <a:gd name="connsiteX0" fmla="*/ 0 w 1449355"/>
                  <a:gd name="connsiteY0" fmla="*/ 0 h 422987"/>
                  <a:gd name="connsiteX1" fmla="*/ 192832 w 1449355"/>
                  <a:gd name="connsiteY1" fmla="*/ 174171 h 422987"/>
                  <a:gd name="connsiteX2" fmla="*/ 485191 w 1449355"/>
                  <a:gd name="connsiteY2" fmla="*/ 360783 h 422987"/>
                  <a:gd name="connsiteX3" fmla="*/ 653143 w 1449355"/>
                  <a:gd name="connsiteY3" fmla="*/ 422987 h 422987"/>
                  <a:gd name="connsiteX4" fmla="*/ 839755 w 1449355"/>
                  <a:gd name="connsiteY4" fmla="*/ 385665 h 422987"/>
                  <a:gd name="connsiteX5" fmla="*/ 1038808 w 1449355"/>
                  <a:gd name="connsiteY5" fmla="*/ 298579 h 422987"/>
                  <a:gd name="connsiteX6" fmla="*/ 1343608 w 1449355"/>
                  <a:gd name="connsiteY6" fmla="*/ 161730 h 422987"/>
                  <a:gd name="connsiteX7" fmla="*/ 1449355 w 1449355"/>
                  <a:gd name="connsiteY7" fmla="*/ 124408 h 42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355" h="422987">
                    <a:moveTo>
                      <a:pt x="0" y="0"/>
                    </a:moveTo>
                    <a:lnTo>
                      <a:pt x="192832" y="174171"/>
                    </a:lnTo>
                    <a:lnTo>
                      <a:pt x="485191" y="360783"/>
                    </a:lnTo>
                    <a:lnTo>
                      <a:pt x="653143" y="422987"/>
                    </a:lnTo>
                    <a:lnTo>
                      <a:pt x="839755" y="385665"/>
                    </a:lnTo>
                    <a:lnTo>
                      <a:pt x="1038808" y="298579"/>
                    </a:lnTo>
                    <a:lnTo>
                      <a:pt x="1343608" y="161730"/>
                    </a:lnTo>
                    <a:lnTo>
                      <a:pt x="1449355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39455A7A-521B-49B2-990E-80292FCC7FCE}"/>
                  </a:ext>
                </a:extLst>
              </p:cNvPr>
              <p:cNvSpPr/>
              <p:nvPr/>
            </p:nvSpPr>
            <p:spPr>
              <a:xfrm>
                <a:off x="3178629" y="2245567"/>
                <a:ext cx="1275183" cy="161731"/>
              </a:xfrm>
              <a:custGeom>
                <a:avLst/>
                <a:gdLst>
                  <a:gd name="connsiteX0" fmla="*/ 0 w 1275183"/>
                  <a:gd name="connsiteY0" fmla="*/ 0 h 161731"/>
                  <a:gd name="connsiteX1" fmla="*/ 360783 w 1275183"/>
                  <a:gd name="connsiteY1" fmla="*/ 93306 h 161731"/>
                  <a:gd name="connsiteX2" fmla="*/ 783771 w 1275183"/>
                  <a:gd name="connsiteY2" fmla="*/ 161731 h 161731"/>
                  <a:gd name="connsiteX3" fmla="*/ 1038808 w 1275183"/>
                  <a:gd name="connsiteY3" fmla="*/ 161731 h 161731"/>
                  <a:gd name="connsiteX4" fmla="*/ 1275183 w 1275183"/>
                  <a:gd name="connsiteY4" fmla="*/ 124409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83" h="161731">
                    <a:moveTo>
                      <a:pt x="0" y="0"/>
                    </a:moveTo>
                    <a:lnTo>
                      <a:pt x="360783" y="93306"/>
                    </a:lnTo>
                    <a:lnTo>
                      <a:pt x="783771" y="161731"/>
                    </a:lnTo>
                    <a:lnTo>
                      <a:pt x="1038808" y="161731"/>
                    </a:lnTo>
                    <a:lnTo>
                      <a:pt x="1275183" y="12440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963F1A53-5225-45DD-BAF7-88C4EBD6063B}"/>
                  </a:ext>
                </a:extLst>
              </p:cNvPr>
              <p:cNvSpPr/>
              <p:nvPr/>
            </p:nvSpPr>
            <p:spPr>
              <a:xfrm>
                <a:off x="684245" y="2345094"/>
                <a:ext cx="1374710" cy="236375"/>
              </a:xfrm>
              <a:custGeom>
                <a:avLst/>
                <a:gdLst>
                  <a:gd name="connsiteX0" fmla="*/ 0 w 1374710"/>
                  <a:gd name="connsiteY0" fmla="*/ 0 h 236375"/>
                  <a:gd name="connsiteX1" fmla="*/ 279918 w 1374710"/>
                  <a:gd name="connsiteY1" fmla="*/ 0 h 236375"/>
                  <a:gd name="connsiteX2" fmla="*/ 447869 w 1374710"/>
                  <a:gd name="connsiteY2" fmla="*/ 6220 h 236375"/>
                  <a:gd name="connsiteX3" fmla="*/ 665584 w 1374710"/>
                  <a:gd name="connsiteY3" fmla="*/ 87086 h 236375"/>
                  <a:gd name="connsiteX4" fmla="*/ 858416 w 1374710"/>
                  <a:gd name="connsiteY4" fmla="*/ 143069 h 236375"/>
                  <a:gd name="connsiteX5" fmla="*/ 1045028 w 1374710"/>
                  <a:gd name="connsiteY5" fmla="*/ 230155 h 236375"/>
                  <a:gd name="connsiteX6" fmla="*/ 1163216 w 1374710"/>
                  <a:gd name="connsiteY6" fmla="*/ 230155 h 236375"/>
                  <a:gd name="connsiteX7" fmla="*/ 1374710 w 1374710"/>
                  <a:gd name="connsiteY7" fmla="*/ 236375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4710" h="236375">
                    <a:moveTo>
                      <a:pt x="0" y="0"/>
                    </a:moveTo>
                    <a:lnTo>
                      <a:pt x="279918" y="0"/>
                    </a:lnTo>
                    <a:lnTo>
                      <a:pt x="447869" y="6220"/>
                    </a:lnTo>
                    <a:lnTo>
                      <a:pt x="665584" y="87086"/>
                    </a:lnTo>
                    <a:lnTo>
                      <a:pt x="858416" y="143069"/>
                    </a:lnTo>
                    <a:lnTo>
                      <a:pt x="1045028" y="230155"/>
                    </a:lnTo>
                    <a:lnTo>
                      <a:pt x="1163216" y="230155"/>
                    </a:lnTo>
                    <a:lnTo>
                      <a:pt x="1374710" y="236375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61A24292-6B38-405F-B37C-1A2D2F68DA41}"/>
                  </a:ext>
                </a:extLst>
              </p:cNvPr>
              <p:cNvSpPr/>
              <p:nvPr/>
            </p:nvSpPr>
            <p:spPr>
              <a:xfrm>
                <a:off x="2121159" y="1735494"/>
                <a:ext cx="615821" cy="118188"/>
              </a:xfrm>
              <a:custGeom>
                <a:avLst/>
                <a:gdLst>
                  <a:gd name="connsiteX0" fmla="*/ 0 w 615821"/>
                  <a:gd name="connsiteY0" fmla="*/ 0 h 118188"/>
                  <a:gd name="connsiteX1" fmla="*/ 186612 w 615821"/>
                  <a:gd name="connsiteY1" fmla="*/ 0 h 118188"/>
                  <a:gd name="connsiteX2" fmla="*/ 466531 w 615821"/>
                  <a:gd name="connsiteY2" fmla="*/ 68424 h 118188"/>
                  <a:gd name="connsiteX3" fmla="*/ 615821 w 615821"/>
                  <a:gd name="connsiteY3" fmla="*/ 118188 h 11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821" h="118188">
                    <a:moveTo>
                      <a:pt x="0" y="0"/>
                    </a:moveTo>
                    <a:lnTo>
                      <a:pt x="186612" y="0"/>
                    </a:lnTo>
                    <a:lnTo>
                      <a:pt x="466531" y="68424"/>
                    </a:lnTo>
                    <a:lnTo>
                      <a:pt x="615821" y="11818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73FA7D18-FB62-48E9-8203-C5C1FFD457DA}"/>
                  </a:ext>
                </a:extLst>
              </p:cNvPr>
              <p:cNvSpPr/>
              <p:nvPr/>
            </p:nvSpPr>
            <p:spPr>
              <a:xfrm>
                <a:off x="1368490" y="1866122"/>
                <a:ext cx="746449" cy="93307"/>
              </a:xfrm>
              <a:custGeom>
                <a:avLst/>
                <a:gdLst>
                  <a:gd name="connsiteX0" fmla="*/ 0 w 746449"/>
                  <a:gd name="connsiteY0" fmla="*/ 80866 h 93307"/>
                  <a:gd name="connsiteX1" fmla="*/ 124408 w 746449"/>
                  <a:gd name="connsiteY1" fmla="*/ 43543 h 93307"/>
                  <a:gd name="connsiteX2" fmla="*/ 292359 w 746449"/>
                  <a:gd name="connsiteY2" fmla="*/ 6221 h 93307"/>
                  <a:gd name="connsiteX3" fmla="*/ 360783 w 746449"/>
                  <a:gd name="connsiteY3" fmla="*/ 0 h 93307"/>
                  <a:gd name="connsiteX4" fmla="*/ 516294 w 746449"/>
                  <a:gd name="connsiteY4" fmla="*/ 0 h 93307"/>
                  <a:gd name="connsiteX5" fmla="*/ 590939 w 746449"/>
                  <a:gd name="connsiteY5" fmla="*/ 62205 h 93307"/>
                  <a:gd name="connsiteX6" fmla="*/ 634481 w 746449"/>
                  <a:gd name="connsiteY6" fmla="*/ 80866 h 93307"/>
                  <a:gd name="connsiteX7" fmla="*/ 746449 w 746449"/>
                  <a:gd name="connsiteY7" fmla="*/ 93307 h 9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49" h="93307">
                    <a:moveTo>
                      <a:pt x="0" y="80866"/>
                    </a:moveTo>
                    <a:lnTo>
                      <a:pt x="124408" y="43543"/>
                    </a:lnTo>
                    <a:lnTo>
                      <a:pt x="292359" y="6221"/>
                    </a:lnTo>
                    <a:lnTo>
                      <a:pt x="360783" y="0"/>
                    </a:lnTo>
                    <a:lnTo>
                      <a:pt x="516294" y="0"/>
                    </a:lnTo>
                    <a:lnTo>
                      <a:pt x="590939" y="62205"/>
                    </a:lnTo>
                    <a:lnTo>
                      <a:pt x="634481" y="80866"/>
                    </a:lnTo>
                    <a:lnTo>
                      <a:pt x="746449" y="93307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DF37ADF4-DF91-4D1B-AB2F-DBA10EEFE0CA}"/>
                  </a:ext>
                </a:extLst>
              </p:cNvPr>
              <p:cNvSpPr/>
              <p:nvPr/>
            </p:nvSpPr>
            <p:spPr>
              <a:xfrm>
                <a:off x="1387151" y="2121159"/>
                <a:ext cx="435429" cy="136849"/>
              </a:xfrm>
              <a:custGeom>
                <a:avLst/>
                <a:gdLst>
                  <a:gd name="connsiteX0" fmla="*/ 0 w 435429"/>
                  <a:gd name="connsiteY0" fmla="*/ 0 h 136849"/>
                  <a:gd name="connsiteX1" fmla="*/ 80865 w 435429"/>
                  <a:gd name="connsiteY1" fmla="*/ 49763 h 136849"/>
                  <a:gd name="connsiteX2" fmla="*/ 248816 w 435429"/>
                  <a:gd name="connsiteY2" fmla="*/ 105747 h 136849"/>
                  <a:gd name="connsiteX3" fmla="*/ 398106 w 435429"/>
                  <a:gd name="connsiteY3" fmla="*/ 136849 h 136849"/>
                  <a:gd name="connsiteX4" fmla="*/ 435429 w 435429"/>
                  <a:gd name="connsiteY4" fmla="*/ 136849 h 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429" h="136849">
                    <a:moveTo>
                      <a:pt x="0" y="0"/>
                    </a:moveTo>
                    <a:lnTo>
                      <a:pt x="80865" y="49763"/>
                    </a:lnTo>
                    <a:lnTo>
                      <a:pt x="248816" y="105747"/>
                    </a:lnTo>
                    <a:lnTo>
                      <a:pt x="398106" y="136849"/>
                    </a:lnTo>
                    <a:lnTo>
                      <a:pt x="435429" y="13684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B6C59B9-2DC9-4113-B4C3-ABC93560D920}"/>
                  </a:ext>
                </a:extLst>
              </p:cNvPr>
              <p:cNvSpPr/>
              <p:nvPr/>
            </p:nvSpPr>
            <p:spPr>
              <a:xfrm>
                <a:off x="3327918" y="2158482"/>
                <a:ext cx="709127" cy="124408"/>
              </a:xfrm>
              <a:custGeom>
                <a:avLst/>
                <a:gdLst>
                  <a:gd name="connsiteX0" fmla="*/ 0 w 709127"/>
                  <a:gd name="connsiteY0" fmla="*/ 31102 h 124408"/>
                  <a:gd name="connsiteX1" fmla="*/ 186613 w 709127"/>
                  <a:gd name="connsiteY1" fmla="*/ 0 h 124408"/>
                  <a:gd name="connsiteX2" fmla="*/ 329682 w 709127"/>
                  <a:gd name="connsiteY2" fmla="*/ 0 h 124408"/>
                  <a:gd name="connsiteX3" fmla="*/ 460311 w 709127"/>
                  <a:gd name="connsiteY3" fmla="*/ 37322 h 124408"/>
                  <a:gd name="connsiteX4" fmla="*/ 622041 w 709127"/>
                  <a:gd name="connsiteY4" fmla="*/ 93306 h 124408"/>
                  <a:gd name="connsiteX5" fmla="*/ 709127 w 709127"/>
                  <a:gd name="connsiteY5" fmla="*/ 124408 h 12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127" h="124408">
                    <a:moveTo>
                      <a:pt x="0" y="31102"/>
                    </a:moveTo>
                    <a:lnTo>
                      <a:pt x="186613" y="0"/>
                    </a:lnTo>
                    <a:lnTo>
                      <a:pt x="329682" y="0"/>
                    </a:lnTo>
                    <a:lnTo>
                      <a:pt x="460311" y="37322"/>
                    </a:lnTo>
                    <a:lnTo>
                      <a:pt x="622041" y="93306"/>
                    </a:lnTo>
                    <a:lnTo>
                      <a:pt x="709127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A241FCF7-B404-4531-83D6-2E4359B79FE4}"/>
                  </a:ext>
                </a:extLst>
              </p:cNvPr>
              <p:cNvSpPr/>
              <p:nvPr/>
            </p:nvSpPr>
            <p:spPr>
              <a:xfrm>
                <a:off x="715347" y="1847461"/>
                <a:ext cx="242596" cy="174172"/>
              </a:xfrm>
              <a:custGeom>
                <a:avLst/>
                <a:gdLst>
                  <a:gd name="connsiteX0" fmla="*/ 0 w 242596"/>
                  <a:gd name="connsiteY0" fmla="*/ 174172 h 174172"/>
                  <a:gd name="connsiteX1" fmla="*/ 68424 w 242596"/>
                  <a:gd name="connsiteY1" fmla="*/ 111968 h 174172"/>
                  <a:gd name="connsiteX2" fmla="*/ 167951 w 242596"/>
                  <a:gd name="connsiteY2" fmla="*/ 31102 h 174172"/>
                  <a:gd name="connsiteX3" fmla="*/ 242596 w 242596"/>
                  <a:gd name="connsiteY3" fmla="*/ 0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96" h="174172">
                    <a:moveTo>
                      <a:pt x="0" y="174172"/>
                    </a:moveTo>
                    <a:lnTo>
                      <a:pt x="68424" y="111968"/>
                    </a:lnTo>
                    <a:lnTo>
                      <a:pt x="167951" y="31102"/>
                    </a:lnTo>
                    <a:lnTo>
                      <a:pt x="242596" y="0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2C7B919-0EE0-4E6C-B18A-A8594AC352B6}"/>
                  </a:ext>
                </a:extLst>
              </p:cNvPr>
              <p:cNvSpPr/>
              <p:nvPr/>
            </p:nvSpPr>
            <p:spPr>
              <a:xfrm>
                <a:off x="1088571" y="1878563"/>
                <a:ext cx="279919" cy="161731"/>
              </a:xfrm>
              <a:custGeom>
                <a:avLst/>
                <a:gdLst>
                  <a:gd name="connsiteX0" fmla="*/ 0 w 279919"/>
                  <a:gd name="connsiteY0" fmla="*/ 161731 h 161731"/>
                  <a:gd name="connsiteX1" fmla="*/ 37323 w 279919"/>
                  <a:gd name="connsiteY1" fmla="*/ 74645 h 161731"/>
                  <a:gd name="connsiteX2" fmla="*/ 111968 w 279919"/>
                  <a:gd name="connsiteY2" fmla="*/ 6221 h 161731"/>
                  <a:gd name="connsiteX3" fmla="*/ 180392 w 279919"/>
                  <a:gd name="connsiteY3" fmla="*/ 0 h 161731"/>
                  <a:gd name="connsiteX4" fmla="*/ 279919 w 279919"/>
                  <a:gd name="connsiteY4" fmla="*/ 6221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9" h="161731">
                    <a:moveTo>
                      <a:pt x="0" y="161731"/>
                    </a:moveTo>
                    <a:lnTo>
                      <a:pt x="37323" y="74645"/>
                    </a:lnTo>
                    <a:lnTo>
                      <a:pt x="111968" y="6221"/>
                    </a:lnTo>
                    <a:lnTo>
                      <a:pt x="180392" y="0"/>
                    </a:lnTo>
                    <a:lnTo>
                      <a:pt x="279919" y="6221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3E8903-0CEE-491D-8830-9CE47F5A759A}"/>
                </a:ext>
              </a:extLst>
            </p:cNvPr>
            <p:cNvSpPr/>
            <p:nvPr/>
          </p:nvSpPr>
          <p:spPr>
            <a:xfrm>
              <a:off x="235950" y="1176980"/>
              <a:ext cx="5878711" cy="2359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6" name="Picture 225">
            <a:extLst>
              <a:ext uri="{FF2B5EF4-FFF2-40B4-BE49-F238E27FC236}">
                <a16:creationId xmlns:a16="http://schemas.microsoft.com/office/drawing/2014/main" id="{F3C6E075-BF6F-4822-A9C5-38EF1BB39A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" y="511959"/>
            <a:ext cx="4682248" cy="26956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DB32A03-46BF-49FF-A38D-431AEB87FC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8039" y="2800150"/>
            <a:ext cx="3664162" cy="147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0" y="16023"/>
            <a:ext cx="951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defRPr/>
            </a:pPr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Gravity Inversion for Crustal Structure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7213A9-0B37-431B-8CD3-420C5A023015}"/>
              </a:ext>
            </a:extLst>
          </p:cNvPr>
          <p:cNvGrpSpPr/>
          <p:nvPr/>
        </p:nvGrpSpPr>
        <p:grpSpPr>
          <a:xfrm>
            <a:off x="4908256" y="946730"/>
            <a:ext cx="3689711" cy="1489991"/>
            <a:chOff x="-312310" y="1773099"/>
            <a:chExt cx="3563369" cy="143897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D2875B6F-E141-4944-8522-39D7500CB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-312310" y="1785153"/>
              <a:ext cx="3562184" cy="1426917"/>
            </a:xfrm>
            <a:prstGeom prst="rect">
              <a:avLst/>
            </a:prstGeom>
          </p:spPr>
        </p:pic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BA0B867-A34D-4826-912C-FAE03B8F88A0}"/>
                </a:ext>
              </a:extLst>
            </p:cNvPr>
            <p:cNvGrpSpPr/>
            <p:nvPr/>
          </p:nvGrpSpPr>
          <p:grpSpPr>
            <a:xfrm>
              <a:off x="-303841" y="1773099"/>
              <a:ext cx="3554900" cy="1431119"/>
              <a:chOff x="235950" y="1176980"/>
              <a:chExt cx="5878711" cy="2359118"/>
            </a:xfrm>
          </p:grpSpPr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A4429A9-6F81-4335-B4BA-1E6DDD872214}"/>
                  </a:ext>
                </a:extLst>
              </p:cNvPr>
              <p:cNvSpPr/>
              <p:nvPr/>
            </p:nvSpPr>
            <p:spPr>
              <a:xfrm>
                <a:off x="242596" y="1878563"/>
                <a:ext cx="5859624" cy="460310"/>
              </a:xfrm>
              <a:custGeom>
                <a:avLst/>
                <a:gdLst>
                  <a:gd name="connsiteX0" fmla="*/ 0 w 5921828"/>
                  <a:gd name="connsiteY0" fmla="*/ 485192 h 485192"/>
                  <a:gd name="connsiteX1" fmla="*/ 261257 w 5921828"/>
                  <a:gd name="connsiteY1" fmla="*/ 354564 h 485192"/>
                  <a:gd name="connsiteX2" fmla="*/ 454090 w 5921828"/>
                  <a:gd name="connsiteY2" fmla="*/ 261257 h 485192"/>
                  <a:gd name="connsiteX3" fmla="*/ 528735 w 5921828"/>
                  <a:gd name="connsiteY3" fmla="*/ 205274 h 485192"/>
                  <a:gd name="connsiteX4" fmla="*/ 678024 w 5921828"/>
                  <a:gd name="connsiteY4" fmla="*/ 180392 h 485192"/>
                  <a:gd name="connsiteX5" fmla="*/ 926841 w 5921828"/>
                  <a:gd name="connsiteY5" fmla="*/ 211494 h 485192"/>
                  <a:gd name="connsiteX6" fmla="*/ 1517779 w 5921828"/>
                  <a:gd name="connsiteY6" fmla="*/ 192833 h 485192"/>
                  <a:gd name="connsiteX7" fmla="*/ 2121159 w 5921828"/>
                  <a:gd name="connsiteY7" fmla="*/ 80866 h 485192"/>
                  <a:gd name="connsiteX8" fmla="*/ 2463281 w 5921828"/>
                  <a:gd name="connsiteY8" fmla="*/ 24882 h 485192"/>
                  <a:gd name="connsiteX9" fmla="*/ 2575249 w 5921828"/>
                  <a:gd name="connsiteY9" fmla="*/ 18661 h 485192"/>
                  <a:gd name="connsiteX10" fmla="*/ 2842726 w 5921828"/>
                  <a:gd name="connsiteY10" fmla="*/ 31102 h 485192"/>
                  <a:gd name="connsiteX11" fmla="*/ 3110204 w 5921828"/>
                  <a:gd name="connsiteY11" fmla="*/ 0 h 485192"/>
                  <a:gd name="connsiteX12" fmla="*/ 3290596 w 5921828"/>
                  <a:gd name="connsiteY12" fmla="*/ 49764 h 485192"/>
                  <a:gd name="connsiteX13" fmla="*/ 3464767 w 5921828"/>
                  <a:gd name="connsiteY13" fmla="*/ 155510 h 485192"/>
                  <a:gd name="connsiteX14" fmla="*/ 3813110 w 5921828"/>
                  <a:gd name="connsiteY14" fmla="*/ 354564 h 485192"/>
                  <a:gd name="connsiteX15" fmla="*/ 4061926 w 5921828"/>
                  <a:gd name="connsiteY15" fmla="*/ 385666 h 485192"/>
                  <a:gd name="connsiteX16" fmla="*/ 4553339 w 5921828"/>
                  <a:gd name="connsiteY16" fmla="*/ 360784 h 485192"/>
                  <a:gd name="connsiteX17" fmla="*/ 5119396 w 5921828"/>
                  <a:gd name="connsiteY17" fmla="*/ 360784 h 485192"/>
                  <a:gd name="connsiteX18" fmla="*/ 5629469 w 5921828"/>
                  <a:gd name="connsiteY18" fmla="*/ 354564 h 485192"/>
                  <a:gd name="connsiteX19" fmla="*/ 5797420 w 5921828"/>
                  <a:gd name="connsiteY19" fmla="*/ 360784 h 485192"/>
                  <a:gd name="connsiteX20" fmla="*/ 5921828 w 5921828"/>
                  <a:gd name="connsiteY20" fmla="*/ 360784 h 485192"/>
                  <a:gd name="connsiteX0" fmla="*/ 0 w 5859624"/>
                  <a:gd name="connsiteY0" fmla="*/ 460310 h 460310"/>
                  <a:gd name="connsiteX1" fmla="*/ 199053 w 5859624"/>
                  <a:gd name="connsiteY1" fmla="*/ 354564 h 460310"/>
                  <a:gd name="connsiteX2" fmla="*/ 391886 w 5859624"/>
                  <a:gd name="connsiteY2" fmla="*/ 261257 h 460310"/>
                  <a:gd name="connsiteX3" fmla="*/ 466531 w 5859624"/>
                  <a:gd name="connsiteY3" fmla="*/ 205274 h 460310"/>
                  <a:gd name="connsiteX4" fmla="*/ 615820 w 5859624"/>
                  <a:gd name="connsiteY4" fmla="*/ 180392 h 460310"/>
                  <a:gd name="connsiteX5" fmla="*/ 864637 w 5859624"/>
                  <a:gd name="connsiteY5" fmla="*/ 211494 h 460310"/>
                  <a:gd name="connsiteX6" fmla="*/ 1455575 w 5859624"/>
                  <a:gd name="connsiteY6" fmla="*/ 192833 h 460310"/>
                  <a:gd name="connsiteX7" fmla="*/ 2058955 w 5859624"/>
                  <a:gd name="connsiteY7" fmla="*/ 80866 h 460310"/>
                  <a:gd name="connsiteX8" fmla="*/ 2401077 w 5859624"/>
                  <a:gd name="connsiteY8" fmla="*/ 24882 h 460310"/>
                  <a:gd name="connsiteX9" fmla="*/ 2513045 w 5859624"/>
                  <a:gd name="connsiteY9" fmla="*/ 18661 h 460310"/>
                  <a:gd name="connsiteX10" fmla="*/ 2780522 w 5859624"/>
                  <a:gd name="connsiteY10" fmla="*/ 31102 h 460310"/>
                  <a:gd name="connsiteX11" fmla="*/ 3048000 w 5859624"/>
                  <a:gd name="connsiteY11" fmla="*/ 0 h 460310"/>
                  <a:gd name="connsiteX12" fmla="*/ 3228392 w 5859624"/>
                  <a:gd name="connsiteY12" fmla="*/ 49764 h 460310"/>
                  <a:gd name="connsiteX13" fmla="*/ 3402563 w 5859624"/>
                  <a:gd name="connsiteY13" fmla="*/ 155510 h 460310"/>
                  <a:gd name="connsiteX14" fmla="*/ 3750906 w 5859624"/>
                  <a:gd name="connsiteY14" fmla="*/ 354564 h 460310"/>
                  <a:gd name="connsiteX15" fmla="*/ 3999722 w 5859624"/>
                  <a:gd name="connsiteY15" fmla="*/ 385666 h 460310"/>
                  <a:gd name="connsiteX16" fmla="*/ 4491135 w 5859624"/>
                  <a:gd name="connsiteY16" fmla="*/ 360784 h 460310"/>
                  <a:gd name="connsiteX17" fmla="*/ 5057192 w 5859624"/>
                  <a:gd name="connsiteY17" fmla="*/ 360784 h 460310"/>
                  <a:gd name="connsiteX18" fmla="*/ 5567265 w 5859624"/>
                  <a:gd name="connsiteY18" fmla="*/ 354564 h 460310"/>
                  <a:gd name="connsiteX19" fmla="*/ 5735216 w 5859624"/>
                  <a:gd name="connsiteY19" fmla="*/ 360784 h 460310"/>
                  <a:gd name="connsiteX20" fmla="*/ 5859624 w 5859624"/>
                  <a:gd name="connsiteY20" fmla="*/ 360784 h 4603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5859624" h="460310">
                    <a:moveTo>
                      <a:pt x="0" y="460310"/>
                    </a:moveTo>
                    <a:cubicBezTo>
                      <a:pt x="66351" y="425061"/>
                      <a:pt x="133739" y="387739"/>
                      <a:pt x="199053" y="354564"/>
                    </a:cubicBezTo>
                    <a:cubicBezTo>
                      <a:pt x="264367" y="321389"/>
                      <a:pt x="327608" y="292359"/>
                      <a:pt x="391886" y="261257"/>
                    </a:cubicBezTo>
                    <a:lnTo>
                      <a:pt x="466531" y="205274"/>
                    </a:lnTo>
                    <a:lnTo>
                      <a:pt x="615820" y="180392"/>
                    </a:lnTo>
                    <a:lnTo>
                      <a:pt x="864637" y="211494"/>
                    </a:lnTo>
                    <a:lnTo>
                      <a:pt x="1455575" y="192833"/>
                    </a:lnTo>
                    <a:lnTo>
                      <a:pt x="2058955" y="80866"/>
                    </a:lnTo>
                    <a:lnTo>
                      <a:pt x="2401077" y="24882"/>
                    </a:lnTo>
                    <a:lnTo>
                      <a:pt x="2513045" y="18661"/>
                    </a:lnTo>
                    <a:lnTo>
                      <a:pt x="2780522" y="31102"/>
                    </a:lnTo>
                    <a:lnTo>
                      <a:pt x="3048000" y="0"/>
                    </a:lnTo>
                    <a:lnTo>
                      <a:pt x="3228392" y="49764"/>
                    </a:lnTo>
                    <a:lnTo>
                      <a:pt x="3402563" y="155510"/>
                    </a:lnTo>
                    <a:lnTo>
                      <a:pt x="3750906" y="354564"/>
                    </a:lnTo>
                    <a:lnTo>
                      <a:pt x="3999722" y="385666"/>
                    </a:lnTo>
                    <a:lnTo>
                      <a:pt x="4491135" y="360784"/>
                    </a:lnTo>
                    <a:lnTo>
                      <a:pt x="5057192" y="360784"/>
                    </a:lnTo>
                    <a:lnTo>
                      <a:pt x="5567265" y="354564"/>
                    </a:lnTo>
                    <a:lnTo>
                      <a:pt x="5735216" y="360784"/>
                    </a:lnTo>
                    <a:lnTo>
                      <a:pt x="5859624" y="360784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27AD7098-7BE2-4632-B2F5-0FCEFCE58D40}"/>
                  </a:ext>
                </a:extLst>
              </p:cNvPr>
              <p:cNvSpPr/>
              <p:nvPr/>
            </p:nvSpPr>
            <p:spPr>
              <a:xfrm>
                <a:off x="1113453" y="2836506"/>
                <a:ext cx="5001208" cy="665584"/>
              </a:xfrm>
              <a:custGeom>
                <a:avLst/>
                <a:gdLst>
                  <a:gd name="connsiteX0" fmla="*/ 0 w 5001208"/>
                  <a:gd name="connsiteY0" fmla="*/ 665584 h 665584"/>
                  <a:gd name="connsiteX1" fmla="*/ 130629 w 5001208"/>
                  <a:gd name="connsiteY1" fmla="*/ 541176 h 665584"/>
                  <a:gd name="connsiteX2" fmla="*/ 416767 w 5001208"/>
                  <a:gd name="connsiteY2" fmla="*/ 416767 h 665584"/>
                  <a:gd name="connsiteX3" fmla="*/ 789992 w 5001208"/>
                  <a:gd name="connsiteY3" fmla="*/ 317241 h 665584"/>
                  <a:gd name="connsiteX4" fmla="*/ 1206759 w 5001208"/>
                  <a:gd name="connsiteY4" fmla="*/ 286139 h 665584"/>
                  <a:gd name="connsiteX5" fmla="*/ 1399592 w 5001208"/>
                  <a:gd name="connsiteY5" fmla="*/ 311021 h 665584"/>
                  <a:gd name="connsiteX6" fmla="*/ 1816359 w 5001208"/>
                  <a:gd name="connsiteY6" fmla="*/ 335902 h 665584"/>
                  <a:gd name="connsiteX7" fmla="*/ 2058955 w 5001208"/>
                  <a:gd name="connsiteY7" fmla="*/ 304800 h 665584"/>
                  <a:gd name="connsiteX8" fmla="*/ 2276669 w 5001208"/>
                  <a:gd name="connsiteY8" fmla="*/ 211494 h 665584"/>
                  <a:gd name="connsiteX9" fmla="*/ 2544147 w 5001208"/>
                  <a:gd name="connsiteY9" fmla="*/ 211494 h 665584"/>
                  <a:gd name="connsiteX10" fmla="*/ 3091543 w 5001208"/>
                  <a:gd name="connsiteY10" fmla="*/ 230155 h 665584"/>
                  <a:gd name="connsiteX11" fmla="*/ 3346580 w 5001208"/>
                  <a:gd name="connsiteY11" fmla="*/ 248816 h 665584"/>
                  <a:gd name="connsiteX12" fmla="*/ 3520751 w 5001208"/>
                  <a:gd name="connsiteY12" fmla="*/ 292359 h 665584"/>
                  <a:gd name="connsiteX13" fmla="*/ 3744686 w 5001208"/>
                  <a:gd name="connsiteY13" fmla="*/ 292359 h 665584"/>
                  <a:gd name="connsiteX14" fmla="*/ 4086808 w 5001208"/>
                  <a:gd name="connsiteY14" fmla="*/ 211494 h 665584"/>
                  <a:gd name="connsiteX15" fmla="*/ 4441371 w 5001208"/>
                  <a:gd name="connsiteY15" fmla="*/ 124408 h 665584"/>
                  <a:gd name="connsiteX16" fmla="*/ 4789714 w 5001208"/>
                  <a:gd name="connsiteY16" fmla="*/ 55984 h 665584"/>
                  <a:gd name="connsiteX17" fmla="*/ 4988767 w 5001208"/>
                  <a:gd name="connsiteY17" fmla="*/ 6221 h 665584"/>
                  <a:gd name="connsiteX18" fmla="*/ 4988767 w 5001208"/>
                  <a:gd name="connsiteY18" fmla="*/ 6221 h 665584"/>
                  <a:gd name="connsiteX19" fmla="*/ 5001208 w 5001208"/>
                  <a:gd name="connsiteY19" fmla="*/ 0 h 665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001208" h="665584">
                    <a:moveTo>
                      <a:pt x="0" y="665584"/>
                    </a:moveTo>
                    <a:lnTo>
                      <a:pt x="130629" y="541176"/>
                    </a:lnTo>
                    <a:lnTo>
                      <a:pt x="416767" y="416767"/>
                    </a:lnTo>
                    <a:lnTo>
                      <a:pt x="789992" y="317241"/>
                    </a:lnTo>
                    <a:lnTo>
                      <a:pt x="1206759" y="286139"/>
                    </a:lnTo>
                    <a:lnTo>
                      <a:pt x="1399592" y="311021"/>
                    </a:lnTo>
                    <a:lnTo>
                      <a:pt x="1816359" y="335902"/>
                    </a:lnTo>
                    <a:lnTo>
                      <a:pt x="2058955" y="304800"/>
                    </a:lnTo>
                    <a:lnTo>
                      <a:pt x="2276669" y="211494"/>
                    </a:lnTo>
                    <a:lnTo>
                      <a:pt x="2544147" y="211494"/>
                    </a:lnTo>
                    <a:lnTo>
                      <a:pt x="3091543" y="230155"/>
                    </a:lnTo>
                    <a:lnTo>
                      <a:pt x="3346580" y="248816"/>
                    </a:lnTo>
                    <a:lnTo>
                      <a:pt x="3520751" y="292359"/>
                    </a:lnTo>
                    <a:lnTo>
                      <a:pt x="3744686" y="292359"/>
                    </a:lnTo>
                    <a:lnTo>
                      <a:pt x="4086808" y="211494"/>
                    </a:lnTo>
                    <a:lnTo>
                      <a:pt x="4441371" y="124408"/>
                    </a:lnTo>
                    <a:lnTo>
                      <a:pt x="4789714" y="55984"/>
                    </a:lnTo>
                    <a:lnTo>
                      <a:pt x="4988767" y="6221"/>
                    </a:lnTo>
                    <a:lnTo>
                      <a:pt x="4988767" y="6221"/>
                    </a:lnTo>
                    <a:lnTo>
                      <a:pt x="5001208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3811E316-E43E-4781-A731-1B5B6281001B}"/>
                  </a:ext>
                </a:extLst>
              </p:cNvPr>
              <p:cNvGrpSpPr/>
              <p:nvPr/>
            </p:nvGrpSpPr>
            <p:grpSpPr>
              <a:xfrm>
                <a:off x="485192" y="1735494"/>
                <a:ext cx="3968620" cy="1281404"/>
                <a:chOff x="485192" y="1735494"/>
                <a:chExt cx="3968620" cy="1281404"/>
              </a:xfrm>
            </p:grpSpPr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D3005D6A-D02E-4365-B533-1C3B77DD829B}"/>
                    </a:ext>
                  </a:extLst>
                </p:cNvPr>
                <p:cNvSpPr/>
                <p:nvPr/>
              </p:nvSpPr>
              <p:spPr>
                <a:xfrm>
                  <a:off x="485192" y="2674776"/>
                  <a:ext cx="1878563" cy="342122"/>
                </a:xfrm>
                <a:custGeom>
                  <a:avLst/>
                  <a:gdLst>
                    <a:gd name="connsiteX0" fmla="*/ 0 w 1878563"/>
                    <a:gd name="connsiteY0" fmla="*/ 0 h 342122"/>
                    <a:gd name="connsiteX1" fmla="*/ 342122 w 1878563"/>
                    <a:gd name="connsiteY1" fmla="*/ 62204 h 342122"/>
                    <a:gd name="connsiteX2" fmla="*/ 541175 w 1878563"/>
                    <a:gd name="connsiteY2" fmla="*/ 93306 h 342122"/>
                    <a:gd name="connsiteX3" fmla="*/ 889518 w 1878563"/>
                    <a:gd name="connsiteY3" fmla="*/ 105746 h 342122"/>
                    <a:gd name="connsiteX4" fmla="*/ 1069910 w 1878563"/>
                    <a:gd name="connsiteY4" fmla="*/ 118187 h 342122"/>
                    <a:gd name="connsiteX5" fmla="*/ 1219200 w 1878563"/>
                    <a:gd name="connsiteY5" fmla="*/ 180391 h 342122"/>
                    <a:gd name="connsiteX6" fmla="*/ 1275184 w 1878563"/>
                    <a:gd name="connsiteY6" fmla="*/ 230155 h 342122"/>
                    <a:gd name="connsiteX7" fmla="*/ 1443135 w 1878563"/>
                    <a:gd name="connsiteY7" fmla="*/ 230155 h 342122"/>
                    <a:gd name="connsiteX8" fmla="*/ 1691951 w 1878563"/>
                    <a:gd name="connsiteY8" fmla="*/ 286138 h 342122"/>
                    <a:gd name="connsiteX9" fmla="*/ 1878563 w 1878563"/>
                    <a:gd name="connsiteY9" fmla="*/ 342122 h 3421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878563" h="342122">
                      <a:moveTo>
                        <a:pt x="0" y="0"/>
                      </a:moveTo>
                      <a:lnTo>
                        <a:pt x="342122" y="62204"/>
                      </a:lnTo>
                      <a:lnTo>
                        <a:pt x="541175" y="93306"/>
                      </a:lnTo>
                      <a:lnTo>
                        <a:pt x="889518" y="105746"/>
                      </a:lnTo>
                      <a:lnTo>
                        <a:pt x="1069910" y="118187"/>
                      </a:lnTo>
                      <a:lnTo>
                        <a:pt x="1219200" y="180391"/>
                      </a:lnTo>
                      <a:lnTo>
                        <a:pt x="1275184" y="230155"/>
                      </a:lnTo>
                      <a:lnTo>
                        <a:pt x="1443135" y="230155"/>
                      </a:lnTo>
                      <a:lnTo>
                        <a:pt x="1691951" y="286138"/>
                      </a:lnTo>
                      <a:lnTo>
                        <a:pt x="1878563" y="342122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05BCF64C-18C5-4B65-8EB0-10C785E05BE4}"/>
                    </a:ext>
                  </a:extLst>
                </p:cNvPr>
                <p:cNvSpPr/>
                <p:nvPr/>
              </p:nvSpPr>
              <p:spPr>
                <a:xfrm>
                  <a:off x="2326433" y="2326433"/>
                  <a:ext cx="1449355" cy="422987"/>
                </a:xfrm>
                <a:custGeom>
                  <a:avLst/>
                  <a:gdLst>
                    <a:gd name="connsiteX0" fmla="*/ 0 w 1449355"/>
                    <a:gd name="connsiteY0" fmla="*/ 0 h 422987"/>
                    <a:gd name="connsiteX1" fmla="*/ 192832 w 1449355"/>
                    <a:gd name="connsiteY1" fmla="*/ 174171 h 422987"/>
                    <a:gd name="connsiteX2" fmla="*/ 485191 w 1449355"/>
                    <a:gd name="connsiteY2" fmla="*/ 360783 h 422987"/>
                    <a:gd name="connsiteX3" fmla="*/ 653143 w 1449355"/>
                    <a:gd name="connsiteY3" fmla="*/ 422987 h 422987"/>
                    <a:gd name="connsiteX4" fmla="*/ 839755 w 1449355"/>
                    <a:gd name="connsiteY4" fmla="*/ 385665 h 422987"/>
                    <a:gd name="connsiteX5" fmla="*/ 1038808 w 1449355"/>
                    <a:gd name="connsiteY5" fmla="*/ 298579 h 422987"/>
                    <a:gd name="connsiteX6" fmla="*/ 1343608 w 1449355"/>
                    <a:gd name="connsiteY6" fmla="*/ 161730 h 422987"/>
                    <a:gd name="connsiteX7" fmla="*/ 1449355 w 1449355"/>
                    <a:gd name="connsiteY7" fmla="*/ 124408 h 4229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49355" h="422987">
                      <a:moveTo>
                        <a:pt x="0" y="0"/>
                      </a:moveTo>
                      <a:lnTo>
                        <a:pt x="192832" y="174171"/>
                      </a:lnTo>
                      <a:lnTo>
                        <a:pt x="485191" y="360783"/>
                      </a:lnTo>
                      <a:lnTo>
                        <a:pt x="653143" y="422987"/>
                      </a:lnTo>
                      <a:lnTo>
                        <a:pt x="839755" y="385665"/>
                      </a:lnTo>
                      <a:lnTo>
                        <a:pt x="1038808" y="298579"/>
                      </a:lnTo>
                      <a:lnTo>
                        <a:pt x="1343608" y="161730"/>
                      </a:lnTo>
                      <a:lnTo>
                        <a:pt x="1449355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Freeform: Shape 43">
                  <a:extLst>
                    <a:ext uri="{FF2B5EF4-FFF2-40B4-BE49-F238E27FC236}">
                      <a16:creationId xmlns:a16="http://schemas.microsoft.com/office/drawing/2014/main" id="{4A31D73E-6264-4056-8426-566A457EE811}"/>
                    </a:ext>
                  </a:extLst>
                </p:cNvPr>
                <p:cNvSpPr/>
                <p:nvPr/>
              </p:nvSpPr>
              <p:spPr>
                <a:xfrm>
                  <a:off x="3178629" y="2245567"/>
                  <a:ext cx="1275183" cy="161731"/>
                </a:xfrm>
                <a:custGeom>
                  <a:avLst/>
                  <a:gdLst>
                    <a:gd name="connsiteX0" fmla="*/ 0 w 1275183"/>
                    <a:gd name="connsiteY0" fmla="*/ 0 h 161731"/>
                    <a:gd name="connsiteX1" fmla="*/ 360783 w 1275183"/>
                    <a:gd name="connsiteY1" fmla="*/ 93306 h 161731"/>
                    <a:gd name="connsiteX2" fmla="*/ 783771 w 1275183"/>
                    <a:gd name="connsiteY2" fmla="*/ 161731 h 161731"/>
                    <a:gd name="connsiteX3" fmla="*/ 1038808 w 1275183"/>
                    <a:gd name="connsiteY3" fmla="*/ 161731 h 161731"/>
                    <a:gd name="connsiteX4" fmla="*/ 1275183 w 1275183"/>
                    <a:gd name="connsiteY4" fmla="*/ 124409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75183" h="161731">
                      <a:moveTo>
                        <a:pt x="0" y="0"/>
                      </a:moveTo>
                      <a:lnTo>
                        <a:pt x="360783" y="93306"/>
                      </a:lnTo>
                      <a:lnTo>
                        <a:pt x="783771" y="161731"/>
                      </a:lnTo>
                      <a:lnTo>
                        <a:pt x="1038808" y="161731"/>
                      </a:lnTo>
                      <a:lnTo>
                        <a:pt x="1275183" y="12440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Freeform: Shape 44">
                  <a:extLst>
                    <a:ext uri="{FF2B5EF4-FFF2-40B4-BE49-F238E27FC236}">
                      <a16:creationId xmlns:a16="http://schemas.microsoft.com/office/drawing/2014/main" id="{30599FC2-1770-4ED2-902C-4AAC12874FAD}"/>
                    </a:ext>
                  </a:extLst>
                </p:cNvPr>
                <p:cNvSpPr/>
                <p:nvPr/>
              </p:nvSpPr>
              <p:spPr>
                <a:xfrm>
                  <a:off x="684245" y="2345094"/>
                  <a:ext cx="1374710" cy="236375"/>
                </a:xfrm>
                <a:custGeom>
                  <a:avLst/>
                  <a:gdLst>
                    <a:gd name="connsiteX0" fmla="*/ 0 w 1374710"/>
                    <a:gd name="connsiteY0" fmla="*/ 0 h 236375"/>
                    <a:gd name="connsiteX1" fmla="*/ 279918 w 1374710"/>
                    <a:gd name="connsiteY1" fmla="*/ 0 h 236375"/>
                    <a:gd name="connsiteX2" fmla="*/ 447869 w 1374710"/>
                    <a:gd name="connsiteY2" fmla="*/ 6220 h 236375"/>
                    <a:gd name="connsiteX3" fmla="*/ 665584 w 1374710"/>
                    <a:gd name="connsiteY3" fmla="*/ 87086 h 236375"/>
                    <a:gd name="connsiteX4" fmla="*/ 858416 w 1374710"/>
                    <a:gd name="connsiteY4" fmla="*/ 143069 h 236375"/>
                    <a:gd name="connsiteX5" fmla="*/ 1045028 w 1374710"/>
                    <a:gd name="connsiteY5" fmla="*/ 230155 h 236375"/>
                    <a:gd name="connsiteX6" fmla="*/ 1163216 w 1374710"/>
                    <a:gd name="connsiteY6" fmla="*/ 230155 h 236375"/>
                    <a:gd name="connsiteX7" fmla="*/ 1374710 w 1374710"/>
                    <a:gd name="connsiteY7" fmla="*/ 236375 h 23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74710" h="236375">
                      <a:moveTo>
                        <a:pt x="0" y="0"/>
                      </a:moveTo>
                      <a:lnTo>
                        <a:pt x="279918" y="0"/>
                      </a:lnTo>
                      <a:lnTo>
                        <a:pt x="447869" y="6220"/>
                      </a:lnTo>
                      <a:lnTo>
                        <a:pt x="665584" y="87086"/>
                      </a:lnTo>
                      <a:lnTo>
                        <a:pt x="858416" y="143069"/>
                      </a:lnTo>
                      <a:lnTo>
                        <a:pt x="1045028" y="230155"/>
                      </a:lnTo>
                      <a:lnTo>
                        <a:pt x="1163216" y="230155"/>
                      </a:lnTo>
                      <a:lnTo>
                        <a:pt x="1374710" y="236375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Freeform: Shape 45">
                  <a:extLst>
                    <a:ext uri="{FF2B5EF4-FFF2-40B4-BE49-F238E27FC236}">
                      <a16:creationId xmlns:a16="http://schemas.microsoft.com/office/drawing/2014/main" id="{829DCED2-27F9-4647-A8E9-6AA759D286EC}"/>
                    </a:ext>
                  </a:extLst>
                </p:cNvPr>
                <p:cNvSpPr/>
                <p:nvPr/>
              </p:nvSpPr>
              <p:spPr>
                <a:xfrm>
                  <a:off x="2121159" y="1735494"/>
                  <a:ext cx="615821" cy="118188"/>
                </a:xfrm>
                <a:custGeom>
                  <a:avLst/>
                  <a:gdLst>
                    <a:gd name="connsiteX0" fmla="*/ 0 w 615821"/>
                    <a:gd name="connsiteY0" fmla="*/ 0 h 118188"/>
                    <a:gd name="connsiteX1" fmla="*/ 186612 w 615821"/>
                    <a:gd name="connsiteY1" fmla="*/ 0 h 118188"/>
                    <a:gd name="connsiteX2" fmla="*/ 466531 w 615821"/>
                    <a:gd name="connsiteY2" fmla="*/ 68424 h 118188"/>
                    <a:gd name="connsiteX3" fmla="*/ 615821 w 615821"/>
                    <a:gd name="connsiteY3" fmla="*/ 118188 h 118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15821" h="118188">
                      <a:moveTo>
                        <a:pt x="0" y="0"/>
                      </a:moveTo>
                      <a:lnTo>
                        <a:pt x="186612" y="0"/>
                      </a:lnTo>
                      <a:lnTo>
                        <a:pt x="466531" y="68424"/>
                      </a:lnTo>
                      <a:lnTo>
                        <a:pt x="615821" y="11818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Freeform: Shape 46">
                  <a:extLst>
                    <a:ext uri="{FF2B5EF4-FFF2-40B4-BE49-F238E27FC236}">
                      <a16:creationId xmlns:a16="http://schemas.microsoft.com/office/drawing/2014/main" id="{50B9DD60-40BE-4CC5-9A0F-22FDDE9E9C22}"/>
                    </a:ext>
                  </a:extLst>
                </p:cNvPr>
                <p:cNvSpPr/>
                <p:nvPr/>
              </p:nvSpPr>
              <p:spPr>
                <a:xfrm>
                  <a:off x="1368490" y="1866122"/>
                  <a:ext cx="746449" cy="93307"/>
                </a:xfrm>
                <a:custGeom>
                  <a:avLst/>
                  <a:gdLst>
                    <a:gd name="connsiteX0" fmla="*/ 0 w 746449"/>
                    <a:gd name="connsiteY0" fmla="*/ 80866 h 93307"/>
                    <a:gd name="connsiteX1" fmla="*/ 124408 w 746449"/>
                    <a:gd name="connsiteY1" fmla="*/ 43543 h 93307"/>
                    <a:gd name="connsiteX2" fmla="*/ 292359 w 746449"/>
                    <a:gd name="connsiteY2" fmla="*/ 6221 h 93307"/>
                    <a:gd name="connsiteX3" fmla="*/ 360783 w 746449"/>
                    <a:gd name="connsiteY3" fmla="*/ 0 h 93307"/>
                    <a:gd name="connsiteX4" fmla="*/ 516294 w 746449"/>
                    <a:gd name="connsiteY4" fmla="*/ 0 h 93307"/>
                    <a:gd name="connsiteX5" fmla="*/ 590939 w 746449"/>
                    <a:gd name="connsiteY5" fmla="*/ 62205 h 93307"/>
                    <a:gd name="connsiteX6" fmla="*/ 634481 w 746449"/>
                    <a:gd name="connsiteY6" fmla="*/ 80866 h 93307"/>
                    <a:gd name="connsiteX7" fmla="*/ 746449 w 746449"/>
                    <a:gd name="connsiteY7" fmla="*/ 93307 h 933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46449" h="93307">
                      <a:moveTo>
                        <a:pt x="0" y="80866"/>
                      </a:moveTo>
                      <a:lnTo>
                        <a:pt x="124408" y="43543"/>
                      </a:lnTo>
                      <a:lnTo>
                        <a:pt x="292359" y="6221"/>
                      </a:lnTo>
                      <a:lnTo>
                        <a:pt x="360783" y="0"/>
                      </a:lnTo>
                      <a:lnTo>
                        <a:pt x="516294" y="0"/>
                      </a:lnTo>
                      <a:lnTo>
                        <a:pt x="590939" y="62205"/>
                      </a:lnTo>
                      <a:lnTo>
                        <a:pt x="634481" y="80866"/>
                      </a:lnTo>
                      <a:lnTo>
                        <a:pt x="746449" y="93307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608138E0-3423-433B-BE35-6872C882F5AA}"/>
                    </a:ext>
                  </a:extLst>
                </p:cNvPr>
                <p:cNvSpPr/>
                <p:nvPr/>
              </p:nvSpPr>
              <p:spPr>
                <a:xfrm>
                  <a:off x="1387151" y="2121159"/>
                  <a:ext cx="435429" cy="136849"/>
                </a:xfrm>
                <a:custGeom>
                  <a:avLst/>
                  <a:gdLst>
                    <a:gd name="connsiteX0" fmla="*/ 0 w 435429"/>
                    <a:gd name="connsiteY0" fmla="*/ 0 h 136849"/>
                    <a:gd name="connsiteX1" fmla="*/ 80865 w 435429"/>
                    <a:gd name="connsiteY1" fmla="*/ 49763 h 136849"/>
                    <a:gd name="connsiteX2" fmla="*/ 248816 w 435429"/>
                    <a:gd name="connsiteY2" fmla="*/ 105747 h 136849"/>
                    <a:gd name="connsiteX3" fmla="*/ 398106 w 435429"/>
                    <a:gd name="connsiteY3" fmla="*/ 136849 h 136849"/>
                    <a:gd name="connsiteX4" fmla="*/ 435429 w 435429"/>
                    <a:gd name="connsiteY4" fmla="*/ 136849 h 136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35429" h="136849">
                      <a:moveTo>
                        <a:pt x="0" y="0"/>
                      </a:moveTo>
                      <a:lnTo>
                        <a:pt x="80865" y="49763"/>
                      </a:lnTo>
                      <a:lnTo>
                        <a:pt x="248816" y="105747"/>
                      </a:lnTo>
                      <a:lnTo>
                        <a:pt x="398106" y="136849"/>
                      </a:lnTo>
                      <a:lnTo>
                        <a:pt x="435429" y="136849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946F9BF9-6093-4C7D-9A2E-7462F479514E}"/>
                    </a:ext>
                  </a:extLst>
                </p:cNvPr>
                <p:cNvSpPr/>
                <p:nvPr/>
              </p:nvSpPr>
              <p:spPr>
                <a:xfrm>
                  <a:off x="3327918" y="2158482"/>
                  <a:ext cx="709127" cy="124408"/>
                </a:xfrm>
                <a:custGeom>
                  <a:avLst/>
                  <a:gdLst>
                    <a:gd name="connsiteX0" fmla="*/ 0 w 709127"/>
                    <a:gd name="connsiteY0" fmla="*/ 31102 h 124408"/>
                    <a:gd name="connsiteX1" fmla="*/ 186613 w 709127"/>
                    <a:gd name="connsiteY1" fmla="*/ 0 h 124408"/>
                    <a:gd name="connsiteX2" fmla="*/ 329682 w 709127"/>
                    <a:gd name="connsiteY2" fmla="*/ 0 h 124408"/>
                    <a:gd name="connsiteX3" fmla="*/ 460311 w 709127"/>
                    <a:gd name="connsiteY3" fmla="*/ 37322 h 124408"/>
                    <a:gd name="connsiteX4" fmla="*/ 622041 w 709127"/>
                    <a:gd name="connsiteY4" fmla="*/ 93306 h 124408"/>
                    <a:gd name="connsiteX5" fmla="*/ 709127 w 709127"/>
                    <a:gd name="connsiteY5" fmla="*/ 124408 h 1244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9127" h="124408">
                      <a:moveTo>
                        <a:pt x="0" y="31102"/>
                      </a:moveTo>
                      <a:lnTo>
                        <a:pt x="186613" y="0"/>
                      </a:lnTo>
                      <a:lnTo>
                        <a:pt x="329682" y="0"/>
                      </a:lnTo>
                      <a:lnTo>
                        <a:pt x="460311" y="37322"/>
                      </a:lnTo>
                      <a:lnTo>
                        <a:pt x="622041" y="93306"/>
                      </a:lnTo>
                      <a:lnTo>
                        <a:pt x="709127" y="124408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9CFF73CE-B1D8-459A-A2D1-7AC6EA6B8368}"/>
                    </a:ext>
                  </a:extLst>
                </p:cNvPr>
                <p:cNvSpPr/>
                <p:nvPr/>
              </p:nvSpPr>
              <p:spPr>
                <a:xfrm>
                  <a:off x="715347" y="1847461"/>
                  <a:ext cx="242596" cy="174172"/>
                </a:xfrm>
                <a:custGeom>
                  <a:avLst/>
                  <a:gdLst>
                    <a:gd name="connsiteX0" fmla="*/ 0 w 242596"/>
                    <a:gd name="connsiteY0" fmla="*/ 174172 h 174172"/>
                    <a:gd name="connsiteX1" fmla="*/ 68424 w 242596"/>
                    <a:gd name="connsiteY1" fmla="*/ 111968 h 174172"/>
                    <a:gd name="connsiteX2" fmla="*/ 167951 w 242596"/>
                    <a:gd name="connsiteY2" fmla="*/ 31102 h 174172"/>
                    <a:gd name="connsiteX3" fmla="*/ 242596 w 242596"/>
                    <a:gd name="connsiteY3" fmla="*/ 0 h 174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42596" h="174172">
                      <a:moveTo>
                        <a:pt x="0" y="174172"/>
                      </a:moveTo>
                      <a:lnTo>
                        <a:pt x="68424" y="111968"/>
                      </a:lnTo>
                      <a:lnTo>
                        <a:pt x="167951" y="31102"/>
                      </a:lnTo>
                      <a:lnTo>
                        <a:pt x="242596" y="0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Freeform: Shape 50">
                  <a:extLst>
                    <a:ext uri="{FF2B5EF4-FFF2-40B4-BE49-F238E27FC236}">
                      <a16:creationId xmlns:a16="http://schemas.microsoft.com/office/drawing/2014/main" id="{82088A0C-912D-4C57-B981-16D5EF3B9E7A}"/>
                    </a:ext>
                  </a:extLst>
                </p:cNvPr>
                <p:cNvSpPr/>
                <p:nvPr/>
              </p:nvSpPr>
              <p:spPr>
                <a:xfrm>
                  <a:off x="1088571" y="1878563"/>
                  <a:ext cx="279919" cy="161731"/>
                </a:xfrm>
                <a:custGeom>
                  <a:avLst/>
                  <a:gdLst>
                    <a:gd name="connsiteX0" fmla="*/ 0 w 279919"/>
                    <a:gd name="connsiteY0" fmla="*/ 161731 h 161731"/>
                    <a:gd name="connsiteX1" fmla="*/ 37323 w 279919"/>
                    <a:gd name="connsiteY1" fmla="*/ 74645 h 161731"/>
                    <a:gd name="connsiteX2" fmla="*/ 111968 w 279919"/>
                    <a:gd name="connsiteY2" fmla="*/ 6221 h 161731"/>
                    <a:gd name="connsiteX3" fmla="*/ 180392 w 279919"/>
                    <a:gd name="connsiteY3" fmla="*/ 0 h 161731"/>
                    <a:gd name="connsiteX4" fmla="*/ 279919 w 279919"/>
                    <a:gd name="connsiteY4" fmla="*/ 6221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9" h="161731">
                      <a:moveTo>
                        <a:pt x="0" y="161731"/>
                      </a:moveTo>
                      <a:lnTo>
                        <a:pt x="37323" y="74645"/>
                      </a:lnTo>
                      <a:lnTo>
                        <a:pt x="111968" y="6221"/>
                      </a:lnTo>
                      <a:lnTo>
                        <a:pt x="180392" y="0"/>
                      </a:lnTo>
                      <a:lnTo>
                        <a:pt x="279919" y="6221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B49B5ECE-C0CD-4EDD-8739-359A8A2F6613}"/>
                  </a:ext>
                </a:extLst>
              </p:cNvPr>
              <p:cNvSpPr/>
              <p:nvPr/>
            </p:nvSpPr>
            <p:spPr>
              <a:xfrm>
                <a:off x="235950" y="1176980"/>
                <a:ext cx="5878711" cy="23591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888AC96D-4AC2-4A52-8A0A-46E72B00EC11}"/>
              </a:ext>
            </a:extLst>
          </p:cNvPr>
          <p:cNvSpPr txBox="1"/>
          <p:nvPr/>
        </p:nvSpPr>
        <p:spPr>
          <a:xfrm>
            <a:off x="1327072" y="4588288"/>
            <a:ext cx="6110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Gravity Inversion performed with </a:t>
            </a:r>
            <a:r>
              <a:rPr lang="en-US" sz="1200" dirty="0" err="1"/>
              <a:t>Fatiando</a:t>
            </a:r>
            <a:r>
              <a:rPr lang="en-US" sz="1200" dirty="0"/>
              <a:t> a Terra / Harvester (</a:t>
            </a:r>
            <a:r>
              <a:rPr lang="en-US" sz="1200" dirty="0" err="1"/>
              <a:t>Ueida</a:t>
            </a:r>
            <a:r>
              <a:rPr lang="en-US" sz="1200" dirty="0"/>
              <a:t> &amp; Barbosa, 2012).</a:t>
            </a:r>
          </a:p>
          <a:p>
            <a:pPr algn="ctr"/>
            <a:r>
              <a:rPr lang="en-US" sz="1200" b="1" dirty="0"/>
              <a:t>Excess density of the lower crustal layer: 250 kg/m</a:t>
            </a:r>
            <a:r>
              <a:rPr lang="en-US" sz="1200" b="1" baseline="30000" dirty="0"/>
              <a:t>3</a:t>
            </a:r>
          </a:p>
        </p:txBody>
      </p: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05C999C-3CCC-4B74-9E87-2CCA90E7B08C}"/>
              </a:ext>
            </a:extLst>
          </p:cNvPr>
          <p:cNvGrpSpPr/>
          <p:nvPr/>
        </p:nvGrpSpPr>
        <p:grpSpPr>
          <a:xfrm>
            <a:off x="8545242" y="925765"/>
            <a:ext cx="625021" cy="1537599"/>
            <a:chOff x="8360604" y="1812459"/>
            <a:chExt cx="625021" cy="1537599"/>
          </a:xfrm>
        </p:grpSpPr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3E41B34E-3860-4540-AF0B-DC90D409C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8551218" y="2038533"/>
              <a:ext cx="187137" cy="1086826"/>
            </a:xfrm>
            <a:prstGeom prst="rect">
              <a:avLst/>
            </a:prstGeom>
          </p:spPr>
        </p:pic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C8F321B6-1896-4475-8AF1-E08A8CB15B46}"/>
                </a:ext>
              </a:extLst>
            </p:cNvPr>
            <p:cNvSpPr txBox="1"/>
            <p:nvPr/>
          </p:nvSpPr>
          <p:spPr>
            <a:xfrm>
              <a:off x="8360604" y="1812459"/>
              <a:ext cx="60465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Thicker</a:t>
              </a:r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6DA33A84-6FEA-478C-9FB2-F17F75EBD261}"/>
                </a:ext>
              </a:extLst>
            </p:cNvPr>
            <p:cNvSpPr txBox="1"/>
            <p:nvPr/>
          </p:nvSpPr>
          <p:spPr>
            <a:xfrm>
              <a:off x="8368148" y="3103837"/>
              <a:ext cx="61747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Thinner</a:t>
              </a:r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F5F0547D-C5F0-4CA6-942A-FE0E0B871584}"/>
                </a:ext>
              </a:extLst>
            </p:cNvPr>
            <p:cNvSpPr txBox="1"/>
            <p:nvPr/>
          </p:nvSpPr>
          <p:spPr>
            <a:xfrm rot="5400000">
              <a:off x="8300787" y="2451244"/>
              <a:ext cx="11144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Layer Thickness</a:t>
              </a:r>
            </a:p>
          </p:txBody>
        </p:sp>
      </p:grpSp>
      <p:sp>
        <p:nvSpPr>
          <p:cNvPr id="199" name="Rectangle 198">
            <a:extLst>
              <a:ext uri="{FF2B5EF4-FFF2-40B4-BE49-F238E27FC236}">
                <a16:creationId xmlns:a16="http://schemas.microsoft.com/office/drawing/2014/main" id="{CACE00C5-80E2-4449-A90C-9A240204E8BC}"/>
              </a:ext>
            </a:extLst>
          </p:cNvPr>
          <p:cNvSpPr/>
          <p:nvPr/>
        </p:nvSpPr>
        <p:spPr>
          <a:xfrm>
            <a:off x="4843078" y="649254"/>
            <a:ext cx="37705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Inverted Lower (denser) Layer Thickness</a:t>
            </a:r>
            <a:endParaRPr lang="en-US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551FA0-3D45-4867-B0ED-1A49D5FFCEEF}"/>
              </a:ext>
            </a:extLst>
          </p:cNvPr>
          <p:cNvSpPr txBox="1"/>
          <p:nvPr/>
        </p:nvSpPr>
        <p:spPr>
          <a:xfrm>
            <a:off x="6983126" y="93199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High density</a:t>
            </a:r>
          </a:p>
          <a:p>
            <a:pPr algn="ctr"/>
            <a:r>
              <a:rPr lang="en-US" sz="1800" b="1" dirty="0">
                <a:solidFill>
                  <a:schemeClr val="bg1"/>
                </a:solidFill>
              </a:rPr>
              <a:t>Crust</a:t>
            </a:r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99FB3E8C-FF2C-4A00-AF43-8F0A9DF85B73}"/>
              </a:ext>
            </a:extLst>
          </p:cNvPr>
          <p:cNvGrpSpPr/>
          <p:nvPr/>
        </p:nvGrpSpPr>
        <p:grpSpPr>
          <a:xfrm>
            <a:off x="4920461" y="2792896"/>
            <a:ext cx="3659212" cy="1492839"/>
            <a:chOff x="235950" y="1176980"/>
            <a:chExt cx="5878711" cy="235911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id="{76A4E39D-D6D6-4B19-8A89-058052D50185}"/>
                </a:ext>
              </a:extLst>
            </p:cNvPr>
            <p:cNvSpPr/>
            <p:nvPr/>
          </p:nvSpPr>
          <p:spPr>
            <a:xfrm>
              <a:off x="242596" y="1878563"/>
              <a:ext cx="5859624" cy="460310"/>
            </a:xfrm>
            <a:custGeom>
              <a:avLst/>
              <a:gdLst>
                <a:gd name="connsiteX0" fmla="*/ 0 w 5921828"/>
                <a:gd name="connsiteY0" fmla="*/ 485192 h 485192"/>
                <a:gd name="connsiteX1" fmla="*/ 261257 w 5921828"/>
                <a:gd name="connsiteY1" fmla="*/ 354564 h 485192"/>
                <a:gd name="connsiteX2" fmla="*/ 454090 w 5921828"/>
                <a:gd name="connsiteY2" fmla="*/ 261257 h 485192"/>
                <a:gd name="connsiteX3" fmla="*/ 528735 w 5921828"/>
                <a:gd name="connsiteY3" fmla="*/ 205274 h 485192"/>
                <a:gd name="connsiteX4" fmla="*/ 678024 w 5921828"/>
                <a:gd name="connsiteY4" fmla="*/ 180392 h 485192"/>
                <a:gd name="connsiteX5" fmla="*/ 926841 w 5921828"/>
                <a:gd name="connsiteY5" fmla="*/ 211494 h 485192"/>
                <a:gd name="connsiteX6" fmla="*/ 1517779 w 5921828"/>
                <a:gd name="connsiteY6" fmla="*/ 192833 h 485192"/>
                <a:gd name="connsiteX7" fmla="*/ 2121159 w 5921828"/>
                <a:gd name="connsiteY7" fmla="*/ 80866 h 485192"/>
                <a:gd name="connsiteX8" fmla="*/ 2463281 w 5921828"/>
                <a:gd name="connsiteY8" fmla="*/ 24882 h 485192"/>
                <a:gd name="connsiteX9" fmla="*/ 2575249 w 5921828"/>
                <a:gd name="connsiteY9" fmla="*/ 18661 h 485192"/>
                <a:gd name="connsiteX10" fmla="*/ 2842726 w 5921828"/>
                <a:gd name="connsiteY10" fmla="*/ 31102 h 485192"/>
                <a:gd name="connsiteX11" fmla="*/ 3110204 w 5921828"/>
                <a:gd name="connsiteY11" fmla="*/ 0 h 485192"/>
                <a:gd name="connsiteX12" fmla="*/ 3290596 w 5921828"/>
                <a:gd name="connsiteY12" fmla="*/ 49764 h 485192"/>
                <a:gd name="connsiteX13" fmla="*/ 3464767 w 5921828"/>
                <a:gd name="connsiteY13" fmla="*/ 155510 h 485192"/>
                <a:gd name="connsiteX14" fmla="*/ 3813110 w 5921828"/>
                <a:gd name="connsiteY14" fmla="*/ 354564 h 485192"/>
                <a:gd name="connsiteX15" fmla="*/ 4061926 w 5921828"/>
                <a:gd name="connsiteY15" fmla="*/ 385666 h 485192"/>
                <a:gd name="connsiteX16" fmla="*/ 4553339 w 5921828"/>
                <a:gd name="connsiteY16" fmla="*/ 360784 h 485192"/>
                <a:gd name="connsiteX17" fmla="*/ 5119396 w 5921828"/>
                <a:gd name="connsiteY17" fmla="*/ 360784 h 485192"/>
                <a:gd name="connsiteX18" fmla="*/ 5629469 w 5921828"/>
                <a:gd name="connsiteY18" fmla="*/ 354564 h 485192"/>
                <a:gd name="connsiteX19" fmla="*/ 5797420 w 5921828"/>
                <a:gd name="connsiteY19" fmla="*/ 360784 h 485192"/>
                <a:gd name="connsiteX20" fmla="*/ 5921828 w 5921828"/>
                <a:gd name="connsiteY20" fmla="*/ 360784 h 485192"/>
                <a:gd name="connsiteX0" fmla="*/ 0 w 5859624"/>
                <a:gd name="connsiteY0" fmla="*/ 460310 h 460310"/>
                <a:gd name="connsiteX1" fmla="*/ 199053 w 5859624"/>
                <a:gd name="connsiteY1" fmla="*/ 354564 h 460310"/>
                <a:gd name="connsiteX2" fmla="*/ 391886 w 5859624"/>
                <a:gd name="connsiteY2" fmla="*/ 261257 h 460310"/>
                <a:gd name="connsiteX3" fmla="*/ 466531 w 5859624"/>
                <a:gd name="connsiteY3" fmla="*/ 205274 h 460310"/>
                <a:gd name="connsiteX4" fmla="*/ 615820 w 5859624"/>
                <a:gd name="connsiteY4" fmla="*/ 180392 h 460310"/>
                <a:gd name="connsiteX5" fmla="*/ 864637 w 5859624"/>
                <a:gd name="connsiteY5" fmla="*/ 211494 h 460310"/>
                <a:gd name="connsiteX6" fmla="*/ 1455575 w 5859624"/>
                <a:gd name="connsiteY6" fmla="*/ 192833 h 460310"/>
                <a:gd name="connsiteX7" fmla="*/ 2058955 w 5859624"/>
                <a:gd name="connsiteY7" fmla="*/ 80866 h 460310"/>
                <a:gd name="connsiteX8" fmla="*/ 2401077 w 5859624"/>
                <a:gd name="connsiteY8" fmla="*/ 24882 h 460310"/>
                <a:gd name="connsiteX9" fmla="*/ 2513045 w 5859624"/>
                <a:gd name="connsiteY9" fmla="*/ 18661 h 460310"/>
                <a:gd name="connsiteX10" fmla="*/ 2780522 w 5859624"/>
                <a:gd name="connsiteY10" fmla="*/ 31102 h 460310"/>
                <a:gd name="connsiteX11" fmla="*/ 3048000 w 5859624"/>
                <a:gd name="connsiteY11" fmla="*/ 0 h 460310"/>
                <a:gd name="connsiteX12" fmla="*/ 3228392 w 5859624"/>
                <a:gd name="connsiteY12" fmla="*/ 49764 h 460310"/>
                <a:gd name="connsiteX13" fmla="*/ 3402563 w 5859624"/>
                <a:gd name="connsiteY13" fmla="*/ 155510 h 460310"/>
                <a:gd name="connsiteX14" fmla="*/ 3750906 w 5859624"/>
                <a:gd name="connsiteY14" fmla="*/ 354564 h 460310"/>
                <a:gd name="connsiteX15" fmla="*/ 3999722 w 5859624"/>
                <a:gd name="connsiteY15" fmla="*/ 385666 h 460310"/>
                <a:gd name="connsiteX16" fmla="*/ 4491135 w 5859624"/>
                <a:gd name="connsiteY16" fmla="*/ 360784 h 460310"/>
                <a:gd name="connsiteX17" fmla="*/ 5057192 w 5859624"/>
                <a:gd name="connsiteY17" fmla="*/ 360784 h 460310"/>
                <a:gd name="connsiteX18" fmla="*/ 5567265 w 5859624"/>
                <a:gd name="connsiteY18" fmla="*/ 354564 h 460310"/>
                <a:gd name="connsiteX19" fmla="*/ 5735216 w 5859624"/>
                <a:gd name="connsiteY19" fmla="*/ 360784 h 460310"/>
                <a:gd name="connsiteX20" fmla="*/ 5859624 w 5859624"/>
                <a:gd name="connsiteY20" fmla="*/ 360784 h 4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9624" h="460310">
                  <a:moveTo>
                    <a:pt x="0" y="460310"/>
                  </a:moveTo>
                  <a:cubicBezTo>
                    <a:pt x="66351" y="425061"/>
                    <a:pt x="133739" y="387739"/>
                    <a:pt x="199053" y="354564"/>
                  </a:cubicBezTo>
                  <a:cubicBezTo>
                    <a:pt x="264367" y="321389"/>
                    <a:pt x="327608" y="292359"/>
                    <a:pt x="391886" y="261257"/>
                  </a:cubicBezTo>
                  <a:lnTo>
                    <a:pt x="466531" y="205274"/>
                  </a:lnTo>
                  <a:lnTo>
                    <a:pt x="615820" y="180392"/>
                  </a:lnTo>
                  <a:lnTo>
                    <a:pt x="864637" y="211494"/>
                  </a:lnTo>
                  <a:lnTo>
                    <a:pt x="1455575" y="192833"/>
                  </a:lnTo>
                  <a:lnTo>
                    <a:pt x="2058955" y="80866"/>
                  </a:lnTo>
                  <a:lnTo>
                    <a:pt x="2401077" y="24882"/>
                  </a:lnTo>
                  <a:lnTo>
                    <a:pt x="2513045" y="18661"/>
                  </a:lnTo>
                  <a:lnTo>
                    <a:pt x="2780522" y="31102"/>
                  </a:lnTo>
                  <a:lnTo>
                    <a:pt x="3048000" y="0"/>
                  </a:lnTo>
                  <a:lnTo>
                    <a:pt x="3228392" y="49764"/>
                  </a:lnTo>
                  <a:lnTo>
                    <a:pt x="3402563" y="155510"/>
                  </a:lnTo>
                  <a:lnTo>
                    <a:pt x="3750906" y="354564"/>
                  </a:lnTo>
                  <a:lnTo>
                    <a:pt x="3999722" y="385666"/>
                  </a:lnTo>
                  <a:lnTo>
                    <a:pt x="4491135" y="360784"/>
                  </a:lnTo>
                  <a:lnTo>
                    <a:pt x="5057192" y="360784"/>
                  </a:lnTo>
                  <a:lnTo>
                    <a:pt x="5567265" y="354564"/>
                  </a:lnTo>
                  <a:lnTo>
                    <a:pt x="5735216" y="360784"/>
                  </a:lnTo>
                  <a:lnTo>
                    <a:pt x="5859624" y="36078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48F1CB49-67DB-4B68-98B8-0552E61EA5A0}"/>
                </a:ext>
              </a:extLst>
            </p:cNvPr>
            <p:cNvSpPr/>
            <p:nvPr/>
          </p:nvSpPr>
          <p:spPr>
            <a:xfrm>
              <a:off x="1113453" y="2836506"/>
              <a:ext cx="5001208" cy="665584"/>
            </a:xfrm>
            <a:custGeom>
              <a:avLst/>
              <a:gdLst>
                <a:gd name="connsiteX0" fmla="*/ 0 w 5001208"/>
                <a:gd name="connsiteY0" fmla="*/ 665584 h 665584"/>
                <a:gd name="connsiteX1" fmla="*/ 130629 w 5001208"/>
                <a:gd name="connsiteY1" fmla="*/ 541176 h 665584"/>
                <a:gd name="connsiteX2" fmla="*/ 416767 w 5001208"/>
                <a:gd name="connsiteY2" fmla="*/ 416767 h 665584"/>
                <a:gd name="connsiteX3" fmla="*/ 789992 w 5001208"/>
                <a:gd name="connsiteY3" fmla="*/ 317241 h 665584"/>
                <a:gd name="connsiteX4" fmla="*/ 1206759 w 5001208"/>
                <a:gd name="connsiteY4" fmla="*/ 286139 h 665584"/>
                <a:gd name="connsiteX5" fmla="*/ 1399592 w 5001208"/>
                <a:gd name="connsiteY5" fmla="*/ 311021 h 665584"/>
                <a:gd name="connsiteX6" fmla="*/ 1816359 w 5001208"/>
                <a:gd name="connsiteY6" fmla="*/ 335902 h 665584"/>
                <a:gd name="connsiteX7" fmla="*/ 2058955 w 5001208"/>
                <a:gd name="connsiteY7" fmla="*/ 304800 h 665584"/>
                <a:gd name="connsiteX8" fmla="*/ 2276669 w 5001208"/>
                <a:gd name="connsiteY8" fmla="*/ 211494 h 665584"/>
                <a:gd name="connsiteX9" fmla="*/ 2544147 w 5001208"/>
                <a:gd name="connsiteY9" fmla="*/ 211494 h 665584"/>
                <a:gd name="connsiteX10" fmla="*/ 3091543 w 5001208"/>
                <a:gd name="connsiteY10" fmla="*/ 230155 h 665584"/>
                <a:gd name="connsiteX11" fmla="*/ 3346580 w 5001208"/>
                <a:gd name="connsiteY11" fmla="*/ 248816 h 665584"/>
                <a:gd name="connsiteX12" fmla="*/ 3520751 w 5001208"/>
                <a:gd name="connsiteY12" fmla="*/ 292359 h 665584"/>
                <a:gd name="connsiteX13" fmla="*/ 3744686 w 5001208"/>
                <a:gd name="connsiteY13" fmla="*/ 292359 h 665584"/>
                <a:gd name="connsiteX14" fmla="*/ 4086808 w 5001208"/>
                <a:gd name="connsiteY14" fmla="*/ 211494 h 665584"/>
                <a:gd name="connsiteX15" fmla="*/ 4441371 w 5001208"/>
                <a:gd name="connsiteY15" fmla="*/ 124408 h 665584"/>
                <a:gd name="connsiteX16" fmla="*/ 4789714 w 5001208"/>
                <a:gd name="connsiteY16" fmla="*/ 55984 h 665584"/>
                <a:gd name="connsiteX17" fmla="*/ 4988767 w 5001208"/>
                <a:gd name="connsiteY17" fmla="*/ 6221 h 665584"/>
                <a:gd name="connsiteX18" fmla="*/ 4988767 w 5001208"/>
                <a:gd name="connsiteY18" fmla="*/ 6221 h 665584"/>
                <a:gd name="connsiteX19" fmla="*/ 5001208 w 5001208"/>
                <a:gd name="connsiteY19" fmla="*/ 0 h 6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01208" h="665584">
                  <a:moveTo>
                    <a:pt x="0" y="665584"/>
                  </a:moveTo>
                  <a:lnTo>
                    <a:pt x="130629" y="541176"/>
                  </a:lnTo>
                  <a:lnTo>
                    <a:pt x="416767" y="416767"/>
                  </a:lnTo>
                  <a:lnTo>
                    <a:pt x="789992" y="317241"/>
                  </a:lnTo>
                  <a:lnTo>
                    <a:pt x="1206759" y="286139"/>
                  </a:lnTo>
                  <a:lnTo>
                    <a:pt x="1399592" y="311021"/>
                  </a:lnTo>
                  <a:lnTo>
                    <a:pt x="1816359" y="335902"/>
                  </a:lnTo>
                  <a:lnTo>
                    <a:pt x="2058955" y="304800"/>
                  </a:lnTo>
                  <a:lnTo>
                    <a:pt x="2276669" y="211494"/>
                  </a:lnTo>
                  <a:lnTo>
                    <a:pt x="2544147" y="211494"/>
                  </a:lnTo>
                  <a:lnTo>
                    <a:pt x="3091543" y="230155"/>
                  </a:lnTo>
                  <a:lnTo>
                    <a:pt x="3346580" y="248816"/>
                  </a:lnTo>
                  <a:lnTo>
                    <a:pt x="3520751" y="292359"/>
                  </a:lnTo>
                  <a:lnTo>
                    <a:pt x="3744686" y="292359"/>
                  </a:lnTo>
                  <a:lnTo>
                    <a:pt x="4086808" y="211494"/>
                  </a:lnTo>
                  <a:lnTo>
                    <a:pt x="4441371" y="124408"/>
                  </a:lnTo>
                  <a:lnTo>
                    <a:pt x="4789714" y="55984"/>
                  </a:lnTo>
                  <a:lnTo>
                    <a:pt x="4988767" y="6221"/>
                  </a:lnTo>
                  <a:lnTo>
                    <a:pt x="4988767" y="6221"/>
                  </a:lnTo>
                  <a:lnTo>
                    <a:pt x="500120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2" name="Group 211">
              <a:extLst>
                <a:ext uri="{FF2B5EF4-FFF2-40B4-BE49-F238E27FC236}">
                  <a16:creationId xmlns:a16="http://schemas.microsoft.com/office/drawing/2014/main" id="{94AF839B-4C1B-425E-897B-4029F0A64666}"/>
                </a:ext>
              </a:extLst>
            </p:cNvPr>
            <p:cNvGrpSpPr/>
            <p:nvPr/>
          </p:nvGrpSpPr>
          <p:grpSpPr>
            <a:xfrm>
              <a:off x="485192" y="1735494"/>
              <a:ext cx="3968620" cy="1281404"/>
              <a:chOff x="485192" y="1735494"/>
              <a:chExt cx="3968620" cy="1281404"/>
            </a:xfrm>
          </p:grpSpPr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9456E061-A61A-4453-B798-37CCE9EEE0FD}"/>
                  </a:ext>
                </a:extLst>
              </p:cNvPr>
              <p:cNvSpPr/>
              <p:nvPr/>
            </p:nvSpPr>
            <p:spPr>
              <a:xfrm>
                <a:off x="485192" y="2674776"/>
                <a:ext cx="1878563" cy="342122"/>
              </a:xfrm>
              <a:custGeom>
                <a:avLst/>
                <a:gdLst>
                  <a:gd name="connsiteX0" fmla="*/ 0 w 1878563"/>
                  <a:gd name="connsiteY0" fmla="*/ 0 h 342122"/>
                  <a:gd name="connsiteX1" fmla="*/ 342122 w 1878563"/>
                  <a:gd name="connsiteY1" fmla="*/ 62204 h 342122"/>
                  <a:gd name="connsiteX2" fmla="*/ 541175 w 1878563"/>
                  <a:gd name="connsiteY2" fmla="*/ 93306 h 342122"/>
                  <a:gd name="connsiteX3" fmla="*/ 889518 w 1878563"/>
                  <a:gd name="connsiteY3" fmla="*/ 105746 h 342122"/>
                  <a:gd name="connsiteX4" fmla="*/ 1069910 w 1878563"/>
                  <a:gd name="connsiteY4" fmla="*/ 118187 h 342122"/>
                  <a:gd name="connsiteX5" fmla="*/ 1219200 w 1878563"/>
                  <a:gd name="connsiteY5" fmla="*/ 180391 h 342122"/>
                  <a:gd name="connsiteX6" fmla="*/ 1275184 w 1878563"/>
                  <a:gd name="connsiteY6" fmla="*/ 230155 h 342122"/>
                  <a:gd name="connsiteX7" fmla="*/ 1443135 w 1878563"/>
                  <a:gd name="connsiteY7" fmla="*/ 230155 h 342122"/>
                  <a:gd name="connsiteX8" fmla="*/ 1691951 w 1878563"/>
                  <a:gd name="connsiteY8" fmla="*/ 286138 h 342122"/>
                  <a:gd name="connsiteX9" fmla="*/ 1878563 w 1878563"/>
                  <a:gd name="connsiteY9" fmla="*/ 342122 h 34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563" h="342122">
                    <a:moveTo>
                      <a:pt x="0" y="0"/>
                    </a:moveTo>
                    <a:lnTo>
                      <a:pt x="342122" y="62204"/>
                    </a:lnTo>
                    <a:lnTo>
                      <a:pt x="541175" y="93306"/>
                    </a:lnTo>
                    <a:lnTo>
                      <a:pt x="889518" y="105746"/>
                    </a:lnTo>
                    <a:lnTo>
                      <a:pt x="1069910" y="118187"/>
                    </a:lnTo>
                    <a:lnTo>
                      <a:pt x="1219200" y="180391"/>
                    </a:lnTo>
                    <a:lnTo>
                      <a:pt x="1275184" y="230155"/>
                    </a:lnTo>
                    <a:lnTo>
                      <a:pt x="1443135" y="230155"/>
                    </a:lnTo>
                    <a:lnTo>
                      <a:pt x="1691951" y="286138"/>
                    </a:lnTo>
                    <a:lnTo>
                      <a:pt x="1878563" y="342122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359A5702-CCEF-49C4-9DB8-6F148A960652}"/>
                  </a:ext>
                </a:extLst>
              </p:cNvPr>
              <p:cNvSpPr/>
              <p:nvPr/>
            </p:nvSpPr>
            <p:spPr>
              <a:xfrm>
                <a:off x="2326433" y="2326433"/>
                <a:ext cx="1449355" cy="422987"/>
              </a:xfrm>
              <a:custGeom>
                <a:avLst/>
                <a:gdLst>
                  <a:gd name="connsiteX0" fmla="*/ 0 w 1449355"/>
                  <a:gd name="connsiteY0" fmla="*/ 0 h 422987"/>
                  <a:gd name="connsiteX1" fmla="*/ 192832 w 1449355"/>
                  <a:gd name="connsiteY1" fmla="*/ 174171 h 422987"/>
                  <a:gd name="connsiteX2" fmla="*/ 485191 w 1449355"/>
                  <a:gd name="connsiteY2" fmla="*/ 360783 h 422987"/>
                  <a:gd name="connsiteX3" fmla="*/ 653143 w 1449355"/>
                  <a:gd name="connsiteY3" fmla="*/ 422987 h 422987"/>
                  <a:gd name="connsiteX4" fmla="*/ 839755 w 1449355"/>
                  <a:gd name="connsiteY4" fmla="*/ 385665 h 422987"/>
                  <a:gd name="connsiteX5" fmla="*/ 1038808 w 1449355"/>
                  <a:gd name="connsiteY5" fmla="*/ 298579 h 422987"/>
                  <a:gd name="connsiteX6" fmla="*/ 1343608 w 1449355"/>
                  <a:gd name="connsiteY6" fmla="*/ 161730 h 422987"/>
                  <a:gd name="connsiteX7" fmla="*/ 1449355 w 1449355"/>
                  <a:gd name="connsiteY7" fmla="*/ 124408 h 42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355" h="422987">
                    <a:moveTo>
                      <a:pt x="0" y="0"/>
                    </a:moveTo>
                    <a:lnTo>
                      <a:pt x="192832" y="174171"/>
                    </a:lnTo>
                    <a:lnTo>
                      <a:pt x="485191" y="360783"/>
                    </a:lnTo>
                    <a:lnTo>
                      <a:pt x="653143" y="422987"/>
                    </a:lnTo>
                    <a:lnTo>
                      <a:pt x="839755" y="385665"/>
                    </a:lnTo>
                    <a:lnTo>
                      <a:pt x="1038808" y="298579"/>
                    </a:lnTo>
                    <a:lnTo>
                      <a:pt x="1343608" y="161730"/>
                    </a:lnTo>
                    <a:lnTo>
                      <a:pt x="1449355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EE524F48-582F-47F2-A93E-2D4EF5DBC9F8}"/>
                  </a:ext>
                </a:extLst>
              </p:cNvPr>
              <p:cNvSpPr/>
              <p:nvPr/>
            </p:nvSpPr>
            <p:spPr>
              <a:xfrm>
                <a:off x="3178629" y="2245567"/>
                <a:ext cx="1275183" cy="161731"/>
              </a:xfrm>
              <a:custGeom>
                <a:avLst/>
                <a:gdLst>
                  <a:gd name="connsiteX0" fmla="*/ 0 w 1275183"/>
                  <a:gd name="connsiteY0" fmla="*/ 0 h 161731"/>
                  <a:gd name="connsiteX1" fmla="*/ 360783 w 1275183"/>
                  <a:gd name="connsiteY1" fmla="*/ 93306 h 161731"/>
                  <a:gd name="connsiteX2" fmla="*/ 783771 w 1275183"/>
                  <a:gd name="connsiteY2" fmla="*/ 161731 h 161731"/>
                  <a:gd name="connsiteX3" fmla="*/ 1038808 w 1275183"/>
                  <a:gd name="connsiteY3" fmla="*/ 161731 h 161731"/>
                  <a:gd name="connsiteX4" fmla="*/ 1275183 w 1275183"/>
                  <a:gd name="connsiteY4" fmla="*/ 124409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83" h="161731">
                    <a:moveTo>
                      <a:pt x="0" y="0"/>
                    </a:moveTo>
                    <a:lnTo>
                      <a:pt x="360783" y="93306"/>
                    </a:lnTo>
                    <a:lnTo>
                      <a:pt x="783771" y="161731"/>
                    </a:lnTo>
                    <a:lnTo>
                      <a:pt x="1038808" y="161731"/>
                    </a:lnTo>
                    <a:lnTo>
                      <a:pt x="1275183" y="12440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9C547684-95EB-4A36-8F5A-CC08D4702AE8}"/>
                  </a:ext>
                </a:extLst>
              </p:cNvPr>
              <p:cNvSpPr/>
              <p:nvPr/>
            </p:nvSpPr>
            <p:spPr>
              <a:xfrm>
                <a:off x="684245" y="2345094"/>
                <a:ext cx="1374710" cy="236375"/>
              </a:xfrm>
              <a:custGeom>
                <a:avLst/>
                <a:gdLst>
                  <a:gd name="connsiteX0" fmla="*/ 0 w 1374710"/>
                  <a:gd name="connsiteY0" fmla="*/ 0 h 236375"/>
                  <a:gd name="connsiteX1" fmla="*/ 279918 w 1374710"/>
                  <a:gd name="connsiteY1" fmla="*/ 0 h 236375"/>
                  <a:gd name="connsiteX2" fmla="*/ 447869 w 1374710"/>
                  <a:gd name="connsiteY2" fmla="*/ 6220 h 236375"/>
                  <a:gd name="connsiteX3" fmla="*/ 665584 w 1374710"/>
                  <a:gd name="connsiteY3" fmla="*/ 87086 h 236375"/>
                  <a:gd name="connsiteX4" fmla="*/ 858416 w 1374710"/>
                  <a:gd name="connsiteY4" fmla="*/ 143069 h 236375"/>
                  <a:gd name="connsiteX5" fmla="*/ 1045028 w 1374710"/>
                  <a:gd name="connsiteY5" fmla="*/ 230155 h 236375"/>
                  <a:gd name="connsiteX6" fmla="*/ 1163216 w 1374710"/>
                  <a:gd name="connsiteY6" fmla="*/ 230155 h 236375"/>
                  <a:gd name="connsiteX7" fmla="*/ 1374710 w 1374710"/>
                  <a:gd name="connsiteY7" fmla="*/ 236375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4710" h="236375">
                    <a:moveTo>
                      <a:pt x="0" y="0"/>
                    </a:moveTo>
                    <a:lnTo>
                      <a:pt x="279918" y="0"/>
                    </a:lnTo>
                    <a:lnTo>
                      <a:pt x="447869" y="6220"/>
                    </a:lnTo>
                    <a:lnTo>
                      <a:pt x="665584" y="87086"/>
                    </a:lnTo>
                    <a:lnTo>
                      <a:pt x="858416" y="143069"/>
                    </a:lnTo>
                    <a:lnTo>
                      <a:pt x="1045028" y="230155"/>
                    </a:lnTo>
                    <a:lnTo>
                      <a:pt x="1163216" y="230155"/>
                    </a:lnTo>
                    <a:lnTo>
                      <a:pt x="1374710" y="236375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3B588EE8-4169-4D5B-84F0-A30FB9318621}"/>
                  </a:ext>
                </a:extLst>
              </p:cNvPr>
              <p:cNvSpPr/>
              <p:nvPr/>
            </p:nvSpPr>
            <p:spPr>
              <a:xfrm>
                <a:off x="2121159" y="1735494"/>
                <a:ext cx="615821" cy="118188"/>
              </a:xfrm>
              <a:custGeom>
                <a:avLst/>
                <a:gdLst>
                  <a:gd name="connsiteX0" fmla="*/ 0 w 615821"/>
                  <a:gd name="connsiteY0" fmla="*/ 0 h 118188"/>
                  <a:gd name="connsiteX1" fmla="*/ 186612 w 615821"/>
                  <a:gd name="connsiteY1" fmla="*/ 0 h 118188"/>
                  <a:gd name="connsiteX2" fmla="*/ 466531 w 615821"/>
                  <a:gd name="connsiteY2" fmla="*/ 68424 h 118188"/>
                  <a:gd name="connsiteX3" fmla="*/ 615821 w 615821"/>
                  <a:gd name="connsiteY3" fmla="*/ 118188 h 11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821" h="118188">
                    <a:moveTo>
                      <a:pt x="0" y="0"/>
                    </a:moveTo>
                    <a:lnTo>
                      <a:pt x="186612" y="0"/>
                    </a:lnTo>
                    <a:lnTo>
                      <a:pt x="466531" y="68424"/>
                    </a:lnTo>
                    <a:lnTo>
                      <a:pt x="615821" y="11818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72CDD22B-9811-445B-B44F-D365388212EA}"/>
                  </a:ext>
                </a:extLst>
              </p:cNvPr>
              <p:cNvSpPr/>
              <p:nvPr/>
            </p:nvSpPr>
            <p:spPr>
              <a:xfrm>
                <a:off x="1368490" y="1866122"/>
                <a:ext cx="746449" cy="93307"/>
              </a:xfrm>
              <a:custGeom>
                <a:avLst/>
                <a:gdLst>
                  <a:gd name="connsiteX0" fmla="*/ 0 w 746449"/>
                  <a:gd name="connsiteY0" fmla="*/ 80866 h 93307"/>
                  <a:gd name="connsiteX1" fmla="*/ 124408 w 746449"/>
                  <a:gd name="connsiteY1" fmla="*/ 43543 h 93307"/>
                  <a:gd name="connsiteX2" fmla="*/ 292359 w 746449"/>
                  <a:gd name="connsiteY2" fmla="*/ 6221 h 93307"/>
                  <a:gd name="connsiteX3" fmla="*/ 360783 w 746449"/>
                  <a:gd name="connsiteY3" fmla="*/ 0 h 93307"/>
                  <a:gd name="connsiteX4" fmla="*/ 516294 w 746449"/>
                  <a:gd name="connsiteY4" fmla="*/ 0 h 93307"/>
                  <a:gd name="connsiteX5" fmla="*/ 590939 w 746449"/>
                  <a:gd name="connsiteY5" fmla="*/ 62205 h 93307"/>
                  <a:gd name="connsiteX6" fmla="*/ 634481 w 746449"/>
                  <a:gd name="connsiteY6" fmla="*/ 80866 h 93307"/>
                  <a:gd name="connsiteX7" fmla="*/ 746449 w 746449"/>
                  <a:gd name="connsiteY7" fmla="*/ 93307 h 9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49" h="93307">
                    <a:moveTo>
                      <a:pt x="0" y="80866"/>
                    </a:moveTo>
                    <a:lnTo>
                      <a:pt x="124408" y="43543"/>
                    </a:lnTo>
                    <a:lnTo>
                      <a:pt x="292359" y="6221"/>
                    </a:lnTo>
                    <a:lnTo>
                      <a:pt x="360783" y="0"/>
                    </a:lnTo>
                    <a:lnTo>
                      <a:pt x="516294" y="0"/>
                    </a:lnTo>
                    <a:lnTo>
                      <a:pt x="590939" y="62205"/>
                    </a:lnTo>
                    <a:lnTo>
                      <a:pt x="634481" y="80866"/>
                    </a:lnTo>
                    <a:lnTo>
                      <a:pt x="746449" y="93307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1CD23409-7221-489E-9FE2-88849330A19D}"/>
                  </a:ext>
                </a:extLst>
              </p:cNvPr>
              <p:cNvSpPr/>
              <p:nvPr/>
            </p:nvSpPr>
            <p:spPr>
              <a:xfrm>
                <a:off x="1387151" y="2121159"/>
                <a:ext cx="435429" cy="136849"/>
              </a:xfrm>
              <a:custGeom>
                <a:avLst/>
                <a:gdLst>
                  <a:gd name="connsiteX0" fmla="*/ 0 w 435429"/>
                  <a:gd name="connsiteY0" fmla="*/ 0 h 136849"/>
                  <a:gd name="connsiteX1" fmla="*/ 80865 w 435429"/>
                  <a:gd name="connsiteY1" fmla="*/ 49763 h 136849"/>
                  <a:gd name="connsiteX2" fmla="*/ 248816 w 435429"/>
                  <a:gd name="connsiteY2" fmla="*/ 105747 h 136849"/>
                  <a:gd name="connsiteX3" fmla="*/ 398106 w 435429"/>
                  <a:gd name="connsiteY3" fmla="*/ 136849 h 136849"/>
                  <a:gd name="connsiteX4" fmla="*/ 435429 w 435429"/>
                  <a:gd name="connsiteY4" fmla="*/ 136849 h 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429" h="136849">
                    <a:moveTo>
                      <a:pt x="0" y="0"/>
                    </a:moveTo>
                    <a:lnTo>
                      <a:pt x="80865" y="49763"/>
                    </a:lnTo>
                    <a:lnTo>
                      <a:pt x="248816" y="105747"/>
                    </a:lnTo>
                    <a:lnTo>
                      <a:pt x="398106" y="136849"/>
                    </a:lnTo>
                    <a:lnTo>
                      <a:pt x="435429" y="13684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871FA8A2-440E-48AF-B223-380E3D800CEB}"/>
                  </a:ext>
                </a:extLst>
              </p:cNvPr>
              <p:cNvSpPr/>
              <p:nvPr/>
            </p:nvSpPr>
            <p:spPr>
              <a:xfrm>
                <a:off x="3327918" y="2158482"/>
                <a:ext cx="709127" cy="124408"/>
              </a:xfrm>
              <a:custGeom>
                <a:avLst/>
                <a:gdLst>
                  <a:gd name="connsiteX0" fmla="*/ 0 w 709127"/>
                  <a:gd name="connsiteY0" fmla="*/ 31102 h 124408"/>
                  <a:gd name="connsiteX1" fmla="*/ 186613 w 709127"/>
                  <a:gd name="connsiteY1" fmla="*/ 0 h 124408"/>
                  <a:gd name="connsiteX2" fmla="*/ 329682 w 709127"/>
                  <a:gd name="connsiteY2" fmla="*/ 0 h 124408"/>
                  <a:gd name="connsiteX3" fmla="*/ 460311 w 709127"/>
                  <a:gd name="connsiteY3" fmla="*/ 37322 h 124408"/>
                  <a:gd name="connsiteX4" fmla="*/ 622041 w 709127"/>
                  <a:gd name="connsiteY4" fmla="*/ 93306 h 124408"/>
                  <a:gd name="connsiteX5" fmla="*/ 709127 w 709127"/>
                  <a:gd name="connsiteY5" fmla="*/ 124408 h 12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127" h="124408">
                    <a:moveTo>
                      <a:pt x="0" y="31102"/>
                    </a:moveTo>
                    <a:lnTo>
                      <a:pt x="186613" y="0"/>
                    </a:lnTo>
                    <a:lnTo>
                      <a:pt x="329682" y="0"/>
                    </a:lnTo>
                    <a:lnTo>
                      <a:pt x="460311" y="37322"/>
                    </a:lnTo>
                    <a:lnTo>
                      <a:pt x="622041" y="93306"/>
                    </a:lnTo>
                    <a:lnTo>
                      <a:pt x="709127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D5F731CF-1815-4C3F-AD51-121996C585DB}"/>
                  </a:ext>
                </a:extLst>
              </p:cNvPr>
              <p:cNvSpPr/>
              <p:nvPr/>
            </p:nvSpPr>
            <p:spPr>
              <a:xfrm>
                <a:off x="715347" y="1847461"/>
                <a:ext cx="242596" cy="174172"/>
              </a:xfrm>
              <a:custGeom>
                <a:avLst/>
                <a:gdLst>
                  <a:gd name="connsiteX0" fmla="*/ 0 w 242596"/>
                  <a:gd name="connsiteY0" fmla="*/ 174172 h 174172"/>
                  <a:gd name="connsiteX1" fmla="*/ 68424 w 242596"/>
                  <a:gd name="connsiteY1" fmla="*/ 111968 h 174172"/>
                  <a:gd name="connsiteX2" fmla="*/ 167951 w 242596"/>
                  <a:gd name="connsiteY2" fmla="*/ 31102 h 174172"/>
                  <a:gd name="connsiteX3" fmla="*/ 242596 w 242596"/>
                  <a:gd name="connsiteY3" fmla="*/ 0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96" h="174172">
                    <a:moveTo>
                      <a:pt x="0" y="174172"/>
                    </a:moveTo>
                    <a:lnTo>
                      <a:pt x="68424" y="111968"/>
                    </a:lnTo>
                    <a:lnTo>
                      <a:pt x="167951" y="31102"/>
                    </a:lnTo>
                    <a:lnTo>
                      <a:pt x="242596" y="0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1C3419B7-A1E6-4411-9D49-5AC500B82134}"/>
                  </a:ext>
                </a:extLst>
              </p:cNvPr>
              <p:cNvSpPr/>
              <p:nvPr/>
            </p:nvSpPr>
            <p:spPr>
              <a:xfrm>
                <a:off x="1088571" y="1878563"/>
                <a:ext cx="279919" cy="161731"/>
              </a:xfrm>
              <a:custGeom>
                <a:avLst/>
                <a:gdLst>
                  <a:gd name="connsiteX0" fmla="*/ 0 w 279919"/>
                  <a:gd name="connsiteY0" fmla="*/ 161731 h 161731"/>
                  <a:gd name="connsiteX1" fmla="*/ 37323 w 279919"/>
                  <a:gd name="connsiteY1" fmla="*/ 74645 h 161731"/>
                  <a:gd name="connsiteX2" fmla="*/ 111968 w 279919"/>
                  <a:gd name="connsiteY2" fmla="*/ 6221 h 161731"/>
                  <a:gd name="connsiteX3" fmla="*/ 180392 w 279919"/>
                  <a:gd name="connsiteY3" fmla="*/ 0 h 161731"/>
                  <a:gd name="connsiteX4" fmla="*/ 279919 w 279919"/>
                  <a:gd name="connsiteY4" fmla="*/ 6221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9" h="161731">
                    <a:moveTo>
                      <a:pt x="0" y="161731"/>
                    </a:moveTo>
                    <a:lnTo>
                      <a:pt x="37323" y="74645"/>
                    </a:lnTo>
                    <a:lnTo>
                      <a:pt x="111968" y="6221"/>
                    </a:lnTo>
                    <a:lnTo>
                      <a:pt x="180392" y="0"/>
                    </a:lnTo>
                    <a:lnTo>
                      <a:pt x="279919" y="6221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3" name="Rectangle 212">
              <a:extLst>
                <a:ext uri="{FF2B5EF4-FFF2-40B4-BE49-F238E27FC236}">
                  <a16:creationId xmlns:a16="http://schemas.microsoft.com/office/drawing/2014/main" id="{06240F08-79DC-4226-B535-36A5BBE5706B}"/>
                </a:ext>
              </a:extLst>
            </p:cNvPr>
            <p:cNvSpPr/>
            <p:nvPr/>
          </p:nvSpPr>
          <p:spPr>
            <a:xfrm>
              <a:off x="235950" y="1176980"/>
              <a:ext cx="5878711" cy="2359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4" name="Rectangle 223">
            <a:extLst>
              <a:ext uri="{FF2B5EF4-FFF2-40B4-BE49-F238E27FC236}">
                <a16:creationId xmlns:a16="http://schemas.microsoft.com/office/drawing/2014/main" id="{4163FEA1-4B6E-4997-A205-06E0C0731CE7}"/>
              </a:ext>
            </a:extLst>
          </p:cNvPr>
          <p:cNvSpPr/>
          <p:nvPr/>
        </p:nvSpPr>
        <p:spPr>
          <a:xfrm>
            <a:off x="4832999" y="2547163"/>
            <a:ext cx="360868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Gravity Residual for Two Crustal Layers</a:t>
            </a:r>
            <a:endParaRPr lang="en-US" sz="1200" dirty="0"/>
          </a:p>
        </p:txBody>
      </p:sp>
      <p:sp>
        <p:nvSpPr>
          <p:cNvPr id="227" name="Rectangle 226">
            <a:extLst>
              <a:ext uri="{FF2B5EF4-FFF2-40B4-BE49-F238E27FC236}">
                <a16:creationId xmlns:a16="http://schemas.microsoft.com/office/drawing/2014/main" id="{AF5AE2C6-9348-4337-AC22-D56A086FE927}"/>
              </a:ext>
            </a:extLst>
          </p:cNvPr>
          <p:cNvSpPr/>
          <p:nvPr/>
        </p:nvSpPr>
        <p:spPr bwMode="auto">
          <a:xfrm>
            <a:off x="864929" y="1181623"/>
            <a:ext cx="2582545" cy="1062282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B4F635-8C13-4E38-8895-44D0A253ED4F}"/>
              </a:ext>
            </a:extLst>
          </p:cNvPr>
          <p:cNvSpPr/>
          <p:nvPr/>
        </p:nvSpPr>
        <p:spPr>
          <a:xfrm>
            <a:off x="2856409" y="580697"/>
            <a:ext cx="145264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(Jenkins et al. 2021)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EE888FC-6B5E-4F75-A3A8-E0F6E863FB50}"/>
              </a:ext>
            </a:extLst>
          </p:cNvPr>
          <p:cNvSpPr/>
          <p:nvPr/>
        </p:nvSpPr>
        <p:spPr bwMode="auto">
          <a:xfrm>
            <a:off x="2065053" y="1035283"/>
            <a:ext cx="1893882" cy="7747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96" name="Arrow: Right 95">
            <a:extLst>
              <a:ext uri="{FF2B5EF4-FFF2-40B4-BE49-F238E27FC236}">
                <a16:creationId xmlns:a16="http://schemas.microsoft.com/office/drawing/2014/main" id="{99CC460B-E6A4-4B0D-A94F-E40AF519CF90}"/>
              </a:ext>
            </a:extLst>
          </p:cNvPr>
          <p:cNvSpPr/>
          <p:nvPr/>
        </p:nvSpPr>
        <p:spPr bwMode="auto">
          <a:xfrm>
            <a:off x="4301397" y="1521247"/>
            <a:ext cx="584774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71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" grpId="0"/>
      <p:bldP spid="16" grpId="0"/>
      <p:bldP spid="224" grpId="0"/>
      <p:bldP spid="227" grpId="0" animBg="1"/>
      <p:bldP spid="4" grpId="0"/>
      <p:bldP spid="5" grpId="0" animBg="1"/>
      <p:bldP spid="96" grpId="0" animBg="1"/>
      <p:bldP spid="9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2E1FAD35-2A67-48B5-9174-423340B44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352" y="1848134"/>
            <a:ext cx="2627510" cy="19145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DBE337-8FE9-4307-9033-E02177EF20F0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Thermal Structure from Tomography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A8829E-90EA-4CF7-B1CB-9044E900E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20" y="532250"/>
            <a:ext cx="5169207" cy="3519055"/>
          </a:xfrm>
          <a:prstGeom prst="rect">
            <a:avLst/>
          </a:prstGeom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53919442-65D1-45C1-8B6D-423A8F76B29B}"/>
              </a:ext>
            </a:extLst>
          </p:cNvPr>
          <p:cNvSpPr txBox="1"/>
          <p:nvPr/>
        </p:nvSpPr>
        <p:spPr>
          <a:xfrm>
            <a:off x="4985398" y="719446"/>
            <a:ext cx="3959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00" dirty="0"/>
              <a:t>Vs can be used to obtain T of the lithospheric mantle (depths &gt; 50 km).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id="{BA212464-7504-4F8E-BE17-AF87C8AE8F00}"/>
              </a:ext>
            </a:extLst>
          </p:cNvPr>
          <p:cNvSpPr txBox="1"/>
          <p:nvPr/>
        </p:nvSpPr>
        <p:spPr>
          <a:xfrm>
            <a:off x="305946" y="4202444"/>
            <a:ext cx="52305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400" dirty="0"/>
              <a:t>CSEM </a:t>
            </a:r>
            <a:r>
              <a:rPr lang="en-US" sz="1400" dirty="0" err="1"/>
              <a:t>East_Med</a:t>
            </a:r>
            <a:r>
              <a:rPr lang="en-US" sz="1400" dirty="0"/>
              <a:t> tomography model (</a:t>
            </a:r>
            <a:r>
              <a:rPr lang="en-US" sz="1400" i="1" dirty="0" err="1"/>
              <a:t>Blom</a:t>
            </a:r>
            <a:r>
              <a:rPr lang="en-US" sz="1400" i="1" dirty="0"/>
              <a:t> et al., 2020</a:t>
            </a:r>
            <a:r>
              <a:rPr lang="en-US" sz="1400" dirty="0"/>
              <a:t>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9132602-FF65-4D88-AE77-DEBFACB6FC51}"/>
              </a:ext>
            </a:extLst>
          </p:cNvPr>
          <p:cNvSpPr txBox="1"/>
          <p:nvPr/>
        </p:nvSpPr>
        <p:spPr>
          <a:xfrm>
            <a:off x="1829242" y="4657642"/>
            <a:ext cx="54202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200" dirty="0"/>
              <a:t>Vs to T conversion performed with Python application by Kumar et al., 2022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926535-E897-4C4F-9783-09428D5C84D4}"/>
              </a:ext>
            </a:extLst>
          </p:cNvPr>
          <p:cNvSpPr/>
          <p:nvPr/>
        </p:nvSpPr>
        <p:spPr bwMode="auto">
          <a:xfrm>
            <a:off x="6568476" y="2197340"/>
            <a:ext cx="792966" cy="341586"/>
          </a:xfrm>
          <a:prstGeom prst="rect">
            <a:avLst/>
          </a:prstGeom>
          <a:noFill/>
          <a:ln w="5715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19BFAD-69F3-4CD5-80BD-D319987D4C98}"/>
              </a:ext>
            </a:extLst>
          </p:cNvPr>
          <p:cNvSpPr/>
          <p:nvPr/>
        </p:nvSpPr>
        <p:spPr>
          <a:xfrm>
            <a:off x="5664484" y="3979314"/>
            <a:ext cx="2542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1330 C Isotherm (thermal LAB) extracted from converted T values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A0D177-64E5-4A77-B78B-4391C14609A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987"/>
          <a:stretch/>
        </p:blipFill>
        <p:spPr>
          <a:xfrm>
            <a:off x="8404074" y="2398808"/>
            <a:ext cx="360219" cy="9177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BAD46B-6BF8-438B-9230-3AA087240BAF}"/>
              </a:ext>
            </a:extLst>
          </p:cNvPr>
          <p:cNvSpPr txBox="1"/>
          <p:nvPr/>
        </p:nvSpPr>
        <p:spPr>
          <a:xfrm rot="16200000">
            <a:off x="7986202" y="268369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Depth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DD0E6F-39A5-4D6B-96E0-3C0171ED46DF}"/>
              </a:ext>
            </a:extLst>
          </p:cNvPr>
          <p:cNvSpPr txBox="1"/>
          <p:nvPr/>
        </p:nvSpPr>
        <p:spPr>
          <a:xfrm>
            <a:off x="8368180" y="2227254"/>
            <a:ext cx="5677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80 km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188317-27A4-46DF-9A3D-6FB465B35B70}"/>
              </a:ext>
            </a:extLst>
          </p:cNvPr>
          <p:cNvSpPr txBox="1"/>
          <p:nvPr/>
        </p:nvSpPr>
        <p:spPr>
          <a:xfrm>
            <a:off x="8317987" y="3267248"/>
            <a:ext cx="646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110 km</a:t>
            </a: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7164189-86E1-4623-AC79-CACF67AC4D42}"/>
              </a:ext>
            </a:extLst>
          </p:cNvPr>
          <p:cNvSpPr/>
          <p:nvPr/>
        </p:nvSpPr>
        <p:spPr bwMode="auto">
          <a:xfrm>
            <a:off x="2409825" y="1066800"/>
            <a:ext cx="1095375" cy="447675"/>
          </a:xfrm>
          <a:custGeom>
            <a:avLst/>
            <a:gdLst>
              <a:gd name="connsiteX0" fmla="*/ 0 w 1095375"/>
              <a:gd name="connsiteY0" fmla="*/ 190500 h 447675"/>
              <a:gd name="connsiteX1" fmla="*/ 209550 w 1095375"/>
              <a:gd name="connsiteY1" fmla="*/ 0 h 447675"/>
              <a:gd name="connsiteX2" fmla="*/ 1095375 w 1095375"/>
              <a:gd name="connsiteY2" fmla="*/ 228600 h 447675"/>
              <a:gd name="connsiteX3" fmla="*/ 914400 w 1095375"/>
              <a:gd name="connsiteY3" fmla="*/ 447675 h 447675"/>
              <a:gd name="connsiteX4" fmla="*/ 0 w 1095375"/>
              <a:gd name="connsiteY4" fmla="*/ 190500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375" h="447675">
                <a:moveTo>
                  <a:pt x="0" y="190500"/>
                </a:moveTo>
                <a:lnTo>
                  <a:pt x="209550" y="0"/>
                </a:lnTo>
                <a:lnTo>
                  <a:pt x="1095375" y="228600"/>
                </a:lnTo>
                <a:lnTo>
                  <a:pt x="914400" y="447675"/>
                </a:lnTo>
                <a:lnTo>
                  <a:pt x="0" y="190500"/>
                </a:lnTo>
                <a:close/>
              </a:path>
            </a:pathLst>
          </a:custGeom>
          <a:noFill/>
          <a:ln w="2857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857B1D7B-ACA4-405E-A4A9-63476177E62C}"/>
              </a:ext>
            </a:extLst>
          </p:cNvPr>
          <p:cNvSpPr/>
          <p:nvPr/>
        </p:nvSpPr>
        <p:spPr bwMode="auto">
          <a:xfrm>
            <a:off x="4802176" y="2318972"/>
            <a:ext cx="734291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487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  <p:bldP spid="13" grpId="0"/>
      <p:bldP spid="14" grpId="0"/>
      <p:bldP spid="15" grpId="0"/>
      <p:bldP spid="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38CE722-10B6-4B1E-8A7E-F97E776C13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391"/>
          <a:stretch/>
        </p:blipFill>
        <p:spPr>
          <a:xfrm>
            <a:off x="3409445" y="2641283"/>
            <a:ext cx="5734555" cy="236197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89677D6-FCFA-43CD-9933-253A5A0A9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281" y="915509"/>
            <a:ext cx="4323888" cy="1767067"/>
          </a:xfrm>
          <a:prstGeom prst="rect">
            <a:avLst/>
          </a:prstGeom>
        </p:spPr>
      </p:pic>
      <p:sp>
        <p:nvSpPr>
          <p:cNvPr id="8" name="TextBox 21">
            <a:extLst>
              <a:ext uri="{FF2B5EF4-FFF2-40B4-BE49-F238E27FC236}">
                <a16:creationId xmlns:a16="http://schemas.microsoft.com/office/drawing/2014/main" id="{8AD53116-8405-455B-BC71-2DDCA0577DA3}"/>
              </a:ext>
            </a:extLst>
          </p:cNvPr>
          <p:cNvSpPr txBox="1"/>
          <p:nvPr/>
        </p:nvSpPr>
        <p:spPr>
          <a:xfrm>
            <a:off x="4744983" y="798976"/>
            <a:ext cx="370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600" dirty="0"/>
              <a:t>Eastern Marmara Sea: </a:t>
            </a:r>
          </a:p>
          <a:p>
            <a:r>
              <a:rPr lang="en-US" sz="1600" dirty="0"/>
              <a:t>  -Shallower 1330 C isotherm </a:t>
            </a:r>
          </a:p>
          <a:p>
            <a:r>
              <a:rPr lang="en-US" sz="1600" dirty="0"/>
              <a:t>  -Higher Temperatures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CE425F-62AB-471F-980E-D5956F7A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4987"/>
          <a:stretch/>
        </p:blipFill>
        <p:spPr>
          <a:xfrm>
            <a:off x="301965" y="2929418"/>
            <a:ext cx="360219" cy="917746"/>
          </a:xfrm>
          <a:prstGeom prst="rect">
            <a:avLst/>
          </a:prstGeom>
        </p:spPr>
      </p:pic>
      <p:sp>
        <p:nvSpPr>
          <p:cNvPr id="11" name="TextBox 15">
            <a:extLst>
              <a:ext uri="{FF2B5EF4-FFF2-40B4-BE49-F238E27FC236}">
                <a16:creationId xmlns:a16="http://schemas.microsoft.com/office/drawing/2014/main" id="{0683CBAF-40B6-4C7C-AC92-AA1A0B380BBD}"/>
              </a:ext>
            </a:extLst>
          </p:cNvPr>
          <p:cNvSpPr txBox="1"/>
          <p:nvPr/>
        </p:nvSpPr>
        <p:spPr>
          <a:xfrm>
            <a:off x="138547" y="608264"/>
            <a:ext cx="3331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800" dirty="0"/>
              <a:t>Isotherm of T = 1330 C (~LAB)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73E247-7A3B-457B-8F9B-B77433CD129F}"/>
              </a:ext>
            </a:extLst>
          </p:cNvPr>
          <p:cNvSpPr txBox="1"/>
          <p:nvPr/>
        </p:nvSpPr>
        <p:spPr>
          <a:xfrm>
            <a:off x="662184" y="2878291"/>
            <a:ext cx="7441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80 km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52E77-A974-4046-B2D9-83488CB20487}"/>
              </a:ext>
            </a:extLst>
          </p:cNvPr>
          <p:cNvSpPr txBox="1"/>
          <p:nvPr/>
        </p:nvSpPr>
        <p:spPr>
          <a:xfrm>
            <a:off x="612908" y="3606493"/>
            <a:ext cx="842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110 km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6C6A84-F830-44A3-9E31-F7BE58BAB4EA}"/>
              </a:ext>
            </a:extLst>
          </p:cNvPr>
          <p:cNvSpPr txBox="1"/>
          <p:nvPr/>
        </p:nvSpPr>
        <p:spPr>
          <a:xfrm rot="16200000">
            <a:off x="-115907" y="321430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Depth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37917-0251-43AA-AA9E-E98EF368CA2B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Thermal Structure from Tomography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BA47D0D-DBE2-4031-BFEB-A4A9D4F3679A}"/>
              </a:ext>
            </a:extLst>
          </p:cNvPr>
          <p:cNvSpPr txBox="1"/>
          <p:nvPr/>
        </p:nvSpPr>
        <p:spPr>
          <a:xfrm>
            <a:off x="1649467" y="2943970"/>
            <a:ext cx="2856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(from Henry et al., EGU2020)</a:t>
            </a:r>
          </a:p>
        </p:txBody>
      </p:sp>
      <p:sp>
        <p:nvSpPr>
          <p:cNvPr id="12" name="TextBox 21">
            <a:extLst>
              <a:ext uri="{FF2B5EF4-FFF2-40B4-BE49-F238E27FC236}">
                <a16:creationId xmlns:a16="http://schemas.microsoft.com/office/drawing/2014/main" id="{B8E854B2-BF57-4239-A16D-DA7109F2CB5D}"/>
              </a:ext>
            </a:extLst>
          </p:cNvPr>
          <p:cNvSpPr txBox="1"/>
          <p:nvPr/>
        </p:nvSpPr>
        <p:spPr>
          <a:xfrm>
            <a:off x="4744982" y="1789409"/>
            <a:ext cx="3708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600" dirty="0"/>
              <a:t>Central Marmara Sea:</a:t>
            </a:r>
          </a:p>
          <a:p>
            <a:r>
              <a:rPr lang="en-US" sz="1600" dirty="0"/>
              <a:t>  -Deeper 1330 C isotherm</a:t>
            </a:r>
          </a:p>
          <a:p>
            <a:r>
              <a:rPr lang="en-US" sz="1600" dirty="0"/>
              <a:t>  -Lower Temperatures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8AF2E24-BD43-4B94-B22C-7B509D7773CD}"/>
              </a:ext>
            </a:extLst>
          </p:cNvPr>
          <p:cNvSpPr/>
          <p:nvPr/>
        </p:nvSpPr>
        <p:spPr bwMode="auto">
          <a:xfrm>
            <a:off x="7059370" y="3322747"/>
            <a:ext cx="1893882" cy="7747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59B554-83A0-4A6C-BE67-72E6E7DF2067}"/>
              </a:ext>
            </a:extLst>
          </p:cNvPr>
          <p:cNvSpPr/>
          <p:nvPr/>
        </p:nvSpPr>
        <p:spPr bwMode="auto">
          <a:xfrm>
            <a:off x="4287467" y="3047568"/>
            <a:ext cx="1893882" cy="774703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D472158-E13A-4532-A462-7EDA3D629F82}"/>
              </a:ext>
            </a:extLst>
          </p:cNvPr>
          <p:cNvGrpSpPr/>
          <p:nvPr/>
        </p:nvGrpSpPr>
        <p:grpSpPr>
          <a:xfrm>
            <a:off x="173281" y="923304"/>
            <a:ext cx="4333058" cy="1767746"/>
            <a:chOff x="235950" y="1176980"/>
            <a:chExt cx="5878711" cy="235911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CE3799C-927B-4B4D-A7A3-453188E0B43B}"/>
                </a:ext>
              </a:extLst>
            </p:cNvPr>
            <p:cNvSpPr/>
            <p:nvPr/>
          </p:nvSpPr>
          <p:spPr>
            <a:xfrm>
              <a:off x="242596" y="1878563"/>
              <a:ext cx="5859624" cy="460310"/>
            </a:xfrm>
            <a:custGeom>
              <a:avLst/>
              <a:gdLst>
                <a:gd name="connsiteX0" fmla="*/ 0 w 5921828"/>
                <a:gd name="connsiteY0" fmla="*/ 485192 h 485192"/>
                <a:gd name="connsiteX1" fmla="*/ 261257 w 5921828"/>
                <a:gd name="connsiteY1" fmla="*/ 354564 h 485192"/>
                <a:gd name="connsiteX2" fmla="*/ 454090 w 5921828"/>
                <a:gd name="connsiteY2" fmla="*/ 261257 h 485192"/>
                <a:gd name="connsiteX3" fmla="*/ 528735 w 5921828"/>
                <a:gd name="connsiteY3" fmla="*/ 205274 h 485192"/>
                <a:gd name="connsiteX4" fmla="*/ 678024 w 5921828"/>
                <a:gd name="connsiteY4" fmla="*/ 180392 h 485192"/>
                <a:gd name="connsiteX5" fmla="*/ 926841 w 5921828"/>
                <a:gd name="connsiteY5" fmla="*/ 211494 h 485192"/>
                <a:gd name="connsiteX6" fmla="*/ 1517779 w 5921828"/>
                <a:gd name="connsiteY6" fmla="*/ 192833 h 485192"/>
                <a:gd name="connsiteX7" fmla="*/ 2121159 w 5921828"/>
                <a:gd name="connsiteY7" fmla="*/ 80866 h 485192"/>
                <a:gd name="connsiteX8" fmla="*/ 2463281 w 5921828"/>
                <a:gd name="connsiteY8" fmla="*/ 24882 h 485192"/>
                <a:gd name="connsiteX9" fmla="*/ 2575249 w 5921828"/>
                <a:gd name="connsiteY9" fmla="*/ 18661 h 485192"/>
                <a:gd name="connsiteX10" fmla="*/ 2842726 w 5921828"/>
                <a:gd name="connsiteY10" fmla="*/ 31102 h 485192"/>
                <a:gd name="connsiteX11" fmla="*/ 3110204 w 5921828"/>
                <a:gd name="connsiteY11" fmla="*/ 0 h 485192"/>
                <a:gd name="connsiteX12" fmla="*/ 3290596 w 5921828"/>
                <a:gd name="connsiteY12" fmla="*/ 49764 h 485192"/>
                <a:gd name="connsiteX13" fmla="*/ 3464767 w 5921828"/>
                <a:gd name="connsiteY13" fmla="*/ 155510 h 485192"/>
                <a:gd name="connsiteX14" fmla="*/ 3813110 w 5921828"/>
                <a:gd name="connsiteY14" fmla="*/ 354564 h 485192"/>
                <a:gd name="connsiteX15" fmla="*/ 4061926 w 5921828"/>
                <a:gd name="connsiteY15" fmla="*/ 385666 h 485192"/>
                <a:gd name="connsiteX16" fmla="*/ 4553339 w 5921828"/>
                <a:gd name="connsiteY16" fmla="*/ 360784 h 485192"/>
                <a:gd name="connsiteX17" fmla="*/ 5119396 w 5921828"/>
                <a:gd name="connsiteY17" fmla="*/ 360784 h 485192"/>
                <a:gd name="connsiteX18" fmla="*/ 5629469 w 5921828"/>
                <a:gd name="connsiteY18" fmla="*/ 354564 h 485192"/>
                <a:gd name="connsiteX19" fmla="*/ 5797420 w 5921828"/>
                <a:gd name="connsiteY19" fmla="*/ 360784 h 485192"/>
                <a:gd name="connsiteX20" fmla="*/ 5921828 w 5921828"/>
                <a:gd name="connsiteY20" fmla="*/ 360784 h 485192"/>
                <a:gd name="connsiteX0" fmla="*/ 0 w 5859624"/>
                <a:gd name="connsiteY0" fmla="*/ 460310 h 460310"/>
                <a:gd name="connsiteX1" fmla="*/ 199053 w 5859624"/>
                <a:gd name="connsiteY1" fmla="*/ 354564 h 460310"/>
                <a:gd name="connsiteX2" fmla="*/ 391886 w 5859624"/>
                <a:gd name="connsiteY2" fmla="*/ 261257 h 460310"/>
                <a:gd name="connsiteX3" fmla="*/ 466531 w 5859624"/>
                <a:gd name="connsiteY3" fmla="*/ 205274 h 460310"/>
                <a:gd name="connsiteX4" fmla="*/ 615820 w 5859624"/>
                <a:gd name="connsiteY4" fmla="*/ 180392 h 460310"/>
                <a:gd name="connsiteX5" fmla="*/ 864637 w 5859624"/>
                <a:gd name="connsiteY5" fmla="*/ 211494 h 460310"/>
                <a:gd name="connsiteX6" fmla="*/ 1455575 w 5859624"/>
                <a:gd name="connsiteY6" fmla="*/ 192833 h 460310"/>
                <a:gd name="connsiteX7" fmla="*/ 2058955 w 5859624"/>
                <a:gd name="connsiteY7" fmla="*/ 80866 h 460310"/>
                <a:gd name="connsiteX8" fmla="*/ 2401077 w 5859624"/>
                <a:gd name="connsiteY8" fmla="*/ 24882 h 460310"/>
                <a:gd name="connsiteX9" fmla="*/ 2513045 w 5859624"/>
                <a:gd name="connsiteY9" fmla="*/ 18661 h 460310"/>
                <a:gd name="connsiteX10" fmla="*/ 2780522 w 5859624"/>
                <a:gd name="connsiteY10" fmla="*/ 31102 h 460310"/>
                <a:gd name="connsiteX11" fmla="*/ 3048000 w 5859624"/>
                <a:gd name="connsiteY11" fmla="*/ 0 h 460310"/>
                <a:gd name="connsiteX12" fmla="*/ 3228392 w 5859624"/>
                <a:gd name="connsiteY12" fmla="*/ 49764 h 460310"/>
                <a:gd name="connsiteX13" fmla="*/ 3402563 w 5859624"/>
                <a:gd name="connsiteY13" fmla="*/ 155510 h 460310"/>
                <a:gd name="connsiteX14" fmla="*/ 3750906 w 5859624"/>
                <a:gd name="connsiteY14" fmla="*/ 354564 h 460310"/>
                <a:gd name="connsiteX15" fmla="*/ 3999722 w 5859624"/>
                <a:gd name="connsiteY15" fmla="*/ 385666 h 460310"/>
                <a:gd name="connsiteX16" fmla="*/ 4491135 w 5859624"/>
                <a:gd name="connsiteY16" fmla="*/ 360784 h 460310"/>
                <a:gd name="connsiteX17" fmla="*/ 5057192 w 5859624"/>
                <a:gd name="connsiteY17" fmla="*/ 360784 h 460310"/>
                <a:gd name="connsiteX18" fmla="*/ 5567265 w 5859624"/>
                <a:gd name="connsiteY18" fmla="*/ 354564 h 460310"/>
                <a:gd name="connsiteX19" fmla="*/ 5735216 w 5859624"/>
                <a:gd name="connsiteY19" fmla="*/ 360784 h 460310"/>
                <a:gd name="connsiteX20" fmla="*/ 5859624 w 5859624"/>
                <a:gd name="connsiteY20" fmla="*/ 360784 h 4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9624" h="460310">
                  <a:moveTo>
                    <a:pt x="0" y="460310"/>
                  </a:moveTo>
                  <a:cubicBezTo>
                    <a:pt x="66351" y="425061"/>
                    <a:pt x="133739" y="387739"/>
                    <a:pt x="199053" y="354564"/>
                  </a:cubicBezTo>
                  <a:cubicBezTo>
                    <a:pt x="264367" y="321389"/>
                    <a:pt x="327608" y="292359"/>
                    <a:pt x="391886" y="261257"/>
                  </a:cubicBezTo>
                  <a:lnTo>
                    <a:pt x="466531" y="205274"/>
                  </a:lnTo>
                  <a:lnTo>
                    <a:pt x="615820" y="180392"/>
                  </a:lnTo>
                  <a:lnTo>
                    <a:pt x="864637" y="211494"/>
                  </a:lnTo>
                  <a:lnTo>
                    <a:pt x="1455575" y="192833"/>
                  </a:lnTo>
                  <a:lnTo>
                    <a:pt x="2058955" y="80866"/>
                  </a:lnTo>
                  <a:lnTo>
                    <a:pt x="2401077" y="24882"/>
                  </a:lnTo>
                  <a:lnTo>
                    <a:pt x="2513045" y="18661"/>
                  </a:lnTo>
                  <a:lnTo>
                    <a:pt x="2780522" y="31102"/>
                  </a:lnTo>
                  <a:lnTo>
                    <a:pt x="3048000" y="0"/>
                  </a:lnTo>
                  <a:lnTo>
                    <a:pt x="3228392" y="49764"/>
                  </a:lnTo>
                  <a:lnTo>
                    <a:pt x="3402563" y="155510"/>
                  </a:lnTo>
                  <a:lnTo>
                    <a:pt x="3750906" y="354564"/>
                  </a:lnTo>
                  <a:lnTo>
                    <a:pt x="3999722" y="385666"/>
                  </a:lnTo>
                  <a:lnTo>
                    <a:pt x="4491135" y="360784"/>
                  </a:lnTo>
                  <a:lnTo>
                    <a:pt x="5057192" y="360784"/>
                  </a:lnTo>
                  <a:lnTo>
                    <a:pt x="5567265" y="354564"/>
                  </a:lnTo>
                  <a:lnTo>
                    <a:pt x="5735216" y="360784"/>
                  </a:lnTo>
                  <a:lnTo>
                    <a:pt x="5859624" y="360784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7DB5825-F3CE-4696-A55B-DD0B3EB05F25}"/>
                </a:ext>
              </a:extLst>
            </p:cNvPr>
            <p:cNvSpPr/>
            <p:nvPr/>
          </p:nvSpPr>
          <p:spPr>
            <a:xfrm>
              <a:off x="1113453" y="2836506"/>
              <a:ext cx="5001208" cy="665584"/>
            </a:xfrm>
            <a:custGeom>
              <a:avLst/>
              <a:gdLst>
                <a:gd name="connsiteX0" fmla="*/ 0 w 5001208"/>
                <a:gd name="connsiteY0" fmla="*/ 665584 h 665584"/>
                <a:gd name="connsiteX1" fmla="*/ 130629 w 5001208"/>
                <a:gd name="connsiteY1" fmla="*/ 541176 h 665584"/>
                <a:gd name="connsiteX2" fmla="*/ 416767 w 5001208"/>
                <a:gd name="connsiteY2" fmla="*/ 416767 h 665584"/>
                <a:gd name="connsiteX3" fmla="*/ 789992 w 5001208"/>
                <a:gd name="connsiteY3" fmla="*/ 317241 h 665584"/>
                <a:gd name="connsiteX4" fmla="*/ 1206759 w 5001208"/>
                <a:gd name="connsiteY4" fmla="*/ 286139 h 665584"/>
                <a:gd name="connsiteX5" fmla="*/ 1399592 w 5001208"/>
                <a:gd name="connsiteY5" fmla="*/ 311021 h 665584"/>
                <a:gd name="connsiteX6" fmla="*/ 1816359 w 5001208"/>
                <a:gd name="connsiteY6" fmla="*/ 335902 h 665584"/>
                <a:gd name="connsiteX7" fmla="*/ 2058955 w 5001208"/>
                <a:gd name="connsiteY7" fmla="*/ 304800 h 665584"/>
                <a:gd name="connsiteX8" fmla="*/ 2276669 w 5001208"/>
                <a:gd name="connsiteY8" fmla="*/ 211494 h 665584"/>
                <a:gd name="connsiteX9" fmla="*/ 2544147 w 5001208"/>
                <a:gd name="connsiteY9" fmla="*/ 211494 h 665584"/>
                <a:gd name="connsiteX10" fmla="*/ 3091543 w 5001208"/>
                <a:gd name="connsiteY10" fmla="*/ 230155 h 665584"/>
                <a:gd name="connsiteX11" fmla="*/ 3346580 w 5001208"/>
                <a:gd name="connsiteY11" fmla="*/ 248816 h 665584"/>
                <a:gd name="connsiteX12" fmla="*/ 3520751 w 5001208"/>
                <a:gd name="connsiteY12" fmla="*/ 292359 h 665584"/>
                <a:gd name="connsiteX13" fmla="*/ 3744686 w 5001208"/>
                <a:gd name="connsiteY13" fmla="*/ 292359 h 665584"/>
                <a:gd name="connsiteX14" fmla="*/ 4086808 w 5001208"/>
                <a:gd name="connsiteY14" fmla="*/ 211494 h 665584"/>
                <a:gd name="connsiteX15" fmla="*/ 4441371 w 5001208"/>
                <a:gd name="connsiteY15" fmla="*/ 124408 h 665584"/>
                <a:gd name="connsiteX16" fmla="*/ 4789714 w 5001208"/>
                <a:gd name="connsiteY16" fmla="*/ 55984 h 665584"/>
                <a:gd name="connsiteX17" fmla="*/ 4988767 w 5001208"/>
                <a:gd name="connsiteY17" fmla="*/ 6221 h 665584"/>
                <a:gd name="connsiteX18" fmla="*/ 4988767 w 5001208"/>
                <a:gd name="connsiteY18" fmla="*/ 6221 h 665584"/>
                <a:gd name="connsiteX19" fmla="*/ 5001208 w 5001208"/>
                <a:gd name="connsiteY19" fmla="*/ 0 h 6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01208" h="665584">
                  <a:moveTo>
                    <a:pt x="0" y="665584"/>
                  </a:moveTo>
                  <a:lnTo>
                    <a:pt x="130629" y="541176"/>
                  </a:lnTo>
                  <a:lnTo>
                    <a:pt x="416767" y="416767"/>
                  </a:lnTo>
                  <a:lnTo>
                    <a:pt x="789992" y="317241"/>
                  </a:lnTo>
                  <a:lnTo>
                    <a:pt x="1206759" y="286139"/>
                  </a:lnTo>
                  <a:lnTo>
                    <a:pt x="1399592" y="311021"/>
                  </a:lnTo>
                  <a:lnTo>
                    <a:pt x="1816359" y="335902"/>
                  </a:lnTo>
                  <a:lnTo>
                    <a:pt x="2058955" y="304800"/>
                  </a:lnTo>
                  <a:lnTo>
                    <a:pt x="2276669" y="211494"/>
                  </a:lnTo>
                  <a:lnTo>
                    <a:pt x="2544147" y="211494"/>
                  </a:lnTo>
                  <a:lnTo>
                    <a:pt x="3091543" y="230155"/>
                  </a:lnTo>
                  <a:lnTo>
                    <a:pt x="3346580" y="248816"/>
                  </a:lnTo>
                  <a:lnTo>
                    <a:pt x="3520751" y="292359"/>
                  </a:lnTo>
                  <a:lnTo>
                    <a:pt x="3744686" y="292359"/>
                  </a:lnTo>
                  <a:lnTo>
                    <a:pt x="4086808" y="211494"/>
                  </a:lnTo>
                  <a:lnTo>
                    <a:pt x="4441371" y="124408"/>
                  </a:lnTo>
                  <a:lnTo>
                    <a:pt x="4789714" y="55984"/>
                  </a:lnTo>
                  <a:lnTo>
                    <a:pt x="4988767" y="6221"/>
                  </a:lnTo>
                  <a:lnTo>
                    <a:pt x="4988767" y="6221"/>
                  </a:lnTo>
                  <a:lnTo>
                    <a:pt x="5001208" y="0"/>
                  </a:ln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16F3997-505C-4CDC-B5DA-16FC6C6374C1}"/>
                </a:ext>
              </a:extLst>
            </p:cNvPr>
            <p:cNvGrpSpPr/>
            <p:nvPr/>
          </p:nvGrpSpPr>
          <p:grpSpPr>
            <a:xfrm>
              <a:off x="485192" y="1735494"/>
              <a:ext cx="3968620" cy="1281404"/>
              <a:chOff x="485192" y="1735494"/>
              <a:chExt cx="3968620" cy="1281404"/>
            </a:xfrm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073D7A5E-B1CB-4B05-BBCE-4389968998B5}"/>
                  </a:ext>
                </a:extLst>
              </p:cNvPr>
              <p:cNvSpPr/>
              <p:nvPr/>
            </p:nvSpPr>
            <p:spPr>
              <a:xfrm>
                <a:off x="485192" y="2674776"/>
                <a:ext cx="1878563" cy="342122"/>
              </a:xfrm>
              <a:custGeom>
                <a:avLst/>
                <a:gdLst>
                  <a:gd name="connsiteX0" fmla="*/ 0 w 1878563"/>
                  <a:gd name="connsiteY0" fmla="*/ 0 h 342122"/>
                  <a:gd name="connsiteX1" fmla="*/ 342122 w 1878563"/>
                  <a:gd name="connsiteY1" fmla="*/ 62204 h 342122"/>
                  <a:gd name="connsiteX2" fmla="*/ 541175 w 1878563"/>
                  <a:gd name="connsiteY2" fmla="*/ 93306 h 342122"/>
                  <a:gd name="connsiteX3" fmla="*/ 889518 w 1878563"/>
                  <a:gd name="connsiteY3" fmla="*/ 105746 h 342122"/>
                  <a:gd name="connsiteX4" fmla="*/ 1069910 w 1878563"/>
                  <a:gd name="connsiteY4" fmla="*/ 118187 h 342122"/>
                  <a:gd name="connsiteX5" fmla="*/ 1219200 w 1878563"/>
                  <a:gd name="connsiteY5" fmla="*/ 180391 h 342122"/>
                  <a:gd name="connsiteX6" fmla="*/ 1275184 w 1878563"/>
                  <a:gd name="connsiteY6" fmla="*/ 230155 h 342122"/>
                  <a:gd name="connsiteX7" fmla="*/ 1443135 w 1878563"/>
                  <a:gd name="connsiteY7" fmla="*/ 230155 h 342122"/>
                  <a:gd name="connsiteX8" fmla="*/ 1691951 w 1878563"/>
                  <a:gd name="connsiteY8" fmla="*/ 286138 h 342122"/>
                  <a:gd name="connsiteX9" fmla="*/ 1878563 w 1878563"/>
                  <a:gd name="connsiteY9" fmla="*/ 342122 h 342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78563" h="342122">
                    <a:moveTo>
                      <a:pt x="0" y="0"/>
                    </a:moveTo>
                    <a:lnTo>
                      <a:pt x="342122" y="62204"/>
                    </a:lnTo>
                    <a:lnTo>
                      <a:pt x="541175" y="93306"/>
                    </a:lnTo>
                    <a:lnTo>
                      <a:pt x="889518" y="105746"/>
                    </a:lnTo>
                    <a:lnTo>
                      <a:pt x="1069910" y="118187"/>
                    </a:lnTo>
                    <a:lnTo>
                      <a:pt x="1219200" y="180391"/>
                    </a:lnTo>
                    <a:lnTo>
                      <a:pt x="1275184" y="230155"/>
                    </a:lnTo>
                    <a:lnTo>
                      <a:pt x="1443135" y="230155"/>
                    </a:lnTo>
                    <a:lnTo>
                      <a:pt x="1691951" y="286138"/>
                    </a:lnTo>
                    <a:lnTo>
                      <a:pt x="1878563" y="342122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C8C1E45-D5D8-4985-9FA9-67114D1FD8AB}"/>
                  </a:ext>
                </a:extLst>
              </p:cNvPr>
              <p:cNvSpPr/>
              <p:nvPr/>
            </p:nvSpPr>
            <p:spPr>
              <a:xfrm>
                <a:off x="2326433" y="2326433"/>
                <a:ext cx="1449355" cy="422987"/>
              </a:xfrm>
              <a:custGeom>
                <a:avLst/>
                <a:gdLst>
                  <a:gd name="connsiteX0" fmla="*/ 0 w 1449355"/>
                  <a:gd name="connsiteY0" fmla="*/ 0 h 422987"/>
                  <a:gd name="connsiteX1" fmla="*/ 192832 w 1449355"/>
                  <a:gd name="connsiteY1" fmla="*/ 174171 h 422987"/>
                  <a:gd name="connsiteX2" fmla="*/ 485191 w 1449355"/>
                  <a:gd name="connsiteY2" fmla="*/ 360783 h 422987"/>
                  <a:gd name="connsiteX3" fmla="*/ 653143 w 1449355"/>
                  <a:gd name="connsiteY3" fmla="*/ 422987 h 422987"/>
                  <a:gd name="connsiteX4" fmla="*/ 839755 w 1449355"/>
                  <a:gd name="connsiteY4" fmla="*/ 385665 h 422987"/>
                  <a:gd name="connsiteX5" fmla="*/ 1038808 w 1449355"/>
                  <a:gd name="connsiteY5" fmla="*/ 298579 h 422987"/>
                  <a:gd name="connsiteX6" fmla="*/ 1343608 w 1449355"/>
                  <a:gd name="connsiteY6" fmla="*/ 161730 h 422987"/>
                  <a:gd name="connsiteX7" fmla="*/ 1449355 w 1449355"/>
                  <a:gd name="connsiteY7" fmla="*/ 124408 h 42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49355" h="422987">
                    <a:moveTo>
                      <a:pt x="0" y="0"/>
                    </a:moveTo>
                    <a:lnTo>
                      <a:pt x="192832" y="174171"/>
                    </a:lnTo>
                    <a:lnTo>
                      <a:pt x="485191" y="360783"/>
                    </a:lnTo>
                    <a:lnTo>
                      <a:pt x="653143" y="422987"/>
                    </a:lnTo>
                    <a:lnTo>
                      <a:pt x="839755" y="385665"/>
                    </a:lnTo>
                    <a:lnTo>
                      <a:pt x="1038808" y="298579"/>
                    </a:lnTo>
                    <a:lnTo>
                      <a:pt x="1343608" y="161730"/>
                    </a:lnTo>
                    <a:lnTo>
                      <a:pt x="1449355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5CC21FB0-8606-46B2-A2F5-C61AC8849FEF}"/>
                  </a:ext>
                </a:extLst>
              </p:cNvPr>
              <p:cNvSpPr/>
              <p:nvPr/>
            </p:nvSpPr>
            <p:spPr>
              <a:xfrm>
                <a:off x="3178629" y="2245567"/>
                <a:ext cx="1275183" cy="161731"/>
              </a:xfrm>
              <a:custGeom>
                <a:avLst/>
                <a:gdLst>
                  <a:gd name="connsiteX0" fmla="*/ 0 w 1275183"/>
                  <a:gd name="connsiteY0" fmla="*/ 0 h 161731"/>
                  <a:gd name="connsiteX1" fmla="*/ 360783 w 1275183"/>
                  <a:gd name="connsiteY1" fmla="*/ 93306 h 161731"/>
                  <a:gd name="connsiteX2" fmla="*/ 783771 w 1275183"/>
                  <a:gd name="connsiteY2" fmla="*/ 161731 h 161731"/>
                  <a:gd name="connsiteX3" fmla="*/ 1038808 w 1275183"/>
                  <a:gd name="connsiteY3" fmla="*/ 161731 h 161731"/>
                  <a:gd name="connsiteX4" fmla="*/ 1275183 w 1275183"/>
                  <a:gd name="connsiteY4" fmla="*/ 124409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5183" h="161731">
                    <a:moveTo>
                      <a:pt x="0" y="0"/>
                    </a:moveTo>
                    <a:lnTo>
                      <a:pt x="360783" y="93306"/>
                    </a:lnTo>
                    <a:lnTo>
                      <a:pt x="783771" y="161731"/>
                    </a:lnTo>
                    <a:lnTo>
                      <a:pt x="1038808" y="161731"/>
                    </a:lnTo>
                    <a:lnTo>
                      <a:pt x="1275183" y="12440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405492D6-0FC9-4152-9449-713E57128D9F}"/>
                  </a:ext>
                </a:extLst>
              </p:cNvPr>
              <p:cNvSpPr/>
              <p:nvPr/>
            </p:nvSpPr>
            <p:spPr>
              <a:xfrm>
                <a:off x="684245" y="2345094"/>
                <a:ext cx="1374710" cy="236375"/>
              </a:xfrm>
              <a:custGeom>
                <a:avLst/>
                <a:gdLst>
                  <a:gd name="connsiteX0" fmla="*/ 0 w 1374710"/>
                  <a:gd name="connsiteY0" fmla="*/ 0 h 236375"/>
                  <a:gd name="connsiteX1" fmla="*/ 279918 w 1374710"/>
                  <a:gd name="connsiteY1" fmla="*/ 0 h 236375"/>
                  <a:gd name="connsiteX2" fmla="*/ 447869 w 1374710"/>
                  <a:gd name="connsiteY2" fmla="*/ 6220 h 236375"/>
                  <a:gd name="connsiteX3" fmla="*/ 665584 w 1374710"/>
                  <a:gd name="connsiteY3" fmla="*/ 87086 h 236375"/>
                  <a:gd name="connsiteX4" fmla="*/ 858416 w 1374710"/>
                  <a:gd name="connsiteY4" fmla="*/ 143069 h 236375"/>
                  <a:gd name="connsiteX5" fmla="*/ 1045028 w 1374710"/>
                  <a:gd name="connsiteY5" fmla="*/ 230155 h 236375"/>
                  <a:gd name="connsiteX6" fmla="*/ 1163216 w 1374710"/>
                  <a:gd name="connsiteY6" fmla="*/ 230155 h 236375"/>
                  <a:gd name="connsiteX7" fmla="*/ 1374710 w 1374710"/>
                  <a:gd name="connsiteY7" fmla="*/ 236375 h 23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74710" h="236375">
                    <a:moveTo>
                      <a:pt x="0" y="0"/>
                    </a:moveTo>
                    <a:lnTo>
                      <a:pt x="279918" y="0"/>
                    </a:lnTo>
                    <a:lnTo>
                      <a:pt x="447869" y="6220"/>
                    </a:lnTo>
                    <a:lnTo>
                      <a:pt x="665584" y="87086"/>
                    </a:lnTo>
                    <a:lnTo>
                      <a:pt x="858416" y="143069"/>
                    </a:lnTo>
                    <a:lnTo>
                      <a:pt x="1045028" y="230155"/>
                    </a:lnTo>
                    <a:lnTo>
                      <a:pt x="1163216" y="230155"/>
                    </a:lnTo>
                    <a:lnTo>
                      <a:pt x="1374710" y="236375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53F16B4-A404-4AFE-B5CD-001AE1CA9746}"/>
                  </a:ext>
                </a:extLst>
              </p:cNvPr>
              <p:cNvSpPr/>
              <p:nvPr/>
            </p:nvSpPr>
            <p:spPr>
              <a:xfrm>
                <a:off x="2121159" y="1735494"/>
                <a:ext cx="615821" cy="118188"/>
              </a:xfrm>
              <a:custGeom>
                <a:avLst/>
                <a:gdLst>
                  <a:gd name="connsiteX0" fmla="*/ 0 w 615821"/>
                  <a:gd name="connsiteY0" fmla="*/ 0 h 118188"/>
                  <a:gd name="connsiteX1" fmla="*/ 186612 w 615821"/>
                  <a:gd name="connsiteY1" fmla="*/ 0 h 118188"/>
                  <a:gd name="connsiteX2" fmla="*/ 466531 w 615821"/>
                  <a:gd name="connsiteY2" fmla="*/ 68424 h 118188"/>
                  <a:gd name="connsiteX3" fmla="*/ 615821 w 615821"/>
                  <a:gd name="connsiteY3" fmla="*/ 118188 h 11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5821" h="118188">
                    <a:moveTo>
                      <a:pt x="0" y="0"/>
                    </a:moveTo>
                    <a:lnTo>
                      <a:pt x="186612" y="0"/>
                    </a:lnTo>
                    <a:lnTo>
                      <a:pt x="466531" y="68424"/>
                    </a:lnTo>
                    <a:lnTo>
                      <a:pt x="615821" y="11818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0E1AF421-E12D-4D53-8931-E56EECE7DD1A}"/>
                  </a:ext>
                </a:extLst>
              </p:cNvPr>
              <p:cNvSpPr/>
              <p:nvPr/>
            </p:nvSpPr>
            <p:spPr>
              <a:xfrm>
                <a:off x="1368490" y="1866122"/>
                <a:ext cx="746449" cy="93307"/>
              </a:xfrm>
              <a:custGeom>
                <a:avLst/>
                <a:gdLst>
                  <a:gd name="connsiteX0" fmla="*/ 0 w 746449"/>
                  <a:gd name="connsiteY0" fmla="*/ 80866 h 93307"/>
                  <a:gd name="connsiteX1" fmla="*/ 124408 w 746449"/>
                  <a:gd name="connsiteY1" fmla="*/ 43543 h 93307"/>
                  <a:gd name="connsiteX2" fmla="*/ 292359 w 746449"/>
                  <a:gd name="connsiteY2" fmla="*/ 6221 h 93307"/>
                  <a:gd name="connsiteX3" fmla="*/ 360783 w 746449"/>
                  <a:gd name="connsiteY3" fmla="*/ 0 h 93307"/>
                  <a:gd name="connsiteX4" fmla="*/ 516294 w 746449"/>
                  <a:gd name="connsiteY4" fmla="*/ 0 h 93307"/>
                  <a:gd name="connsiteX5" fmla="*/ 590939 w 746449"/>
                  <a:gd name="connsiteY5" fmla="*/ 62205 h 93307"/>
                  <a:gd name="connsiteX6" fmla="*/ 634481 w 746449"/>
                  <a:gd name="connsiteY6" fmla="*/ 80866 h 93307"/>
                  <a:gd name="connsiteX7" fmla="*/ 746449 w 746449"/>
                  <a:gd name="connsiteY7" fmla="*/ 93307 h 93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46449" h="93307">
                    <a:moveTo>
                      <a:pt x="0" y="80866"/>
                    </a:moveTo>
                    <a:lnTo>
                      <a:pt x="124408" y="43543"/>
                    </a:lnTo>
                    <a:lnTo>
                      <a:pt x="292359" y="6221"/>
                    </a:lnTo>
                    <a:lnTo>
                      <a:pt x="360783" y="0"/>
                    </a:lnTo>
                    <a:lnTo>
                      <a:pt x="516294" y="0"/>
                    </a:lnTo>
                    <a:lnTo>
                      <a:pt x="590939" y="62205"/>
                    </a:lnTo>
                    <a:lnTo>
                      <a:pt x="634481" y="80866"/>
                    </a:lnTo>
                    <a:lnTo>
                      <a:pt x="746449" y="93307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DC7CE6BB-895B-4AF6-8F5C-44F4CD277FC9}"/>
                  </a:ext>
                </a:extLst>
              </p:cNvPr>
              <p:cNvSpPr/>
              <p:nvPr/>
            </p:nvSpPr>
            <p:spPr>
              <a:xfrm>
                <a:off x="1387151" y="2121159"/>
                <a:ext cx="435429" cy="136849"/>
              </a:xfrm>
              <a:custGeom>
                <a:avLst/>
                <a:gdLst>
                  <a:gd name="connsiteX0" fmla="*/ 0 w 435429"/>
                  <a:gd name="connsiteY0" fmla="*/ 0 h 136849"/>
                  <a:gd name="connsiteX1" fmla="*/ 80865 w 435429"/>
                  <a:gd name="connsiteY1" fmla="*/ 49763 h 136849"/>
                  <a:gd name="connsiteX2" fmla="*/ 248816 w 435429"/>
                  <a:gd name="connsiteY2" fmla="*/ 105747 h 136849"/>
                  <a:gd name="connsiteX3" fmla="*/ 398106 w 435429"/>
                  <a:gd name="connsiteY3" fmla="*/ 136849 h 136849"/>
                  <a:gd name="connsiteX4" fmla="*/ 435429 w 435429"/>
                  <a:gd name="connsiteY4" fmla="*/ 136849 h 13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5429" h="136849">
                    <a:moveTo>
                      <a:pt x="0" y="0"/>
                    </a:moveTo>
                    <a:lnTo>
                      <a:pt x="80865" y="49763"/>
                    </a:lnTo>
                    <a:lnTo>
                      <a:pt x="248816" y="105747"/>
                    </a:lnTo>
                    <a:lnTo>
                      <a:pt x="398106" y="136849"/>
                    </a:lnTo>
                    <a:lnTo>
                      <a:pt x="435429" y="136849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228A42CD-C166-414F-B940-46D9237E6B90}"/>
                  </a:ext>
                </a:extLst>
              </p:cNvPr>
              <p:cNvSpPr/>
              <p:nvPr/>
            </p:nvSpPr>
            <p:spPr>
              <a:xfrm>
                <a:off x="3327918" y="2158482"/>
                <a:ext cx="709127" cy="124408"/>
              </a:xfrm>
              <a:custGeom>
                <a:avLst/>
                <a:gdLst>
                  <a:gd name="connsiteX0" fmla="*/ 0 w 709127"/>
                  <a:gd name="connsiteY0" fmla="*/ 31102 h 124408"/>
                  <a:gd name="connsiteX1" fmla="*/ 186613 w 709127"/>
                  <a:gd name="connsiteY1" fmla="*/ 0 h 124408"/>
                  <a:gd name="connsiteX2" fmla="*/ 329682 w 709127"/>
                  <a:gd name="connsiteY2" fmla="*/ 0 h 124408"/>
                  <a:gd name="connsiteX3" fmla="*/ 460311 w 709127"/>
                  <a:gd name="connsiteY3" fmla="*/ 37322 h 124408"/>
                  <a:gd name="connsiteX4" fmla="*/ 622041 w 709127"/>
                  <a:gd name="connsiteY4" fmla="*/ 93306 h 124408"/>
                  <a:gd name="connsiteX5" fmla="*/ 709127 w 709127"/>
                  <a:gd name="connsiteY5" fmla="*/ 124408 h 1244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9127" h="124408">
                    <a:moveTo>
                      <a:pt x="0" y="31102"/>
                    </a:moveTo>
                    <a:lnTo>
                      <a:pt x="186613" y="0"/>
                    </a:lnTo>
                    <a:lnTo>
                      <a:pt x="329682" y="0"/>
                    </a:lnTo>
                    <a:lnTo>
                      <a:pt x="460311" y="37322"/>
                    </a:lnTo>
                    <a:lnTo>
                      <a:pt x="622041" y="93306"/>
                    </a:lnTo>
                    <a:lnTo>
                      <a:pt x="709127" y="124408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967DE6B9-6525-4B08-88CF-CFBB1DD2756B}"/>
                  </a:ext>
                </a:extLst>
              </p:cNvPr>
              <p:cNvSpPr/>
              <p:nvPr/>
            </p:nvSpPr>
            <p:spPr>
              <a:xfrm>
                <a:off x="715347" y="1847461"/>
                <a:ext cx="242596" cy="174172"/>
              </a:xfrm>
              <a:custGeom>
                <a:avLst/>
                <a:gdLst>
                  <a:gd name="connsiteX0" fmla="*/ 0 w 242596"/>
                  <a:gd name="connsiteY0" fmla="*/ 174172 h 174172"/>
                  <a:gd name="connsiteX1" fmla="*/ 68424 w 242596"/>
                  <a:gd name="connsiteY1" fmla="*/ 111968 h 174172"/>
                  <a:gd name="connsiteX2" fmla="*/ 167951 w 242596"/>
                  <a:gd name="connsiteY2" fmla="*/ 31102 h 174172"/>
                  <a:gd name="connsiteX3" fmla="*/ 242596 w 242596"/>
                  <a:gd name="connsiteY3" fmla="*/ 0 h 174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2596" h="174172">
                    <a:moveTo>
                      <a:pt x="0" y="174172"/>
                    </a:moveTo>
                    <a:lnTo>
                      <a:pt x="68424" y="111968"/>
                    </a:lnTo>
                    <a:lnTo>
                      <a:pt x="167951" y="31102"/>
                    </a:lnTo>
                    <a:lnTo>
                      <a:pt x="242596" y="0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3AE1202-1338-43F9-B9F6-0126D962053E}"/>
                  </a:ext>
                </a:extLst>
              </p:cNvPr>
              <p:cNvSpPr/>
              <p:nvPr/>
            </p:nvSpPr>
            <p:spPr>
              <a:xfrm>
                <a:off x="1088571" y="1878563"/>
                <a:ext cx="279919" cy="161731"/>
              </a:xfrm>
              <a:custGeom>
                <a:avLst/>
                <a:gdLst>
                  <a:gd name="connsiteX0" fmla="*/ 0 w 279919"/>
                  <a:gd name="connsiteY0" fmla="*/ 161731 h 161731"/>
                  <a:gd name="connsiteX1" fmla="*/ 37323 w 279919"/>
                  <a:gd name="connsiteY1" fmla="*/ 74645 h 161731"/>
                  <a:gd name="connsiteX2" fmla="*/ 111968 w 279919"/>
                  <a:gd name="connsiteY2" fmla="*/ 6221 h 161731"/>
                  <a:gd name="connsiteX3" fmla="*/ 180392 w 279919"/>
                  <a:gd name="connsiteY3" fmla="*/ 0 h 161731"/>
                  <a:gd name="connsiteX4" fmla="*/ 279919 w 279919"/>
                  <a:gd name="connsiteY4" fmla="*/ 6221 h 161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9919" h="161731">
                    <a:moveTo>
                      <a:pt x="0" y="161731"/>
                    </a:moveTo>
                    <a:lnTo>
                      <a:pt x="37323" y="74645"/>
                    </a:lnTo>
                    <a:lnTo>
                      <a:pt x="111968" y="6221"/>
                    </a:lnTo>
                    <a:lnTo>
                      <a:pt x="180392" y="0"/>
                    </a:lnTo>
                    <a:lnTo>
                      <a:pt x="279919" y="6221"/>
                    </a:lnTo>
                  </a:path>
                </a:pathLst>
              </a:custGeom>
              <a:noFill/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427E738-9BDE-4B1B-A220-80493F9F9A41}"/>
                </a:ext>
              </a:extLst>
            </p:cNvPr>
            <p:cNvSpPr/>
            <p:nvPr/>
          </p:nvSpPr>
          <p:spPr>
            <a:xfrm>
              <a:off x="235950" y="1176980"/>
              <a:ext cx="5878711" cy="2359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72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DCD1A2A7-0E43-4529-8F7F-0784D574F111}"/>
              </a:ext>
            </a:extLst>
          </p:cNvPr>
          <p:cNvGrpSpPr/>
          <p:nvPr/>
        </p:nvGrpSpPr>
        <p:grpSpPr>
          <a:xfrm>
            <a:off x="4924473" y="389806"/>
            <a:ext cx="4141544" cy="2279515"/>
            <a:chOff x="-35912" y="1605883"/>
            <a:chExt cx="4285552" cy="235877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3149D36-5182-4417-BA3D-54B4078953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941"/>
            <a:stretch/>
          </p:blipFill>
          <p:spPr>
            <a:xfrm>
              <a:off x="246651" y="1605883"/>
              <a:ext cx="4002989" cy="235877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6A4C1C-AB12-4FF0-A2FC-7D262C592A2D}"/>
                </a:ext>
              </a:extLst>
            </p:cNvPr>
            <p:cNvSpPr txBox="1"/>
            <p:nvPr/>
          </p:nvSpPr>
          <p:spPr>
            <a:xfrm>
              <a:off x="56100" y="3184436"/>
              <a:ext cx="4523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LAB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F6B0A7DB-206F-43B1-9A72-0891693E8024}"/>
                </a:ext>
              </a:extLst>
            </p:cNvPr>
            <p:cNvCxnSpPr>
              <a:cxnSpLocks/>
              <a:stCxn id="26" idx="3"/>
            </p:cNvCxnSpPr>
            <p:nvPr/>
          </p:nvCxnSpPr>
          <p:spPr bwMode="auto">
            <a:xfrm>
              <a:off x="508468" y="3315241"/>
              <a:ext cx="601875" cy="13080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2F89E07-F8CF-4522-A2F2-E997406EE5E1}"/>
                </a:ext>
              </a:extLst>
            </p:cNvPr>
            <p:cNvSpPr txBox="1"/>
            <p:nvPr/>
          </p:nvSpPr>
          <p:spPr>
            <a:xfrm>
              <a:off x="60156" y="2703748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Moho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5F48803-392B-4BC9-98D4-BCC70F00C7E2}"/>
                </a:ext>
              </a:extLst>
            </p:cNvPr>
            <p:cNvCxnSpPr>
              <a:cxnSpLocks/>
              <a:stCxn id="28" idx="3"/>
            </p:cNvCxnSpPr>
            <p:nvPr/>
          </p:nvCxnSpPr>
          <p:spPr bwMode="auto">
            <a:xfrm flipV="1">
              <a:off x="597483" y="2824031"/>
              <a:ext cx="718133" cy="105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ABBA85E-5CBA-416A-B550-D571294EC469}"/>
                </a:ext>
              </a:extLst>
            </p:cNvPr>
            <p:cNvSpPr txBox="1"/>
            <p:nvPr/>
          </p:nvSpPr>
          <p:spPr>
            <a:xfrm>
              <a:off x="60156" y="2357659"/>
              <a:ext cx="60946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UC/LC</a:t>
              </a: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7EAA9DE-E6A7-4D65-B82E-86E957B4A218}"/>
                </a:ext>
              </a:extLst>
            </p:cNvPr>
            <p:cNvCxnSpPr>
              <a:stCxn id="30" idx="3"/>
            </p:cNvCxnSpPr>
            <p:nvPr/>
          </p:nvCxnSpPr>
          <p:spPr bwMode="auto">
            <a:xfrm>
              <a:off x="669618" y="2488464"/>
              <a:ext cx="1009892" cy="16778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11603BD-12DC-49D1-8B83-1F4E1E5E6CE4}"/>
                </a:ext>
              </a:extLst>
            </p:cNvPr>
            <p:cNvSpPr txBox="1"/>
            <p:nvPr/>
          </p:nvSpPr>
          <p:spPr>
            <a:xfrm>
              <a:off x="-35912" y="1805995"/>
              <a:ext cx="10887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Thrace Basin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B62913B-3336-41C9-BB1C-BC43FAE81D93}"/>
                </a:ext>
              </a:extLst>
            </p:cNvPr>
            <p:cNvCxnSpPr>
              <a:stCxn id="32" idx="2"/>
            </p:cNvCxnSpPr>
            <p:nvPr/>
          </p:nvCxnSpPr>
          <p:spPr bwMode="auto">
            <a:xfrm>
              <a:off x="508468" y="2082994"/>
              <a:ext cx="377940" cy="21880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B8C9673-3F7A-42E4-93C8-B7F1227FF9E7}"/>
              </a:ext>
            </a:extLst>
          </p:cNvPr>
          <p:cNvSpPr txBox="1"/>
          <p:nvPr/>
        </p:nvSpPr>
        <p:spPr>
          <a:xfrm>
            <a:off x="0" y="16023"/>
            <a:ext cx="9098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baseline="0" dirty="0">
                <a:latin typeface="Verdana" panose="020B0604030504040204" pitchFamily="34" charset="0"/>
                <a:ea typeface="Verdana" panose="020B0604030504040204" pitchFamily="34" charset="0"/>
                <a:cs typeface="Arial Bold" panose="020B0704020202020204" pitchFamily="34" charset="0"/>
                <a:sym typeface="Gill Sans" charset="0"/>
              </a:rPr>
              <a:t>What is next? Outlook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Arial Bold" panose="020B0704020202020204" pitchFamily="34" charset="0"/>
              <a:sym typeface="Gill Sans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79D0592-7C46-4CA7-BE26-7FEA616637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80" t="3484"/>
          <a:stretch/>
        </p:blipFill>
        <p:spPr>
          <a:xfrm>
            <a:off x="5536584" y="2689418"/>
            <a:ext cx="3607416" cy="231444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CE627C-7D6D-4648-AB90-0C77F21744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893" y="4673695"/>
            <a:ext cx="1133993" cy="35699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A0E722D-F8DB-4C80-B903-F445A4E7352B}"/>
              </a:ext>
            </a:extLst>
          </p:cNvPr>
          <p:cNvSpPr txBox="1"/>
          <p:nvPr/>
        </p:nvSpPr>
        <p:spPr>
          <a:xfrm>
            <a:off x="1769938" y="2229830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Thermal Modelling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016034-5092-48C5-9EDB-762284797E54}"/>
              </a:ext>
            </a:extLst>
          </p:cNvPr>
          <p:cNvSpPr txBox="1"/>
          <p:nvPr/>
        </p:nvSpPr>
        <p:spPr>
          <a:xfrm>
            <a:off x="1118229" y="845490"/>
            <a:ext cx="36697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Crustal/Lithosphere Structure </a:t>
            </a:r>
          </a:p>
          <a:p>
            <a:pPr algn="ctr"/>
            <a:r>
              <a:rPr lang="en-US" sz="1800" dirty="0"/>
              <a:t>+ </a:t>
            </a:r>
          </a:p>
          <a:p>
            <a:pPr algn="ctr"/>
            <a:r>
              <a:rPr lang="en-US" sz="1800" dirty="0"/>
              <a:t>Thermal State </a:t>
            </a:r>
          </a:p>
        </p:txBody>
      </p:sp>
      <p:sp>
        <p:nvSpPr>
          <p:cNvPr id="40" name="TextBox 8">
            <a:extLst>
              <a:ext uri="{FF2B5EF4-FFF2-40B4-BE49-F238E27FC236}">
                <a16:creationId xmlns:a16="http://schemas.microsoft.com/office/drawing/2014/main" id="{34039AE6-8BEE-4CED-A8DC-FABB9E260BB0}"/>
              </a:ext>
            </a:extLst>
          </p:cNvPr>
          <p:cNvSpPr txBox="1"/>
          <p:nvPr/>
        </p:nvSpPr>
        <p:spPr>
          <a:xfrm>
            <a:off x="2014886" y="4728652"/>
            <a:ext cx="42156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r>
              <a:rPr lang="en-US" sz="1200" dirty="0"/>
              <a:t>Modelling performed with GOLEM (Jackey &amp; </a:t>
            </a:r>
            <a:r>
              <a:rPr lang="en-US" sz="1200" dirty="0" err="1"/>
              <a:t>Cacace</a:t>
            </a:r>
            <a:r>
              <a:rPr lang="en-US" sz="1200" dirty="0"/>
              <a:t>, 2017) </a:t>
            </a:r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5610CB31-94D1-4D24-A982-ACA01A86ED3A}"/>
              </a:ext>
            </a:extLst>
          </p:cNvPr>
          <p:cNvSpPr/>
          <p:nvPr/>
        </p:nvSpPr>
        <p:spPr bwMode="auto">
          <a:xfrm rot="5400000">
            <a:off x="2826674" y="1787773"/>
            <a:ext cx="252819" cy="363714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96" charset="-128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BCBCF-654B-4836-8452-BE47C09C177C}"/>
              </a:ext>
            </a:extLst>
          </p:cNvPr>
          <p:cNvSpPr txBox="1"/>
          <p:nvPr/>
        </p:nvSpPr>
        <p:spPr>
          <a:xfrm>
            <a:off x="263117" y="3341842"/>
            <a:ext cx="4934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Rheological configuration</a:t>
            </a:r>
            <a:r>
              <a:rPr lang="en-US" sz="2000" dirty="0"/>
              <a:t> controls on </a:t>
            </a:r>
            <a:r>
              <a:rPr lang="en-US" sz="2000" b="1" dirty="0"/>
              <a:t>deformation mechanisms</a:t>
            </a:r>
            <a:r>
              <a:rPr lang="en-US" sz="2000" dirty="0"/>
              <a:t> along-fault?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BD0D3E1-8966-4791-BE1A-9D140F5B1E1C}"/>
              </a:ext>
            </a:extLst>
          </p:cNvPr>
          <p:cNvSpPr txBox="1"/>
          <p:nvPr/>
        </p:nvSpPr>
        <p:spPr>
          <a:xfrm>
            <a:off x="879431" y="2942528"/>
            <a:ext cx="366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Next step: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B0AABC8-B4EE-4888-AD25-76AE48CC03C5}"/>
              </a:ext>
            </a:extLst>
          </p:cNvPr>
          <p:cNvGrpSpPr/>
          <p:nvPr/>
        </p:nvGrpSpPr>
        <p:grpSpPr>
          <a:xfrm>
            <a:off x="118873" y="622017"/>
            <a:ext cx="1143261" cy="1479432"/>
            <a:chOff x="118873" y="622017"/>
            <a:chExt cx="1143261" cy="1479432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7A2538-65E3-4100-9581-213D57D454B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5076" y="1444402"/>
              <a:ext cx="1047642" cy="428146"/>
            </a:xfrm>
            <a:prstGeom prst="rect">
              <a:avLst/>
            </a:prstGeom>
          </p:spPr>
        </p:pic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D826B1F6-1FC9-4F7C-8D9E-71E614D82543}"/>
                </a:ext>
              </a:extLst>
            </p:cNvPr>
            <p:cNvGrpSpPr/>
            <p:nvPr/>
          </p:nvGrpSpPr>
          <p:grpSpPr>
            <a:xfrm>
              <a:off x="209960" y="861134"/>
              <a:ext cx="1052174" cy="423888"/>
              <a:chOff x="105850" y="2765101"/>
              <a:chExt cx="4429368" cy="1784456"/>
            </a:xfrm>
          </p:grpSpPr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5F25E5BA-92C2-4423-9EA8-6F57F4B94B9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718" y="2767149"/>
                <a:ext cx="4427500" cy="1782408"/>
              </a:xfrm>
              <a:prstGeom prst="rect">
                <a:avLst/>
              </a:prstGeom>
            </p:spPr>
          </p:pic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CACFB41D-CAED-4C51-AF98-E1013CA8A9DC}"/>
                  </a:ext>
                </a:extLst>
              </p:cNvPr>
              <p:cNvGrpSpPr/>
              <p:nvPr/>
            </p:nvGrpSpPr>
            <p:grpSpPr>
              <a:xfrm>
                <a:off x="105850" y="2765101"/>
                <a:ext cx="4427500" cy="1782408"/>
                <a:chOff x="235950" y="1176980"/>
                <a:chExt cx="5878711" cy="2359118"/>
              </a:xfrm>
            </p:grpSpPr>
            <p:sp>
              <p:nvSpPr>
                <p:cNvPr id="48" name="Freeform: Shape 47">
                  <a:extLst>
                    <a:ext uri="{FF2B5EF4-FFF2-40B4-BE49-F238E27FC236}">
                      <a16:creationId xmlns:a16="http://schemas.microsoft.com/office/drawing/2014/main" id="{D3DC9F15-AC69-458A-BE7F-DA62FF3465FE}"/>
                    </a:ext>
                  </a:extLst>
                </p:cNvPr>
                <p:cNvSpPr/>
                <p:nvPr/>
              </p:nvSpPr>
              <p:spPr>
                <a:xfrm>
                  <a:off x="242596" y="1878563"/>
                  <a:ext cx="5859624" cy="460310"/>
                </a:xfrm>
                <a:custGeom>
                  <a:avLst/>
                  <a:gdLst>
                    <a:gd name="connsiteX0" fmla="*/ 0 w 5921828"/>
                    <a:gd name="connsiteY0" fmla="*/ 485192 h 485192"/>
                    <a:gd name="connsiteX1" fmla="*/ 261257 w 5921828"/>
                    <a:gd name="connsiteY1" fmla="*/ 354564 h 485192"/>
                    <a:gd name="connsiteX2" fmla="*/ 454090 w 5921828"/>
                    <a:gd name="connsiteY2" fmla="*/ 261257 h 485192"/>
                    <a:gd name="connsiteX3" fmla="*/ 528735 w 5921828"/>
                    <a:gd name="connsiteY3" fmla="*/ 205274 h 485192"/>
                    <a:gd name="connsiteX4" fmla="*/ 678024 w 5921828"/>
                    <a:gd name="connsiteY4" fmla="*/ 180392 h 485192"/>
                    <a:gd name="connsiteX5" fmla="*/ 926841 w 5921828"/>
                    <a:gd name="connsiteY5" fmla="*/ 211494 h 485192"/>
                    <a:gd name="connsiteX6" fmla="*/ 1517779 w 5921828"/>
                    <a:gd name="connsiteY6" fmla="*/ 192833 h 485192"/>
                    <a:gd name="connsiteX7" fmla="*/ 2121159 w 5921828"/>
                    <a:gd name="connsiteY7" fmla="*/ 80866 h 485192"/>
                    <a:gd name="connsiteX8" fmla="*/ 2463281 w 5921828"/>
                    <a:gd name="connsiteY8" fmla="*/ 24882 h 485192"/>
                    <a:gd name="connsiteX9" fmla="*/ 2575249 w 5921828"/>
                    <a:gd name="connsiteY9" fmla="*/ 18661 h 485192"/>
                    <a:gd name="connsiteX10" fmla="*/ 2842726 w 5921828"/>
                    <a:gd name="connsiteY10" fmla="*/ 31102 h 485192"/>
                    <a:gd name="connsiteX11" fmla="*/ 3110204 w 5921828"/>
                    <a:gd name="connsiteY11" fmla="*/ 0 h 485192"/>
                    <a:gd name="connsiteX12" fmla="*/ 3290596 w 5921828"/>
                    <a:gd name="connsiteY12" fmla="*/ 49764 h 485192"/>
                    <a:gd name="connsiteX13" fmla="*/ 3464767 w 5921828"/>
                    <a:gd name="connsiteY13" fmla="*/ 155510 h 485192"/>
                    <a:gd name="connsiteX14" fmla="*/ 3813110 w 5921828"/>
                    <a:gd name="connsiteY14" fmla="*/ 354564 h 485192"/>
                    <a:gd name="connsiteX15" fmla="*/ 4061926 w 5921828"/>
                    <a:gd name="connsiteY15" fmla="*/ 385666 h 485192"/>
                    <a:gd name="connsiteX16" fmla="*/ 4553339 w 5921828"/>
                    <a:gd name="connsiteY16" fmla="*/ 360784 h 485192"/>
                    <a:gd name="connsiteX17" fmla="*/ 5119396 w 5921828"/>
                    <a:gd name="connsiteY17" fmla="*/ 360784 h 485192"/>
                    <a:gd name="connsiteX18" fmla="*/ 5629469 w 5921828"/>
                    <a:gd name="connsiteY18" fmla="*/ 354564 h 485192"/>
                    <a:gd name="connsiteX19" fmla="*/ 5797420 w 5921828"/>
                    <a:gd name="connsiteY19" fmla="*/ 360784 h 485192"/>
                    <a:gd name="connsiteX20" fmla="*/ 5921828 w 5921828"/>
                    <a:gd name="connsiteY20" fmla="*/ 360784 h 485192"/>
                    <a:gd name="connsiteX0" fmla="*/ 0 w 5859624"/>
                    <a:gd name="connsiteY0" fmla="*/ 460310 h 460310"/>
                    <a:gd name="connsiteX1" fmla="*/ 199053 w 5859624"/>
                    <a:gd name="connsiteY1" fmla="*/ 354564 h 460310"/>
                    <a:gd name="connsiteX2" fmla="*/ 391886 w 5859624"/>
                    <a:gd name="connsiteY2" fmla="*/ 261257 h 460310"/>
                    <a:gd name="connsiteX3" fmla="*/ 466531 w 5859624"/>
                    <a:gd name="connsiteY3" fmla="*/ 205274 h 460310"/>
                    <a:gd name="connsiteX4" fmla="*/ 615820 w 5859624"/>
                    <a:gd name="connsiteY4" fmla="*/ 180392 h 460310"/>
                    <a:gd name="connsiteX5" fmla="*/ 864637 w 5859624"/>
                    <a:gd name="connsiteY5" fmla="*/ 211494 h 460310"/>
                    <a:gd name="connsiteX6" fmla="*/ 1455575 w 5859624"/>
                    <a:gd name="connsiteY6" fmla="*/ 192833 h 460310"/>
                    <a:gd name="connsiteX7" fmla="*/ 2058955 w 5859624"/>
                    <a:gd name="connsiteY7" fmla="*/ 80866 h 460310"/>
                    <a:gd name="connsiteX8" fmla="*/ 2401077 w 5859624"/>
                    <a:gd name="connsiteY8" fmla="*/ 24882 h 460310"/>
                    <a:gd name="connsiteX9" fmla="*/ 2513045 w 5859624"/>
                    <a:gd name="connsiteY9" fmla="*/ 18661 h 460310"/>
                    <a:gd name="connsiteX10" fmla="*/ 2780522 w 5859624"/>
                    <a:gd name="connsiteY10" fmla="*/ 31102 h 460310"/>
                    <a:gd name="connsiteX11" fmla="*/ 3048000 w 5859624"/>
                    <a:gd name="connsiteY11" fmla="*/ 0 h 460310"/>
                    <a:gd name="connsiteX12" fmla="*/ 3228392 w 5859624"/>
                    <a:gd name="connsiteY12" fmla="*/ 49764 h 460310"/>
                    <a:gd name="connsiteX13" fmla="*/ 3402563 w 5859624"/>
                    <a:gd name="connsiteY13" fmla="*/ 155510 h 460310"/>
                    <a:gd name="connsiteX14" fmla="*/ 3750906 w 5859624"/>
                    <a:gd name="connsiteY14" fmla="*/ 354564 h 460310"/>
                    <a:gd name="connsiteX15" fmla="*/ 3999722 w 5859624"/>
                    <a:gd name="connsiteY15" fmla="*/ 385666 h 460310"/>
                    <a:gd name="connsiteX16" fmla="*/ 4491135 w 5859624"/>
                    <a:gd name="connsiteY16" fmla="*/ 360784 h 460310"/>
                    <a:gd name="connsiteX17" fmla="*/ 5057192 w 5859624"/>
                    <a:gd name="connsiteY17" fmla="*/ 360784 h 460310"/>
                    <a:gd name="connsiteX18" fmla="*/ 5567265 w 5859624"/>
                    <a:gd name="connsiteY18" fmla="*/ 354564 h 460310"/>
                    <a:gd name="connsiteX19" fmla="*/ 5735216 w 5859624"/>
                    <a:gd name="connsiteY19" fmla="*/ 360784 h 460310"/>
                    <a:gd name="connsiteX20" fmla="*/ 5859624 w 5859624"/>
                    <a:gd name="connsiteY20" fmla="*/ 360784 h 4603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5859624" h="460310">
                      <a:moveTo>
                        <a:pt x="0" y="460310"/>
                      </a:moveTo>
                      <a:cubicBezTo>
                        <a:pt x="66351" y="425061"/>
                        <a:pt x="133739" y="387739"/>
                        <a:pt x="199053" y="354564"/>
                      </a:cubicBezTo>
                      <a:cubicBezTo>
                        <a:pt x="264367" y="321389"/>
                        <a:pt x="327608" y="292359"/>
                        <a:pt x="391886" y="261257"/>
                      </a:cubicBezTo>
                      <a:lnTo>
                        <a:pt x="466531" y="205274"/>
                      </a:lnTo>
                      <a:lnTo>
                        <a:pt x="615820" y="180392"/>
                      </a:lnTo>
                      <a:lnTo>
                        <a:pt x="864637" y="211494"/>
                      </a:lnTo>
                      <a:lnTo>
                        <a:pt x="1455575" y="192833"/>
                      </a:lnTo>
                      <a:lnTo>
                        <a:pt x="2058955" y="80866"/>
                      </a:lnTo>
                      <a:lnTo>
                        <a:pt x="2401077" y="24882"/>
                      </a:lnTo>
                      <a:lnTo>
                        <a:pt x="2513045" y="18661"/>
                      </a:lnTo>
                      <a:lnTo>
                        <a:pt x="2780522" y="31102"/>
                      </a:lnTo>
                      <a:lnTo>
                        <a:pt x="3048000" y="0"/>
                      </a:lnTo>
                      <a:lnTo>
                        <a:pt x="3228392" y="49764"/>
                      </a:lnTo>
                      <a:lnTo>
                        <a:pt x="3402563" y="155510"/>
                      </a:lnTo>
                      <a:lnTo>
                        <a:pt x="3750906" y="354564"/>
                      </a:lnTo>
                      <a:lnTo>
                        <a:pt x="3999722" y="385666"/>
                      </a:lnTo>
                      <a:lnTo>
                        <a:pt x="4491135" y="360784"/>
                      </a:lnTo>
                      <a:lnTo>
                        <a:pt x="5057192" y="360784"/>
                      </a:lnTo>
                      <a:lnTo>
                        <a:pt x="5567265" y="354564"/>
                      </a:lnTo>
                      <a:lnTo>
                        <a:pt x="5735216" y="360784"/>
                      </a:lnTo>
                      <a:lnTo>
                        <a:pt x="5859624" y="360784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: Shape 48">
                  <a:extLst>
                    <a:ext uri="{FF2B5EF4-FFF2-40B4-BE49-F238E27FC236}">
                      <a16:creationId xmlns:a16="http://schemas.microsoft.com/office/drawing/2014/main" id="{F0F44A97-B7C4-4E16-8574-9D0BF1DB6F16}"/>
                    </a:ext>
                  </a:extLst>
                </p:cNvPr>
                <p:cNvSpPr/>
                <p:nvPr/>
              </p:nvSpPr>
              <p:spPr>
                <a:xfrm>
                  <a:off x="1113453" y="2836506"/>
                  <a:ext cx="5001208" cy="665584"/>
                </a:xfrm>
                <a:custGeom>
                  <a:avLst/>
                  <a:gdLst>
                    <a:gd name="connsiteX0" fmla="*/ 0 w 5001208"/>
                    <a:gd name="connsiteY0" fmla="*/ 665584 h 665584"/>
                    <a:gd name="connsiteX1" fmla="*/ 130629 w 5001208"/>
                    <a:gd name="connsiteY1" fmla="*/ 541176 h 665584"/>
                    <a:gd name="connsiteX2" fmla="*/ 416767 w 5001208"/>
                    <a:gd name="connsiteY2" fmla="*/ 416767 h 665584"/>
                    <a:gd name="connsiteX3" fmla="*/ 789992 w 5001208"/>
                    <a:gd name="connsiteY3" fmla="*/ 317241 h 665584"/>
                    <a:gd name="connsiteX4" fmla="*/ 1206759 w 5001208"/>
                    <a:gd name="connsiteY4" fmla="*/ 286139 h 665584"/>
                    <a:gd name="connsiteX5" fmla="*/ 1399592 w 5001208"/>
                    <a:gd name="connsiteY5" fmla="*/ 311021 h 665584"/>
                    <a:gd name="connsiteX6" fmla="*/ 1816359 w 5001208"/>
                    <a:gd name="connsiteY6" fmla="*/ 335902 h 665584"/>
                    <a:gd name="connsiteX7" fmla="*/ 2058955 w 5001208"/>
                    <a:gd name="connsiteY7" fmla="*/ 304800 h 665584"/>
                    <a:gd name="connsiteX8" fmla="*/ 2276669 w 5001208"/>
                    <a:gd name="connsiteY8" fmla="*/ 211494 h 665584"/>
                    <a:gd name="connsiteX9" fmla="*/ 2544147 w 5001208"/>
                    <a:gd name="connsiteY9" fmla="*/ 211494 h 665584"/>
                    <a:gd name="connsiteX10" fmla="*/ 3091543 w 5001208"/>
                    <a:gd name="connsiteY10" fmla="*/ 230155 h 665584"/>
                    <a:gd name="connsiteX11" fmla="*/ 3346580 w 5001208"/>
                    <a:gd name="connsiteY11" fmla="*/ 248816 h 665584"/>
                    <a:gd name="connsiteX12" fmla="*/ 3520751 w 5001208"/>
                    <a:gd name="connsiteY12" fmla="*/ 292359 h 665584"/>
                    <a:gd name="connsiteX13" fmla="*/ 3744686 w 5001208"/>
                    <a:gd name="connsiteY13" fmla="*/ 292359 h 665584"/>
                    <a:gd name="connsiteX14" fmla="*/ 4086808 w 5001208"/>
                    <a:gd name="connsiteY14" fmla="*/ 211494 h 665584"/>
                    <a:gd name="connsiteX15" fmla="*/ 4441371 w 5001208"/>
                    <a:gd name="connsiteY15" fmla="*/ 124408 h 665584"/>
                    <a:gd name="connsiteX16" fmla="*/ 4789714 w 5001208"/>
                    <a:gd name="connsiteY16" fmla="*/ 55984 h 665584"/>
                    <a:gd name="connsiteX17" fmla="*/ 4988767 w 5001208"/>
                    <a:gd name="connsiteY17" fmla="*/ 6221 h 665584"/>
                    <a:gd name="connsiteX18" fmla="*/ 4988767 w 5001208"/>
                    <a:gd name="connsiteY18" fmla="*/ 6221 h 665584"/>
                    <a:gd name="connsiteX19" fmla="*/ 5001208 w 5001208"/>
                    <a:gd name="connsiteY19" fmla="*/ 0 h 66558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5001208" h="665584">
                      <a:moveTo>
                        <a:pt x="0" y="665584"/>
                      </a:moveTo>
                      <a:lnTo>
                        <a:pt x="130629" y="541176"/>
                      </a:lnTo>
                      <a:lnTo>
                        <a:pt x="416767" y="416767"/>
                      </a:lnTo>
                      <a:lnTo>
                        <a:pt x="789992" y="317241"/>
                      </a:lnTo>
                      <a:lnTo>
                        <a:pt x="1206759" y="286139"/>
                      </a:lnTo>
                      <a:lnTo>
                        <a:pt x="1399592" y="311021"/>
                      </a:lnTo>
                      <a:lnTo>
                        <a:pt x="1816359" y="335902"/>
                      </a:lnTo>
                      <a:lnTo>
                        <a:pt x="2058955" y="304800"/>
                      </a:lnTo>
                      <a:lnTo>
                        <a:pt x="2276669" y="211494"/>
                      </a:lnTo>
                      <a:lnTo>
                        <a:pt x="2544147" y="211494"/>
                      </a:lnTo>
                      <a:lnTo>
                        <a:pt x="3091543" y="230155"/>
                      </a:lnTo>
                      <a:lnTo>
                        <a:pt x="3346580" y="248816"/>
                      </a:lnTo>
                      <a:lnTo>
                        <a:pt x="3520751" y="292359"/>
                      </a:lnTo>
                      <a:lnTo>
                        <a:pt x="3744686" y="292359"/>
                      </a:lnTo>
                      <a:lnTo>
                        <a:pt x="4086808" y="211494"/>
                      </a:lnTo>
                      <a:lnTo>
                        <a:pt x="4441371" y="124408"/>
                      </a:lnTo>
                      <a:lnTo>
                        <a:pt x="4789714" y="55984"/>
                      </a:lnTo>
                      <a:lnTo>
                        <a:pt x="4988767" y="6221"/>
                      </a:lnTo>
                      <a:lnTo>
                        <a:pt x="4988767" y="6221"/>
                      </a:lnTo>
                      <a:lnTo>
                        <a:pt x="5001208" y="0"/>
                      </a:ln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: Shape 49">
                  <a:extLst>
                    <a:ext uri="{FF2B5EF4-FFF2-40B4-BE49-F238E27FC236}">
                      <a16:creationId xmlns:a16="http://schemas.microsoft.com/office/drawing/2014/main" id="{B798DD03-9B2B-43A3-916E-E9F3A062BAE9}"/>
                    </a:ext>
                  </a:extLst>
                </p:cNvPr>
                <p:cNvSpPr/>
                <p:nvPr/>
              </p:nvSpPr>
              <p:spPr>
                <a:xfrm>
                  <a:off x="1088571" y="1878561"/>
                  <a:ext cx="279920" cy="161728"/>
                </a:xfrm>
                <a:custGeom>
                  <a:avLst/>
                  <a:gdLst>
                    <a:gd name="connsiteX0" fmla="*/ 0 w 279919"/>
                    <a:gd name="connsiteY0" fmla="*/ 161731 h 161731"/>
                    <a:gd name="connsiteX1" fmla="*/ 37323 w 279919"/>
                    <a:gd name="connsiteY1" fmla="*/ 74645 h 161731"/>
                    <a:gd name="connsiteX2" fmla="*/ 111968 w 279919"/>
                    <a:gd name="connsiteY2" fmla="*/ 6221 h 161731"/>
                    <a:gd name="connsiteX3" fmla="*/ 180392 w 279919"/>
                    <a:gd name="connsiteY3" fmla="*/ 0 h 161731"/>
                    <a:gd name="connsiteX4" fmla="*/ 279919 w 279919"/>
                    <a:gd name="connsiteY4" fmla="*/ 6221 h 161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9919" h="161731">
                      <a:moveTo>
                        <a:pt x="0" y="161731"/>
                      </a:moveTo>
                      <a:lnTo>
                        <a:pt x="37323" y="74645"/>
                      </a:lnTo>
                      <a:lnTo>
                        <a:pt x="111968" y="6221"/>
                      </a:lnTo>
                      <a:lnTo>
                        <a:pt x="180392" y="0"/>
                      </a:lnTo>
                      <a:lnTo>
                        <a:pt x="279919" y="6221"/>
                      </a:lnTo>
                    </a:path>
                  </a:pathLst>
                </a:custGeom>
                <a:noFill/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>
                  <a:extLst>
                    <a:ext uri="{FF2B5EF4-FFF2-40B4-BE49-F238E27FC236}">
                      <a16:creationId xmlns:a16="http://schemas.microsoft.com/office/drawing/2014/main" id="{8B8D69EB-5990-4720-BFDB-BC34EE0A4523}"/>
                    </a:ext>
                  </a:extLst>
                </p:cNvPr>
                <p:cNvSpPr/>
                <p:nvPr/>
              </p:nvSpPr>
              <p:spPr>
                <a:xfrm>
                  <a:off x="235950" y="1176980"/>
                  <a:ext cx="5878711" cy="2359118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F0DE2905-9313-4F87-B475-904B5E3C30F4}"/>
                </a:ext>
              </a:extLst>
            </p:cNvPr>
            <p:cNvSpPr txBox="1"/>
            <p:nvPr/>
          </p:nvSpPr>
          <p:spPr>
            <a:xfrm>
              <a:off x="118873" y="622017"/>
              <a:ext cx="5373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Moho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127574F-D143-40CC-AECD-40C8FA20A0C9}"/>
                </a:ext>
              </a:extLst>
            </p:cNvPr>
            <p:cNvSpPr txBox="1"/>
            <p:nvPr/>
          </p:nvSpPr>
          <p:spPr>
            <a:xfrm>
              <a:off x="118873" y="1839839"/>
              <a:ext cx="45236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/>
                <a:t>LAB</a:t>
              </a: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27FCA1E-7FDD-45D7-8614-A4392A29AFEA}"/>
                </a:ext>
              </a:extLst>
            </p:cNvPr>
            <p:cNvSpPr/>
            <p:nvPr/>
          </p:nvSpPr>
          <p:spPr>
            <a:xfrm>
              <a:off x="204403" y="1578480"/>
              <a:ext cx="1048315" cy="82614"/>
            </a:xfrm>
            <a:custGeom>
              <a:avLst/>
              <a:gdLst>
                <a:gd name="connsiteX0" fmla="*/ 0 w 5921828"/>
                <a:gd name="connsiteY0" fmla="*/ 485192 h 485192"/>
                <a:gd name="connsiteX1" fmla="*/ 261257 w 5921828"/>
                <a:gd name="connsiteY1" fmla="*/ 354564 h 485192"/>
                <a:gd name="connsiteX2" fmla="*/ 454090 w 5921828"/>
                <a:gd name="connsiteY2" fmla="*/ 261257 h 485192"/>
                <a:gd name="connsiteX3" fmla="*/ 528735 w 5921828"/>
                <a:gd name="connsiteY3" fmla="*/ 205274 h 485192"/>
                <a:gd name="connsiteX4" fmla="*/ 678024 w 5921828"/>
                <a:gd name="connsiteY4" fmla="*/ 180392 h 485192"/>
                <a:gd name="connsiteX5" fmla="*/ 926841 w 5921828"/>
                <a:gd name="connsiteY5" fmla="*/ 211494 h 485192"/>
                <a:gd name="connsiteX6" fmla="*/ 1517779 w 5921828"/>
                <a:gd name="connsiteY6" fmla="*/ 192833 h 485192"/>
                <a:gd name="connsiteX7" fmla="*/ 2121159 w 5921828"/>
                <a:gd name="connsiteY7" fmla="*/ 80866 h 485192"/>
                <a:gd name="connsiteX8" fmla="*/ 2463281 w 5921828"/>
                <a:gd name="connsiteY8" fmla="*/ 24882 h 485192"/>
                <a:gd name="connsiteX9" fmla="*/ 2575249 w 5921828"/>
                <a:gd name="connsiteY9" fmla="*/ 18661 h 485192"/>
                <a:gd name="connsiteX10" fmla="*/ 2842726 w 5921828"/>
                <a:gd name="connsiteY10" fmla="*/ 31102 h 485192"/>
                <a:gd name="connsiteX11" fmla="*/ 3110204 w 5921828"/>
                <a:gd name="connsiteY11" fmla="*/ 0 h 485192"/>
                <a:gd name="connsiteX12" fmla="*/ 3290596 w 5921828"/>
                <a:gd name="connsiteY12" fmla="*/ 49764 h 485192"/>
                <a:gd name="connsiteX13" fmla="*/ 3464767 w 5921828"/>
                <a:gd name="connsiteY13" fmla="*/ 155510 h 485192"/>
                <a:gd name="connsiteX14" fmla="*/ 3813110 w 5921828"/>
                <a:gd name="connsiteY14" fmla="*/ 354564 h 485192"/>
                <a:gd name="connsiteX15" fmla="*/ 4061926 w 5921828"/>
                <a:gd name="connsiteY15" fmla="*/ 385666 h 485192"/>
                <a:gd name="connsiteX16" fmla="*/ 4553339 w 5921828"/>
                <a:gd name="connsiteY16" fmla="*/ 360784 h 485192"/>
                <a:gd name="connsiteX17" fmla="*/ 5119396 w 5921828"/>
                <a:gd name="connsiteY17" fmla="*/ 360784 h 485192"/>
                <a:gd name="connsiteX18" fmla="*/ 5629469 w 5921828"/>
                <a:gd name="connsiteY18" fmla="*/ 354564 h 485192"/>
                <a:gd name="connsiteX19" fmla="*/ 5797420 w 5921828"/>
                <a:gd name="connsiteY19" fmla="*/ 360784 h 485192"/>
                <a:gd name="connsiteX20" fmla="*/ 5921828 w 5921828"/>
                <a:gd name="connsiteY20" fmla="*/ 360784 h 485192"/>
                <a:gd name="connsiteX0" fmla="*/ 0 w 5859624"/>
                <a:gd name="connsiteY0" fmla="*/ 460310 h 460310"/>
                <a:gd name="connsiteX1" fmla="*/ 199053 w 5859624"/>
                <a:gd name="connsiteY1" fmla="*/ 354564 h 460310"/>
                <a:gd name="connsiteX2" fmla="*/ 391886 w 5859624"/>
                <a:gd name="connsiteY2" fmla="*/ 261257 h 460310"/>
                <a:gd name="connsiteX3" fmla="*/ 466531 w 5859624"/>
                <a:gd name="connsiteY3" fmla="*/ 205274 h 460310"/>
                <a:gd name="connsiteX4" fmla="*/ 615820 w 5859624"/>
                <a:gd name="connsiteY4" fmla="*/ 180392 h 460310"/>
                <a:gd name="connsiteX5" fmla="*/ 864637 w 5859624"/>
                <a:gd name="connsiteY5" fmla="*/ 211494 h 460310"/>
                <a:gd name="connsiteX6" fmla="*/ 1455575 w 5859624"/>
                <a:gd name="connsiteY6" fmla="*/ 192833 h 460310"/>
                <a:gd name="connsiteX7" fmla="*/ 2058955 w 5859624"/>
                <a:gd name="connsiteY7" fmla="*/ 80866 h 460310"/>
                <a:gd name="connsiteX8" fmla="*/ 2401077 w 5859624"/>
                <a:gd name="connsiteY8" fmla="*/ 24882 h 460310"/>
                <a:gd name="connsiteX9" fmla="*/ 2513045 w 5859624"/>
                <a:gd name="connsiteY9" fmla="*/ 18661 h 460310"/>
                <a:gd name="connsiteX10" fmla="*/ 2780522 w 5859624"/>
                <a:gd name="connsiteY10" fmla="*/ 31102 h 460310"/>
                <a:gd name="connsiteX11" fmla="*/ 3048000 w 5859624"/>
                <a:gd name="connsiteY11" fmla="*/ 0 h 460310"/>
                <a:gd name="connsiteX12" fmla="*/ 3228392 w 5859624"/>
                <a:gd name="connsiteY12" fmla="*/ 49764 h 460310"/>
                <a:gd name="connsiteX13" fmla="*/ 3402563 w 5859624"/>
                <a:gd name="connsiteY13" fmla="*/ 155510 h 460310"/>
                <a:gd name="connsiteX14" fmla="*/ 3750906 w 5859624"/>
                <a:gd name="connsiteY14" fmla="*/ 354564 h 460310"/>
                <a:gd name="connsiteX15" fmla="*/ 3999722 w 5859624"/>
                <a:gd name="connsiteY15" fmla="*/ 385666 h 460310"/>
                <a:gd name="connsiteX16" fmla="*/ 4491135 w 5859624"/>
                <a:gd name="connsiteY16" fmla="*/ 360784 h 460310"/>
                <a:gd name="connsiteX17" fmla="*/ 5057192 w 5859624"/>
                <a:gd name="connsiteY17" fmla="*/ 360784 h 460310"/>
                <a:gd name="connsiteX18" fmla="*/ 5567265 w 5859624"/>
                <a:gd name="connsiteY18" fmla="*/ 354564 h 460310"/>
                <a:gd name="connsiteX19" fmla="*/ 5735216 w 5859624"/>
                <a:gd name="connsiteY19" fmla="*/ 360784 h 460310"/>
                <a:gd name="connsiteX20" fmla="*/ 5859624 w 5859624"/>
                <a:gd name="connsiteY20" fmla="*/ 360784 h 4603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859624" h="460310">
                  <a:moveTo>
                    <a:pt x="0" y="460310"/>
                  </a:moveTo>
                  <a:cubicBezTo>
                    <a:pt x="66351" y="425061"/>
                    <a:pt x="133739" y="387739"/>
                    <a:pt x="199053" y="354564"/>
                  </a:cubicBezTo>
                  <a:cubicBezTo>
                    <a:pt x="264367" y="321389"/>
                    <a:pt x="327608" y="292359"/>
                    <a:pt x="391886" y="261257"/>
                  </a:cubicBezTo>
                  <a:lnTo>
                    <a:pt x="466531" y="205274"/>
                  </a:lnTo>
                  <a:lnTo>
                    <a:pt x="615820" y="180392"/>
                  </a:lnTo>
                  <a:lnTo>
                    <a:pt x="864637" y="211494"/>
                  </a:lnTo>
                  <a:lnTo>
                    <a:pt x="1455575" y="192833"/>
                  </a:lnTo>
                  <a:lnTo>
                    <a:pt x="2058955" y="80866"/>
                  </a:lnTo>
                  <a:lnTo>
                    <a:pt x="2401077" y="24882"/>
                  </a:lnTo>
                  <a:lnTo>
                    <a:pt x="2513045" y="18661"/>
                  </a:lnTo>
                  <a:lnTo>
                    <a:pt x="2780522" y="31102"/>
                  </a:lnTo>
                  <a:lnTo>
                    <a:pt x="3048000" y="0"/>
                  </a:lnTo>
                  <a:lnTo>
                    <a:pt x="3228392" y="49764"/>
                  </a:lnTo>
                  <a:lnTo>
                    <a:pt x="3402563" y="155510"/>
                  </a:lnTo>
                  <a:lnTo>
                    <a:pt x="3750906" y="354564"/>
                  </a:lnTo>
                  <a:lnTo>
                    <a:pt x="3999722" y="385666"/>
                  </a:lnTo>
                  <a:lnTo>
                    <a:pt x="4491135" y="360784"/>
                  </a:lnTo>
                  <a:lnTo>
                    <a:pt x="5057192" y="360784"/>
                  </a:lnTo>
                  <a:lnTo>
                    <a:pt x="5567265" y="354564"/>
                  </a:lnTo>
                  <a:lnTo>
                    <a:pt x="5735216" y="360784"/>
                  </a:lnTo>
                  <a:lnTo>
                    <a:pt x="5859624" y="360784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87B33C1-042D-42D2-B2B7-51281071551D}"/>
                </a:ext>
              </a:extLst>
            </p:cNvPr>
            <p:cNvSpPr/>
            <p:nvPr/>
          </p:nvSpPr>
          <p:spPr>
            <a:xfrm>
              <a:off x="360204" y="1750407"/>
              <a:ext cx="894740" cy="119455"/>
            </a:xfrm>
            <a:custGeom>
              <a:avLst/>
              <a:gdLst>
                <a:gd name="connsiteX0" fmla="*/ 0 w 5001208"/>
                <a:gd name="connsiteY0" fmla="*/ 665584 h 665584"/>
                <a:gd name="connsiteX1" fmla="*/ 130629 w 5001208"/>
                <a:gd name="connsiteY1" fmla="*/ 541176 h 665584"/>
                <a:gd name="connsiteX2" fmla="*/ 416767 w 5001208"/>
                <a:gd name="connsiteY2" fmla="*/ 416767 h 665584"/>
                <a:gd name="connsiteX3" fmla="*/ 789992 w 5001208"/>
                <a:gd name="connsiteY3" fmla="*/ 317241 h 665584"/>
                <a:gd name="connsiteX4" fmla="*/ 1206759 w 5001208"/>
                <a:gd name="connsiteY4" fmla="*/ 286139 h 665584"/>
                <a:gd name="connsiteX5" fmla="*/ 1399592 w 5001208"/>
                <a:gd name="connsiteY5" fmla="*/ 311021 h 665584"/>
                <a:gd name="connsiteX6" fmla="*/ 1816359 w 5001208"/>
                <a:gd name="connsiteY6" fmla="*/ 335902 h 665584"/>
                <a:gd name="connsiteX7" fmla="*/ 2058955 w 5001208"/>
                <a:gd name="connsiteY7" fmla="*/ 304800 h 665584"/>
                <a:gd name="connsiteX8" fmla="*/ 2276669 w 5001208"/>
                <a:gd name="connsiteY8" fmla="*/ 211494 h 665584"/>
                <a:gd name="connsiteX9" fmla="*/ 2544147 w 5001208"/>
                <a:gd name="connsiteY9" fmla="*/ 211494 h 665584"/>
                <a:gd name="connsiteX10" fmla="*/ 3091543 w 5001208"/>
                <a:gd name="connsiteY10" fmla="*/ 230155 h 665584"/>
                <a:gd name="connsiteX11" fmla="*/ 3346580 w 5001208"/>
                <a:gd name="connsiteY11" fmla="*/ 248816 h 665584"/>
                <a:gd name="connsiteX12" fmla="*/ 3520751 w 5001208"/>
                <a:gd name="connsiteY12" fmla="*/ 292359 h 665584"/>
                <a:gd name="connsiteX13" fmla="*/ 3744686 w 5001208"/>
                <a:gd name="connsiteY13" fmla="*/ 292359 h 665584"/>
                <a:gd name="connsiteX14" fmla="*/ 4086808 w 5001208"/>
                <a:gd name="connsiteY14" fmla="*/ 211494 h 665584"/>
                <a:gd name="connsiteX15" fmla="*/ 4441371 w 5001208"/>
                <a:gd name="connsiteY15" fmla="*/ 124408 h 665584"/>
                <a:gd name="connsiteX16" fmla="*/ 4789714 w 5001208"/>
                <a:gd name="connsiteY16" fmla="*/ 55984 h 665584"/>
                <a:gd name="connsiteX17" fmla="*/ 4988767 w 5001208"/>
                <a:gd name="connsiteY17" fmla="*/ 6221 h 665584"/>
                <a:gd name="connsiteX18" fmla="*/ 4988767 w 5001208"/>
                <a:gd name="connsiteY18" fmla="*/ 6221 h 665584"/>
                <a:gd name="connsiteX19" fmla="*/ 5001208 w 5001208"/>
                <a:gd name="connsiteY19" fmla="*/ 0 h 665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001208" h="665584">
                  <a:moveTo>
                    <a:pt x="0" y="665584"/>
                  </a:moveTo>
                  <a:lnTo>
                    <a:pt x="130629" y="541176"/>
                  </a:lnTo>
                  <a:lnTo>
                    <a:pt x="416767" y="416767"/>
                  </a:lnTo>
                  <a:lnTo>
                    <a:pt x="789992" y="317241"/>
                  </a:lnTo>
                  <a:lnTo>
                    <a:pt x="1206759" y="286139"/>
                  </a:lnTo>
                  <a:lnTo>
                    <a:pt x="1399592" y="311021"/>
                  </a:lnTo>
                  <a:lnTo>
                    <a:pt x="1816359" y="335902"/>
                  </a:lnTo>
                  <a:lnTo>
                    <a:pt x="2058955" y="304800"/>
                  </a:lnTo>
                  <a:lnTo>
                    <a:pt x="2276669" y="211494"/>
                  </a:lnTo>
                  <a:lnTo>
                    <a:pt x="2544147" y="211494"/>
                  </a:lnTo>
                  <a:lnTo>
                    <a:pt x="3091543" y="230155"/>
                  </a:lnTo>
                  <a:lnTo>
                    <a:pt x="3346580" y="248816"/>
                  </a:lnTo>
                  <a:lnTo>
                    <a:pt x="3520751" y="292359"/>
                  </a:lnTo>
                  <a:lnTo>
                    <a:pt x="3744686" y="292359"/>
                  </a:lnTo>
                  <a:lnTo>
                    <a:pt x="4086808" y="211494"/>
                  </a:lnTo>
                  <a:lnTo>
                    <a:pt x="4441371" y="124408"/>
                  </a:lnTo>
                  <a:lnTo>
                    <a:pt x="4789714" y="55984"/>
                  </a:lnTo>
                  <a:lnTo>
                    <a:pt x="4988767" y="6221"/>
                  </a:lnTo>
                  <a:lnTo>
                    <a:pt x="4988767" y="6221"/>
                  </a:lnTo>
                  <a:lnTo>
                    <a:pt x="500120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C3BBE7C8-7EB2-4ABC-87A9-701542BE6EF5}"/>
                </a:ext>
              </a:extLst>
            </p:cNvPr>
            <p:cNvSpPr/>
            <p:nvPr/>
          </p:nvSpPr>
          <p:spPr>
            <a:xfrm>
              <a:off x="203214" y="1452564"/>
              <a:ext cx="1051730" cy="42340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18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  <p:bldP spid="42" grpId="0"/>
      <p:bldP spid="20" grpId="0"/>
    </p:bldLst>
  </p:timing>
</p:sld>
</file>

<file path=ppt/theme/theme1.xml><?xml version="1.0" encoding="utf-8"?>
<a:theme xmlns:a="http://schemas.openxmlformats.org/drawingml/2006/main" name="GFZ_Praesentation_DE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96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FZ_Praesentation_blanko_eng.16x9 [Kompatibilitätsmodus]" id="{848BB4CB-CB3F-40D7-8280-F70AFA76886F}" vid="{74AA69A1-D48A-4BF3-AC59-BE1D7FD1E45A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GFZ_Praesentation_ppt2013_16x9_en</Template>
  <TotalTime>0</TotalTime>
  <Words>603</Words>
  <Application>Microsoft Office PowerPoint</Application>
  <PresentationFormat>On-screen Show (16:9)</PresentationFormat>
  <Paragraphs>124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ＭＳ Ｐゴシック</vt:lpstr>
      <vt:lpstr>Arial</vt:lpstr>
      <vt:lpstr>Arial Bold</vt:lpstr>
      <vt:lpstr>Arial Unicode MS</vt:lpstr>
      <vt:lpstr>Gill Sans</vt:lpstr>
      <vt:lpstr>Verdana</vt:lpstr>
      <vt:lpstr>GFZ_Praesentation_DE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AV-Medien_G222</dc:creator>
  <cp:lastModifiedBy>naiara</cp:lastModifiedBy>
  <cp:revision>228</cp:revision>
  <dcterms:created xsi:type="dcterms:W3CDTF">2018-04-25T15:07:40Z</dcterms:created>
  <dcterms:modified xsi:type="dcterms:W3CDTF">2022-05-24T16:52:34Z</dcterms:modified>
</cp:coreProperties>
</file>