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4" r:id="rId5"/>
    <p:sldId id="265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43" autoAdjust="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7A913-FD65-4839-8005-D32D29F3473D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A96B9-6AE3-41EF-B4E3-1F44DD4FD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63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96B9-6AE3-41EF-B4E3-1F44DD4FDCA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261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0607-A644-42AF-88CE-3922D2476914}" type="datetime1">
              <a:rPr lang="en-GB" smtClean="0"/>
              <a:t>22/05/2022</a:t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45A2-C22E-415D-B888-578BD6E0A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88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67B3-F46B-4122-80AF-51A342E8C36B}" type="datetime1">
              <a:rPr lang="en-GB" smtClean="0"/>
              <a:t>22/05/2022</a:t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45A2-C22E-415D-B888-578BD6E0A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45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C487-D6E8-4EA1-8DF3-2E3864D16567}" type="datetime1">
              <a:rPr lang="en-GB" smtClean="0"/>
              <a:t>22/05/2022</a:t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45A2-C22E-415D-B888-578BD6E0A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62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1292-44DA-4FFA-A966-BC7E6C331D76}" type="datetime1">
              <a:rPr lang="en-GB" smtClean="0"/>
              <a:t>22/05/2022</a:t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45A2-C22E-415D-B888-578BD6E0A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85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2A9A-1A77-483D-B2F8-BC0C703958B9}" type="datetime1">
              <a:rPr lang="en-GB" smtClean="0"/>
              <a:t>22/05/2022</a:t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45A2-C22E-415D-B888-578BD6E0A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54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BA27-E2F8-47AD-92B3-990EA881D9A5}" type="datetime1">
              <a:rPr lang="en-GB" smtClean="0"/>
              <a:t>22/05/2022</a:t>
            </a:fld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45A2-C22E-415D-B888-578BD6E0A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398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623F-D970-473A-B742-5CF3D47957F3}" type="datetime1">
              <a:rPr lang="en-GB" smtClean="0"/>
              <a:t>22/05/2022</a:t>
            </a:fld>
            <a:endParaRPr lang="en-GB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45A2-C22E-415D-B888-578BD6E0A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10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F28B-89E6-4415-88C9-97CC6A7992DA}" type="datetime1">
              <a:rPr lang="en-GB" smtClean="0"/>
              <a:t>22/05/2022</a:t>
            </a:fld>
            <a:endParaRPr lang="en-GB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45A2-C22E-415D-B888-578BD6E0A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0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7023-1706-4641-8DA9-CB148CBA815D}" type="datetime1">
              <a:rPr lang="en-GB" smtClean="0"/>
              <a:t>22/05/2022</a:t>
            </a:fld>
            <a:endParaRPr lang="en-GB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45A2-C22E-415D-B888-578BD6E0A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39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D7FF-34F3-431B-954C-B01AAB3EF88B}" type="datetime1">
              <a:rPr lang="en-GB" smtClean="0"/>
              <a:t>22/05/2022</a:t>
            </a:fld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45A2-C22E-415D-B888-578BD6E0A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40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7824-E0F8-464E-8357-F38A42768F77}" type="datetime1">
              <a:rPr lang="en-GB" smtClean="0"/>
              <a:t>22/05/2022</a:t>
            </a:fld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45A2-C22E-415D-B888-578BD6E0A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24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3363A-38BE-43D0-B679-1022F75534DB}" type="datetime1">
              <a:rPr lang="en-GB" smtClean="0"/>
              <a:t>22/05/2022</a:t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945A2-C22E-415D-B888-578BD6E0A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2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52" y="4741451"/>
            <a:ext cx="10973751" cy="205453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002550" y="132943"/>
            <a:ext cx="10170354" cy="1103797"/>
            <a:chOff x="840130" y="92193"/>
            <a:chExt cx="10170354" cy="110379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88065" y="92193"/>
              <a:ext cx="2422419" cy="106070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0130" y="92193"/>
              <a:ext cx="2104390" cy="106426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90747" y="100880"/>
              <a:ext cx="1554480" cy="109511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87358" y="100880"/>
              <a:ext cx="2160551" cy="1060704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600852" y="1620461"/>
            <a:ext cx="111373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Reservoirs change downstream water quality and pCO</a:t>
            </a:r>
            <a:r>
              <a:rPr lang="en-US" sz="28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case study in reservoirs of the Seine Basin (France)</a:t>
            </a:r>
            <a:endParaRPr lang="en-GB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72546" y="3064097"/>
            <a:ext cx="5593967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Xingcheng Yan, Vincent Thieu, Josette Garnier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Sorbonne Universit</a:t>
            </a:r>
            <a:r>
              <a:rPr lang="en-US" altLang="zh-CN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UMR 7619, METIS</a:t>
            </a:r>
          </a:p>
          <a:p>
            <a:pPr algn="ctr"/>
            <a:endParaRPr lang="en-US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2022.05.23</a:t>
            </a:r>
            <a:endParaRPr lang="en-GB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71450" y="1449011"/>
            <a:ext cx="118014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443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29309" y="1641621"/>
            <a:ext cx="4572000" cy="5027564"/>
            <a:chOff x="129309" y="1750257"/>
            <a:chExt cx="4572000" cy="5027564"/>
          </a:xfrm>
        </p:grpSpPr>
        <p:grpSp>
          <p:nvGrpSpPr>
            <p:cNvPr id="11" name="组合 10"/>
            <p:cNvGrpSpPr/>
            <p:nvPr/>
          </p:nvGrpSpPr>
          <p:grpSpPr>
            <a:xfrm>
              <a:off x="129309" y="1750257"/>
              <a:ext cx="4572000" cy="4656490"/>
              <a:chOff x="0" y="1380802"/>
              <a:chExt cx="4572000" cy="4656490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380802"/>
                <a:ext cx="4572000" cy="2428240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2906407"/>
                <a:ext cx="4572000" cy="1605280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3874859"/>
                <a:ext cx="4572000" cy="2162433"/>
              </a:xfrm>
              <a:prstGeom prst="rect">
                <a:avLst/>
              </a:prstGeom>
            </p:spPr>
          </p:pic>
        </p:grp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6"/>
            <a:srcRect b="27147"/>
            <a:stretch/>
          </p:blipFill>
          <p:spPr>
            <a:xfrm>
              <a:off x="129309" y="5325530"/>
              <a:ext cx="4572000" cy="1452291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8966" y="1433553"/>
            <a:ext cx="6858000" cy="3876593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29309" y="81931"/>
            <a:ext cx="2992583" cy="563418"/>
            <a:chOff x="0" y="0"/>
            <a:chExt cx="2992583" cy="563418"/>
          </a:xfrm>
        </p:grpSpPr>
        <p:sp>
          <p:nvSpPr>
            <p:cNvPr id="12" name="五边形 11"/>
            <p:cNvSpPr/>
            <p:nvPr/>
          </p:nvSpPr>
          <p:spPr>
            <a:xfrm>
              <a:off x="1" y="0"/>
              <a:ext cx="2992582" cy="563418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0" y="50876"/>
              <a:ext cx="2752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 context</a:t>
              </a:r>
              <a:endParaRPr lang="en-GB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29309" y="711166"/>
            <a:ext cx="454429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Reservoirs impact the biogeochemical cycling of C, N, P, and Si along the land-to-ocean aquatic continuum.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024582" y="57150"/>
            <a:ext cx="0" cy="6796792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5158966" y="54318"/>
            <a:ext cx="2310143" cy="563418"/>
            <a:chOff x="5158966" y="0"/>
            <a:chExt cx="2310143" cy="563418"/>
          </a:xfrm>
        </p:grpSpPr>
        <p:sp>
          <p:nvSpPr>
            <p:cNvPr id="64" name="五边形 63"/>
            <p:cNvSpPr/>
            <p:nvPr/>
          </p:nvSpPr>
          <p:spPr>
            <a:xfrm>
              <a:off x="5158967" y="0"/>
              <a:ext cx="2310142" cy="563418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5158966" y="50876"/>
              <a:ext cx="18261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Study sites</a:t>
              </a:r>
              <a:endParaRPr lang="en-GB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5158966" y="5596463"/>
            <a:ext cx="6858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Main objective of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this study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is to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explore the impact of these reservoirs on their downstream water quality,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nutrient concentrations and pCO</a:t>
            </a:r>
            <a:r>
              <a:rPr lang="en-US" sz="16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158966" y="835054"/>
            <a:ext cx="532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reservoirs in the upstream of the Seine Basin</a:t>
            </a:r>
            <a:endParaRPr lang="en-GB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68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6259811" y="4668602"/>
            <a:ext cx="5846464" cy="1823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Hypothesis:</a:t>
            </a:r>
          </a:p>
          <a:p>
            <a:pPr algn="just">
              <a:lnSpc>
                <a:spcPct val="150000"/>
              </a:lnSpc>
            </a:pPr>
            <a:endParaRPr lang="en-US" sz="11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Significant difference in water quality variables between upstream and downstream will be found during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emptying period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while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during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filling period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5319" y="1495853"/>
            <a:ext cx="5040000" cy="5107767"/>
            <a:chOff x="195319" y="1495853"/>
            <a:chExt cx="5040000" cy="5107767"/>
          </a:xfrm>
        </p:grpSpPr>
        <p:grpSp>
          <p:nvGrpSpPr>
            <p:cNvPr id="33" name="组合 32"/>
            <p:cNvGrpSpPr/>
            <p:nvPr/>
          </p:nvGrpSpPr>
          <p:grpSpPr>
            <a:xfrm>
              <a:off x="195319" y="1495853"/>
              <a:ext cx="5040000" cy="5107767"/>
              <a:chOff x="6175283" y="1047164"/>
              <a:chExt cx="5040000" cy="5107767"/>
            </a:xfrm>
          </p:grpSpPr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AC8D2CA2-F2B5-4F5E-A7FC-332AEFC3EE4C}"/>
                  </a:ext>
                </a:extLst>
              </p:cNvPr>
              <p:cNvGrpSpPr/>
              <p:nvPr/>
            </p:nvGrpSpPr>
            <p:grpSpPr>
              <a:xfrm>
                <a:off x="6175283" y="1047164"/>
                <a:ext cx="5040000" cy="5107767"/>
                <a:chOff x="6175283" y="1047164"/>
                <a:chExt cx="5040000" cy="5107767"/>
              </a:xfrm>
            </p:grpSpPr>
            <p:pic>
              <p:nvPicPr>
                <p:cNvPr id="41" name="图片 40">
                  <a:extLst>
                    <a:ext uri="{FF2B5EF4-FFF2-40B4-BE49-F238E27FC236}">
                      <a16:creationId xmlns:a16="http://schemas.microsoft.com/office/drawing/2014/main" id="{D5B9E8C4-4879-4E43-9107-7892FB913C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463"/>
                <a:stretch/>
              </p:blipFill>
              <p:spPr>
                <a:xfrm>
                  <a:off x="6175283" y="1047164"/>
                  <a:ext cx="5040000" cy="5107767"/>
                </a:xfrm>
                <a:prstGeom prst="rect">
                  <a:avLst/>
                </a:prstGeom>
              </p:spPr>
            </p:pic>
            <p:cxnSp>
              <p:nvCxnSpPr>
                <p:cNvPr id="42" name="直接连接符 41">
                  <a:extLst>
                    <a:ext uri="{FF2B5EF4-FFF2-40B4-BE49-F238E27FC236}">
                      <a16:creationId xmlns:a16="http://schemas.microsoft.com/office/drawing/2014/main" id="{ED586402-44A4-4750-A0EC-F8B097436C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74819" y="4089458"/>
                  <a:ext cx="288032" cy="0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>
                  <a:extLst>
                    <a:ext uri="{FF2B5EF4-FFF2-40B4-BE49-F238E27FC236}">
                      <a16:creationId xmlns:a16="http://schemas.microsoft.com/office/drawing/2014/main" id="{B5E2956D-1C37-4A34-AFA8-E91C6617C7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74819" y="4302513"/>
                  <a:ext cx="288032" cy="0"/>
                </a:xfrm>
                <a:prstGeom prst="line">
                  <a:avLst/>
                </a:prstGeom>
                <a:ln w="317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42D76944-DEE3-4B03-A820-03D298253451}"/>
                    </a:ext>
                  </a:extLst>
                </p:cNvPr>
                <p:cNvSpPr txBox="1"/>
                <p:nvPr/>
              </p:nvSpPr>
              <p:spPr>
                <a:xfrm>
                  <a:off x="9985156" y="3873434"/>
                  <a:ext cx="8570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FF0000"/>
                      </a:solidFill>
                      <a:latin typeface="Garamond" panose="02020404030301010803" pitchFamily="18" charset="0"/>
                    </a:rPr>
                    <a:t>Flow in</a:t>
                  </a:r>
                  <a:endParaRPr lang="zh-CN" altLang="en-US" dirty="0">
                    <a:solidFill>
                      <a:srgbClr val="FF0000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8B5F0CDB-93B1-459A-880B-244FC92E01A8}"/>
                    </a:ext>
                  </a:extLst>
                </p:cNvPr>
                <p:cNvSpPr txBox="1"/>
                <p:nvPr/>
              </p:nvSpPr>
              <p:spPr>
                <a:xfrm>
                  <a:off x="9974690" y="4141530"/>
                  <a:ext cx="9911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0000FF"/>
                      </a:solidFill>
                      <a:latin typeface="Garamond" panose="02020404030301010803" pitchFamily="18" charset="0"/>
                    </a:rPr>
                    <a:t>Flow out</a:t>
                  </a:r>
                  <a:endParaRPr lang="zh-CN" altLang="en-US" dirty="0">
                    <a:solidFill>
                      <a:srgbClr val="0000FF"/>
                    </a:solidFill>
                    <a:latin typeface="Garamond" panose="02020404030301010803" pitchFamily="18" charset="0"/>
                  </a:endParaRPr>
                </a:p>
              </p:txBody>
            </p:sp>
          </p:grpSp>
          <p:cxnSp>
            <p:nvCxnSpPr>
              <p:cNvPr id="36" name="直接连接符 35"/>
              <p:cNvCxnSpPr/>
              <p:nvPr/>
            </p:nvCxnSpPr>
            <p:spPr>
              <a:xfrm>
                <a:off x="9287736" y="1193234"/>
                <a:ext cx="0" cy="207585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直接箭头连接符 47"/>
            <p:cNvCxnSpPr/>
            <p:nvPr/>
          </p:nvCxnSpPr>
          <p:spPr>
            <a:xfrm>
              <a:off x="986792" y="2790159"/>
              <a:ext cx="2160565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49"/>
            <p:cNvSpPr txBox="1"/>
            <p:nvPr/>
          </p:nvSpPr>
          <p:spPr>
            <a:xfrm>
              <a:off x="1403460" y="2406340"/>
              <a:ext cx="13436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Filling period</a:t>
              </a:r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1" name="直接箭头连接符 50"/>
            <p:cNvCxnSpPr/>
            <p:nvPr/>
          </p:nvCxnSpPr>
          <p:spPr>
            <a:xfrm>
              <a:off x="3413157" y="2510193"/>
              <a:ext cx="1598560" cy="0"/>
            </a:xfrm>
            <a:prstGeom prst="straightConnector1">
              <a:avLst/>
            </a:prstGeom>
            <a:ln w="12700">
              <a:solidFill>
                <a:srgbClr val="00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/>
            <p:cNvSpPr txBox="1"/>
            <p:nvPr/>
          </p:nvSpPr>
          <p:spPr>
            <a:xfrm>
              <a:off x="3413157" y="2117321"/>
              <a:ext cx="16658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Emptying period</a:t>
              </a:r>
              <a:endParaRPr lang="en-GB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95319" y="89368"/>
            <a:ext cx="9162107" cy="563418"/>
            <a:chOff x="0" y="0"/>
            <a:chExt cx="9467427" cy="563418"/>
          </a:xfrm>
        </p:grpSpPr>
        <p:sp>
          <p:nvSpPr>
            <p:cNvPr id="25" name="五边形 24"/>
            <p:cNvSpPr/>
            <p:nvPr/>
          </p:nvSpPr>
          <p:spPr>
            <a:xfrm>
              <a:off x="1" y="0"/>
              <a:ext cx="9467426" cy="563418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0" y="50876"/>
              <a:ext cx="8964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to identify the impact of the reservoirs on their downstream rivers?</a:t>
              </a:r>
              <a:endPara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95319" y="848987"/>
            <a:ext cx="328166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Hydrological characteristics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259811" y="844505"/>
            <a:ext cx="5846464" cy="1338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Comparing upstream and downstream water quality respectively during the filling period and the emptying period.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259810" y="2261716"/>
            <a:ext cx="5852160" cy="2328503"/>
            <a:chOff x="6259810" y="2261716"/>
            <a:chExt cx="5852160" cy="2328503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59810" y="2261716"/>
              <a:ext cx="5852160" cy="2328503"/>
            </a:xfrm>
            <a:prstGeom prst="rect">
              <a:avLst/>
            </a:prstGeom>
          </p:spPr>
        </p:pic>
        <p:sp>
          <p:nvSpPr>
            <p:cNvPr id="2" name="椭圆 1"/>
            <p:cNvSpPr/>
            <p:nvPr/>
          </p:nvSpPr>
          <p:spPr>
            <a:xfrm>
              <a:off x="7463771" y="2552052"/>
              <a:ext cx="245495" cy="245495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8435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>
            <a:extLst>
              <a:ext uri="{FF2B5EF4-FFF2-40B4-BE49-F238E27FC236}">
                <a16:creationId xmlns:a16="http://schemas.microsoft.com/office/drawing/2014/main" id="{A30ACEDE-2E70-4BB1-99B6-A8830BD38B5E}"/>
              </a:ext>
            </a:extLst>
          </p:cNvPr>
          <p:cNvGrpSpPr/>
          <p:nvPr/>
        </p:nvGrpSpPr>
        <p:grpSpPr>
          <a:xfrm>
            <a:off x="82206" y="1088065"/>
            <a:ext cx="6126480" cy="5511217"/>
            <a:chOff x="570091" y="593681"/>
            <a:chExt cx="6126480" cy="5511217"/>
          </a:xfrm>
        </p:grpSpPr>
        <p:sp>
          <p:nvSpPr>
            <p:cNvPr id="59" name="文本框 58"/>
            <p:cNvSpPr txBox="1"/>
            <p:nvPr/>
          </p:nvSpPr>
          <p:spPr>
            <a:xfrm>
              <a:off x="4576031" y="593681"/>
              <a:ext cx="1915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Garamond" panose="02020404030301010803" pitchFamily="18" charset="0"/>
                </a:rPr>
                <a:t>Emptying period</a:t>
              </a:r>
              <a:endParaRPr lang="en-GB" b="1" dirty="0">
                <a:solidFill>
                  <a:srgbClr val="0000FF"/>
                </a:solidFill>
                <a:latin typeface="Garamond" panose="02020404030301010803" pitchFamily="18" charset="0"/>
              </a:endParaRPr>
            </a:p>
          </p:txBody>
        </p: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3DA947B5-38D3-4B19-834B-9B9F670C00A4}"/>
                </a:ext>
              </a:extLst>
            </p:cNvPr>
            <p:cNvGrpSpPr/>
            <p:nvPr/>
          </p:nvGrpSpPr>
          <p:grpSpPr>
            <a:xfrm>
              <a:off x="570091" y="598695"/>
              <a:ext cx="6126480" cy="5506203"/>
              <a:chOff x="570091" y="598695"/>
              <a:chExt cx="6126480" cy="5506203"/>
            </a:xfrm>
          </p:grpSpPr>
          <p:pic>
            <p:nvPicPr>
              <p:cNvPr id="61" name="图片 60"/>
              <p:cNvPicPr>
                <a:picLocks noChangeAspect="1"/>
              </p:cNvPicPr>
              <p:nvPr/>
            </p:nvPicPr>
            <p:blipFill rotWithShape="1">
              <a:blip r:embed="rId2"/>
              <a:srcRect t="4662" b="25338"/>
              <a:stretch/>
            </p:blipFill>
            <p:spPr>
              <a:xfrm>
                <a:off x="570091" y="1099316"/>
                <a:ext cx="6126480" cy="5005582"/>
              </a:xfrm>
              <a:prstGeom prst="rect">
                <a:avLst/>
              </a:prstGeom>
            </p:spPr>
          </p:pic>
          <p:sp>
            <p:nvSpPr>
              <p:cNvPr id="62" name="文本框 61"/>
              <p:cNvSpPr txBox="1"/>
              <p:nvPr/>
            </p:nvSpPr>
            <p:spPr>
              <a:xfrm>
                <a:off x="1473199" y="598695"/>
                <a:ext cx="15199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Garamond" panose="02020404030301010803" pitchFamily="18" charset="0"/>
                  </a:rPr>
                  <a:t>Filling period</a:t>
                </a:r>
                <a:endParaRPr lang="en-GB" b="1" dirty="0">
                  <a:solidFill>
                    <a:srgbClr val="FF0000"/>
                  </a:solidFill>
                  <a:latin typeface="Garamond" panose="02020404030301010803" pitchFamily="18" charset="0"/>
                </a:endParaRPr>
              </a:p>
            </p:txBody>
          </p:sp>
        </p:grpSp>
      </p:grpSp>
      <p:sp>
        <p:nvSpPr>
          <p:cNvPr id="56" name="椭圆 55">
            <a:extLst>
              <a:ext uri="{FF2B5EF4-FFF2-40B4-BE49-F238E27FC236}">
                <a16:creationId xmlns:a16="http://schemas.microsoft.com/office/drawing/2014/main" id="{A23506DA-0125-46EF-89C5-3E2F27B4B75C}"/>
              </a:ext>
            </a:extLst>
          </p:cNvPr>
          <p:cNvSpPr/>
          <p:nvPr/>
        </p:nvSpPr>
        <p:spPr>
          <a:xfrm>
            <a:off x="3768204" y="1777395"/>
            <a:ext cx="1804611" cy="429986"/>
          </a:xfrm>
          <a:prstGeom prst="ellipse">
            <a:avLst/>
          </a:prstGeom>
          <a:noFill/>
          <a:ln w="254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A23506DA-0125-46EF-89C5-3E2F27B4B75C}"/>
              </a:ext>
            </a:extLst>
          </p:cNvPr>
          <p:cNvSpPr/>
          <p:nvPr/>
        </p:nvSpPr>
        <p:spPr>
          <a:xfrm>
            <a:off x="3765377" y="4947437"/>
            <a:ext cx="1804611" cy="429986"/>
          </a:xfrm>
          <a:prstGeom prst="ellipse">
            <a:avLst/>
          </a:prstGeom>
          <a:noFill/>
          <a:ln w="254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402789" y="6515700"/>
            <a:ext cx="363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Y</a:t>
            </a:r>
            <a:r>
              <a:rPr lang="en-US" altLang="zh-CN" sz="1200" i="1" dirty="0"/>
              <a:t>an et al., 2021, STOTEN (data used from 1998 to 2018)</a:t>
            </a:r>
            <a:endParaRPr lang="en-GB" sz="1200" i="1" dirty="0"/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A23506DA-0125-46EF-89C5-3E2F27B4B75C}"/>
              </a:ext>
            </a:extLst>
          </p:cNvPr>
          <p:cNvSpPr/>
          <p:nvPr/>
        </p:nvSpPr>
        <p:spPr>
          <a:xfrm>
            <a:off x="3765377" y="3428943"/>
            <a:ext cx="1804611" cy="429986"/>
          </a:xfrm>
          <a:prstGeom prst="ellipse">
            <a:avLst/>
          </a:prstGeom>
          <a:noFill/>
          <a:ln w="254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FF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2205" y="112777"/>
            <a:ext cx="9794670" cy="563418"/>
            <a:chOff x="-1" y="0"/>
            <a:chExt cx="10121058" cy="563418"/>
          </a:xfrm>
        </p:grpSpPr>
        <p:sp>
          <p:nvSpPr>
            <p:cNvPr id="25" name="五边形 24"/>
            <p:cNvSpPr/>
            <p:nvPr/>
          </p:nvSpPr>
          <p:spPr>
            <a:xfrm>
              <a:off x="-1" y="0"/>
              <a:ext cx="10121057" cy="563418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0" y="50876"/>
              <a:ext cx="101210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Results: reservoirs change downstream water quality (nutrient concentrations)</a:t>
              </a:r>
              <a:endPara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6332797" y="1593700"/>
            <a:ext cx="568775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Three diverted reservoirs (Marne, Aube, and Seine) significantly 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decline downstream DIN, PO</a:t>
            </a:r>
            <a:r>
              <a:rPr lang="en-US" altLang="zh-CN" sz="1600" b="1" baseline="-25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zh-CN" sz="1600" b="1" baseline="3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-P, and DSi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concentrations during the emptying period.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272" y="3643936"/>
            <a:ext cx="3334801" cy="177409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6332797" y="3035212"/>
            <a:ext cx="5109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Nutrient retention rates in the four reservoirs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332797" y="5657671"/>
            <a:ext cx="568775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The four reservoirs play important roles in the retentions of DIN, PO</a:t>
            </a:r>
            <a:r>
              <a:rPr lang="en-US" altLang="zh-CN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zh-CN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3-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-P, and DSi.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97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3" grpId="0" animBg="1"/>
      <p:bldP spid="66" grpId="0" animBg="1"/>
      <p:bldP spid="33" grpId="0" animBg="1"/>
      <p:bldP spid="36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82206" y="112777"/>
            <a:ext cx="10400400" cy="563418"/>
            <a:chOff x="0" y="0"/>
            <a:chExt cx="10746975" cy="563418"/>
          </a:xfrm>
        </p:grpSpPr>
        <p:sp>
          <p:nvSpPr>
            <p:cNvPr id="25" name="五边形 24"/>
            <p:cNvSpPr/>
            <p:nvPr/>
          </p:nvSpPr>
          <p:spPr>
            <a:xfrm>
              <a:off x="0" y="0"/>
              <a:ext cx="10746975" cy="563418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0" y="50876"/>
              <a:ext cx="106593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Results: reservoirs change downstream water quality (DOC, BDOC, TA and pCO</a:t>
              </a:r>
              <a:r>
                <a:rPr lang="en-US" sz="2000" b="1" baseline="-250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82207" y="942796"/>
            <a:ext cx="548639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Three diverted reservoirs (Marne, Aube, and Seine) significantly 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downstream DOC and BDOC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concentrations during emptying period.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6" y="2199350"/>
            <a:ext cx="5486400" cy="43002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223" y="2199350"/>
            <a:ext cx="5486400" cy="430029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6354224" y="942796"/>
            <a:ext cx="548639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Three diverted reservoirs (Marne, Aube, and Seine) significantly 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decline downstream pCO</a:t>
            </a:r>
            <a:r>
              <a:rPr lang="en-US" altLang="zh-CN" sz="1600" b="1" baseline="-25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TA</a:t>
            </a:r>
            <a:r>
              <a:rPr lang="en-US" altLang="zh-CN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during emptying period.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A23506DA-0125-46EF-89C5-3E2F27B4B75C}"/>
              </a:ext>
            </a:extLst>
          </p:cNvPr>
          <p:cNvSpPr/>
          <p:nvPr/>
        </p:nvSpPr>
        <p:spPr>
          <a:xfrm>
            <a:off x="3387204" y="2632757"/>
            <a:ext cx="1804611" cy="429986"/>
          </a:xfrm>
          <a:prstGeom prst="ellipse">
            <a:avLst/>
          </a:prstGeom>
          <a:noFill/>
          <a:ln w="254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A23506DA-0125-46EF-89C5-3E2F27B4B75C}"/>
              </a:ext>
            </a:extLst>
          </p:cNvPr>
          <p:cNvSpPr/>
          <p:nvPr/>
        </p:nvSpPr>
        <p:spPr>
          <a:xfrm>
            <a:off x="3387204" y="4463917"/>
            <a:ext cx="1804611" cy="429986"/>
          </a:xfrm>
          <a:prstGeom prst="ellipse">
            <a:avLst/>
          </a:prstGeom>
          <a:noFill/>
          <a:ln w="254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A23506DA-0125-46EF-89C5-3E2F27B4B75C}"/>
              </a:ext>
            </a:extLst>
          </p:cNvPr>
          <p:cNvSpPr/>
          <p:nvPr/>
        </p:nvSpPr>
        <p:spPr>
          <a:xfrm>
            <a:off x="9618337" y="2503108"/>
            <a:ext cx="1804611" cy="429986"/>
          </a:xfrm>
          <a:prstGeom prst="ellipse">
            <a:avLst/>
          </a:prstGeom>
          <a:noFill/>
          <a:ln w="254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A23506DA-0125-46EF-89C5-3E2F27B4B75C}"/>
              </a:ext>
            </a:extLst>
          </p:cNvPr>
          <p:cNvSpPr/>
          <p:nvPr/>
        </p:nvSpPr>
        <p:spPr>
          <a:xfrm>
            <a:off x="9618337" y="4349495"/>
            <a:ext cx="1804611" cy="429986"/>
          </a:xfrm>
          <a:prstGeom prst="ellipse">
            <a:avLst/>
          </a:prstGeom>
          <a:noFill/>
          <a:ln w="254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FF"/>
              </a:solidFill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5958032" y="942796"/>
            <a:ext cx="14143" cy="5648504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66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207" y="112777"/>
            <a:ext cx="2165693" cy="563418"/>
            <a:chOff x="0" y="0"/>
            <a:chExt cx="5606302" cy="563418"/>
          </a:xfrm>
        </p:grpSpPr>
        <p:sp>
          <p:nvSpPr>
            <p:cNvPr id="4" name="五边形 3"/>
            <p:cNvSpPr/>
            <p:nvPr/>
          </p:nvSpPr>
          <p:spPr>
            <a:xfrm>
              <a:off x="0" y="0"/>
              <a:ext cx="5606302" cy="563418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0" y="50876"/>
              <a:ext cx="16352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</a:t>
              </a:r>
              <a:endPara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19923" y="4657725"/>
            <a:ext cx="10972800" cy="2057400"/>
            <a:chOff x="480826" y="4698000"/>
            <a:chExt cx="10972800" cy="20574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826" y="4698000"/>
              <a:ext cx="2743200" cy="20574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24026" y="4698000"/>
              <a:ext cx="2743200" cy="20574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10426" y="4698000"/>
              <a:ext cx="2743200" cy="20574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67226" y="4698000"/>
              <a:ext cx="2743200" cy="2057400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82207" y="834980"/>
            <a:ext cx="11795468" cy="22852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The four reservoirs play important roles in the retentions of </a:t>
            </a:r>
            <a:r>
              <a:rPr lang="en-US" altLang="zh-CN" sz="1900" dirty="0">
                <a:latin typeface="Arial" panose="020B0604020202020204" pitchFamily="34" charset="0"/>
                <a:cs typeface="Arial" panose="020B0604020202020204" pitchFamily="34" charset="0"/>
              </a:rPr>
              <a:t>DIN, PO</a:t>
            </a:r>
            <a:r>
              <a:rPr lang="en-US" altLang="zh-CN" sz="19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zh-CN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3-</a:t>
            </a:r>
            <a:r>
              <a:rPr lang="en-US" altLang="zh-CN" sz="1900" dirty="0">
                <a:latin typeface="Arial" panose="020B0604020202020204" pitchFamily="34" charset="0"/>
                <a:cs typeface="Arial" panose="020B0604020202020204" pitchFamily="34" charset="0"/>
              </a:rPr>
              <a:t>-P, and DSi;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The three diverted reservoirs significantly change downstream water quality, e.g., decrease downstream nutrient concentrations, pCO</a:t>
            </a:r>
            <a:r>
              <a:rPr lang="en-US" sz="19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and TA, and increase DOC and BDOC concentrations;</a:t>
            </a:r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Further analysis revealed that the cooperation between biogeochemical processes and hydrological management strategies of the reservoirs is important for the observed effects on downstream rivers.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015447" y="3180340"/>
            <a:ext cx="638175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for your attention!</a:t>
            </a:r>
          </a:p>
          <a:p>
            <a:pPr algn="ctr">
              <a:lnSpc>
                <a:spcPct val="150000"/>
              </a:lnSpc>
            </a:pPr>
            <a:r>
              <a:rPr lang="en-US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further information, contact </a:t>
            </a:r>
            <a:r>
              <a:rPr lang="en-US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xingcheng.yan@upmc.fr</a:t>
            </a:r>
            <a:endParaRPr lang="en-GB" i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80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</TotalTime>
  <Words>397</Words>
  <Application>Microsoft Office PowerPoint</Application>
  <PresentationFormat>宽屏</PresentationFormat>
  <Paragraphs>38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Garamond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METIS - UMR 7619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</dc:creator>
  <cp:lastModifiedBy>Yan xingcheng</cp:lastModifiedBy>
  <cp:revision>94</cp:revision>
  <dcterms:created xsi:type="dcterms:W3CDTF">2022-05-16T11:40:26Z</dcterms:created>
  <dcterms:modified xsi:type="dcterms:W3CDTF">2022-05-22T12:37:45Z</dcterms:modified>
</cp:coreProperties>
</file>