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905" r:id="rId2"/>
    <p:sldId id="350" r:id="rId3"/>
    <p:sldId id="906" r:id="rId4"/>
    <p:sldId id="907" r:id="rId5"/>
    <p:sldId id="921" r:id="rId6"/>
    <p:sldId id="922" r:id="rId7"/>
    <p:sldId id="923" r:id="rId8"/>
    <p:sldId id="924" r:id="rId9"/>
    <p:sldId id="925" r:id="rId10"/>
    <p:sldId id="926" r:id="rId11"/>
    <p:sldId id="928" r:id="rId12"/>
    <p:sldId id="929" r:id="rId13"/>
    <p:sldId id="908" r:id="rId14"/>
    <p:sldId id="913" r:id="rId15"/>
    <p:sldId id="914" r:id="rId16"/>
    <p:sldId id="915" r:id="rId17"/>
    <p:sldId id="916" r:id="rId18"/>
    <p:sldId id="917" r:id="rId19"/>
    <p:sldId id="919" r:id="rId20"/>
    <p:sldId id="920" r:id="rId21"/>
    <p:sldId id="930" r:id="rId22"/>
    <p:sldId id="931" r:id="rId23"/>
    <p:sldId id="347" r:id="rId24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0504D"/>
    <a:srgbClr val="FFFFFF"/>
    <a:srgbClr val="F2F2F2"/>
    <a:srgbClr val="CC9900"/>
    <a:srgbClr val="FF9933"/>
    <a:srgbClr val="FCF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1955" autoAdjust="0"/>
  </p:normalViewPr>
  <p:slideViewPr>
    <p:cSldViewPr snapToGrid="0" snapToObjects="1">
      <p:cViewPr varScale="1">
        <p:scale>
          <a:sx n="80" d="100"/>
          <a:sy n="80" d="100"/>
        </p:scale>
        <p:origin x="173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543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5D565-2A48-414B-99ED-7595DD0DE5DA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67C2A-0643-4E9F-BE58-7A6511F51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4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53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9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1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23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Interactive visual analysis of multidimensional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Web GIS functionality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/>
                </a:solidFill>
              </a:rPr>
              <a:t>Maps and 2D plots in linked visualizations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8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16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2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96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3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71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67C2A-0643-4E9F-BE58-7A6511F51B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6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11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35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9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7041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484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431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79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39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88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167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638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6F68D-1F31-3C4D-8DC4-A9A1E48FB275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FCCF-54DB-3945-B9F5-2EAD0A880E5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06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hyperlink" Target="https://epos-no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44CD00-B2E1-5AD3-8D3C-FF291DA9F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75" t="77275" r="64406" b="6116"/>
          <a:stretch/>
        </p:blipFill>
        <p:spPr>
          <a:xfrm>
            <a:off x="10411818" y="1072060"/>
            <a:ext cx="1445677" cy="1152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BF8209-505F-9905-E603-C2C7515B6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12" t="76647" r="31922" b="6744"/>
          <a:stretch/>
        </p:blipFill>
        <p:spPr>
          <a:xfrm>
            <a:off x="10257424" y="2964132"/>
            <a:ext cx="1805355" cy="1119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2852B-EE84-7F69-DC9E-170020E324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10" t="76689" r="46924" b="6702"/>
          <a:stretch/>
        </p:blipFill>
        <p:spPr>
          <a:xfrm>
            <a:off x="10411818" y="2001563"/>
            <a:ext cx="1546646" cy="959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925692-C10E-477C-A0D4-7CE2D52502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1" t="8087" r="3798" b="5275"/>
          <a:stretch/>
        </p:blipFill>
        <p:spPr>
          <a:xfrm>
            <a:off x="0" y="-10047"/>
            <a:ext cx="10125075" cy="5332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1A23E2-B710-4C9C-BFA7-F5A0BFC275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4" t="76552" r="76367" b="6839"/>
          <a:stretch/>
        </p:blipFill>
        <p:spPr>
          <a:xfrm>
            <a:off x="10462305" y="106422"/>
            <a:ext cx="1445677" cy="115251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2828D4-6CD4-785F-D39B-64FFB29FB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5229225"/>
            <a:ext cx="10239270" cy="1618967"/>
          </a:xfrm>
          <a:noFill/>
        </p:spPr>
        <p:txBody>
          <a:bodyPr lIns="180000" tIns="144000" rIns="180000" bIns="0">
            <a:normAutofit/>
          </a:bodyPr>
          <a:lstStyle/>
          <a:p>
            <a:pPr marL="0" indent="0" algn="r">
              <a:buNone/>
              <a:defRPr/>
            </a:pPr>
            <a:r>
              <a:rPr lang="en-US" sz="1400" b="1" dirty="0">
                <a:latin typeface="Open Sans" panose="020B0606030504020204" pitchFamily="34" charset="0"/>
              </a:rPr>
              <a:t>Jan </a:t>
            </a:r>
            <a:r>
              <a:rPr lang="en-US" sz="1400" b="1" dirty="0" err="1">
                <a:latin typeface="Open Sans" panose="020B0606030504020204" pitchFamily="34" charset="0"/>
              </a:rPr>
              <a:t>Mich</a:t>
            </a:r>
            <a:r>
              <a:rPr lang="cs-CZ" sz="1400" b="1" dirty="0">
                <a:latin typeface="Open Sans" panose="020B0606030504020204" pitchFamily="34" charset="0"/>
              </a:rPr>
              <a:t>á</a:t>
            </a:r>
            <a:r>
              <a:rPr lang="en-US" sz="1400" b="1" dirty="0">
                <a:latin typeface="Open Sans" panose="020B0606030504020204" pitchFamily="34" charset="0"/>
              </a:rPr>
              <a:t>lek</a:t>
            </a:r>
            <a:r>
              <a:rPr lang="en-US" sz="1400" dirty="0">
                <a:latin typeface="Open Sans" panose="020B0606030504020204" pitchFamily="34" charset="0"/>
              </a:rPr>
              <a:t>, Kuvvet Atakan, Christian Rønnevik, Sara </a:t>
            </a:r>
            <a:r>
              <a:rPr lang="en-US" sz="1400" dirty="0" err="1">
                <a:latin typeface="Open Sans" panose="020B0606030504020204" pitchFamily="34" charset="0"/>
              </a:rPr>
              <a:t>Kverme</a:t>
            </a:r>
            <a:r>
              <a:rPr lang="en-US" sz="1400" dirty="0">
                <a:latin typeface="Open Sans" panose="020B0606030504020204" pitchFamily="34" charset="0"/>
              </a:rPr>
              <a:t>, Lars </a:t>
            </a:r>
            <a:r>
              <a:rPr lang="en-US" sz="1400" dirty="0" err="1">
                <a:latin typeface="Open Sans" panose="020B0606030504020204" pitchFamily="34" charset="0"/>
              </a:rPr>
              <a:t>Ottemøller</a:t>
            </a:r>
            <a:r>
              <a:rPr lang="en-US" sz="1400" dirty="0">
                <a:latin typeface="Open Sans" panose="020B0606030504020204" pitchFamily="34" charset="0"/>
              </a:rPr>
              <a:t>, Øyvind Natvik </a:t>
            </a:r>
            <a:r>
              <a:rPr lang="en-US" sz="1400" i="1" dirty="0">
                <a:latin typeface="Open Sans" panose="020B0606030504020204" pitchFamily="34" charset="0"/>
              </a:rPr>
              <a:t>(University of Bergen)</a:t>
            </a:r>
          </a:p>
          <a:p>
            <a:pPr marL="0" indent="0" algn="r">
              <a:buNone/>
              <a:defRPr/>
            </a:pPr>
            <a:r>
              <a:rPr lang="en-US" sz="1400" dirty="0">
                <a:latin typeface="Open Sans" panose="020B0606030504020204" pitchFamily="34" charset="0"/>
              </a:rPr>
              <a:t>Tor Langeland, Ove Daae Lampe, Gro </a:t>
            </a:r>
            <a:r>
              <a:rPr lang="en-US" sz="1400" dirty="0" err="1">
                <a:latin typeface="Open Sans" panose="020B0606030504020204" pitchFamily="34" charset="0"/>
              </a:rPr>
              <a:t>Fonnes</a:t>
            </a:r>
            <a:r>
              <a:rPr lang="en-US" sz="1400" dirty="0">
                <a:latin typeface="Open Sans" panose="020B0606030504020204" pitchFamily="34" charset="0"/>
              </a:rPr>
              <a:t>, Jeremy Cook </a:t>
            </a:r>
            <a:r>
              <a:rPr lang="en-US" sz="1400" i="1" dirty="0">
                <a:latin typeface="Open Sans" panose="020B0606030504020204" pitchFamily="34" charset="0"/>
              </a:rPr>
              <a:t>(NORCE)</a:t>
            </a:r>
            <a:br>
              <a:rPr lang="en-US" sz="1400" dirty="0">
                <a:latin typeface="Open Sans" panose="020B0606030504020204" pitchFamily="34" charset="0"/>
              </a:rPr>
            </a:br>
            <a:r>
              <a:rPr lang="en-US" sz="1400" dirty="0">
                <a:latin typeface="Open Sans" panose="020B0606030504020204" pitchFamily="34" charset="0"/>
              </a:rPr>
              <a:t>Jon Magnus Christensen, Ulf Baadshaug </a:t>
            </a:r>
            <a:r>
              <a:rPr lang="en-US" sz="1400" i="1" dirty="0">
                <a:latin typeface="Open Sans" panose="020B0606030504020204" pitchFamily="34" charset="0"/>
              </a:rPr>
              <a:t>(NORSAR)</a:t>
            </a:r>
          </a:p>
          <a:p>
            <a:pPr marL="0" indent="0" algn="r">
              <a:buNone/>
              <a:defRPr/>
            </a:pPr>
            <a:r>
              <a:rPr lang="en-US" sz="1400" dirty="0">
                <a:latin typeface="Open Sans" panose="020B0606030504020204" pitchFamily="34" charset="0"/>
              </a:rPr>
              <a:t>Halfdan Pascal Kierulf </a:t>
            </a:r>
            <a:r>
              <a:rPr lang="en-US" sz="1400" i="1" dirty="0">
                <a:latin typeface="Open Sans" panose="020B0606030504020204" pitchFamily="34" charset="0"/>
              </a:rPr>
              <a:t>(Norwegian Mapping Authority)</a:t>
            </a:r>
          </a:p>
          <a:p>
            <a:pPr marL="0" indent="0" algn="r">
              <a:buNone/>
              <a:defRPr/>
            </a:pPr>
            <a:r>
              <a:rPr lang="en-US" sz="1400" dirty="0">
                <a:latin typeface="Open Sans" panose="020B0606030504020204" pitchFamily="34" charset="0"/>
              </a:rPr>
              <a:t>Bjørn-Ove </a:t>
            </a:r>
            <a:r>
              <a:rPr lang="en-US" sz="1400" dirty="0" err="1">
                <a:latin typeface="Open Sans" panose="020B0606030504020204" pitchFamily="34" charset="0"/>
              </a:rPr>
              <a:t>Grøtan</a:t>
            </a:r>
            <a:r>
              <a:rPr lang="en-US" sz="1400" dirty="0">
                <a:latin typeface="Open Sans" panose="020B0606030504020204" pitchFamily="34" charset="0"/>
              </a:rPr>
              <a:t>, </a:t>
            </a:r>
            <a:r>
              <a:rPr lang="en-US" sz="1400" dirty="0" err="1">
                <a:latin typeface="Open Sans" panose="020B0606030504020204" pitchFamily="34" charset="0"/>
              </a:rPr>
              <a:t>Odleiv</a:t>
            </a:r>
            <a:r>
              <a:rPr lang="en-US" sz="1400" dirty="0">
                <a:latin typeface="Open Sans" panose="020B0606030504020204" pitchFamily="34" charset="0"/>
              </a:rPr>
              <a:t> Olesen, John </a:t>
            </a:r>
            <a:r>
              <a:rPr lang="en-US" sz="1400" dirty="0" err="1">
                <a:latin typeface="Open Sans" panose="020B0606030504020204" pitchFamily="34" charset="0"/>
              </a:rPr>
              <a:t>Dehls</a:t>
            </a:r>
            <a:r>
              <a:rPr lang="en-US" sz="1400" dirty="0">
                <a:latin typeface="Open Sans" panose="020B0606030504020204" pitchFamily="34" charset="0"/>
              </a:rPr>
              <a:t> </a:t>
            </a:r>
            <a:r>
              <a:rPr lang="en-US" sz="1400" i="1" dirty="0">
                <a:latin typeface="Open Sans" panose="020B0606030504020204" pitchFamily="34" charset="0"/>
              </a:rPr>
              <a:t>(Geological Survey of Norway)</a:t>
            </a:r>
          </a:p>
          <a:p>
            <a:pPr marL="0" indent="0" algn="r">
              <a:buNone/>
              <a:defRPr/>
            </a:pPr>
            <a:r>
              <a:rPr lang="en-US" sz="1400" dirty="0">
                <a:latin typeface="Open Sans" panose="020B0606030504020204" pitchFamily="34" charset="0"/>
              </a:rPr>
              <a:t>Valerie Maupin </a:t>
            </a:r>
            <a:r>
              <a:rPr lang="en-US" sz="1400" i="1" dirty="0">
                <a:latin typeface="Open Sans" panose="020B0606030504020204" pitchFamily="34" charset="0"/>
              </a:rPr>
              <a:t>(University of Oslo)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86C59E-E2B0-D8B6-9C65-8024B16EF1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41" t="77336" r="23857" b="6055"/>
          <a:stretch/>
        </p:blipFill>
        <p:spPr>
          <a:xfrm>
            <a:off x="10566212" y="4148507"/>
            <a:ext cx="1237859" cy="1463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D97F27-8A62-321F-2B09-DC9B56849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904" t="76647" r="13766" b="6744"/>
          <a:stretch/>
        </p:blipFill>
        <p:spPr>
          <a:xfrm>
            <a:off x="10585263" y="5647554"/>
            <a:ext cx="1237859" cy="111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83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5FB71A-922E-758F-C568-6EE77F638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EB1E0D20-C942-F593-58FA-35C34A29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948988" y="1762124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EB1E0D20-C942-F593-58FA-35C34A29A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948988" y="1762124"/>
            <a:ext cx="733425" cy="733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FAC60-64D7-3679-2AEA-957867758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313D8B7E-236D-EE97-736C-4D6D9FF90255}"/>
              </a:ext>
            </a:extLst>
          </p:cNvPr>
          <p:cNvSpPr/>
          <p:nvPr/>
        </p:nvSpPr>
        <p:spPr>
          <a:xfrm>
            <a:off x="684000" y="461323"/>
            <a:ext cx="9326775" cy="1413688"/>
          </a:xfrm>
          <a:prstGeom prst="curvedDownArrow">
            <a:avLst>
              <a:gd name="adj1" fmla="val 1474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4CA8C1BD-B41C-2458-9E18-34CC5EC2AC09}"/>
              </a:ext>
            </a:extLst>
          </p:cNvPr>
          <p:cNvSpPr/>
          <p:nvPr/>
        </p:nvSpPr>
        <p:spPr>
          <a:xfrm rot="1114880" flipV="1">
            <a:off x="549970" y="5463915"/>
            <a:ext cx="6040651" cy="760332"/>
          </a:xfrm>
          <a:prstGeom prst="curvedDownArrow">
            <a:avLst>
              <a:gd name="adj1" fmla="val 1474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B676D7C6-DFC8-1E09-EDCB-B1B5B91A2A29}"/>
              </a:ext>
            </a:extLst>
          </p:cNvPr>
          <p:cNvSpPr/>
          <p:nvPr/>
        </p:nvSpPr>
        <p:spPr>
          <a:xfrm rot="18871736">
            <a:off x="88622" y="2345172"/>
            <a:ext cx="3497586" cy="597030"/>
          </a:xfrm>
          <a:prstGeom prst="curvedDownArrow">
            <a:avLst>
              <a:gd name="adj1" fmla="val 1474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F88F7B5D-6D17-E55D-53B8-D41FFFF76770}"/>
              </a:ext>
            </a:extLst>
          </p:cNvPr>
          <p:cNvSpPr/>
          <p:nvPr/>
        </p:nvSpPr>
        <p:spPr>
          <a:xfrm rot="18871736">
            <a:off x="457545" y="2709740"/>
            <a:ext cx="4952737" cy="597030"/>
          </a:xfrm>
          <a:prstGeom prst="curvedDownArrow">
            <a:avLst>
              <a:gd name="adj1" fmla="val 1474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1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3C511E-CB5A-1465-1F7F-AE9490C39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455257F-7219-2078-0FF2-CD800C0141B4}"/>
              </a:ext>
            </a:extLst>
          </p:cNvPr>
          <p:cNvSpPr/>
          <p:nvPr/>
        </p:nvSpPr>
        <p:spPr>
          <a:xfrm>
            <a:off x="3438525" y="2514600"/>
            <a:ext cx="1657350" cy="1238250"/>
          </a:xfrm>
          <a:custGeom>
            <a:avLst/>
            <a:gdLst>
              <a:gd name="connsiteX0" fmla="*/ 695325 w 1657350"/>
              <a:gd name="connsiteY0" fmla="*/ 0 h 1238250"/>
              <a:gd name="connsiteX1" fmla="*/ 695325 w 1657350"/>
              <a:gd name="connsiteY1" fmla="*/ 0 h 1238250"/>
              <a:gd name="connsiteX2" fmla="*/ 1657350 w 1657350"/>
              <a:gd name="connsiteY2" fmla="*/ 209550 h 1238250"/>
              <a:gd name="connsiteX3" fmla="*/ 1304925 w 1657350"/>
              <a:gd name="connsiteY3" fmla="*/ 1238250 h 1238250"/>
              <a:gd name="connsiteX4" fmla="*/ 0 w 1657350"/>
              <a:gd name="connsiteY4" fmla="*/ 923925 h 1238250"/>
              <a:gd name="connsiteX5" fmla="*/ 695325 w 1657350"/>
              <a:gd name="connsiteY5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7350" h="1238250">
                <a:moveTo>
                  <a:pt x="695325" y="0"/>
                </a:moveTo>
                <a:lnTo>
                  <a:pt x="695325" y="0"/>
                </a:lnTo>
                <a:lnTo>
                  <a:pt x="1657350" y="209550"/>
                </a:lnTo>
                <a:lnTo>
                  <a:pt x="1304925" y="1238250"/>
                </a:lnTo>
                <a:lnTo>
                  <a:pt x="0" y="923925"/>
                </a:lnTo>
                <a:lnTo>
                  <a:pt x="695325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86B01D7E-8B70-73EA-611E-56FC1481B621}"/>
              </a:ext>
            </a:extLst>
          </p:cNvPr>
          <p:cNvSpPr/>
          <p:nvPr/>
        </p:nvSpPr>
        <p:spPr>
          <a:xfrm rot="20618399">
            <a:off x="4430907" y="498963"/>
            <a:ext cx="5000038" cy="1262672"/>
          </a:xfrm>
          <a:prstGeom prst="curvedDownArrow">
            <a:avLst>
              <a:gd name="adj1" fmla="val 14177"/>
              <a:gd name="adj2" fmla="val 34189"/>
              <a:gd name="adj3" fmla="val 44160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D9B5FD74-85FF-E5F1-BB79-497638D4F1E6}"/>
              </a:ext>
            </a:extLst>
          </p:cNvPr>
          <p:cNvSpPr/>
          <p:nvPr/>
        </p:nvSpPr>
        <p:spPr>
          <a:xfrm rot="20579328" flipH="1" flipV="1">
            <a:off x="8158094" y="1621807"/>
            <a:ext cx="1664035" cy="585588"/>
          </a:xfrm>
          <a:prstGeom prst="curvedDownArrow">
            <a:avLst>
              <a:gd name="adj1" fmla="val 1474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6E86710-1186-24D2-3518-FAEC1A916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388502">
            <a:off x="7604570" y="1162249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1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108E5E5D-59B2-CEDD-0E59-59048BF63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7" b="4004"/>
          <a:stretch/>
        </p:blipFill>
        <p:spPr>
          <a:xfrm>
            <a:off x="0" y="552450"/>
            <a:ext cx="12192000" cy="6030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9DD2CF-ABDC-740F-16A2-B4A9190F892F}"/>
              </a:ext>
            </a:extLst>
          </p:cNvPr>
          <p:cNvSpPr txBox="1"/>
          <p:nvPr/>
        </p:nvSpPr>
        <p:spPr>
          <a:xfrm>
            <a:off x="4736924" y="615305"/>
            <a:ext cx="628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Example</a:t>
            </a:r>
            <a:r>
              <a:rPr lang="nb-NO" sz="2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: </a:t>
            </a:r>
            <a:r>
              <a:rPr lang="en-US" sz="2400" b="1" dirty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Earthquakes registered by NNSN</a:t>
            </a:r>
          </a:p>
        </p:txBody>
      </p:sp>
    </p:spTree>
    <p:extLst>
      <p:ext uri="{BB962C8B-B14F-4D97-AF65-F5344CB8AC3E}">
        <p14:creationId xmlns:p14="http://schemas.microsoft.com/office/powerpoint/2010/main" val="393705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CCA5DC3-6015-2399-1EE2-C87B5E799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17" b="4005"/>
          <a:stretch/>
        </p:blipFill>
        <p:spPr>
          <a:xfrm>
            <a:off x="0" y="542925"/>
            <a:ext cx="12192000" cy="6040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844D90-09B7-F0AE-A307-45BC783739D4}"/>
              </a:ext>
            </a:extLst>
          </p:cNvPr>
          <p:cNvSpPr txBox="1"/>
          <p:nvPr/>
        </p:nvSpPr>
        <p:spPr>
          <a:xfrm>
            <a:off x="3974924" y="833073"/>
            <a:ext cx="368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spatial filter</a:t>
            </a: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FD0FDB8A-46A1-B664-651A-FC32D3D082E3}"/>
              </a:ext>
            </a:extLst>
          </p:cNvPr>
          <p:cNvSpPr/>
          <p:nvPr/>
        </p:nvSpPr>
        <p:spPr>
          <a:xfrm rot="15038865">
            <a:off x="-36432" y="-4051324"/>
            <a:ext cx="9987044" cy="9906457"/>
          </a:xfrm>
          <a:prstGeom prst="blockArc">
            <a:avLst>
              <a:gd name="adj1" fmla="val 10235669"/>
              <a:gd name="adj2" fmla="val 13823532"/>
              <a:gd name="adj3" fmla="val 44541"/>
            </a:avLst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AE5070-68FB-40AF-A363-6C7B8D76CE13}"/>
              </a:ext>
            </a:extLst>
          </p:cNvPr>
          <p:cNvSpPr txBox="1"/>
          <p:nvPr/>
        </p:nvSpPr>
        <p:spPr>
          <a:xfrm>
            <a:off x="6305555" y="479011"/>
            <a:ext cx="505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BRUSHING &amp; LINKING</a:t>
            </a:r>
          </a:p>
        </p:txBody>
      </p:sp>
    </p:spTree>
    <p:extLst>
      <p:ext uri="{BB962C8B-B14F-4D97-AF65-F5344CB8AC3E}">
        <p14:creationId xmlns:p14="http://schemas.microsoft.com/office/powerpoint/2010/main" val="32356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0" grpId="0" animBg="1"/>
      <p:bldP spid="11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B46AF87-AAC8-2BD4-C0DA-8B226C916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57" b="4004"/>
          <a:stretch/>
        </p:blipFill>
        <p:spPr>
          <a:xfrm>
            <a:off x="0" y="552450"/>
            <a:ext cx="12192000" cy="6030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C7A11-F799-D2AB-2390-6E3FDBD2B2F0}"/>
              </a:ext>
            </a:extLst>
          </p:cNvPr>
          <p:cNvSpPr txBox="1"/>
          <p:nvPr/>
        </p:nvSpPr>
        <p:spPr>
          <a:xfrm>
            <a:off x="7477359" y="1063906"/>
            <a:ext cx="368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magnitude vs. time - filter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73D16-BA2F-04D4-6ABC-A01C079CFEC6}"/>
              </a:ext>
            </a:extLst>
          </p:cNvPr>
          <p:cNvSpPr/>
          <p:nvPr/>
        </p:nvSpPr>
        <p:spPr>
          <a:xfrm>
            <a:off x="7688961" y="1647318"/>
            <a:ext cx="4303014" cy="3648582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87CBD-5EA3-A27B-C161-75474585A07B}"/>
              </a:ext>
            </a:extLst>
          </p:cNvPr>
          <p:cNvSpPr txBox="1"/>
          <p:nvPr/>
        </p:nvSpPr>
        <p:spPr>
          <a:xfrm>
            <a:off x="6305555" y="479011"/>
            <a:ext cx="505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BRUSHING &amp; LINKING</a:t>
            </a:r>
          </a:p>
        </p:txBody>
      </p:sp>
    </p:spTree>
    <p:extLst>
      <p:ext uri="{BB962C8B-B14F-4D97-AF65-F5344CB8AC3E}">
        <p14:creationId xmlns:p14="http://schemas.microsoft.com/office/powerpoint/2010/main" val="382981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animBg="1"/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A92301-BDCA-7A88-9CA5-682787585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3" b="4006"/>
          <a:stretch/>
        </p:blipFill>
        <p:spPr>
          <a:xfrm>
            <a:off x="0" y="571500"/>
            <a:ext cx="12192000" cy="6011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F75BD4-799D-77FE-3C18-99FCC4ACD7FC}"/>
              </a:ext>
            </a:extLst>
          </p:cNvPr>
          <p:cNvSpPr txBox="1"/>
          <p:nvPr/>
        </p:nvSpPr>
        <p:spPr>
          <a:xfrm>
            <a:off x="7477359" y="1063906"/>
            <a:ext cx="368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magnitude vs. time - filter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23C3E-C713-457A-B780-64DE53DCFA18}"/>
              </a:ext>
            </a:extLst>
          </p:cNvPr>
          <p:cNvSpPr/>
          <p:nvPr/>
        </p:nvSpPr>
        <p:spPr>
          <a:xfrm>
            <a:off x="7688961" y="1647318"/>
            <a:ext cx="4303014" cy="3134232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E21808-0D38-DA41-F1D5-5904804B735E}"/>
              </a:ext>
            </a:extLst>
          </p:cNvPr>
          <p:cNvSpPr txBox="1"/>
          <p:nvPr/>
        </p:nvSpPr>
        <p:spPr>
          <a:xfrm>
            <a:off x="6305555" y="479011"/>
            <a:ext cx="505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BRUSHING &amp; LINKING</a:t>
            </a:r>
          </a:p>
        </p:txBody>
      </p:sp>
    </p:spTree>
    <p:extLst>
      <p:ext uri="{BB962C8B-B14F-4D97-AF65-F5344CB8AC3E}">
        <p14:creationId xmlns:p14="http://schemas.microsoft.com/office/powerpoint/2010/main" val="30844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animBg="1"/>
      <p:bldP spid="10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57AAA69-633D-A49C-91E0-0B054729A8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0" b="4004"/>
          <a:stretch/>
        </p:blipFill>
        <p:spPr>
          <a:xfrm>
            <a:off x="0" y="600075"/>
            <a:ext cx="12192000" cy="5983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A89A2-EF1F-619E-AED7-04FCD96C1A20}"/>
              </a:ext>
            </a:extLst>
          </p:cNvPr>
          <p:cNvSpPr txBox="1"/>
          <p:nvPr/>
        </p:nvSpPr>
        <p:spPr>
          <a:xfrm>
            <a:off x="7477359" y="1063906"/>
            <a:ext cx="368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magnitude vs. time - filter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AECE9-C7BD-6B67-68C9-79357D9FE29C}"/>
              </a:ext>
            </a:extLst>
          </p:cNvPr>
          <p:cNvSpPr/>
          <p:nvPr/>
        </p:nvSpPr>
        <p:spPr>
          <a:xfrm>
            <a:off x="7688961" y="1647318"/>
            <a:ext cx="4303014" cy="261035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D6A871-F530-1757-7019-8607003B1363}"/>
              </a:ext>
            </a:extLst>
          </p:cNvPr>
          <p:cNvSpPr txBox="1"/>
          <p:nvPr/>
        </p:nvSpPr>
        <p:spPr>
          <a:xfrm>
            <a:off x="6305555" y="479011"/>
            <a:ext cx="5050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BRUSHING &amp; LINKING</a:t>
            </a:r>
          </a:p>
        </p:txBody>
      </p:sp>
    </p:spTree>
    <p:extLst>
      <p:ext uri="{BB962C8B-B14F-4D97-AF65-F5344CB8AC3E}">
        <p14:creationId xmlns:p14="http://schemas.microsoft.com/office/powerpoint/2010/main" val="16037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animBg="1"/>
      <p:bldP spid="10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F0BCB2-3D19-F163-D276-28818CCD8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26C285-CA04-3CB3-AC58-E606C7CCFC8D}"/>
              </a:ext>
            </a:extLst>
          </p:cNvPr>
          <p:cNvSpPr txBox="1"/>
          <p:nvPr/>
        </p:nvSpPr>
        <p:spPr>
          <a:xfrm>
            <a:off x="2571984" y="955973"/>
            <a:ext cx="368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magnitude vs.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54D0A-675F-056D-CED4-0A1BFA811EB8}"/>
              </a:ext>
            </a:extLst>
          </p:cNvPr>
          <p:cNvSpPr txBox="1"/>
          <p:nvPr/>
        </p:nvSpPr>
        <p:spPr>
          <a:xfrm>
            <a:off x="2791059" y="4546898"/>
            <a:ext cx="3685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depth vs.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4FF8D0-8C72-D5E6-F574-CE7533C62DEB}"/>
              </a:ext>
            </a:extLst>
          </p:cNvPr>
          <p:cNvSpPr txBox="1"/>
          <p:nvPr/>
        </p:nvSpPr>
        <p:spPr>
          <a:xfrm>
            <a:off x="7639284" y="1230611"/>
            <a:ext cx="3685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earthquakes</a:t>
            </a:r>
            <a:br>
              <a:rPr lang="en-US" sz="2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</a:br>
            <a:r>
              <a:rPr lang="en-US" sz="2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geology</a:t>
            </a:r>
          </a:p>
          <a:p>
            <a:r>
              <a:rPr lang="en-US" sz="24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DEM</a:t>
            </a:r>
          </a:p>
        </p:txBody>
      </p:sp>
    </p:spTree>
    <p:extLst>
      <p:ext uri="{BB962C8B-B14F-4D97-AF65-F5344CB8AC3E}">
        <p14:creationId xmlns:p14="http://schemas.microsoft.com/office/powerpoint/2010/main" val="400044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905CC6FD-7DC0-84B2-94B3-130F4448F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17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3E3E5-CDD2-4801-BACC-B30DEC6B7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8308" r="7718" b="67636"/>
          <a:stretch/>
        </p:blipFill>
        <p:spPr>
          <a:xfrm>
            <a:off x="0" y="-4569"/>
            <a:ext cx="12192000" cy="1890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145B0-4C28-4E59-A48D-447B4CFD9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1" t="75547" r="19065" b="3698"/>
          <a:stretch/>
        </p:blipFill>
        <p:spPr>
          <a:xfrm>
            <a:off x="859527" y="2949522"/>
            <a:ext cx="10222056" cy="189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75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A6AAA-E869-A950-4DB4-5857C45FD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CFECA-39CA-8FEE-3AC3-6ECCBCFFA6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09" t="38242" r="34808" b="30403"/>
          <a:stretch/>
        </p:blipFill>
        <p:spPr>
          <a:xfrm>
            <a:off x="4273650" y="2632669"/>
            <a:ext cx="4558854" cy="2672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BF23A-5C84-4442-5431-56B4C74DE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616" t="14652" r="3159" b="40806"/>
          <a:stretch/>
        </p:blipFill>
        <p:spPr>
          <a:xfrm>
            <a:off x="8943033" y="271305"/>
            <a:ext cx="2390250" cy="347673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67F3455-592D-8798-E5AE-D3A56FD3A2D2}"/>
              </a:ext>
            </a:extLst>
          </p:cNvPr>
          <p:cNvSpPr/>
          <p:nvPr/>
        </p:nvSpPr>
        <p:spPr>
          <a:xfrm rot="5400000">
            <a:off x="11577637" y="33337"/>
            <a:ext cx="504825" cy="438151"/>
          </a:xfrm>
          <a:prstGeom prst="downArrow">
            <a:avLst/>
          </a:prstGeom>
          <a:solidFill>
            <a:srgbClr val="FF0000"/>
          </a:solidFill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8EB9D3E0-A64D-0D23-9A0E-E6687FD67B9F}"/>
              </a:ext>
            </a:extLst>
          </p:cNvPr>
          <p:cNvSpPr/>
          <p:nvPr/>
        </p:nvSpPr>
        <p:spPr>
          <a:xfrm rot="20014399" flipH="1">
            <a:off x="5373526" y="404628"/>
            <a:ext cx="3675843" cy="879875"/>
          </a:xfrm>
          <a:prstGeom prst="curvedDownArrow">
            <a:avLst>
              <a:gd name="adj1" fmla="val 25000"/>
              <a:gd name="adj2" fmla="val 97489"/>
              <a:gd name="adj3" fmla="val 28571"/>
            </a:avLst>
          </a:prstGeom>
          <a:solidFill>
            <a:srgbClr val="FF0000"/>
          </a:solidFill>
          <a:ln w="1905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8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160519-065F-651D-A244-8447DF06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DA6589-7AED-9327-D0ED-FB3E17F41842}"/>
              </a:ext>
            </a:extLst>
          </p:cNvPr>
          <p:cNvSpPr/>
          <p:nvPr/>
        </p:nvSpPr>
        <p:spPr>
          <a:xfrm>
            <a:off x="30144" y="3707230"/>
            <a:ext cx="2210637" cy="100544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E65F53-7DA7-E1EF-62A0-4F677C2B6D59}"/>
              </a:ext>
            </a:extLst>
          </p:cNvPr>
          <p:cNvSpPr txBox="1"/>
          <p:nvPr/>
        </p:nvSpPr>
        <p:spPr>
          <a:xfrm>
            <a:off x="2663674" y="3642054"/>
            <a:ext cx="6213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>
                <a:ln w="95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Add external WMS layers</a:t>
            </a:r>
          </a:p>
          <a:p>
            <a:r>
              <a:rPr lang="nb-NO" sz="3600" b="1" dirty="0">
                <a:ln w="952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Upload your own data - CSV</a:t>
            </a:r>
            <a:endParaRPr lang="en-US" sz="3600" b="1" dirty="0">
              <a:ln w="9525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9" name="Graphic 8" descr="Right pointing backhand index with solid fill">
            <a:extLst>
              <a:ext uri="{FF2B5EF4-FFF2-40B4-BE49-F238E27FC236}">
                <a16:creationId xmlns:a16="http://schemas.microsoft.com/office/drawing/2014/main" id="{D4450E5F-0A66-84B6-84D9-ECC0FFC85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1458575" y="195261"/>
            <a:ext cx="733425" cy="733425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D1F998B0-969B-28D8-8443-920791950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90600" y="5338761"/>
            <a:ext cx="733425" cy="733425"/>
          </a:xfrm>
          <a:prstGeom prst="rect">
            <a:avLst/>
          </a:prstGeom>
        </p:spPr>
      </p:pic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60453A3C-2B88-EA79-13E5-01D2BC5B9E20}"/>
              </a:ext>
            </a:extLst>
          </p:cNvPr>
          <p:cNvSpPr/>
          <p:nvPr/>
        </p:nvSpPr>
        <p:spPr>
          <a:xfrm rot="16200000" flipV="1">
            <a:off x="840122" y="3199090"/>
            <a:ext cx="3224211" cy="1055130"/>
          </a:xfrm>
          <a:prstGeom prst="curvedDownArrow">
            <a:avLst>
              <a:gd name="adj1" fmla="val 1474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Graphic 11" descr="Right pointing backhand index with solid fill">
            <a:extLst>
              <a:ext uri="{FF2B5EF4-FFF2-40B4-BE49-F238E27FC236}">
                <a16:creationId xmlns:a16="http://schemas.microsoft.com/office/drawing/2014/main" id="{ED16D7BC-DF41-51C5-EC4F-446EF1476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0" y="4475670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1C5D19-27C9-E9F0-7EDD-EC0FAA44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34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925692-C10E-477C-A0D4-7CE2D5250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" t="8087" r="3798" b="5275"/>
          <a:stretch/>
        </p:blipFill>
        <p:spPr>
          <a:xfrm>
            <a:off x="0" y="-21101"/>
            <a:ext cx="12192000" cy="6421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C8A291-0AB4-451D-A29D-053225D5D6C7}"/>
              </a:ext>
            </a:extLst>
          </p:cNvPr>
          <p:cNvSpPr txBox="1"/>
          <p:nvPr/>
        </p:nvSpPr>
        <p:spPr>
          <a:xfrm>
            <a:off x="1614067" y="5934075"/>
            <a:ext cx="9358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20000"/>
              </a:spcBef>
            </a:pPr>
            <a:r>
              <a:rPr lang="en-US" sz="5400" b="1" u="sng" dirty="0">
                <a:hlinkClick r:id="rId4"/>
              </a:rPr>
              <a:t>epos-no.uib.no</a:t>
            </a:r>
            <a:endParaRPr lang="en-US" sz="5400" b="1" u="sn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D8B818-EE59-DDCD-0F9B-086590ACB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60" t="25139" r="39453" b="26250"/>
          <a:stretch/>
        </p:blipFill>
        <p:spPr>
          <a:xfrm rot="21382533">
            <a:off x="6250849" y="581799"/>
            <a:ext cx="4079939" cy="502809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58209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3E3E5-CDD2-4801-BACC-B30DEC6B7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8308" r="7718" b="67636"/>
          <a:stretch/>
        </p:blipFill>
        <p:spPr>
          <a:xfrm>
            <a:off x="0" y="-4569"/>
            <a:ext cx="12192000" cy="1890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794D62-AA19-AE2C-9DD5-84E3D9C1D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80" t="23382" r="7034" b="18986"/>
          <a:stretch/>
        </p:blipFill>
        <p:spPr>
          <a:xfrm>
            <a:off x="2022992" y="1595477"/>
            <a:ext cx="7523019" cy="52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1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FF694-1DF6-46E0-BF01-2BA405AE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3E3E5-CDD2-4801-BACC-B30DEC6B7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8308" r="7718" b="67636"/>
          <a:stretch/>
        </p:blipFill>
        <p:spPr>
          <a:xfrm>
            <a:off x="0" y="-4569"/>
            <a:ext cx="12192000" cy="1890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4A0511-865F-718E-514B-103E70AE34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9" t="30914" r="50467" b="30352"/>
          <a:stretch/>
        </p:blipFill>
        <p:spPr>
          <a:xfrm>
            <a:off x="2952750" y="1895153"/>
            <a:ext cx="8001000" cy="4770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038976-263B-9C7C-E172-B709D268608D}"/>
              </a:ext>
            </a:extLst>
          </p:cNvPr>
          <p:cNvSpPr/>
          <p:nvPr/>
        </p:nvSpPr>
        <p:spPr>
          <a:xfrm>
            <a:off x="3450336" y="1993392"/>
            <a:ext cx="2645664" cy="214045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901774-5559-31D6-85FA-C46691E1B53E}"/>
              </a:ext>
            </a:extLst>
          </p:cNvPr>
          <p:cNvSpPr txBox="1"/>
          <p:nvPr/>
        </p:nvSpPr>
        <p:spPr>
          <a:xfrm>
            <a:off x="333609" y="2401901"/>
            <a:ext cx="2867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BRUSHING &amp; LINKING</a:t>
            </a: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A5846A2A-39FD-E716-F0C6-FBF4E9E521DF}"/>
              </a:ext>
            </a:extLst>
          </p:cNvPr>
          <p:cNvSpPr/>
          <p:nvPr/>
        </p:nvSpPr>
        <p:spPr>
          <a:xfrm>
            <a:off x="6179089" y="2675659"/>
            <a:ext cx="912940" cy="1029590"/>
          </a:xfrm>
          <a:prstGeom prst="stripedRightArrow">
            <a:avLst/>
          </a:prstGeom>
          <a:gradFill flip="none" rotWithShape="1">
            <a:gsLst>
              <a:gs pos="0">
                <a:schemeClr val="accent2"/>
              </a:gs>
              <a:gs pos="48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4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allAtOnce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3B7DD5-4FE3-CA39-CA25-3C311E141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 descr="Right pointing backhand index with solid fill">
            <a:extLst>
              <a:ext uri="{FF2B5EF4-FFF2-40B4-BE49-F238E27FC236}">
                <a16:creationId xmlns:a16="http://schemas.microsoft.com/office/drawing/2014/main" id="{A0397A55-9066-C36F-04C0-6AEAB1F8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272088" y="2533649"/>
            <a:ext cx="733425" cy="733425"/>
          </a:xfrm>
          <a:prstGeom prst="rect">
            <a:avLst/>
          </a:prstGeom>
        </p:spPr>
      </p:pic>
      <p:pic>
        <p:nvPicPr>
          <p:cNvPr id="12" name="Graphic 11" descr="Right pointing backhand index with solid fill">
            <a:extLst>
              <a:ext uri="{FF2B5EF4-FFF2-40B4-BE49-F238E27FC236}">
                <a16:creationId xmlns:a16="http://schemas.microsoft.com/office/drawing/2014/main" id="{E644ABFD-9377-C9E7-062B-D9366122A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386263" y="5333999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0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D0DFD-8E3E-91EA-5E5D-D29154828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93F09FDF-F48C-9368-35E6-4D7EB881C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0388" y="2466974"/>
            <a:ext cx="733425" cy="733425"/>
          </a:xfrm>
          <a:prstGeom prst="rect">
            <a:avLst/>
          </a:prstGeom>
        </p:spPr>
      </p:pic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4C91006D-B5D7-FD43-3870-52F8AE05148A}"/>
              </a:ext>
            </a:extLst>
          </p:cNvPr>
          <p:cNvSpPr/>
          <p:nvPr/>
        </p:nvSpPr>
        <p:spPr>
          <a:xfrm rot="920742" flipH="1">
            <a:off x="1666250" y="417061"/>
            <a:ext cx="6569097" cy="1413688"/>
          </a:xfrm>
          <a:prstGeom prst="curvedDownArrow">
            <a:avLst>
              <a:gd name="adj1" fmla="val 36638"/>
              <a:gd name="adj2" fmla="val 70673"/>
              <a:gd name="adj3" fmla="val 42122"/>
            </a:avLst>
          </a:prstGeom>
          <a:solidFill>
            <a:srgbClr val="FF0000">
              <a:alpha val="63922"/>
            </a:srgbClr>
          </a:solidFill>
          <a:ln w="19050">
            <a:solidFill>
              <a:srgbClr val="C0504D">
                <a:alpha val="81961"/>
              </a:srgb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7E713-E967-96FA-7CFD-A2D275C77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 descr="Right pointing backhand index with solid fill">
            <a:extLst>
              <a:ext uri="{FF2B5EF4-FFF2-40B4-BE49-F238E27FC236}">
                <a16:creationId xmlns:a16="http://schemas.microsoft.com/office/drawing/2014/main" id="{1B6C802E-15D0-14C7-7163-6A1B57C59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147888" y="1657349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84273-8F05-4003-E1F5-F4830C7D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EB1E0D20-C942-F593-58FA-35C34A29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329363" y="819149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85488A-D15C-651A-71D5-7477247CD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EB1E0D20-C942-F593-58FA-35C34A29A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205288" y="2552699"/>
            <a:ext cx="7334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epos_ip_ppt_template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38100">
          <a:solidFill>
            <a:schemeClr val="accent2"/>
          </a:solidFill>
          <a:prstDash val="solid"/>
          <a:extLst>
            <a:ext uri="{C807C97D-BFC1-408E-A445-0C87EB9F89A2}">
              <ask:lineSketchStyleProps xmlns:ask="http://schemas.microsoft.com/office/drawing/2018/sketchyshapes">
                <ask:type>
                  <ask:lineSketchNone/>
                </ask:type>
              </ask:lineSketchStyleProps>
            </a:ext>
          </a:extLst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12055</TotalTime>
  <Words>176</Words>
  <Application>Microsoft Office PowerPoint</Application>
  <PresentationFormat>Widescreen</PresentationFormat>
  <Paragraphs>39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Open Sans</vt:lpstr>
      <vt:lpstr>4_epos_ip_ppt_template_1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I.N.G.V.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Barbara Angioni</dc:creator>
  <cp:lastModifiedBy>Jan Michalek</cp:lastModifiedBy>
  <cp:revision>203</cp:revision>
  <dcterms:created xsi:type="dcterms:W3CDTF">2015-09-30T15:11:49Z</dcterms:created>
  <dcterms:modified xsi:type="dcterms:W3CDTF">2022-05-26T13:35:52Z</dcterms:modified>
</cp:coreProperties>
</file>