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0"/>
  </p:notesMasterIdLst>
  <p:handoutMasterIdLst>
    <p:handoutMasterId r:id="rId11"/>
  </p:handoutMasterIdLst>
  <p:sldIdLst>
    <p:sldId id="355" r:id="rId2"/>
    <p:sldId id="356" r:id="rId3"/>
    <p:sldId id="357" r:id="rId4"/>
    <p:sldId id="358" r:id="rId5"/>
    <p:sldId id="359" r:id="rId6"/>
    <p:sldId id="360" r:id="rId7"/>
    <p:sldId id="361" r:id="rId8"/>
    <p:sldId id="362" r:id="rId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33CC"/>
    <a:srgbClr val="000099"/>
    <a:srgbClr val="800000"/>
    <a:srgbClr val="FFFFE7"/>
    <a:srgbClr val="800080"/>
    <a:srgbClr val="CC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1" autoAdjust="0"/>
    <p:restoredTop sz="99286" autoAdjust="0"/>
  </p:normalViewPr>
  <p:slideViewPr>
    <p:cSldViewPr snapToGrid="0">
      <p:cViewPr varScale="1">
        <p:scale>
          <a:sx n="86" d="100"/>
          <a:sy n="86" d="100"/>
        </p:scale>
        <p:origin x="145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02C73-BC72-4DE4-B1E8-BE09D297FA00}" type="datetimeFigureOut">
              <a:rPr lang="el-GR" smtClean="0"/>
              <a:pPr/>
              <a:t>23/5/2022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9541F-CE6D-4798-9B97-315AA42C675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0708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l-GR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9F393B-34C7-49FB-AB37-C16FB56608F2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9126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388471-5776-447F-8488-675E69F49812}" type="slidenum">
              <a:rPr lang="el-GR"/>
              <a:pPr/>
              <a:t>1</a:t>
            </a:fld>
            <a:endParaRPr lang="el-GR" dirty="0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2275F1-019E-4C97-A74D-66F84AC14290}" type="slidenum">
              <a:rPr lang="el-GR"/>
              <a:pPr/>
              <a:t>2</a:t>
            </a:fld>
            <a:endParaRPr lang="el-GR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42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11264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 sz="2400"/>
            </a:p>
          </p:txBody>
        </p:sp>
        <p:grpSp>
          <p:nvGrpSpPr>
            <p:cNvPr id="112644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12645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 sz="2400"/>
              </a:p>
            </p:txBody>
          </p:sp>
          <p:sp>
            <p:nvSpPr>
              <p:cNvPr id="112646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 sz="2400"/>
              </a:p>
            </p:txBody>
          </p:sp>
          <p:sp>
            <p:nvSpPr>
              <p:cNvPr id="112647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12648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112649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 sz="2400"/>
              </a:p>
            </p:txBody>
          </p:sp>
          <p:sp>
            <p:nvSpPr>
              <p:cNvPr id="112650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1265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12653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11265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112655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7537E25-7E8A-43B9-88DF-DBADDF42BDA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88C8F-0CFE-4C35-8F3F-4F6D5CC5125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24EB2-43D5-43C5-AB57-92F7E8232AB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1C984-2C29-4895-B73D-10910D17760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7E182-BB09-4E1D-B5DD-38E9B7E2FBD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D75A0-AB73-46D5-97AF-FE985EF7448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0E899-2C5F-4C1F-B3C5-44E331A4EB9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09AB3-38D7-48D3-9823-1B067F818E7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D126A-22F1-4FC4-A27E-9B2BF7B36FF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C0DF0-33A4-4B25-A4CC-E0B9AC8BA8D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917DB-2BC0-4D29-A195-D3E0C69D8E8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1161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l-GR" sz="2400"/>
            </a:p>
          </p:txBody>
        </p:sp>
        <p:grpSp>
          <p:nvGrpSpPr>
            <p:cNvPr id="111620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11621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l-GR" sz="2400"/>
              </a:p>
            </p:txBody>
          </p:sp>
          <p:sp>
            <p:nvSpPr>
              <p:cNvPr id="111622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116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1162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1162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11162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11162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38AD8127-E047-4CB5-ABA1-0405A1B8DB95}" type="slidenum">
              <a:rPr lang="el-GR"/>
              <a:pPr/>
              <a:t>‹#›</a:t>
            </a:fld>
            <a:endParaRPr lang="el-GR"/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akonstantaras@hmu.g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586231" y="1718773"/>
            <a:ext cx="8527686" cy="2246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3D Mapping of Active Underground Faults </a:t>
            </a:r>
          </a:p>
          <a:p>
            <a:pPr eaLnBrk="0" hangingPunct="0"/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enabled by </a:t>
            </a:r>
          </a:p>
          <a:p>
            <a:pPr eaLnBrk="0" hangingPunct="0"/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Heterogeneous Parallel Processing </a:t>
            </a:r>
          </a:p>
          <a:p>
            <a:pPr eaLnBrk="0" hangingPunct="0"/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Spatio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-Temporal </a:t>
            </a:r>
          </a:p>
          <a:p>
            <a:pPr eaLnBrk="0" hangingPunct="0"/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Proximity and Clustering Algorithms</a:t>
            </a:r>
            <a:endParaRPr lang="en-GB" sz="24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324983" y="267689"/>
            <a:ext cx="8067675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Hellenic Mediterranean University</a:t>
            </a:r>
          </a:p>
          <a:p>
            <a:pPr eaLnBrk="0" hangingPunct="0"/>
            <a:r>
              <a:rPr lang="en-GB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Department of Electronic Engineering</a:t>
            </a:r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0" y="4272905"/>
            <a:ext cx="91440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A. Moshou, A.J. Konstantaras, N. Menounos, P. Argyrakis</a:t>
            </a:r>
            <a:endParaRPr lang="el-GR" sz="24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AA7DAF3-23CC-42D7-BAF4-48821F9EF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178" y="78077"/>
            <a:ext cx="1333333" cy="133333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04FFB043-C51C-4BA9-BB8C-FA1A2F1326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76" y="4766802"/>
            <a:ext cx="1393795" cy="1950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1" grpId="0"/>
      <p:bldP spid="293892" grpId="0"/>
      <p:bldP spid="2938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Text Box 3"/>
          <p:cNvSpPr txBox="1">
            <a:spLocks noChangeArrowheads="1"/>
          </p:cNvSpPr>
          <p:nvPr/>
        </p:nvSpPr>
        <p:spPr bwMode="auto">
          <a:xfrm>
            <a:off x="712528" y="1747360"/>
            <a:ext cx="835342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hlink"/>
              </a:buClr>
            </a:pPr>
            <a:r>
              <a:rPr lang="en-US" sz="2000" b="1" dirty="0"/>
              <a:t>Underground faults cast energy storage elements of the accumulated strain energy in border areas of active tectonic plates.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/>
              <a:t>	            </a:t>
            </a:r>
            <a:r>
              <a:rPr lang="en-US" sz="1000" b="1" dirty="0"/>
              <a:t>(a) 				(b)</a:t>
            </a:r>
          </a:p>
          <a:p>
            <a:pPr algn="l">
              <a:buClr>
                <a:schemeClr val="hlink"/>
              </a:buClr>
            </a:pPr>
            <a:r>
              <a:rPr lang="en-US" sz="2000" b="1" dirty="0"/>
              <a:t>In the southern front of the Hellenic seismic arc, a steady yearly flow in the accumulation of strain energy occurs due to the constant rate of motion at which the African plate approaches the Eurasian plate.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>
              <a:buClr>
                <a:schemeClr val="hlink"/>
              </a:buClr>
            </a:pPr>
            <a:r>
              <a:rPr lang="en-US" sz="800" dirty="0"/>
              <a:t>Sources: a) USGS www.usgs.gov , b) IGME https://www.eagme.gr/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56254" y="230566"/>
            <a:ext cx="8334375" cy="16927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Hellenic Mediterranean University</a:t>
            </a:r>
          </a:p>
          <a:p>
            <a:pPr eaLnBrk="0" hangingPunct="0"/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Department of Electronic Engineering</a:t>
            </a:r>
          </a:p>
          <a:p>
            <a:pPr eaLnBrk="0" hangingPunct="0"/>
            <a:endParaRPr lang="en-GB" sz="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eaLnBrk="0" hangingPunct="0"/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A. Moshou, A.J. Konstantaras, N. Menounos, P. Argyrakis</a:t>
            </a:r>
          </a:p>
          <a:p>
            <a:pPr eaLnBrk="0" hangingPunct="0"/>
            <a:endParaRPr lang="en-GB" sz="24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FF703A6-7C68-D1A9-4856-07442DA8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934" y="2463648"/>
            <a:ext cx="4098526" cy="244434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4A601B0-CF52-2C29-82D3-C4725FD6D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674" y="2463648"/>
            <a:ext cx="1467766" cy="244435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1E6F38DF-8688-41A7-835E-F4A96972E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417" y="0"/>
            <a:ext cx="1201537" cy="1207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9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D6447D0-66FF-76C6-4E51-442FA2E7B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589"/>
            <a:ext cx="8277589" cy="16927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Hellenic Mediterranean University</a:t>
            </a:r>
          </a:p>
          <a:p>
            <a:pPr eaLnBrk="0" hangingPunct="0"/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Department of Electronic Engineering</a:t>
            </a:r>
          </a:p>
          <a:p>
            <a:pPr eaLnBrk="0" hangingPunct="0"/>
            <a:endParaRPr lang="en-GB" sz="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eaLnBrk="0" hangingPunct="0"/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A. Moshou, A.J. Konstantaras, N. Menounos, P. Argyrakis</a:t>
            </a:r>
          </a:p>
          <a:p>
            <a:pPr eaLnBrk="0" hangingPunct="0"/>
            <a:endParaRPr lang="en-GB" sz="24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D0170B05-ADD4-6129-6107-4F8191572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8" y="1747360"/>
            <a:ext cx="835342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hlink"/>
              </a:buClr>
            </a:pPr>
            <a:r>
              <a:rPr lang="en-US" sz="2000" b="1" dirty="0"/>
              <a:t>Partial release of the stored energy from a particular underground fault manifests in the form of an earthquake once reaching the surface of the Earth’s crust. 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/>
              <a:t>The information obtained for each recorded earthquake includes among others </a:t>
            </a:r>
            <a:r>
              <a:rPr lang="en-US" sz="2000" b="1" u="sng" dirty="0"/>
              <a:t>the surface location </a:t>
            </a:r>
            <a:r>
              <a:rPr lang="en-US" sz="2000" b="1" dirty="0"/>
              <a:t>and the estimated </a:t>
            </a:r>
            <a:r>
              <a:rPr lang="en-US" sz="2000" b="1" u="sng" dirty="0" err="1"/>
              <a:t>hypocentre</a:t>
            </a:r>
            <a:r>
              <a:rPr lang="en-US" sz="2000" b="1" u="sng" dirty="0"/>
              <a:t> depth</a:t>
            </a:r>
            <a:r>
              <a:rPr lang="en-US" sz="2000" b="1" dirty="0"/>
              <a:t>.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>
              <a:buClr>
                <a:schemeClr val="hlink"/>
              </a:buClr>
            </a:pPr>
            <a:r>
              <a:rPr lang="en-US" sz="800" dirty="0"/>
              <a:t>Source: USGS www.usgs.gov 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8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931FC27-FE09-056F-250E-94BC7754F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472" y="2806449"/>
            <a:ext cx="5227055" cy="213130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961161F-9882-4040-B032-ACF4DED55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067" y="54589"/>
            <a:ext cx="132904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2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98AF5AB-C944-34D8-0DC2-941B6442E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03" y="35293"/>
            <a:ext cx="8334375" cy="16927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Hellenic Mediterranean University</a:t>
            </a:r>
          </a:p>
          <a:p>
            <a:pPr eaLnBrk="0" hangingPunct="0"/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Department of Electronic Engineering</a:t>
            </a:r>
          </a:p>
          <a:p>
            <a:pPr eaLnBrk="0" hangingPunct="0"/>
            <a:endParaRPr lang="en-GB" sz="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eaLnBrk="0" hangingPunct="0"/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A. Moshou, A.J. Konstantaras, N. Menounos, P. Argyrakis</a:t>
            </a:r>
          </a:p>
          <a:p>
            <a:pPr eaLnBrk="0" hangingPunct="0"/>
            <a:endParaRPr lang="en-GB" sz="24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EFF0F33-1EA4-6DFB-F3D7-201C08B88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8" y="1747360"/>
            <a:ext cx="835342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hlink"/>
              </a:buClr>
            </a:pPr>
            <a:r>
              <a:rPr lang="en-US" sz="2000" b="1" dirty="0"/>
              <a:t>Considering that hundreds of thousands earthquakes have been recorded in that particular area, </a:t>
            </a:r>
          </a:p>
          <a:p>
            <a:pPr algn="l">
              <a:buClr>
                <a:schemeClr val="hlink"/>
              </a:buClr>
            </a:pPr>
            <a:r>
              <a:rPr lang="en-US" sz="2000" b="1" dirty="0"/>
              <a:t>the accumulated </a:t>
            </a:r>
            <a:r>
              <a:rPr lang="en-US" sz="2000" b="1" dirty="0" err="1"/>
              <a:t>hypocentre</a:t>
            </a:r>
            <a:r>
              <a:rPr lang="en-US" sz="2000" b="1" dirty="0"/>
              <a:t> depths provide a most valuable source of information </a:t>
            </a:r>
          </a:p>
          <a:p>
            <a:pPr algn="l">
              <a:buClr>
                <a:schemeClr val="hlink"/>
              </a:buClr>
            </a:pPr>
            <a:r>
              <a:rPr lang="en-US" sz="2000" b="1" dirty="0"/>
              <a:t>regarding the in-depth extent of the seismically active parts of the underground faults. 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800" b="1" dirty="0"/>
              <a:t>		                        </a:t>
            </a:r>
            <a:r>
              <a:rPr lang="en-US" sz="1000" dirty="0"/>
              <a:t>Snapshot of an underground fault’s points coordinates.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998D32D-4E3D-9AE5-0B01-AB24188C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858" y="3852018"/>
            <a:ext cx="3057194" cy="2419657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7DAB1A6C-301C-4BB8-93A7-66C71466A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911" y="35293"/>
            <a:ext cx="132904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6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143D8D8A-92D4-DF01-E1B0-F5C39B5D9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9545"/>
            <a:ext cx="8334375" cy="16927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Hellenic Mediterranean University</a:t>
            </a:r>
          </a:p>
          <a:p>
            <a:pPr eaLnBrk="0" hangingPunct="0"/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Department of Electronic Engineering</a:t>
            </a:r>
          </a:p>
          <a:p>
            <a:pPr eaLnBrk="0" hangingPunct="0"/>
            <a:endParaRPr lang="en-GB" sz="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eaLnBrk="0" hangingPunct="0"/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A. Moshou, A.J. Konstantaras, N. Menounos, P. Argyrakis</a:t>
            </a:r>
          </a:p>
          <a:p>
            <a:pPr eaLnBrk="0" hangingPunct="0"/>
            <a:endParaRPr lang="en-GB" sz="24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D9770D0F-3C12-C053-BE76-C8DE0AEAD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8" y="1747360"/>
            <a:ext cx="8353426" cy="72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hlink"/>
              </a:buClr>
            </a:pPr>
            <a:r>
              <a:rPr lang="en-US" sz="2000" b="1" dirty="0"/>
              <a:t>This research work applies expert knowledge </a:t>
            </a:r>
            <a:r>
              <a:rPr lang="en-US" sz="2000" b="1" dirty="0" err="1"/>
              <a:t>spatio</a:t>
            </a:r>
            <a:r>
              <a:rPr lang="en-US" sz="2000" b="1" dirty="0"/>
              <a:t>-temporal clustering in previously reported distinct seismic cluster zones, aiming to associate each individual main earthquake along with its recoded foreshocks and aftershocks to a single underground fault in existing two-dimensional mappings. 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/>
              <a:t>This process is being enabled by heterogeneous parallel processing algorithms encompassing both proximity and agglomerative density-based clustering algorithms upon main seismic events only to mapped. 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/>
              <a:t>Agglomerative density-based clustering algorithms were used to identify possible distinct seismic regions,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/>
              <a:t>whilst proximity was used as input to deep learning neural networks to associate particular main earthquakes to a single underground fault.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800" b="1" dirty="0"/>
              <a:t>			</a:t>
            </a:r>
            <a:endParaRPr lang="en-US" sz="1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58A205B-1E7C-4197-89D5-D577BA793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853" y="89252"/>
            <a:ext cx="132904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4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E11029A3-CC19-DFD4-2588-607F0853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2447" y="172916"/>
            <a:ext cx="8334375" cy="16927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Hellenic Mediterranean University</a:t>
            </a:r>
          </a:p>
          <a:p>
            <a:pPr eaLnBrk="0" hangingPunct="0"/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Department of Electronic Engineering</a:t>
            </a:r>
          </a:p>
          <a:p>
            <a:pPr eaLnBrk="0" hangingPunct="0"/>
            <a:endParaRPr lang="en-GB" sz="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eaLnBrk="0" hangingPunct="0"/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A. Moshou, A.J. Konstantaras, N. Menounos, P. Argyrakis</a:t>
            </a:r>
          </a:p>
          <a:p>
            <a:pPr eaLnBrk="0" hangingPunct="0"/>
            <a:endParaRPr lang="en-GB" sz="24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7BEED53-3990-5AE8-BF8F-F72F0D984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142" y="1865687"/>
            <a:ext cx="3702082" cy="3509489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3EB8E03F-45B8-7F18-96F9-A9D922D5B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8" y="1747360"/>
            <a:ext cx="835342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 err="1"/>
              <a:t>Spatio</a:t>
            </a:r>
            <a:r>
              <a:rPr lang="en-US" sz="2000" b="1" dirty="0"/>
              <a:t>-temporal clustering applied upon the entire dataset of earthquakes in Greece depicts a potentially distinct seismic region at the southern front of the Hellenic Seismic Arc.</a:t>
            </a:r>
            <a:r>
              <a:rPr lang="en-US" sz="800" b="1" dirty="0"/>
              <a:t>			</a:t>
            </a:r>
            <a:endParaRPr lang="en-US" sz="1000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DBF2303-F0E1-4E48-8346-C1042CF3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977" y="71496"/>
            <a:ext cx="132904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9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F079B773-43AF-DF28-CCE6-38B317BD9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1563"/>
            <a:ext cx="8334375" cy="16927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Hellenic Mediterranean University</a:t>
            </a:r>
          </a:p>
          <a:p>
            <a:pPr eaLnBrk="0" hangingPunct="0"/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Department of Electronic Engineering</a:t>
            </a:r>
          </a:p>
          <a:p>
            <a:pPr eaLnBrk="0" hangingPunct="0"/>
            <a:endParaRPr lang="en-GB" sz="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eaLnBrk="0" hangingPunct="0"/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A. Moshou, A.J. Konstantaras, N. Menounos, P. Argyrakis</a:t>
            </a:r>
          </a:p>
          <a:p>
            <a:pPr eaLnBrk="0" hangingPunct="0"/>
            <a:endParaRPr lang="en-GB" sz="24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EC7C7C6-B60C-4FD3-4FC2-54EFE98C5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8" y="1747360"/>
            <a:ext cx="8353426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hlink"/>
              </a:buClr>
            </a:pPr>
            <a:r>
              <a:rPr lang="en-US" sz="2000" b="1" dirty="0"/>
              <a:t>The deep learning neural networks receives four input data sets of </a:t>
            </a:r>
          </a:p>
          <a:p>
            <a:pPr algn="l">
              <a:buClr>
                <a:schemeClr val="hlink"/>
              </a:buClr>
            </a:pPr>
            <a:r>
              <a:rPr lang="en-US" sz="2000" b="1" dirty="0"/>
              <a:t>[EQ Latitude, EQ Longitude, EQ Depth, EQ Fault Proximity]</a:t>
            </a:r>
          </a:p>
          <a:p>
            <a:pPr algn="l">
              <a:buClr>
                <a:schemeClr val="hlink"/>
              </a:buClr>
            </a:pPr>
            <a:r>
              <a:rPr lang="en-US" sz="2000" b="1" dirty="0"/>
              <a:t>and returns at its output the ID of a single particular underground fault.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/>
              <a:t>Once a main earthquake is being associated to a particular known underground fault, then the underground fault’s point with maximum proximity to the earthquake’s </a:t>
            </a:r>
            <a:r>
              <a:rPr lang="en-US" sz="2000" b="1" dirty="0" err="1"/>
              <a:t>hypocentre</a:t>
            </a:r>
            <a:r>
              <a:rPr lang="en-US" sz="2000" b="1" dirty="0"/>
              <a:t> appends its location parameters, additionally incorporating the dimension of depth to the initial planar dimensions of latitude and longitude. 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/>
              <a:t>The same applies for the </a:t>
            </a:r>
            <a:r>
              <a:rPr lang="en-US" sz="2000" b="1" dirty="0" err="1"/>
              <a:t>hypocentre</a:t>
            </a:r>
            <a:r>
              <a:rPr lang="en-US" sz="2000" b="1" dirty="0"/>
              <a:t> depths of all foreshock and aftershock seismic events, respectively.</a:t>
            </a:r>
          </a:p>
          <a:p>
            <a:pPr algn="l">
              <a:buClr>
                <a:schemeClr val="hlink"/>
              </a:buClr>
            </a:pPr>
            <a:r>
              <a:rPr lang="en-US" sz="800" b="1" dirty="0"/>
              <a:t>		</a:t>
            </a:r>
            <a:endParaRPr lang="en-US" sz="1000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277311D-E3BD-F744-ED5E-3B2CC236E55B}"/>
              </a:ext>
            </a:extLst>
          </p:cNvPr>
          <p:cNvSpPr/>
          <p:nvPr/>
        </p:nvSpPr>
        <p:spPr bwMode="auto">
          <a:xfrm>
            <a:off x="3278950" y="2972807"/>
            <a:ext cx="2541790" cy="105135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D.L.N.N.</a:t>
            </a:r>
            <a:endParaRPr kumimoji="0" 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A5FA8932-E546-D930-BCED-482B8C47FD7F}"/>
              </a:ext>
            </a:extLst>
          </p:cNvPr>
          <p:cNvCxnSpPr/>
          <p:nvPr/>
        </p:nvCxnSpPr>
        <p:spPr bwMode="auto">
          <a:xfrm flipH="1">
            <a:off x="2243704" y="3081568"/>
            <a:ext cx="103524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653EF85C-0135-A8D2-7829-8DCCC0494D74}"/>
              </a:ext>
            </a:extLst>
          </p:cNvPr>
          <p:cNvCxnSpPr/>
          <p:nvPr/>
        </p:nvCxnSpPr>
        <p:spPr bwMode="auto">
          <a:xfrm flipH="1">
            <a:off x="2243704" y="3358843"/>
            <a:ext cx="103524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A1AB3E6-CDEC-161D-3AE4-A691B0D732E3}"/>
              </a:ext>
            </a:extLst>
          </p:cNvPr>
          <p:cNvCxnSpPr/>
          <p:nvPr/>
        </p:nvCxnSpPr>
        <p:spPr bwMode="auto">
          <a:xfrm flipH="1">
            <a:off x="2243704" y="3865723"/>
            <a:ext cx="103524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38EBD6A0-5A22-056E-3CDC-BE9CE6957F34}"/>
              </a:ext>
            </a:extLst>
          </p:cNvPr>
          <p:cNvCxnSpPr/>
          <p:nvPr/>
        </p:nvCxnSpPr>
        <p:spPr bwMode="auto">
          <a:xfrm flipH="1">
            <a:off x="2243704" y="3623360"/>
            <a:ext cx="103524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19ED43CD-24C9-00FA-4045-1F2C4273B6CC}"/>
              </a:ext>
            </a:extLst>
          </p:cNvPr>
          <p:cNvCxnSpPr/>
          <p:nvPr/>
        </p:nvCxnSpPr>
        <p:spPr bwMode="auto">
          <a:xfrm flipH="1">
            <a:off x="5820740" y="3483716"/>
            <a:ext cx="103524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5A8CC8-0D3F-2BF1-FD59-D9001A2A0AF5}"/>
              </a:ext>
            </a:extLst>
          </p:cNvPr>
          <p:cNvSpPr txBox="1"/>
          <p:nvPr/>
        </p:nvSpPr>
        <p:spPr>
          <a:xfrm>
            <a:off x="1264738" y="2916964"/>
            <a:ext cx="1087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Lat</a:t>
            </a:r>
            <a:endParaRPr lang="el-GR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F9BF04-7031-13EB-EAA0-ABB3E43DDFBF}"/>
              </a:ext>
            </a:extLst>
          </p:cNvPr>
          <p:cNvSpPr txBox="1"/>
          <p:nvPr/>
        </p:nvSpPr>
        <p:spPr>
          <a:xfrm>
            <a:off x="1264738" y="3195825"/>
            <a:ext cx="1087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Lon</a:t>
            </a:r>
            <a:endParaRPr lang="el-GR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39CAD9-DBC2-AAEA-CB27-636F9FF2E49A}"/>
              </a:ext>
            </a:extLst>
          </p:cNvPr>
          <p:cNvSpPr txBox="1"/>
          <p:nvPr/>
        </p:nvSpPr>
        <p:spPr>
          <a:xfrm>
            <a:off x="1264738" y="3469099"/>
            <a:ext cx="1087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Depth</a:t>
            </a:r>
            <a:endParaRPr lang="el-GR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02143E-7DB2-E04A-AA95-84C7564DE5F8}"/>
              </a:ext>
            </a:extLst>
          </p:cNvPr>
          <p:cNvSpPr txBox="1"/>
          <p:nvPr/>
        </p:nvSpPr>
        <p:spPr>
          <a:xfrm>
            <a:off x="1264738" y="3713447"/>
            <a:ext cx="1087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Proximity</a:t>
            </a:r>
            <a:endParaRPr lang="el-GR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D480D4-8DFE-3E73-453A-42E18ACA9C4B}"/>
              </a:ext>
            </a:extLst>
          </p:cNvPr>
          <p:cNvSpPr txBox="1"/>
          <p:nvPr/>
        </p:nvSpPr>
        <p:spPr>
          <a:xfrm>
            <a:off x="6670458" y="3334324"/>
            <a:ext cx="1087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Fault ID</a:t>
            </a:r>
            <a:endParaRPr lang="el-GR" sz="1200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2481FFF-3E0B-4FBA-BE4E-4B0BEFA10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853" y="32469"/>
            <a:ext cx="132904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5DC6D0CD-A405-2E7A-D9E9-3C3551D1A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4035"/>
            <a:ext cx="8334375" cy="16927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Hellenic Mediterranean University</a:t>
            </a:r>
          </a:p>
          <a:p>
            <a:pPr eaLnBrk="0" hangingPunct="0"/>
            <a:r>
              <a:rPr lang="en-GB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Department of Electronic Engineering</a:t>
            </a:r>
          </a:p>
          <a:p>
            <a:pPr eaLnBrk="0" hangingPunct="0"/>
            <a:endParaRPr lang="en-GB" sz="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eaLnBrk="0" hangingPunct="0"/>
            <a:r>
              <a:rPr lang="pt-BR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</a:t>
            </a:r>
            <a:r>
              <a:rPr lang="pt-B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 Moshou, A.J. Konstantaras, N. Menounos, P. Argyrakis</a:t>
            </a:r>
          </a:p>
          <a:p>
            <a:pPr eaLnBrk="0" hangingPunct="0"/>
            <a:endParaRPr lang="en-GB" sz="24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86B016B4-3E6B-B93B-09E1-D1B55302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04" y="1623072"/>
            <a:ext cx="868421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/>
              <a:t>The range of depth variations provide a notable indication of the in-depth extent of the seismically active part(s) of an underground fault. 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/>
              <a:t>Future work shall aim to concatenate, render and visually display three-dimensional model mappings of the seismically active parts of underground faults in particular distinct seismic zones.</a:t>
            </a:r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endParaRPr lang="en-US" sz="2000" b="1" dirty="0"/>
          </a:p>
          <a:p>
            <a:pPr algn="l">
              <a:buClr>
                <a:schemeClr val="hlink"/>
              </a:buClr>
            </a:pPr>
            <a:r>
              <a:rPr lang="en-US" sz="2000" b="1" dirty="0"/>
              <a:t>	</a:t>
            </a:r>
            <a:r>
              <a:rPr lang="en-US" sz="2400" b="1" dirty="0">
                <a:solidFill>
                  <a:srgbClr val="006600"/>
                </a:solidFill>
              </a:rPr>
              <a:t>THANK YOY FOR YOUR ATTENTION! </a:t>
            </a:r>
          </a:p>
          <a:p>
            <a:pPr algn="just">
              <a:buClr>
                <a:schemeClr val="hlink"/>
              </a:buClr>
            </a:pPr>
            <a:endParaRPr lang="en-US" sz="2400" b="1" dirty="0">
              <a:solidFill>
                <a:srgbClr val="006600"/>
              </a:solidFill>
            </a:endParaRPr>
          </a:p>
          <a:p>
            <a:pPr algn="just">
              <a:buClr>
                <a:schemeClr val="hlink"/>
              </a:buClr>
            </a:pPr>
            <a:r>
              <a:rPr lang="en-US" sz="2400" b="1" dirty="0"/>
              <a:t>Questions: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>
                <a:solidFill>
                  <a:srgbClr val="006600"/>
                </a:solidFill>
                <a:hlinkClick r:id="rId2"/>
              </a:rPr>
              <a:t>akonstantaras@hmu.gr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</a:p>
          <a:p>
            <a:pPr>
              <a:buClr>
                <a:schemeClr val="hlink"/>
              </a:buClr>
            </a:pPr>
            <a:r>
              <a:rPr lang="en-US" sz="800" b="1" dirty="0"/>
              <a:t>		</a:t>
            </a:r>
            <a:endParaRPr lang="en-US" sz="1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7D502D5-5B09-4E0D-A2DF-28F65B1AA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853" y="0"/>
            <a:ext cx="1329043" cy="133514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C5762A8-46ED-4994-B7D2-713D2E734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792" y="4664095"/>
            <a:ext cx="1396105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Στρώσεις">
  <a:themeElements>
    <a:clrScheme name="Στρώσεις 10">
      <a:dk1>
        <a:srgbClr val="000000"/>
      </a:dk1>
      <a:lt1>
        <a:srgbClr val="FFFFFF"/>
      </a:lt1>
      <a:dk2>
        <a:srgbClr val="660033"/>
      </a:dk2>
      <a:lt2>
        <a:srgbClr val="666699"/>
      </a:lt2>
      <a:accent1>
        <a:srgbClr val="95A3D1"/>
      </a:accent1>
      <a:accent2>
        <a:srgbClr val="FFFF66"/>
      </a:accent2>
      <a:accent3>
        <a:srgbClr val="FFFFFF"/>
      </a:accent3>
      <a:accent4>
        <a:srgbClr val="000000"/>
      </a:accent4>
      <a:accent5>
        <a:srgbClr val="C8CEE5"/>
      </a:accent5>
      <a:accent6>
        <a:srgbClr val="E7E75C"/>
      </a:accent6>
      <a:hlink>
        <a:srgbClr val="5A84D8"/>
      </a:hlink>
      <a:folHlink>
        <a:srgbClr val="CCCC99"/>
      </a:folHlink>
    </a:clrScheme>
    <a:fontScheme name="Στρώσεις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Στρώσεις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4928</TotalTime>
  <Words>735</Words>
  <Application>Microsoft Office PowerPoint</Application>
  <PresentationFormat>Προβολή στην οθόνη (4:3)</PresentationFormat>
  <Paragraphs>136</Paragraphs>
  <Slides>8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4" baseType="lpstr">
      <vt:lpstr>Arial</vt:lpstr>
      <vt:lpstr>Comic Sans MS</vt:lpstr>
      <vt:lpstr>Times New Roman</vt:lpstr>
      <vt:lpstr>Verdana</vt:lpstr>
      <vt:lpstr>Wingdings</vt:lpstr>
      <vt:lpstr>Στρώσεις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akonstantaras</dc:creator>
  <cp:lastModifiedBy>Alexandra Moshou</cp:lastModifiedBy>
  <cp:revision>516</cp:revision>
  <dcterms:created xsi:type="dcterms:W3CDTF">1601-01-01T00:00:00Z</dcterms:created>
  <dcterms:modified xsi:type="dcterms:W3CDTF">2022-05-23T07:15:28Z</dcterms:modified>
</cp:coreProperties>
</file>