
<file path=[Content_Types].xml><?xml version="1.0" encoding="utf-8"?>
<Types xmlns="http://schemas.openxmlformats.org/package/2006/content-types">
  <Default Extension="bin" ContentType="image/png"/>
  <Default Extension="emf" ContentType="image/x-emf"/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43.jpg" ContentType="image/jpeg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  <p:sldMasterId id="2147483708" r:id="rId2"/>
    <p:sldMasterId id="2147483726" r:id="rId3"/>
  </p:sldMasterIdLst>
  <p:notesMasterIdLst>
    <p:notesMasterId r:id="rId33"/>
  </p:notesMasterIdLst>
  <p:handoutMasterIdLst>
    <p:handoutMasterId r:id="rId34"/>
  </p:handoutMasterIdLst>
  <p:sldIdLst>
    <p:sldId id="308" r:id="rId4"/>
    <p:sldId id="338" r:id="rId5"/>
    <p:sldId id="339" r:id="rId6"/>
    <p:sldId id="340" r:id="rId7"/>
    <p:sldId id="341" r:id="rId8"/>
    <p:sldId id="350" r:id="rId9"/>
    <p:sldId id="327" r:id="rId10"/>
    <p:sldId id="344" r:id="rId11"/>
    <p:sldId id="345" r:id="rId12"/>
    <p:sldId id="371" r:id="rId13"/>
    <p:sldId id="346" r:id="rId14"/>
    <p:sldId id="348" r:id="rId15"/>
    <p:sldId id="347" r:id="rId16"/>
    <p:sldId id="349" r:id="rId17"/>
    <p:sldId id="351" r:id="rId18"/>
    <p:sldId id="329" r:id="rId19"/>
    <p:sldId id="334" r:id="rId20"/>
    <p:sldId id="372" r:id="rId21"/>
    <p:sldId id="369" r:id="rId22"/>
    <p:sldId id="354" r:id="rId23"/>
    <p:sldId id="356" r:id="rId24"/>
    <p:sldId id="357" r:id="rId25"/>
    <p:sldId id="355" r:id="rId26"/>
    <p:sldId id="367" r:id="rId27"/>
    <p:sldId id="359" r:id="rId28"/>
    <p:sldId id="360" r:id="rId29"/>
    <p:sldId id="325" r:id="rId30"/>
    <p:sldId id="368" r:id="rId31"/>
    <p:sldId id="331" r:id="rId32"/>
  </p:sldIdLst>
  <p:sldSz cx="12188825" cy="6858000"/>
  <p:notesSz cx="6797675" cy="9926638"/>
  <p:embeddedFontLst>
    <p:embeddedFont>
      <p:font typeface="AU Passata" panose="020B0503030502030804" pitchFamily="34" charset="0"/>
      <p:regular r:id="rId35"/>
      <p:bold r:id="rId36"/>
    </p:embeddedFont>
    <p:embeddedFont>
      <p:font typeface="AU Passata Light" panose="020B0303030902030804" pitchFamily="34" charset="0"/>
      <p:regular r:id="rId37"/>
      <p:bold r:id="rId38"/>
    </p:embeddedFont>
    <p:embeddedFont>
      <p:font typeface="AU Peto" panose="040C0B07020602020301" pitchFamily="82" charset="0"/>
      <p:regular r:id="rId39"/>
      <p:bold r:id="rId40"/>
    </p:embeddedFont>
    <p:embeddedFont>
      <p:font typeface="Bookman Old Style" panose="02050604050505020204" pitchFamily="18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" panose="02040503050406030204" pitchFamily="18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Georgia" panose="02040502050405020303" pitchFamily="18" charset="0"/>
      <p:regular r:id="rId57"/>
      <p:bold r:id="rId58"/>
      <p:italic r:id="rId59"/>
      <p:boldItalic r:id="rId60"/>
    </p:embeddedFont>
    <p:embeddedFont>
      <p:font typeface="Rockwell Extra Bold" panose="02060903040505020403" pitchFamily="18" charset="0"/>
      <p:bold r:id="rId61"/>
    </p:embeddedFont>
    <p:embeddedFont>
      <p:font typeface="Trebuchet MS" panose="020B0603020202020204" pitchFamily="34" charset="0"/>
      <p:regular r:id="rId62"/>
      <p:bold r:id="rId63"/>
      <p:italic r:id="rId64"/>
      <p:boldItalic r:id="rId65"/>
    </p:embeddedFont>
    <p:embeddedFont>
      <p:font typeface="Wingdings 3" panose="05040102010807070707" pitchFamily="18" charset="2"/>
      <p:regular r:id="rId66"/>
    </p:embeddedFont>
  </p:embeddedFontLst>
  <p:defaultTextStyle>
    <a:defPPr>
      <a:defRPr lang="en-US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F8CFB3"/>
    <a:srgbClr val="EA4335"/>
    <a:srgbClr val="0A1449"/>
    <a:srgbClr val="262626"/>
    <a:srgbClr val="002546"/>
    <a:srgbClr val="425821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C257FF-4A10-450A-BE8A-3DAC9E747DC6}" v="855" dt="2022-05-21T18:01:37.77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457" autoAdjust="0"/>
  </p:normalViewPr>
  <p:slideViewPr>
    <p:cSldViewPr snapToObjects="1" showGuides="1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7" d="100"/>
          <a:sy n="87" d="100"/>
        </p:scale>
        <p:origin x="3762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2.xml"/><Relationship Id="rId61" Type="http://schemas.openxmlformats.org/officeDocument/2006/relationships/font" Target="fonts/font2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5.fntdata"/><Relationship Id="rId34" Type="http://schemas.openxmlformats.org/officeDocument/2006/relationships/handoutMaster" Target="handoutMasters/handout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arhusuniversitet-my.sharepoint.com/personal/au620434_uni_au_dk/Documents/PhD/lab%20work/genetics/RNA/extraction_rati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arhusuniversitet-my.sharepoint.com/personal/au620434_uni_au_dk/Documents/PhD/publications/P%20III%20transcriptomics/depth_profile_visu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RNA:DNA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Sheet1!$B$5:$B$14</c:f>
              <c:strCache>
                <c:ptCount val="10"/>
                <c:pt idx="0">
                  <c:v>0-10</c:v>
                </c:pt>
                <c:pt idx="1">
                  <c:v>10-20</c:v>
                </c:pt>
                <c:pt idx="2">
                  <c:v>20-30</c:v>
                </c:pt>
                <c:pt idx="3">
                  <c:v>30-40</c:v>
                </c:pt>
                <c:pt idx="4">
                  <c:v>40-50</c:v>
                </c:pt>
                <c:pt idx="5">
                  <c:v>50-60</c:v>
                </c:pt>
                <c:pt idx="6">
                  <c:v>60-70</c:v>
                </c:pt>
                <c:pt idx="7">
                  <c:v>70-80</c:v>
                </c:pt>
                <c:pt idx="8">
                  <c:v>80-90</c:v>
                </c:pt>
                <c:pt idx="9">
                  <c:v>90-100</c:v>
                </c:pt>
              </c:strCache>
            </c:strRef>
          </c:cat>
          <c:val>
            <c:numRef>
              <c:f>Sheet1!$I$5:$I$14</c:f>
              <c:numCache>
                <c:formatCode>General</c:formatCode>
                <c:ptCount val="10"/>
                <c:pt idx="0">
                  <c:v>0.42720848056537108</c:v>
                </c:pt>
                <c:pt idx="1">
                  <c:v>0.90058479532163738</c:v>
                </c:pt>
                <c:pt idx="2">
                  <c:v>0.16366366366366367</c:v>
                </c:pt>
                <c:pt idx="3">
                  <c:v>0.45829059829059832</c:v>
                </c:pt>
                <c:pt idx="4">
                  <c:v>0.72960000000000003</c:v>
                </c:pt>
                <c:pt idx="5">
                  <c:v>3.7549721559268092</c:v>
                </c:pt>
                <c:pt idx="6">
                  <c:v>4.434735117422175</c:v>
                </c:pt>
                <c:pt idx="7">
                  <c:v>9.1271820448877801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96-4F2A-B874-6C1E8F39AC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2645440"/>
        <c:axId val="1582631712"/>
      </c:lineChart>
      <c:catAx>
        <c:axId val="1582645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/>
                  <a:t>depth [cm]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582631712"/>
        <c:crosses val="autoZero"/>
        <c:auto val="1"/>
        <c:lblAlgn val="ctr"/>
        <c:lblOffset val="100"/>
        <c:noMultiLvlLbl val="0"/>
      </c:catAx>
      <c:valAx>
        <c:axId val="158263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/>
                  <a:t>ratio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58264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6426183565842"/>
          <c:y val="0.91175664797364486"/>
          <c:w val="0.48377871046202431"/>
          <c:h val="4.5293273278756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Sheet1!$S$14:$Z$14</c:f>
                <c:numCache>
                  <c:formatCode>General</c:formatCode>
                  <c:ptCount val="8"/>
                  <c:pt idx="0">
                    <c:v>0.90017587434554902</c:v>
                  </c:pt>
                  <c:pt idx="1">
                    <c:v>1.1229511031097361</c:v>
                  </c:pt>
                  <c:pt idx="2">
                    <c:v>1.7401969219247839</c:v>
                  </c:pt>
                  <c:pt idx="3">
                    <c:v>3.0317968485422369</c:v>
                  </c:pt>
                  <c:pt idx="4">
                    <c:v>4.838277292270333</c:v>
                  </c:pt>
                  <c:pt idx="5">
                    <c:v>4.944823808215884</c:v>
                  </c:pt>
                  <c:pt idx="6">
                    <c:v>1.5335598535551691</c:v>
                  </c:pt>
                  <c:pt idx="7">
                    <c:v>1.7242477580949038</c:v>
                  </c:pt>
                </c:numCache>
              </c:numRef>
            </c:plus>
            <c:minus>
              <c:numRef>
                <c:f>Sheet1!$S$14:$Z$14</c:f>
                <c:numCache>
                  <c:formatCode>General</c:formatCode>
                  <c:ptCount val="8"/>
                  <c:pt idx="0">
                    <c:v>0.90017587434554902</c:v>
                  </c:pt>
                  <c:pt idx="1">
                    <c:v>1.1229511031097361</c:v>
                  </c:pt>
                  <c:pt idx="2">
                    <c:v>1.7401969219247839</c:v>
                  </c:pt>
                  <c:pt idx="3">
                    <c:v>3.0317968485422369</c:v>
                  </c:pt>
                  <c:pt idx="4">
                    <c:v>4.838277292270333</c:v>
                  </c:pt>
                  <c:pt idx="5">
                    <c:v>4.944823808215884</c:v>
                  </c:pt>
                  <c:pt idx="6">
                    <c:v>1.5335598535551691</c:v>
                  </c:pt>
                  <c:pt idx="7">
                    <c:v>1.7242477580949038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Sheet1!$S$2:$Z$2</c:f>
              <c:strCache>
                <c:ptCount val="8"/>
                <c:pt idx="0">
                  <c:v>Domain</c:v>
                </c:pt>
                <c:pt idx="1">
                  <c:v>Kingdom</c:v>
                </c:pt>
                <c:pt idx="2">
                  <c:v>Phylum</c:v>
                </c:pt>
                <c:pt idx="3">
                  <c:v>Class</c:v>
                </c:pt>
                <c:pt idx="4">
                  <c:v>Order</c:v>
                </c:pt>
                <c:pt idx="5">
                  <c:v>Family</c:v>
                </c:pt>
                <c:pt idx="6">
                  <c:v>Genus</c:v>
                </c:pt>
                <c:pt idx="7">
                  <c:v>Species</c:v>
                </c:pt>
              </c:strCache>
            </c:strRef>
          </c:cat>
          <c:val>
            <c:numRef>
              <c:f>Sheet1!$S$13:$Z$13</c:f>
              <c:numCache>
                <c:formatCode>0</c:formatCode>
                <c:ptCount val="8"/>
                <c:pt idx="0">
                  <c:v>97.561377159280028</c:v>
                </c:pt>
                <c:pt idx="1">
                  <c:v>96.680935624247596</c:v>
                </c:pt>
                <c:pt idx="2">
                  <c:v>92.251279496921839</c:v>
                </c:pt>
                <c:pt idx="3">
                  <c:v>73.988210302682745</c:v>
                </c:pt>
                <c:pt idx="4">
                  <c:v>49.528061125995613</c:v>
                </c:pt>
                <c:pt idx="5">
                  <c:v>24.830566620099678</c:v>
                </c:pt>
                <c:pt idx="6">
                  <c:v>0.82743343330406682</c:v>
                </c:pt>
                <c:pt idx="7">
                  <c:v>1.1213339796239477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F7-4251-8E06-CA62C18C6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1550240"/>
        <c:axId val="1261550656"/>
      </c:lineChart>
      <c:catAx>
        <c:axId val="126155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261550656"/>
        <c:crosses val="autoZero"/>
        <c:auto val="1"/>
        <c:lblAlgn val="ctr"/>
        <c:lblOffset val="100"/>
        <c:noMultiLvlLbl val="0"/>
      </c:catAx>
      <c:valAx>
        <c:axId val="126155065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sz="1200" b="0" i="0" baseline="0" dirty="0">
                    <a:effectLst/>
                  </a:rPr>
                  <a:t>annotation success per taxonomic level [%]</a:t>
                </a:r>
                <a:endParaRPr lang="en-DE" sz="7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26155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v>Prokaryotes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bacteriophaga!$B$173:$K$173</c:f>
                <c:numCache>
                  <c:formatCode>General</c:formatCode>
                  <c:ptCount val="10"/>
                  <c:pt idx="0">
                    <c:v>2.7157734165808828E-2</c:v>
                  </c:pt>
                  <c:pt idx="1">
                    <c:v>1.284182735013349E-2</c:v>
                  </c:pt>
                  <c:pt idx="2">
                    <c:v>1.7128924587964035E-2</c:v>
                  </c:pt>
                  <c:pt idx="3">
                    <c:v>2.0303509819031854E-2</c:v>
                  </c:pt>
                  <c:pt idx="4">
                    <c:v>2.1365348292919042E-2</c:v>
                  </c:pt>
                  <c:pt idx="5">
                    <c:v>4.6498651228401487E-2</c:v>
                  </c:pt>
                  <c:pt idx="6">
                    <c:v>6.5491960789692494E-2</c:v>
                  </c:pt>
                  <c:pt idx="7">
                    <c:v>2.2769787836899806E-2</c:v>
                  </c:pt>
                  <c:pt idx="8">
                    <c:v>6.7045860691953826E-2</c:v>
                  </c:pt>
                  <c:pt idx="9">
                    <c:v>3.7817203110301761E-2</c:v>
                  </c:pt>
                </c:numCache>
              </c:numRef>
            </c:plus>
            <c:minus>
              <c:numRef>
                <c:f>bacteriophaga!$B$173:$K$173</c:f>
                <c:numCache>
                  <c:formatCode>General</c:formatCode>
                  <c:ptCount val="10"/>
                  <c:pt idx="0">
                    <c:v>2.7157734165808828E-2</c:v>
                  </c:pt>
                  <c:pt idx="1">
                    <c:v>1.284182735013349E-2</c:v>
                  </c:pt>
                  <c:pt idx="2">
                    <c:v>1.7128924587964035E-2</c:v>
                  </c:pt>
                  <c:pt idx="3">
                    <c:v>2.0303509819031854E-2</c:v>
                  </c:pt>
                  <c:pt idx="4">
                    <c:v>2.1365348292919042E-2</c:v>
                  </c:pt>
                  <c:pt idx="5">
                    <c:v>4.6498651228401487E-2</c:v>
                  </c:pt>
                  <c:pt idx="6">
                    <c:v>6.5491960789692494E-2</c:v>
                  </c:pt>
                  <c:pt idx="7">
                    <c:v>2.2769787836899806E-2</c:v>
                  </c:pt>
                  <c:pt idx="8">
                    <c:v>6.7045860691953826E-2</c:v>
                  </c:pt>
                  <c:pt idx="9">
                    <c:v>3.7817203110301761E-2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bacteriophaga!$B$158:$K$158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cat>
          <c:val>
            <c:numRef>
              <c:f>bacteriophaga!$B$172:$K$172</c:f>
              <c:numCache>
                <c:formatCode>General</c:formatCode>
                <c:ptCount val="10"/>
                <c:pt idx="0">
                  <c:v>75.685620086146983</c:v>
                </c:pt>
                <c:pt idx="1">
                  <c:v>93.558811787224656</c:v>
                </c:pt>
                <c:pt idx="2">
                  <c:v>92.464497442520681</c:v>
                </c:pt>
                <c:pt idx="3">
                  <c:v>89.970692870969202</c:v>
                </c:pt>
                <c:pt idx="4">
                  <c:v>82.124257267079088</c:v>
                </c:pt>
                <c:pt idx="5">
                  <c:v>81.810644852098662</c:v>
                </c:pt>
                <c:pt idx="6">
                  <c:v>80.112073121238637</c:v>
                </c:pt>
                <c:pt idx="7">
                  <c:v>80.038008507557961</c:v>
                </c:pt>
                <c:pt idx="8">
                  <c:v>75.806177841041773</c:v>
                </c:pt>
                <c:pt idx="9">
                  <c:v>83.936643110838745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8A-4C5C-AC28-A9334C201731}"/>
            </c:ext>
          </c:extLst>
        </c:ser>
        <c:ser>
          <c:idx val="1"/>
          <c:order val="1"/>
          <c:tx>
            <c:v>Bacterivores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bacteriophaga!$B$171:$K$171</c:f>
                <c:numCache>
                  <c:formatCode>General</c:formatCode>
                  <c:ptCount val="10"/>
                  <c:pt idx="0">
                    <c:v>1.3161162840199332</c:v>
                  </c:pt>
                  <c:pt idx="1">
                    <c:v>0.38756367761853383</c:v>
                  </c:pt>
                  <c:pt idx="2">
                    <c:v>3.0588762200968095E-2</c:v>
                  </c:pt>
                  <c:pt idx="3">
                    <c:v>0.47215163816204853</c:v>
                  </c:pt>
                  <c:pt idx="4">
                    <c:v>4.8928546567103597</c:v>
                  </c:pt>
                  <c:pt idx="5">
                    <c:v>7.7096316948513168</c:v>
                  </c:pt>
                  <c:pt idx="6">
                    <c:v>3.6761120705181685</c:v>
                  </c:pt>
                  <c:pt idx="7">
                    <c:v>0.19811634401684838</c:v>
                  </c:pt>
                  <c:pt idx="8">
                    <c:v>0.54131502894106998</c:v>
                  </c:pt>
                  <c:pt idx="9">
                    <c:v>3.4743416447398161</c:v>
                  </c:pt>
                </c:numCache>
              </c:numRef>
            </c:plus>
            <c:minus>
              <c:numRef>
                <c:f>bacteriophaga!$B$171:$K$171</c:f>
                <c:numCache>
                  <c:formatCode>General</c:formatCode>
                  <c:ptCount val="10"/>
                  <c:pt idx="0">
                    <c:v>1.3161162840199332</c:v>
                  </c:pt>
                  <c:pt idx="1">
                    <c:v>0.38756367761853383</c:v>
                  </c:pt>
                  <c:pt idx="2">
                    <c:v>3.0588762200968095E-2</c:v>
                  </c:pt>
                  <c:pt idx="3">
                    <c:v>0.47215163816204853</c:v>
                  </c:pt>
                  <c:pt idx="4">
                    <c:v>4.8928546567103597</c:v>
                  </c:pt>
                  <c:pt idx="5">
                    <c:v>7.7096316948513168</c:v>
                  </c:pt>
                  <c:pt idx="6">
                    <c:v>3.6761120705181685</c:v>
                  </c:pt>
                  <c:pt idx="7">
                    <c:v>0.19811634401684838</c:v>
                  </c:pt>
                  <c:pt idx="8">
                    <c:v>0.54131502894106998</c:v>
                  </c:pt>
                  <c:pt idx="9">
                    <c:v>3.4743416447398161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bacteriophaga!$B$158:$K$158</c:f>
              <c:numCache>
                <c:formatCode>General</c:formatCode>
                <c:ptCount val="10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</c:numCache>
            </c:numRef>
          </c:cat>
          <c:val>
            <c:numRef>
              <c:f>bacteriophaga!$B$170:$K$170</c:f>
              <c:numCache>
                <c:formatCode>0.00</c:formatCode>
                <c:ptCount val="10"/>
                <c:pt idx="0">
                  <c:v>10.812494985167248</c:v>
                </c:pt>
                <c:pt idx="1">
                  <c:v>6.8059791481129013</c:v>
                </c:pt>
                <c:pt idx="2">
                  <c:v>9.3095347293815518</c:v>
                </c:pt>
                <c:pt idx="3">
                  <c:v>16.813512676827106</c:v>
                </c:pt>
                <c:pt idx="4">
                  <c:v>17.363843432543494</c:v>
                </c:pt>
                <c:pt idx="5">
                  <c:v>13.467819480964467</c:v>
                </c:pt>
                <c:pt idx="6">
                  <c:v>11.376908456264424</c:v>
                </c:pt>
                <c:pt idx="7">
                  <c:v>7.3989149905905833</c:v>
                </c:pt>
                <c:pt idx="8">
                  <c:v>5.9500175423119828</c:v>
                </c:pt>
                <c:pt idx="9">
                  <c:v>5.7433569390330463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8A-4C5C-AC28-A9334C201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7299471"/>
        <c:axId val="427296975"/>
      </c:lineChart>
      <c:catAx>
        <c:axId val="42729947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/>
                  <a:t>depth [cm]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427296975"/>
        <c:crosses val="autoZero"/>
        <c:auto val="1"/>
        <c:lblAlgn val="ctr"/>
        <c:lblOffset val="100"/>
        <c:noMultiLvlLbl val="0"/>
      </c:catAx>
      <c:valAx>
        <c:axId val="427296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/>
                  <a:t>rel. abundance of OTUs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427299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1600"/>
      </a:pPr>
      <a:endParaRPr lang="en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C20591-79F0-4DE7-A0D3-74D39FFC293C}" type="doc">
      <dgm:prSet loTypeId="urn:microsoft.com/office/officeart/2005/8/layout/cycle7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DE"/>
        </a:p>
      </dgm:t>
    </dgm:pt>
    <dgm:pt modelId="{552D9617-81E7-42C3-9E2D-157D21AD7A2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Bookman Old Style" panose="02050604050505020204" pitchFamily="18" charset="0"/>
            </a:rPr>
            <a:t>Permafrost = frozen for ≥ 2 years (often millennia)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2F64FE44-55B6-4A92-8358-96A286FF7277}" type="parTrans" cxnId="{4F1FA8FB-F2AF-4A55-A6C5-5E3778F867F2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C9296E15-DD11-4003-B218-4B3D5F90DA33}" type="sibTrans" cxnId="{4F1FA8FB-F2AF-4A55-A6C5-5E3778F867F2}">
      <dgm:prSet custT="1"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AB5276B-C7C0-4A50-8381-12F9B693C0D7}">
      <dgm:prSet phldrT="[Text]"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  <a:sym typeface="Wingdings" panose="05000000000000000000" pitchFamily="2" charset="2"/>
            </a:rPr>
            <a:t>Northern </a:t>
          </a:r>
          <a:r>
            <a:rPr lang="en-US" sz="2000" dirty="0">
              <a:latin typeface="Bookman Old Style" panose="02050604050505020204" pitchFamily="18" charset="0"/>
            </a:rPr>
            <a:t>PF zone = 2x </a:t>
          </a:r>
          <a:r>
            <a:rPr lang="en-US" sz="2000" dirty="0" err="1">
              <a:latin typeface="Bookman Old Style" panose="02050604050505020204" pitchFamily="18" charset="0"/>
            </a:rPr>
            <a:t>C</a:t>
          </a:r>
          <a:r>
            <a:rPr lang="en-US" sz="2000" baseline="-25000" dirty="0" err="1">
              <a:latin typeface="Bookman Old Style" panose="02050604050505020204" pitchFamily="18" charset="0"/>
            </a:rPr>
            <a:t>atm</a:t>
          </a:r>
          <a:r>
            <a:rPr lang="en-US" sz="2000" dirty="0">
              <a:latin typeface="Bookman Old Style" panose="02050604050505020204" pitchFamily="18" charset="0"/>
            </a:rPr>
            <a:t> &amp; &gt; 0.5x of all soil carbon </a:t>
          </a:r>
          <a:r>
            <a:rPr lang="en-US" sz="1600" dirty="0">
              <a:latin typeface="Bookman Old Style" panose="02050604050505020204" pitchFamily="18" charset="0"/>
            </a:rPr>
            <a:t>(Schuur and Mack, 2018)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B9F3872C-F3AA-4885-BE0D-3270F69BD763}" type="parTrans" cxnId="{F0F39725-5EB4-45CF-AA31-855B735023DA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14664DC8-48E8-4CA5-86C3-BAF581FFA70E}" type="sibTrans" cxnId="{F0F39725-5EB4-45CF-AA31-855B735023DA}">
      <dgm:prSet custT="1"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EEB27BF2-CBB8-46DD-82F9-6F3E20253C1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1" dirty="0">
              <a:latin typeface="Bookman Old Style" panose="02050604050505020204" pitchFamily="18" charset="0"/>
            </a:rPr>
            <a:t>Thaw</a:t>
          </a:r>
          <a:r>
            <a:rPr lang="en-US" sz="2000" dirty="0">
              <a:latin typeface="Bookman Old Style" panose="02050604050505020204" pitchFamily="18" charset="0"/>
            </a:rPr>
            <a:t>: 20% of all PF areas = ~50% of all PF C </a:t>
          </a:r>
          <a:r>
            <a:rPr lang="en-US" sz="1600" dirty="0">
              <a:latin typeface="Bookman Old Style" panose="02050604050505020204" pitchFamily="18" charset="0"/>
            </a:rPr>
            <a:t>(Turetsky </a:t>
          </a:r>
          <a:r>
            <a:rPr lang="en-US" sz="1600" i="1" dirty="0">
              <a:latin typeface="Bookman Old Style" panose="02050604050505020204" pitchFamily="18" charset="0"/>
            </a:rPr>
            <a:t>et al.</a:t>
          </a:r>
          <a:r>
            <a:rPr lang="en-US" sz="1600" dirty="0">
              <a:latin typeface="Bookman Old Style" panose="02050604050505020204" pitchFamily="18" charset="0"/>
            </a:rPr>
            <a:t>, 2020)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98C05901-AD71-42C0-8CD1-C20479D04C82}" type="parTrans" cxnId="{7B6331A8-734B-42F1-836F-0FE86941B6F4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E207DA60-5EE6-44D5-85A2-A4C08DD77E39}" type="sibTrans" cxnId="{7B6331A8-734B-42F1-836F-0FE86941B6F4}">
      <dgm:prSet custT="1"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815455F-3CBC-43AD-81F3-AD0F8A49AEDD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Currently: 5 – 15% of PF C susceptible to </a:t>
          </a:r>
          <a:r>
            <a:rPr lang="en-US" sz="2000" b="1" dirty="0">
              <a:latin typeface="Bookman Old Style" panose="02050604050505020204" pitchFamily="18" charset="0"/>
            </a:rPr>
            <a:t>(microbial!)</a:t>
          </a:r>
          <a:r>
            <a:rPr lang="en-US" sz="2000" dirty="0">
              <a:latin typeface="Bookman Old Style" panose="02050604050505020204" pitchFamily="18" charset="0"/>
            </a:rPr>
            <a:t> decomposition </a:t>
          </a:r>
          <a:r>
            <a:rPr lang="en-US" sz="2000" dirty="0">
              <a:latin typeface="Bookman Old Style" panose="02050604050505020204" pitchFamily="18" charset="0"/>
              <a:sym typeface="Wingdings" panose="05000000000000000000" pitchFamily="2" charset="2"/>
            </a:rPr>
            <a:t>into GHGs</a:t>
          </a:r>
          <a:r>
            <a:rPr lang="en-US" sz="2000" dirty="0">
              <a:latin typeface="Bookman Old Style" panose="02050604050505020204" pitchFamily="18" charset="0"/>
            </a:rPr>
            <a:t> </a:t>
          </a:r>
          <a:r>
            <a:rPr lang="en-US" sz="1600" dirty="0">
              <a:latin typeface="Bookman Old Style" panose="02050604050505020204" pitchFamily="18" charset="0"/>
            </a:rPr>
            <a:t>(</a:t>
          </a:r>
          <a:r>
            <a:rPr lang="en-US" sz="1600" dirty="0" err="1">
              <a:latin typeface="Bookman Old Style" panose="02050604050505020204" pitchFamily="18" charset="0"/>
            </a:rPr>
            <a:t>Cavicchioli</a:t>
          </a:r>
          <a:r>
            <a:rPr lang="en-US" sz="1600" dirty="0">
              <a:latin typeface="Bookman Old Style" panose="02050604050505020204" pitchFamily="18" charset="0"/>
            </a:rPr>
            <a:t> </a:t>
          </a:r>
          <a:r>
            <a:rPr lang="en-US" sz="1600" i="1" dirty="0">
              <a:latin typeface="Bookman Old Style" panose="02050604050505020204" pitchFamily="18" charset="0"/>
            </a:rPr>
            <a:t>et al.</a:t>
          </a:r>
          <a:r>
            <a:rPr lang="en-US" sz="1600" dirty="0">
              <a:latin typeface="Bookman Old Style" panose="02050604050505020204" pitchFamily="18" charset="0"/>
            </a:rPr>
            <a:t>, 2019; Jansson and </a:t>
          </a:r>
          <a:r>
            <a:rPr lang="en-US" sz="1600" dirty="0" err="1">
              <a:latin typeface="Bookman Old Style" panose="02050604050505020204" pitchFamily="18" charset="0"/>
            </a:rPr>
            <a:t>Hofmockel</a:t>
          </a:r>
          <a:r>
            <a:rPr lang="en-US" sz="1600" dirty="0">
              <a:latin typeface="Bookman Old Style" panose="02050604050505020204" pitchFamily="18" charset="0"/>
            </a:rPr>
            <a:t>, 2019)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8C44FAFA-FED3-447B-B285-CE7974146416}" type="parTrans" cxnId="{1F73EFB0-B70E-4CEC-A598-13D12C0D9DA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03F536FE-C29A-4483-B6F2-9A046C1D3BCE}" type="sibTrans" cxnId="{1F73EFB0-B70E-4CEC-A598-13D12C0D9DAD}">
      <dgm:prSet custT="1"/>
      <dgm:spPr>
        <a:solidFill>
          <a:schemeClr val="bg1"/>
        </a:solidFill>
      </dgm:spPr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0C8614CA-93EA-4F59-8F55-ADA4F1692B80}" type="pres">
      <dgm:prSet presAssocID="{69C20591-79F0-4DE7-A0D3-74D39FFC293C}" presName="Name0" presStyleCnt="0">
        <dgm:presLayoutVars>
          <dgm:dir/>
          <dgm:resizeHandles val="exact"/>
        </dgm:presLayoutVars>
      </dgm:prSet>
      <dgm:spPr/>
    </dgm:pt>
    <dgm:pt modelId="{24A4B70A-9981-427E-924A-CEB04E349165}" type="pres">
      <dgm:prSet presAssocID="{552D9617-81E7-42C3-9E2D-157D21AD7A22}" presName="node" presStyleLbl="node1" presStyleIdx="0" presStyleCnt="4" custScaleX="181792" custScaleY="78044" custRadScaleRad="121306" custRadScaleInc="-1950">
        <dgm:presLayoutVars>
          <dgm:bulletEnabled val="1"/>
        </dgm:presLayoutVars>
      </dgm:prSet>
      <dgm:spPr/>
    </dgm:pt>
    <dgm:pt modelId="{2E93A5AA-8840-4D74-9594-C83CB2746C2A}" type="pres">
      <dgm:prSet presAssocID="{C9296E15-DD11-4003-B218-4B3D5F90DA33}" presName="sibTrans" presStyleLbl="sibTrans2D1" presStyleIdx="0" presStyleCnt="4" custLinFactNeighborX="4831" custLinFactNeighborY="-16814"/>
      <dgm:spPr>
        <a:prstGeom prst="rightArrow">
          <a:avLst/>
        </a:prstGeom>
      </dgm:spPr>
    </dgm:pt>
    <dgm:pt modelId="{8DBEAC8B-83C8-4418-982E-305356B15ED6}" type="pres">
      <dgm:prSet presAssocID="{C9296E15-DD11-4003-B218-4B3D5F90DA33}" presName="connectorText" presStyleLbl="sibTrans2D1" presStyleIdx="0" presStyleCnt="4"/>
      <dgm:spPr/>
    </dgm:pt>
    <dgm:pt modelId="{8134D7C2-2E45-4A88-9228-6FA3CFBA013A}" type="pres">
      <dgm:prSet presAssocID="{5AB5276B-C7C0-4A50-8381-12F9B693C0D7}" presName="node" presStyleLbl="node1" presStyleIdx="1" presStyleCnt="4" custScaleX="176559" custScaleY="127285" custRadScaleRad="182731" custRadScaleInc="-755">
        <dgm:presLayoutVars>
          <dgm:bulletEnabled val="1"/>
        </dgm:presLayoutVars>
      </dgm:prSet>
      <dgm:spPr/>
    </dgm:pt>
    <dgm:pt modelId="{E7BC5F9A-24B8-45D7-897B-791899B8F559}" type="pres">
      <dgm:prSet presAssocID="{14664DC8-48E8-4CA5-86C3-BAF581FFA70E}" presName="sibTrans" presStyleLbl="sibTrans2D1" presStyleIdx="1" presStyleCnt="4"/>
      <dgm:spPr>
        <a:prstGeom prst="rightArrow">
          <a:avLst/>
        </a:prstGeom>
      </dgm:spPr>
    </dgm:pt>
    <dgm:pt modelId="{AAFA5773-7A1C-4C63-BD21-F0F2EFF8A762}" type="pres">
      <dgm:prSet presAssocID="{14664DC8-48E8-4CA5-86C3-BAF581FFA70E}" presName="connectorText" presStyleLbl="sibTrans2D1" presStyleIdx="1" presStyleCnt="4"/>
      <dgm:spPr/>
    </dgm:pt>
    <dgm:pt modelId="{8F7F7C80-E3DB-4F32-BB27-396D55FF81E2}" type="pres">
      <dgm:prSet presAssocID="{EEB27BF2-CBB8-46DD-82F9-6F3E20253C1A}" presName="node" presStyleLbl="node1" presStyleIdx="2" presStyleCnt="4" custScaleX="172509" custScaleY="90631" custRadScaleRad="105416" custRadScaleInc="1248">
        <dgm:presLayoutVars>
          <dgm:bulletEnabled val="1"/>
        </dgm:presLayoutVars>
      </dgm:prSet>
      <dgm:spPr/>
    </dgm:pt>
    <dgm:pt modelId="{BAADB5A3-F9F2-4604-88A1-87F9F29311D1}" type="pres">
      <dgm:prSet presAssocID="{E207DA60-5EE6-44D5-85A2-A4C08DD77E39}" presName="sibTrans" presStyleLbl="sibTrans2D1" presStyleIdx="2" presStyleCnt="4"/>
      <dgm:spPr>
        <a:prstGeom prst="rightArrow">
          <a:avLst/>
        </a:prstGeom>
      </dgm:spPr>
    </dgm:pt>
    <dgm:pt modelId="{DA1DCA34-C496-4FDF-A239-025FC3BA87D1}" type="pres">
      <dgm:prSet presAssocID="{E207DA60-5EE6-44D5-85A2-A4C08DD77E39}" presName="connectorText" presStyleLbl="sibTrans2D1" presStyleIdx="2" presStyleCnt="4"/>
      <dgm:spPr/>
    </dgm:pt>
    <dgm:pt modelId="{F7AE71BC-28FC-4006-9414-2E490411B4C6}" type="pres">
      <dgm:prSet presAssocID="{5815455F-3CBC-43AD-81F3-AD0F8A49AEDD}" presName="node" presStyleLbl="node1" presStyleIdx="3" presStyleCnt="4" custScaleX="210912" custScaleY="170442" custRadScaleRad="181441" custRadScaleInc="4067">
        <dgm:presLayoutVars>
          <dgm:bulletEnabled val="1"/>
        </dgm:presLayoutVars>
      </dgm:prSet>
      <dgm:spPr/>
    </dgm:pt>
    <dgm:pt modelId="{E8643EA7-DFE7-4B2F-A381-1EE4B9DE9526}" type="pres">
      <dgm:prSet presAssocID="{03F536FE-C29A-4483-B6F2-9A046C1D3BCE}" presName="sibTrans" presStyleLbl="sibTrans2D1" presStyleIdx="3" presStyleCnt="4" custLinFactNeighborX="-12722" custLinFactNeighborY="-17838"/>
      <dgm:spPr>
        <a:prstGeom prst="rightArrow">
          <a:avLst/>
        </a:prstGeom>
      </dgm:spPr>
    </dgm:pt>
    <dgm:pt modelId="{82AA5356-BEF1-4CF1-824D-999CD2FDECDB}" type="pres">
      <dgm:prSet presAssocID="{03F536FE-C29A-4483-B6F2-9A046C1D3BCE}" presName="connectorText" presStyleLbl="sibTrans2D1" presStyleIdx="3" presStyleCnt="4"/>
      <dgm:spPr/>
    </dgm:pt>
  </dgm:ptLst>
  <dgm:cxnLst>
    <dgm:cxn modelId="{33ECA301-B608-4D45-8B22-736506B15BF3}" type="presOf" srcId="{5AB5276B-C7C0-4A50-8381-12F9B693C0D7}" destId="{8134D7C2-2E45-4A88-9228-6FA3CFBA013A}" srcOrd="0" destOrd="0" presId="urn:microsoft.com/office/officeart/2005/8/layout/cycle7"/>
    <dgm:cxn modelId="{5F8BB20F-E737-4E8E-99CB-C239C3F55391}" type="presOf" srcId="{69C20591-79F0-4DE7-A0D3-74D39FFC293C}" destId="{0C8614CA-93EA-4F59-8F55-ADA4F1692B80}" srcOrd="0" destOrd="0" presId="urn:microsoft.com/office/officeart/2005/8/layout/cycle7"/>
    <dgm:cxn modelId="{00A17719-11FA-4328-9A3D-7AEAEA17181F}" type="presOf" srcId="{C9296E15-DD11-4003-B218-4B3D5F90DA33}" destId="{8DBEAC8B-83C8-4418-982E-305356B15ED6}" srcOrd="1" destOrd="0" presId="urn:microsoft.com/office/officeart/2005/8/layout/cycle7"/>
    <dgm:cxn modelId="{F0F39725-5EB4-45CF-AA31-855B735023DA}" srcId="{69C20591-79F0-4DE7-A0D3-74D39FFC293C}" destId="{5AB5276B-C7C0-4A50-8381-12F9B693C0D7}" srcOrd="1" destOrd="0" parTransId="{B9F3872C-F3AA-4885-BE0D-3270F69BD763}" sibTransId="{14664DC8-48E8-4CA5-86C3-BAF581FFA70E}"/>
    <dgm:cxn modelId="{29BEA033-3461-45F5-BA50-C2803FCF07DE}" type="presOf" srcId="{E207DA60-5EE6-44D5-85A2-A4C08DD77E39}" destId="{BAADB5A3-F9F2-4604-88A1-87F9F29311D1}" srcOrd="0" destOrd="0" presId="urn:microsoft.com/office/officeart/2005/8/layout/cycle7"/>
    <dgm:cxn modelId="{9357AC37-A294-41B7-A3F6-0EA2A261271F}" type="presOf" srcId="{5815455F-3CBC-43AD-81F3-AD0F8A49AEDD}" destId="{F7AE71BC-28FC-4006-9414-2E490411B4C6}" srcOrd="0" destOrd="0" presId="urn:microsoft.com/office/officeart/2005/8/layout/cycle7"/>
    <dgm:cxn modelId="{71F25B3F-1A77-4B5B-8897-76387863A37E}" type="presOf" srcId="{14664DC8-48E8-4CA5-86C3-BAF581FFA70E}" destId="{E7BC5F9A-24B8-45D7-897B-791899B8F559}" srcOrd="0" destOrd="0" presId="urn:microsoft.com/office/officeart/2005/8/layout/cycle7"/>
    <dgm:cxn modelId="{04809A69-4A84-4F6E-BE30-4A7864FD57DD}" type="presOf" srcId="{C9296E15-DD11-4003-B218-4B3D5F90DA33}" destId="{2E93A5AA-8840-4D74-9594-C83CB2746C2A}" srcOrd="0" destOrd="0" presId="urn:microsoft.com/office/officeart/2005/8/layout/cycle7"/>
    <dgm:cxn modelId="{14DB558B-75C1-4271-8710-D2F964ABD8E8}" type="presOf" srcId="{03F536FE-C29A-4483-B6F2-9A046C1D3BCE}" destId="{82AA5356-BEF1-4CF1-824D-999CD2FDECDB}" srcOrd="1" destOrd="0" presId="urn:microsoft.com/office/officeart/2005/8/layout/cycle7"/>
    <dgm:cxn modelId="{7B6331A8-734B-42F1-836F-0FE86941B6F4}" srcId="{69C20591-79F0-4DE7-A0D3-74D39FFC293C}" destId="{EEB27BF2-CBB8-46DD-82F9-6F3E20253C1A}" srcOrd="2" destOrd="0" parTransId="{98C05901-AD71-42C0-8CD1-C20479D04C82}" sibTransId="{E207DA60-5EE6-44D5-85A2-A4C08DD77E39}"/>
    <dgm:cxn modelId="{90670BAD-3713-4EC1-98BA-130411B769F7}" type="presOf" srcId="{E207DA60-5EE6-44D5-85A2-A4C08DD77E39}" destId="{DA1DCA34-C496-4FDF-A239-025FC3BA87D1}" srcOrd="1" destOrd="0" presId="urn:microsoft.com/office/officeart/2005/8/layout/cycle7"/>
    <dgm:cxn modelId="{1F73EFB0-B70E-4CEC-A598-13D12C0D9DAD}" srcId="{69C20591-79F0-4DE7-A0D3-74D39FFC293C}" destId="{5815455F-3CBC-43AD-81F3-AD0F8A49AEDD}" srcOrd="3" destOrd="0" parTransId="{8C44FAFA-FED3-447B-B285-CE7974146416}" sibTransId="{03F536FE-C29A-4483-B6F2-9A046C1D3BCE}"/>
    <dgm:cxn modelId="{7D808FBB-EEE4-434F-BBF5-1081A1F97477}" type="presOf" srcId="{03F536FE-C29A-4483-B6F2-9A046C1D3BCE}" destId="{E8643EA7-DFE7-4B2F-A381-1EE4B9DE9526}" srcOrd="0" destOrd="0" presId="urn:microsoft.com/office/officeart/2005/8/layout/cycle7"/>
    <dgm:cxn modelId="{6258A3BE-BEB2-4CB9-B72B-7A61AA62AC39}" type="presOf" srcId="{552D9617-81E7-42C3-9E2D-157D21AD7A22}" destId="{24A4B70A-9981-427E-924A-CEB04E349165}" srcOrd="0" destOrd="0" presId="urn:microsoft.com/office/officeart/2005/8/layout/cycle7"/>
    <dgm:cxn modelId="{23250AC1-7FFB-4F04-A9C0-D2286C816119}" type="presOf" srcId="{14664DC8-48E8-4CA5-86C3-BAF581FFA70E}" destId="{AAFA5773-7A1C-4C63-BD21-F0F2EFF8A762}" srcOrd="1" destOrd="0" presId="urn:microsoft.com/office/officeart/2005/8/layout/cycle7"/>
    <dgm:cxn modelId="{F03A67EE-60BB-4C6D-BC0A-134A0BDA1F09}" type="presOf" srcId="{EEB27BF2-CBB8-46DD-82F9-6F3E20253C1A}" destId="{8F7F7C80-E3DB-4F32-BB27-396D55FF81E2}" srcOrd="0" destOrd="0" presId="urn:microsoft.com/office/officeart/2005/8/layout/cycle7"/>
    <dgm:cxn modelId="{4F1FA8FB-F2AF-4A55-A6C5-5E3778F867F2}" srcId="{69C20591-79F0-4DE7-A0D3-74D39FFC293C}" destId="{552D9617-81E7-42C3-9E2D-157D21AD7A22}" srcOrd="0" destOrd="0" parTransId="{2F64FE44-55B6-4A92-8358-96A286FF7277}" sibTransId="{C9296E15-DD11-4003-B218-4B3D5F90DA33}"/>
    <dgm:cxn modelId="{D38F38FE-4577-4642-A1F1-D744C5F7D404}" type="presParOf" srcId="{0C8614CA-93EA-4F59-8F55-ADA4F1692B80}" destId="{24A4B70A-9981-427E-924A-CEB04E349165}" srcOrd="0" destOrd="0" presId="urn:microsoft.com/office/officeart/2005/8/layout/cycle7"/>
    <dgm:cxn modelId="{139655A0-EF7A-41B6-A8AE-33B60A7573ED}" type="presParOf" srcId="{0C8614CA-93EA-4F59-8F55-ADA4F1692B80}" destId="{2E93A5AA-8840-4D74-9594-C83CB2746C2A}" srcOrd="1" destOrd="0" presId="urn:microsoft.com/office/officeart/2005/8/layout/cycle7"/>
    <dgm:cxn modelId="{5113E9E1-EA65-4666-90C7-DACE32D7CE26}" type="presParOf" srcId="{2E93A5AA-8840-4D74-9594-C83CB2746C2A}" destId="{8DBEAC8B-83C8-4418-982E-305356B15ED6}" srcOrd="0" destOrd="0" presId="urn:microsoft.com/office/officeart/2005/8/layout/cycle7"/>
    <dgm:cxn modelId="{377DC5D9-FF1D-461C-AB93-A2055AB33B7B}" type="presParOf" srcId="{0C8614CA-93EA-4F59-8F55-ADA4F1692B80}" destId="{8134D7C2-2E45-4A88-9228-6FA3CFBA013A}" srcOrd="2" destOrd="0" presId="urn:microsoft.com/office/officeart/2005/8/layout/cycle7"/>
    <dgm:cxn modelId="{032B2F06-6255-4D71-A0B8-76CC1276CD3B}" type="presParOf" srcId="{0C8614CA-93EA-4F59-8F55-ADA4F1692B80}" destId="{E7BC5F9A-24B8-45D7-897B-791899B8F559}" srcOrd="3" destOrd="0" presId="urn:microsoft.com/office/officeart/2005/8/layout/cycle7"/>
    <dgm:cxn modelId="{70098C14-27ED-47C6-8F60-1EDFA3A959A0}" type="presParOf" srcId="{E7BC5F9A-24B8-45D7-897B-791899B8F559}" destId="{AAFA5773-7A1C-4C63-BD21-F0F2EFF8A762}" srcOrd="0" destOrd="0" presId="urn:microsoft.com/office/officeart/2005/8/layout/cycle7"/>
    <dgm:cxn modelId="{A56C44AE-02C2-4382-96EE-D6F27EA0814E}" type="presParOf" srcId="{0C8614CA-93EA-4F59-8F55-ADA4F1692B80}" destId="{8F7F7C80-E3DB-4F32-BB27-396D55FF81E2}" srcOrd="4" destOrd="0" presId="urn:microsoft.com/office/officeart/2005/8/layout/cycle7"/>
    <dgm:cxn modelId="{C53DEF33-D20E-4A14-9DF3-1DBF9651A7C5}" type="presParOf" srcId="{0C8614CA-93EA-4F59-8F55-ADA4F1692B80}" destId="{BAADB5A3-F9F2-4604-88A1-87F9F29311D1}" srcOrd="5" destOrd="0" presId="urn:microsoft.com/office/officeart/2005/8/layout/cycle7"/>
    <dgm:cxn modelId="{720B58AE-9A71-46E1-B4D9-FFF52E186CCD}" type="presParOf" srcId="{BAADB5A3-F9F2-4604-88A1-87F9F29311D1}" destId="{DA1DCA34-C496-4FDF-A239-025FC3BA87D1}" srcOrd="0" destOrd="0" presId="urn:microsoft.com/office/officeart/2005/8/layout/cycle7"/>
    <dgm:cxn modelId="{9927BA22-EFE5-4F70-A0C7-9BC6FE827A34}" type="presParOf" srcId="{0C8614CA-93EA-4F59-8F55-ADA4F1692B80}" destId="{F7AE71BC-28FC-4006-9414-2E490411B4C6}" srcOrd="6" destOrd="0" presId="urn:microsoft.com/office/officeart/2005/8/layout/cycle7"/>
    <dgm:cxn modelId="{2B7DAE14-51E6-4079-974B-47EBFF3FEC0A}" type="presParOf" srcId="{0C8614CA-93EA-4F59-8F55-ADA4F1692B80}" destId="{E8643EA7-DFE7-4B2F-A381-1EE4B9DE9526}" srcOrd="7" destOrd="0" presId="urn:microsoft.com/office/officeart/2005/8/layout/cycle7"/>
    <dgm:cxn modelId="{2DB59A29-7D1A-4094-B6CB-9713A22CDE19}" type="presParOf" srcId="{E8643EA7-DFE7-4B2F-A381-1EE4B9DE9526}" destId="{82AA5356-BEF1-4CF1-824D-999CD2FDECD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805CB-B999-4C6D-8DFE-B6525CDD205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DE"/>
        </a:p>
      </dgm:t>
    </dgm:pt>
    <dgm:pt modelId="{00502469-BBE3-4D01-8322-885ECA462706}">
      <dgm:prSet phldrT="[Text]"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1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9FED006A-4334-433A-B9CF-16C694476DDC}" type="parTrans" cxnId="{301212EC-DFF4-4C72-BC11-FEBDEF72E45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71304144-6570-46C6-AA0E-B3246DC95919}" type="sibTrans" cxnId="{301212EC-DFF4-4C72-BC11-FEBDEF72E45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D5B63324-D787-46A7-A0AB-CCEA00A844FF}">
      <dgm:prSet phldrT="[Text]"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in situ sampling (10cm horizons until 1m depth), frozen storage and transport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084E1A01-6F7F-4130-B1A2-C45696A68D79}" type="parTrans" cxnId="{CD98C455-255A-4E44-BE21-ABC9CB82A74E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6BE1F660-066E-4159-856F-69747B02E1B2}" type="sibTrans" cxnId="{CD98C455-255A-4E44-BE21-ABC9CB82A74E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E095CFF8-CB42-40E6-92A9-02BDF767DD60}">
      <dgm:prSet phldrT="[Text]"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2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4E91EDAF-D8AA-4C8E-88CB-DE523E8CCD49}" type="parTrans" cxnId="{09AEDCCD-79D2-406A-A374-80582D6EAE04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F3C66AA-9EA8-414E-B0A0-5CB5C7975169}" type="sibTrans" cxnId="{09AEDCCD-79D2-406A-A374-80582D6EAE04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B9B3625E-E619-4A76-9CBD-32021F6646FA}">
      <dgm:prSet phldrT="[Text]"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Soil characterization (loss on ignition for rel. SOM and H2O content, </a:t>
          </a:r>
          <a:r>
            <a:rPr lang="en-US" sz="2000" baseline="30000" dirty="0">
              <a:latin typeface="Bookman Old Style" panose="02050604050505020204" pitchFamily="18" charset="0"/>
            </a:rPr>
            <a:t>14</a:t>
          </a:r>
          <a:r>
            <a:rPr lang="en-US" sz="2000" dirty="0">
              <a:latin typeface="Bookman Old Style" panose="02050604050505020204" pitchFamily="18" charset="0"/>
            </a:rPr>
            <a:t>C dating)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92788133-0700-4582-9CE7-4775D5B97A1D}" type="parTrans" cxnId="{3A4DC787-4300-4AAE-90D3-3BBABBF50E9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27E9C22-6877-4C61-AA07-5E882F942158}" type="sibTrans" cxnId="{3A4DC787-4300-4AAE-90D3-3BBABBF50E9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1C29278B-C5C4-4363-83C3-E6AF132A1FFD}">
      <dgm:prSet phldrT="[Text]"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3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F323EE99-C3F4-469C-87F0-8E37FC10C1CC}" type="parTrans" cxnId="{E188CF4B-A7F7-497D-ACDF-1A218336F475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0C04EFED-3A02-4EB6-9B18-23031D5809FC}" type="sibTrans" cxnId="{E188CF4B-A7F7-497D-ACDF-1A218336F475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64A644B5-4CB9-47CD-A5D0-6C939E3A7794}">
      <dgm:prSet phldrT="[Text]"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DNA/RNA coextraction, shotgun total RNA sequencing (Illumina </a:t>
          </a:r>
          <a:r>
            <a:rPr lang="en-US" sz="2000" dirty="0" err="1">
              <a:latin typeface="Bookman Old Style" panose="02050604050505020204" pitchFamily="18" charset="0"/>
            </a:rPr>
            <a:t>NextSeq</a:t>
          </a:r>
          <a:r>
            <a:rPr lang="en-US" sz="2000" dirty="0">
              <a:latin typeface="Bookman Old Style" panose="02050604050505020204" pitchFamily="18" charset="0"/>
            </a:rPr>
            <a:t>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A093DC6D-89CF-43CE-AF4E-CC0468E8CFC7}" type="parTrans" cxnId="{17BC209B-B1E5-4563-9EAD-79F7B4B6581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B46333E0-CCEB-4937-BCFB-ADCA461EEB56}" type="sibTrans" cxnId="{17BC209B-B1E5-4563-9EAD-79F7B4B6581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DF1D96E2-60E6-49D7-A346-C39F62C951B9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4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C797725E-2E69-46E9-9BA7-AF61FE35F978}" type="parTrans" cxnId="{79109F38-C799-46A5-AC88-55BE8CE495F1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EFD2482-C3C4-453F-A591-01C99D3D6EDA}" type="sibTrans" cxnId="{79109F38-C799-46A5-AC88-55BE8CE495F1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F1D7E66A-5E8E-49B4-A7B3-093F82A28E9B}">
      <dgm:prSet custT="1"/>
      <dgm:spPr/>
      <dgm:t>
        <a:bodyPr/>
        <a:lstStyle/>
        <a:p>
          <a:r>
            <a:rPr lang="en-US" sz="2000" dirty="0">
              <a:solidFill>
                <a:srgbClr val="0A1449"/>
              </a:solidFill>
              <a:latin typeface="Bookman Old Style" panose="02050604050505020204" pitchFamily="18" charset="0"/>
            </a:rPr>
            <a:t>QC, </a:t>
          </a:r>
          <a:r>
            <a:rPr lang="en-US" sz="2000" dirty="0" err="1">
              <a:solidFill>
                <a:srgbClr val="0A1449"/>
              </a:solidFill>
              <a:latin typeface="Bookman Old Style" panose="02050604050505020204" pitchFamily="18" charset="0"/>
            </a:rPr>
            <a:t>MetaRib</a:t>
          </a:r>
          <a:r>
            <a:rPr lang="en-US" sz="2000" dirty="0">
              <a:solidFill>
                <a:srgbClr val="0A1449"/>
              </a:solidFill>
              <a:latin typeface="Bookman Old Style" panose="02050604050505020204" pitchFamily="18" charset="0"/>
            </a:rPr>
            <a:t> RNA sorting (SSU </a:t>
          </a:r>
          <a:r>
            <a:rPr lang="en-US" sz="20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 </a:t>
          </a:r>
          <a:r>
            <a:rPr lang="en-US" sz="2000" b="1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rRNA</a:t>
          </a:r>
          <a:r>
            <a:rPr lang="en-US" sz="20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, neither SSU nor LSU  </a:t>
          </a:r>
          <a:r>
            <a:rPr lang="en-US" sz="2000" b="1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mRNA</a:t>
          </a:r>
          <a:r>
            <a:rPr lang="en-US" sz="20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)</a:t>
          </a:r>
          <a:endParaRPr lang="en-DE" sz="2000" dirty="0">
            <a:solidFill>
              <a:srgbClr val="0A1449"/>
            </a:solidFill>
            <a:latin typeface="Bookman Old Style" panose="02050604050505020204" pitchFamily="18" charset="0"/>
          </a:endParaRPr>
        </a:p>
      </dgm:t>
    </dgm:pt>
    <dgm:pt modelId="{1E4A074D-E26C-4CCC-AF52-9E2D2870B8A8}" type="parTrans" cxnId="{63912789-C3F8-4CA2-BECA-C505D0E9853A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14D7489B-8A45-49ED-9D9B-D6E9222C1182}" type="sibTrans" cxnId="{63912789-C3F8-4CA2-BECA-C505D0E9853A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FF9FC989-85A9-4FD4-8253-10D857AAA162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7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C5862B1A-E279-4738-85B6-C49DB8D13E22}" type="parTrans" cxnId="{E622517A-0F4A-45E6-ADAF-B557C896817E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CAAF584E-97DD-40A3-AA4C-FF92B0C23E08}" type="sibTrans" cxnId="{E622517A-0F4A-45E6-ADAF-B557C896817E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F52235F-8621-441A-AE6B-481AF90815EC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Vegan &amp; </a:t>
          </a:r>
          <a:r>
            <a:rPr lang="en-US" sz="2000" dirty="0" err="1">
              <a:latin typeface="Bookman Old Style" panose="02050604050505020204" pitchFamily="18" charset="0"/>
            </a:rPr>
            <a:t>phyloseq</a:t>
          </a:r>
          <a:r>
            <a:rPr lang="en-US" sz="2000" dirty="0">
              <a:latin typeface="Bookman Old Style" panose="02050604050505020204" pitchFamily="18" charset="0"/>
            </a:rPr>
            <a:t>: diversity measures, ordination, statistical analysis (ANOSIM, </a:t>
          </a:r>
          <a:r>
            <a:rPr lang="en-US" sz="2000" dirty="0" err="1">
              <a:latin typeface="Bookman Old Style" panose="02050604050505020204" pitchFamily="18" charset="0"/>
            </a:rPr>
            <a:t>adonis</a:t>
          </a:r>
          <a:r>
            <a:rPr lang="en-US" sz="2000" dirty="0">
              <a:latin typeface="Bookman Old Style" panose="02050604050505020204" pitchFamily="18" charset="0"/>
            </a:rPr>
            <a:t>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CDCE7692-6194-42CC-AE0E-B36C822F1CAB}" type="parTrans" cxnId="{04C71673-121F-44D6-84FA-E39DEA22EA5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97882BEB-59B8-4379-836D-1744F9F3C684}" type="sibTrans" cxnId="{04C71673-121F-44D6-84FA-E39DEA22EA5D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9897A1DD-BC7A-4892-8F7A-281936F709F9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dirty="0">
              <a:latin typeface="Bookman Old Style" panose="02050604050505020204" pitchFamily="18" charset="0"/>
            </a:rPr>
            <a:t>5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1D79A59C-8359-477D-88DC-89A6C01AC503}" type="parTrans" cxnId="{4313E624-D8F0-4886-B3A9-110E9A44A918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EDC6BA7B-0ADB-4D7E-B7C2-010B048A3B44}" type="sibTrans" cxnId="{4313E624-D8F0-4886-B3A9-110E9A44A918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D3C2D799-831A-4041-825A-6CB22736695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1" dirty="0">
              <a:solidFill>
                <a:srgbClr val="002546"/>
              </a:solidFill>
              <a:latin typeface="Bookman Old Style" panose="02050604050505020204" pitchFamily="18" charset="0"/>
            </a:rPr>
            <a:t>rRNA</a:t>
          </a:r>
          <a:r>
            <a:rPr lang="en-US" sz="2000" dirty="0">
              <a:solidFill>
                <a:srgbClr val="002546"/>
              </a:solidFill>
              <a:latin typeface="Bookman Old Style" panose="02050604050505020204" pitchFamily="18" charset="0"/>
            </a:rPr>
            <a:t>: QUAST OTU assembly, mapping, CREST annotation with SILVA 128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657B4E8D-4A95-4B2D-A3BC-4B7B970817EF}" type="parTrans" cxnId="{C60377FB-4D4D-404B-82ED-3E914E61C69F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11D9589-3B39-45A4-8C5F-72A1789B88B3}" type="sibTrans" cxnId="{C60377FB-4D4D-404B-82ED-3E914E61C69F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55E65004-F884-422D-9BA9-3F3E7A6BFA82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6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68E775C7-32D2-4AFD-A42C-89BDC0C95400}" type="parTrans" cxnId="{8CAAC10B-AB74-4C89-89A6-D49A2BFE2E7B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BFAFA9BC-F209-4D33-B64C-3D8F4ECFFB4C}" type="sibTrans" cxnId="{8CAAC10B-AB74-4C89-89A6-D49A2BFE2E7B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458C3909-4408-4ED7-80C0-321DF9D72526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2000" b="1" dirty="0">
              <a:solidFill>
                <a:srgbClr val="002546"/>
              </a:solidFill>
              <a:latin typeface="Bookman Old Style" panose="02050604050505020204" pitchFamily="18" charset="0"/>
            </a:rPr>
            <a:t>mRNA</a:t>
          </a:r>
          <a:r>
            <a:rPr lang="en-US" sz="2000" dirty="0">
              <a:solidFill>
                <a:srgbClr val="002546"/>
              </a:solidFill>
              <a:latin typeface="Bookman Old Style" panose="02050604050505020204" pitchFamily="18" charset="0"/>
            </a:rPr>
            <a:t>: Trinity contig assembly,  mapping (BWA), annotation </a:t>
          </a:r>
          <a:r>
            <a:rPr lang="en-US" sz="1600" dirty="0">
              <a:solidFill>
                <a:srgbClr val="002546"/>
              </a:solidFill>
              <a:latin typeface="Bookman Old Style" panose="02050604050505020204" pitchFamily="18" charset="0"/>
            </a:rPr>
            <a:t>(Anwar et al 2019)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E152842F-12F4-4190-BCBA-A4C3BF383E9C}" type="parTrans" cxnId="{6847431E-B8B3-453E-B51E-DEB75CFABF74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D33FCDC5-29DB-40AD-A8F0-3D98F61A3EE9}" type="sibTrans" cxnId="{6847431E-B8B3-453E-B51E-DEB75CFABF74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9B8C0D2A-1951-47B4-9FF1-FE75A9F4517D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8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A5436719-F338-43A7-9268-D8EAE1E7EB3A}" type="parTrans" cxnId="{9C5510E1-1CAA-467B-87BD-48A15596F590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AE7586D1-815E-47C2-AEF9-DDB2015BBC1C}" type="sibTrans" cxnId="{9C5510E1-1CAA-467B-87BD-48A15596F590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C54269F6-C600-437F-9624-332936255D57}">
      <dgm:prSet custT="1"/>
      <dgm:spPr/>
      <dgm:t>
        <a:bodyPr/>
        <a:lstStyle/>
        <a:p>
          <a:r>
            <a:rPr lang="en-US" sz="2000" dirty="0">
              <a:latin typeface="Bookman Old Style" panose="02050604050505020204" pitchFamily="18" charset="0"/>
            </a:rPr>
            <a:t>DESeq2 &amp; ANCOM-BC for differential abundance (</a:t>
          </a:r>
          <a:r>
            <a:rPr lang="en-US" sz="2000" dirty="0" err="1">
              <a:latin typeface="Bookman Old Style" panose="02050604050505020204" pitchFamily="18" charset="0"/>
            </a:rPr>
            <a:t>logFC</a:t>
          </a:r>
          <a:r>
            <a:rPr lang="en-US" sz="2000" dirty="0">
              <a:latin typeface="Bookman Old Style" panose="02050604050505020204" pitchFamily="18" charset="0"/>
            </a:rPr>
            <a:t> and heatmaps)</a:t>
          </a:r>
          <a:endParaRPr lang="en-DE" sz="2000" dirty="0">
            <a:latin typeface="Bookman Old Style" panose="02050604050505020204" pitchFamily="18" charset="0"/>
          </a:endParaRPr>
        </a:p>
      </dgm:t>
    </dgm:pt>
    <dgm:pt modelId="{9C0353EE-406A-4AFA-9B56-BDC49BCD146A}" type="parTrans" cxnId="{260704D6-1032-45C1-B776-B8DB9947E035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30BAB5A5-E4ED-4574-B14A-A865B128E9AB}" type="sibTrans" cxnId="{260704D6-1032-45C1-B776-B8DB9947E035}">
      <dgm:prSet/>
      <dgm:spPr/>
      <dgm:t>
        <a:bodyPr/>
        <a:lstStyle/>
        <a:p>
          <a:endParaRPr lang="en-DE" sz="2000">
            <a:latin typeface="Bookman Old Style" panose="02050604050505020204" pitchFamily="18" charset="0"/>
          </a:endParaRPr>
        </a:p>
      </dgm:t>
    </dgm:pt>
    <dgm:pt modelId="{E6C19F94-0E43-4709-A43F-DE5866797F8D}" type="pres">
      <dgm:prSet presAssocID="{885805CB-B999-4C6D-8DFE-B6525CDD205D}" presName="linearFlow" presStyleCnt="0">
        <dgm:presLayoutVars>
          <dgm:dir/>
          <dgm:animLvl val="lvl"/>
          <dgm:resizeHandles val="exact"/>
        </dgm:presLayoutVars>
      </dgm:prSet>
      <dgm:spPr/>
    </dgm:pt>
    <dgm:pt modelId="{D3B449CD-107A-4A6D-B9B8-198D110D97B1}" type="pres">
      <dgm:prSet presAssocID="{00502469-BBE3-4D01-8322-885ECA462706}" presName="composite" presStyleCnt="0"/>
      <dgm:spPr/>
    </dgm:pt>
    <dgm:pt modelId="{61E7F6AF-AC1B-4B13-8E0B-9252047FF9B4}" type="pres">
      <dgm:prSet presAssocID="{00502469-BBE3-4D01-8322-885ECA462706}" presName="parentText" presStyleLbl="alignNode1" presStyleIdx="0" presStyleCnt="8" custLinFactNeighborY="-378">
        <dgm:presLayoutVars>
          <dgm:chMax val="1"/>
          <dgm:bulletEnabled val="1"/>
        </dgm:presLayoutVars>
      </dgm:prSet>
      <dgm:spPr/>
    </dgm:pt>
    <dgm:pt modelId="{E3389A48-2FF6-446C-9DED-671D972BCF29}" type="pres">
      <dgm:prSet presAssocID="{00502469-BBE3-4D01-8322-885ECA462706}" presName="descendantText" presStyleLbl="alignAcc1" presStyleIdx="0" presStyleCnt="8">
        <dgm:presLayoutVars>
          <dgm:bulletEnabled val="1"/>
        </dgm:presLayoutVars>
      </dgm:prSet>
      <dgm:spPr/>
    </dgm:pt>
    <dgm:pt modelId="{263F6E87-2214-45E2-94E6-84DA36F07A3B}" type="pres">
      <dgm:prSet presAssocID="{71304144-6570-46C6-AA0E-B3246DC95919}" presName="sp" presStyleCnt="0"/>
      <dgm:spPr/>
    </dgm:pt>
    <dgm:pt modelId="{BAA60AEE-2545-4B6A-98C5-A408E7F63B17}" type="pres">
      <dgm:prSet presAssocID="{E095CFF8-CB42-40E6-92A9-02BDF767DD60}" presName="composite" presStyleCnt="0"/>
      <dgm:spPr/>
    </dgm:pt>
    <dgm:pt modelId="{6471CDEF-298A-4010-AE56-F23F35271FB4}" type="pres">
      <dgm:prSet presAssocID="{E095CFF8-CB42-40E6-92A9-02BDF767DD60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70C08485-5B59-4762-B324-7ED86104D23B}" type="pres">
      <dgm:prSet presAssocID="{E095CFF8-CB42-40E6-92A9-02BDF767DD60}" presName="descendantText" presStyleLbl="alignAcc1" presStyleIdx="1" presStyleCnt="8">
        <dgm:presLayoutVars>
          <dgm:bulletEnabled val="1"/>
        </dgm:presLayoutVars>
      </dgm:prSet>
      <dgm:spPr/>
    </dgm:pt>
    <dgm:pt modelId="{82883FA6-C88E-4804-AAFE-D7637E33F82A}" type="pres">
      <dgm:prSet presAssocID="{5F3C66AA-9EA8-414E-B0A0-5CB5C7975169}" presName="sp" presStyleCnt="0"/>
      <dgm:spPr/>
    </dgm:pt>
    <dgm:pt modelId="{3755B180-550B-490C-88E2-6947ADEA599A}" type="pres">
      <dgm:prSet presAssocID="{1C29278B-C5C4-4363-83C3-E6AF132A1FFD}" presName="composite" presStyleCnt="0"/>
      <dgm:spPr/>
    </dgm:pt>
    <dgm:pt modelId="{6C0EF36E-F349-44E8-9FA2-61CB8156AE46}" type="pres">
      <dgm:prSet presAssocID="{1C29278B-C5C4-4363-83C3-E6AF132A1FFD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12E48BD9-062E-4552-8B88-4A9B1B1A7C4E}" type="pres">
      <dgm:prSet presAssocID="{1C29278B-C5C4-4363-83C3-E6AF132A1FFD}" presName="descendantText" presStyleLbl="alignAcc1" presStyleIdx="2" presStyleCnt="8">
        <dgm:presLayoutVars>
          <dgm:bulletEnabled val="1"/>
        </dgm:presLayoutVars>
      </dgm:prSet>
      <dgm:spPr/>
    </dgm:pt>
    <dgm:pt modelId="{72DFC99A-4CD9-47F4-B2B7-69D67C0207C6}" type="pres">
      <dgm:prSet presAssocID="{0C04EFED-3A02-4EB6-9B18-23031D5809FC}" presName="sp" presStyleCnt="0"/>
      <dgm:spPr/>
    </dgm:pt>
    <dgm:pt modelId="{E84AA7DD-AA28-4777-AC61-EDEBBD682490}" type="pres">
      <dgm:prSet presAssocID="{DF1D96E2-60E6-49D7-A346-C39F62C951B9}" presName="composite" presStyleCnt="0"/>
      <dgm:spPr/>
    </dgm:pt>
    <dgm:pt modelId="{414C6E59-469F-4B2A-ADA5-D723E6B1FDE5}" type="pres">
      <dgm:prSet presAssocID="{DF1D96E2-60E6-49D7-A346-C39F62C951B9}" presName="parentText" presStyleLbl="alignNode1" presStyleIdx="3" presStyleCnt="8" custLinFactNeighborY="0">
        <dgm:presLayoutVars>
          <dgm:chMax val="1"/>
          <dgm:bulletEnabled val="1"/>
        </dgm:presLayoutVars>
      </dgm:prSet>
      <dgm:spPr/>
    </dgm:pt>
    <dgm:pt modelId="{A2445922-8662-4431-A65B-1B6479A62AF5}" type="pres">
      <dgm:prSet presAssocID="{DF1D96E2-60E6-49D7-A346-C39F62C951B9}" presName="descendantText" presStyleLbl="alignAcc1" presStyleIdx="3" presStyleCnt="8" custLinFactNeighborX="0">
        <dgm:presLayoutVars>
          <dgm:bulletEnabled val="1"/>
        </dgm:presLayoutVars>
      </dgm:prSet>
      <dgm:spPr/>
    </dgm:pt>
    <dgm:pt modelId="{568C83AC-3876-4865-B6B4-30BDA40A1985}" type="pres">
      <dgm:prSet presAssocID="{5EFD2482-C3C4-453F-A591-01C99D3D6EDA}" presName="sp" presStyleCnt="0"/>
      <dgm:spPr/>
    </dgm:pt>
    <dgm:pt modelId="{67A7A7F8-A048-4707-8763-DE2D04FA8DDA}" type="pres">
      <dgm:prSet presAssocID="{9897A1DD-BC7A-4892-8F7A-281936F709F9}" presName="composite" presStyleCnt="0"/>
      <dgm:spPr/>
    </dgm:pt>
    <dgm:pt modelId="{73AD92D6-70D0-42EA-806D-A7C9D7240EE2}" type="pres">
      <dgm:prSet presAssocID="{9897A1DD-BC7A-4892-8F7A-281936F709F9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565C2551-93B7-43D0-B57F-EF77E2914E60}" type="pres">
      <dgm:prSet presAssocID="{9897A1DD-BC7A-4892-8F7A-281936F709F9}" presName="descendantText" presStyleLbl="alignAcc1" presStyleIdx="4" presStyleCnt="8">
        <dgm:presLayoutVars>
          <dgm:bulletEnabled val="1"/>
        </dgm:presLayoutVars>
      </dgm:prSet>
      <dgm:spPr/>
    </dgm:pt>
    <dgm:pt modelId="{E55BD2C7-A6D3-426D-9C53-233F2FA20D9F}" type="pres">
      <dgm:prSet presAssocID="{EDC6BA7B-0ADB-4D7E-B7C2-010B048A3B44}" presName="sp" presStyleCnt="0"/>
      <dgm:spPr/>
    </dgm:pt>
    <dgm:pt modelId="{3B9CE887-AB02-4F28-A657-984995171C2B}" type="pres">
      <dgm:prSet presAssocID="{55E65004-F884-422D-9BA9-3F3E7A6BFA82}" presName="composite" presStyleCnt="0"/>
      <dgm:spPr/>
    </dgm:pt>
    <dgm:pt modelId="{88A803DB-40C7-4EFE-8782-CB097B9688E9}" type="pres">
      <dgm:prSet presAssocID="{55E65004-F884-422D-9BA9-3F3E7A6BFA82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8D8D9E6E-1AB3-441E-BC9C-D17E091C0C89}" type="pres">
      <dgm:prSet presAssocID="{55E65004-F884-422D-9BA9-3F3E7A6BFA82}" presName="descendantText" presStyleLbl="alignAcc1" presStyleIdx="5" presStyleCnt="8">
        <dgm:presLayoutVars>
          <dgm:bulletEnabled val="1"/>
        </dgm:presLayoutVars>
      </dgm:prSet>
      <dgm:spPr/>
    </dgm:pt>
    <dgm:pt modelId="{A254FDD8-D0F7-496A-B9F5-8C888099507D}" type="pres">
      <dgm:prSet presAssocID="{BFAFA9BC-F209-4D33-B64C-3D8F4ECFFB4C}" presName="sp" presStyleCnt="0"/>
      <dgm:spPr/>
    </dgm:pt>
    <dgm:pt modelId="{D677AD6E-4218-44E3-81F5-49D4C98C8A1A}" type="pres">
      <dgm:prSet presAssocID="{FF9FC989-85A9-4FD4-8253-10D857AAA162}" presName="composite" presStyleCnt="0"/>
      <dgm:spPr/>
    </dgm:pt>
    <dgm:pt modelId="{663791F3-A402-4887-ACE4-6B8AD0ECAE3C}" type="pres">
      <dgm:prSet presAssocID="{FF9FC989-85A9-4FD4-8253-10D857AAA162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F05B8CAA-380A-4525-8AE8-08FA216A9365}" type="pres">
      <dgm:prSet presAssocID="{FF9FC989-85A9-4FD4-8253-10D857AAA162}" presName="descendantText" presStyleLbl="alignAcc1" presStyleIdx="6" presStyleCnt="8" custScaleY="118314" custLinFactNeighborX="0" custLinFactNeighborY="-7060">
        <dgm:presLayoutVars>
          <dgm:bulletEnabled val="1"/>
        </dgm:presLayoutVars>
      </dgm:prSet>
      <dgm:spPr/>
    </dgm:pt>
    <dgm:pt modelId="{C04E42D5-3AD2-4218-ACA4-DFA3C6CB011F}" type="pres">
      <dgm:prSet presAssocID="{CAAF584E-97DD-40A3-AA4C-FF92B0C23E08}" presName="sp" presStyleCnt="0"/>
      <dgm:spPr/>
    </dgm:pt>
    <dgm:pt modelId="{68EF56B8-6928-43EE-BF34-5D4814BD81E8}" type="pres">
      <dgm:prSet presAssocID="{9B8C0D2A-1951-47B4-9FF1-FE75A9F4517D}" presName="composite" presStyleCnt="0"/>
      <dgm:spPr/>
    </dgm:pt>
    <dgm:pt modelId="{1E7A8AB4-C944-40EE-B103-8456B64F5947}" type="pres">
      <dgm:prSet presAssocID="{9B8C0D2A-1951-47B4-9FF1-FE75A9F4517D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667E6719-0DBC-4CC0-A5D5-589D5D6F3E1B}" type="pres">
      <dgm:prSet presAssocID="{9B8C0D2A-1951-47B4-9FF1-FE75A9F4517D}" presName="descendantText" presStyleLbl="alignAcc1" presStyleIdx="7" presStyleCnt="8">
        <dgm:presLayoutVars>
          <dgm:bulletEnabled val="1"/>
        </dgm:presLayoutVars>
      </dgm:prSet>
      <dgm:spPr/>
    </dgm:pt>
  </dgm:ptLst>
  <dgm:cxnLst>
    <dgm:cxn modelId="{8CAAC10B-AB74-4C89-89A6-D49A2BFE2E7B}" srcId="{885805CB-B999-4C6D-8DFE-B6525CDD205D}" destId="{55E65004-F884-422D-9BA9-3F3E7A6BFA82}" srcOrd="5" destOrd="0" parTransId="{68E775C7-32D2-4AFD-A42C-89BDC0C95400}" sibTransId="{BFAFA9BC-F209-4D33-B64C-3D8F4ECFFB4C}"/>
    <dgm:cxn modelId="{AE3BC817-3A51-4BD3-AE23-8B45912FB710}" type="presOf" srcId="{00502469-BBE3-4D01-8322-885ECA462706}" destId="{61E7F6AF-AC1B-4B13-8E0B-9252047FF9B4}" srcOrd="0" destOrd="0" presId="urn:microsoft.com/office/officeart/2005/8/layout/chevron2"/>
    <dgm:cxn modelId="{5DD5D417-C20E-4BC0-AAAD-01E48CB037AA}" type="presOf" srcId="{458C3909-4408-4ED7-80C0-321DF9D72526}" destId="{8D8D9E6E-1AB3-441E-BC9C-D17E091C0C89}" srcOrd="0" destOrd="0" presId="urn:microsoft.com/office/officeart/2005/8/layout/chevron2"/>
    <dgm:cxn modelId="{5762C018-2E26-4509-8561-0368ADC7759D}" type="presOf" srcId="{64A644B5-4CB9-47CD-A5D0-6C939E3A7794}" destId="{12E48BD9-062E-4552-8B88-4A9B1B1A7C4E}" srcOrd="0" destOrd="0" presId="urn:microsoft.com/office/officeart/2005/8/layout/chevron2"/>
    <dgm:cxn modelId="{5E006F19-22AB-4816-9B5A-C74FEAA5E955}" type="presOf" srcId="{FF9FC989-85A9-4FD4-8253-10D857AAA162}" destId="{663791F3-A402-4887-ACE4-6B8AD0ECAE3C}" srcOrd="0" destOrd="0" presId="urn:microsoft.com/office/officeart/2005/8/layout/chevron2"/>
    <dgm:cxn modelId="{6847431E-B8B3-453E-B51E-DEB75CFABF74}" srcId="{55E65004-F884-422D-9BA9-3F3E7A6BFA82}" destId="{458C3909-4408-4ED7-80C0-321DF9D72526}" srcOrd="0" destOrd="0" parTransId="{E152842F-12F4-4190-BCBA-A4C3BF383E9C}" sibTransId="{D33FCDC5-29DB-40AD-A8F0-3D98F61A3EE9}"/>
    <dgm:cxn modelId="{4313E624-D8F0-4886-B3A9-110E9A44A918}" srcId="{885805CB-B999-4C6D-8DFE-B6525CDD205D}" destId="{9897A1DD-BC7A-4892-8F7A-281936F709F9}" srcOrd="4" destOrd="0" parTransId="{1D79A59C-8359-477D-88DC-89A6C01AC503}" sibTransId="{EDC6BA7B-0ADB-4D7E-B7C2-010B048A3B44}"/>
    <dgm:cxn modelId="{B5F24926-7471-4231-8DC0-D9395D64DDC5}" type="presOf" srcId="{55E65004-F884-422D-9BA9-3F3E7A6BFA82}" destId="{88A803DB-40C7-4EFE-8782-CB097B9688E9}" srcOrd="0" destOrd="0" presId="urn:microsoft.com/office/officeart/2005/8/layout/chevron2"/>
    <dgm:cxn modelId="{79109F38-C799-46A5-AC88-55BE8CE495F1}" srcId="{885805CB-B999-4C6D-8DFE-B6525CDD205D}" destId="{DF1D96E2-60E6-49D7-A346-C39F62C951B9}" srcOrd="3" destOrd="0" parTransId="{C797725E-2E69-46E9-9BA7-AF61FE35F978}" sibTransId="{5EFD2482-C3C4-453F-A591-01C99D3D6EDA}"/>
    <dgm:cxn modelId="{BCB3F33A-1E32-4BA5-A654-6018AFF6B329}" type="presOf" srcId="{5F52235F-8621-441A-AE6B-481AF90815EC}" destId="{F05B8CAA-380A-4525-8AE8-08FA216A9365}" srcOrd="0" destOrd="0" presId="urn:microsoft.com/office/officeart/2005/8/layout/chevron2"/>
    <dgm:cxn modelId="{E188CF4B-A7F7-497D-ACDF-1A218336F475}" srcId="{885805CB-B999-4C6D-8DFE-B6525CDD205D}" destId="{1C29278B-C5C4-4363-83C3-E6AF132A1FFD}" srcOrd="2" destOrd="0" parTransId="{F323EE99-C3F4-469C-87F0-8E37FC10C1CC}" sibTransId="{0C04EFED-3A02-4EB6-9B18-23031D5809FC}"/>
    <dgm:cxn modelId="{0CC97F6E-0C6F-487C-BFDC-2E102291E9AA}" type="presOf" srcId="{D3C2D799-831A-4041-825A-6CB227366957}" destId="{565C2551-93B7-43D0-B57F-EF77E2914E60}" srcOrd="0" destOrd="0" presId="urn:microsoft.com/office/officeart/2005/8/layout/chevron2"/>
    <dgm:cxn modelId="{04C71673-121F-44D6-84FA-E39DEA22EA5D}" srcId="{FF9FC989-85A9-4FD4-8253-10D857AAA162}" destId="{5F52235F-8621-441A-AE6B-481AF90815EC}" srcOrd="0" destOrd="0" parTransId="{CDCE7692-6194-42CC-AE0E-B36C822F1CAB}" sibTransId="{97882BEB-59B8-4379-836D-1744F9F3C684}"/>
    <dgm:cxn modelId="{CD98C455-255A-4E44-BE21-ABC9CB82A74E}" srcId="{00502469-BBE3-4D01-8322-885ECA462706}" destId="{D5B63324-D787-46A7-A0AB-CCEA00A844FF}" srcOrd="0" destOrd="0" parTransId="{084E1A01-6F7F-4130-B1A2-C45696A68D79}" sibTransId="{6BE1F660-066E-4159-856F-69747B02E1B2}"/>
    <dgm:cxn modelId="{E622517A-0F4A-45E6-ADAF-B557C896817E}" srcId="{885805CB-B999-4C6D-8DFE-B6525CDD205D}" destId="{FF9FC989-85A9-4FD4-8253-10D857AAA162}" srcOrd="6" destOrd="0" parTransId="{C5862B1A-E279-4738-85B6-C49DB8D13E22}" sibTransId="{CAAF584E-97DD-40A3-AA4C-FF92B0C23E08}"/>
    <dgm:cxn modelId="{7096B37B-96F0-447A-938A-1D0D959FF0E6}" type="presOf" srcId="{DF1D96E2-60E6-49D7-A346-C39F62C951B9}" destId="{414C6E59-469F-4B2A-ADA5-D723E6B1FDE5}" srcOrd="0" destOrd="0" presId="urn:microsoft.com/office/officeart/2005/8/layout/chevron2"/>
    <dgm:cxn modelId="{F413DC84-8216-4A60-865B-55DD99DE1D08}" type="presOf" srcId="{C54269F6-C600-437F-9624-332936255D57}" destId="{667E6719-0DBC-4CC0-A5D5-589D5D6F3E1B}" srcOrd="0" destOrd="0" presId="urn:microsoft.com/office/officeart/2005/8/layout/chevron2"/>
    <dgm:cxn modelId="{727CA385-508B-4EDE-8429-C892A794809A}" type="presOf" srcId="{F1D7E66A-5E8E-49B4-A7B3-093F82A28E9B}" destId="{A2445922-8662-4431-A65B-1B6479A62AF5}" srcOrd="0" destOrd="0" presId="urn:microsoft.com/office/officeart/2005/8/layout/chevron2"/>
    <dgm:cxn modelId="{3A4DC787-4300-4AAE-90D3-3BBABBF50E9D}" srcId="{E095CFF8-CB42-40E6-92A9-02BDF767DD60}" destId="{B9B3625E-E619-4A76-9CBD-32021F6646FA}" srcOrd="0" destOrd="0" parTransId="{92788133-0700-4582-9CE7-4775D5B97A1D}" sibTransId="{527E9C22-6877-4C61-AA07-5E882F942158}"/>
    <dgm:cxn modelId="{63912789-C3F8-4CA2-BECA-C505D0E9853A}" srcId="{DF1D96E2-60E6-49D7-A346-C39F62C951B9}" destId="{F1D7E66A-5E8E-49B4-A7B3-093F82A28E9B}" srcOrd="0" destOrd="0" parTransId="{1E4A074D-E26C-4CCC-AF52-9E2D2870B8A8}" sibTransId="{14D7489B-8A45-49ED-9D9B-D6E9222C1182}"/>
    <dgm:cxn modelId="{EE1E1C8B-57D5-48A2-A403-0C01960D656A}" type="presOf" srcId="{E095CFF8-CB42-40E6-92A9-02BDF767DD60}" destId="{6471CDEF-298A-4010-AE56-F23F35271FB4}" srcOrd="0" destOrd="0" presId="urn:microsoft.com/office/officeart/2005/8/layout/chevron2"/>
    <dgm:cxn modelId="{CBF8558F-8404-45F4-AD5E-1838DA1F05C2}" type="presOf" srcId="{9897A1DD-BC7A-4892-8F7A-281936F709F9}" destId="{73AD92D6-70D0-42EA-806D-A7C9D7240EE2}" srcOrd="0" destOrd="0" presId="urn:microsoft.com/office/officeart/2005/8/layout/chevron2"/>
    <dgm:cxn modelId="{17BC209B-B1E5-4563-9EAD-79F7B4B6581D}" srcId="{1C29278B-C5C4-4363-83C3-E6AF132A1FFD}" destId="{64A644B5-4CB9-47CD-A5D0-6C939E3A7794}" srcOrd="0" destOrd="0" parTransId="{A093DC6D-89CF-43CE-AF4E-CC0468E8CFC7}" sibTransId="{B46333E0-CCEB-4937-BCFB-ADCA461EEB56}"/>
    <dgm:cxn modelId="{0153DFB5-F788-45F1-A51D-B667A5D9DE1F}" type="presOf" srcId="{9B8C0D2A-1951-47B4-9FF1-FE75A9F4517D}" destId="{1E7A8AB4-C944-40EE-B103-8456B64F5947}" srcOrd="0" destOrd="0" presId="urn:microsoft.com/office/officeart/2005/8/layout/chevron2"/>
    <dgm:cxn modelId="{09AEDCCD-79D2-406A-A374-80582D6EAE04}" srcId="{885805CB-B999-4C6D-8DFE-B6525CDD205D}" destId="{E095CFF8-CB42-40E6-92A9-02BDF767DD60}" srcOrd="1" destOrd="0" parTransId="{4E91EDAF-D8AA-4C8E-88CB-DE523E8CCD49}" sibTransId="{5F3C66AA-9EA8-414E-B0A0-5CB5C7975169}"/>
    <dgm:cxn modelId="{260704D6-1032-45C1-B776-B8DB9947E035}" srcId="{9B8C0D2A-1951-47B4-9FF1-FE75A9F4517D}" destId="{C54269F6-C600-437F-9624-332936255D57}" srcOrd="0" destOrd="0" parTransId="{9C0353EE-406A-4AFA-9B56-BDC49BCD146A}" sibTransId="{30BAB5A5-E4ED-4574-B14A-A865B128E9AB}"/>
    <dgm:cxn modelId="{9C5510E1-1CAA-467B-87BD-48A15596F590}" srcId="{885805CB-B999-4C6D-8DFE-B6525CDD205D}" destId="{9B8C0D2A-1951-47B4-9FF1-FE75A9F4517D}" srcOrd="7" destOrd="0" parTransId="{A5436719-F338-43A7-9268-D8EAE1E7EB3A}" sibTransId="{AE7586D1-815E-47C2-AEF9-DDB2015BBC1C}"/>
    <dgm:cxn modelId="{96DED8E1-F4C5-4F31-B796-D7D24629A453}" type="presOf" srcId="{D5B63324-D787-46A7-A0AB-CCEA00A844FF}" destId="{E3389A48-2FF6-446C-9DED-671D972BCF29}" srcOrd="0" destOrd="0" presId="urn:microsoft.com/office/officeart/2005/8/layout/chevron2"/>
    <dgm:cxn modelId="{067923E5-5EE1-4A5F-8E42-95E416530E95}" type="presOf" srcId="{B9B3625E-E619-4A76-9CBD-32021F6646FA}" destId="{70C08485-5B59-4762-B324-7ED86104D23B}" srcOrd="0" destOrd="0" presId="urn:microsoft.com/office/officeart/2005/8/layout/chevron2"/>
    <dgm:cxn modelId="{301212EC-DFF4-4C72-BC11-FEBDEF72E45D}" srcId="{885805CB-B999-4C6D-8DFE-B6525CDD205D}" destId="{00502469-BBE3-4D01-8322-885ECA462706}" srcOrd="0" destOrd="0" parTransId="{9FED006A-4334-433A-B9CF-16C694476DDC}" sibTransId="{71304144-6570-46C6-AA0E-B3246DC95919}"/>
    <dgm:cxn modelId="{6955FCEE-3E63-4463-823F-B96626DA1C9B}" type="presOf" srcId="{1C29278B-C5C4-4363-83C3-E6AF132A1FFD}" destId="{6C0EF36E-F349-44E8-9FA2-61CB8156AE46}" srcOrd="0" destOrd="0" presId="urn:microsoft.com/office/officeart/2005/8/layout/chevron2"/>
    <dgm:cxn modelId="{50E640F8-6FC7-4255-8B00-AEDC6BFBD52B}" type="presOf" srcId="{885805CB-B999-4C6D-8DFE-B6525CDD205D}" destId="{E6C19F94-0E43-4709-A43F-DE5866797F8D}" srcOrd="0" destOrd="0" presId="urn:microsoft.com/office/officeart/2005/8/layout/chevron2"/>
    <dgm:cxn modelId="{C60377FB-4D4D-404B-82ED-3E914E61C69F}" srcId="{9897A1DD-BC7A-4892-8F7A-281936F709F9}" destId="{D3C2D799-831A-4041-825A-6CB227366957}" srcOrd="0" destOrd="0" parTransId="{657B4E8D-4A95-4B2D-A3BC-4B7B970817EF}" sibTransId="{511D9589-3B39-45A4-8C5F-72A1789B88B3}"/>
    <dgm:cxn modelId="{70BAC801-8CA2-401D-8993-DAF82B3CD386}" type="presParOf" srcId="{E6C19F94-0E43-4709-A43F-DE5866797F8D}" destId="{D3B449CD-107A-4A6D-B9B8-198D110D97B1}" srcOrd="0" destOrd="0" presId="urn:microsoft.com/office/officeart/2005/8/layout/chevron2"/>
    <dgm:cxn modelId="{DA8D86A0-FE2E-410B-865C-AFC2BDF8DCD2}" type="presParOf" srcId="{D3B449CD-107A-4A6D-B9B8-198D110D97B1}" destId="{61E7F6AF-AC1B-4B13-8E0B-9252047FF9B4}" srcOrd="0" destOrd="0" presId="urn:microsoft.com/office/officeart/2005/8/layout/chevron2"/>
    <dgm:cxn modelId="{CE04B184-D87C-4B7B-A26F-30E70A5E2EB8}" type="presParOf" srcId="{D3B449CD-107A-4A6D-B9B8-198D110D97B1}" destId="{E3389A48-2FF6-446C-9DED-671D972BCF29}" srcOrd="1" destOrd="0" presId="urn:microsoft.com/office/officeart/2005/8/layout/chevron2"/>
    <dgm:cxn modelId="{88D060A8-45DE-4492-9544-459631412653}" type="presParOf" srcId="{E6C19F94-0E43-4709-A43F-DE5866797F8D}" destId="{263F6E87-2214-45E2-94E6-84DA36F07A3B}" srcOrd="1" destOrd="0" presId="urn:microsoft.com/office/officeart/2005/8/layout/chevron2"/>
    <dgm:cxn modelId="{86190D45-485F-4076-B28E-C21FEFBA9BD0}" type="presParOf" srcId="{E6C19F94-0E43-4709-A43F-DE5866797F8D}" destId="{BAA60AEE-2545-4B6A-98C5-A408E7F63B17}" srcOrd="2" destOrd="0" presId="urn:microsoft.com/office/officeart/2005/8/layout/chevron2"/>
    <dgm:cxn modelId="{3F416248-144D-49E1-91B9-71257CEA486C}" type="presParOf" srcId="{BAA60AEE-2545-4B6A-98C5-A408E7F63B17}" destId="{6471CDEF-298A-4010-AE56-F23F35271FB4}" srcOrd="0" destOrd="0" presId="urn:microsoft.com/office/officeart/2005/8/layout/chevron2"/>
    <dgm:cxn modelId="{1908B4EC-7321-47C0-83AA-2C99E3DDFB48}" type="presParOf" srcId="{BAA60AEE-2545-4B6A-98C5-A408E7F63B17}" destId="{70C08485-5B59-4762-B324-7ED86104D23B}" srcOrd="1" destOrd="0" presId="urn:microsoft.com/office/officeart/2005/8/layout/chevron2"/>
    <dgm:cxn modelId="{065FC67B-51C1-4CBE-97AE-8005EF6B8191}" type="presParOf" srcId="{E6C19F94-0E43-4709-A43F-DE5866797F8D}" destId="{82883FA6-C88E-4804-AAFE-D7637E33F82A}" srcOrd="3" destOrd="0" presId="urn:microsoft.com/office/officeart/2005/8/layout/chevron2"/>
    <dgm:cxn modelId="{EC3D125B-F69A-4445-819C-292ABA4F4A00}" type="presParOf" srcId="{E6C19F94-0E43-4709-A43F-DE5866797F8D}" destId="{3755B180-550B-490C-88E2-6947ADEA599A}" srcOrd="4" destOrd="0" presId="urn:microsoft.com/office/officeart/2005/8/layout/chevron2"/>
    <dgm:cxn modelId="{0F493860-D083-4BAE-B514-D4AD7013F5F4}" type="presParOf" srcId="{3755B180-550B-490C-88E2-6947ADEA599A}" destId="{6C0EF36E-F349-44E8-9FA2-61CB8156AE46}" srcOrd="0" destOrd="0" presId="urn:microsoft.com/office/officeart/2005/8/layout/chevron2"/>
    <dgm:cxn modelId="{D0416DA4-4A1F-43D5-AE3E-215ADF8A4272}" type="presParOf" srcId="{3755B180-550B-490C-88E2-6947ADEA599A}" destId="{12E48BD9-062E-4552-8B88-4A9B1B1A7C4E}" srcOrd="1" destOrd="0" presId="urn:microsoft.com/office/officeart/2005/8/layout/chevron2"/>
    <dgm:cxn modelId="{54C31B93-B728-4A8D-8DC7-5443A9BDA0C9}" type="presParOf" srcId="{E6C19F94-0E43-4709-A43F-DE5866797F8D}" destId="{72DFC99A-4CD9-47F4-B2B7-69D67C0207C6}" srcOrd="5" destOrd="0" presId="urn:microsoft.com/office/officeart/2005/8/layout/chevron2"/>
    <dgm:cxn modelId="{ECF35F8C-945D-4781-A9F4-A4AB923D0798}" type="presParOf" srcId="{E6C19F94-0E43-4709-A43F-DE5866797F8D}" destId="{E84AA7DD-AA28-4777-AC61-EDEBBD682490}" srcOrd="6" destOrd="0" presId="urn:microsoft.com/office/officeart/2005/8/layout/chevron2"/>
    <dgm:cxn modelId="{F47F41A4-38AA-4A36-A75C-25FB46862EB1}" type="presParOf" srcId="{E84AA7DD-AA28-4777-AC61-EDEBBD682490}" destId="{414C6E59-469F-4B2A-ADA5-D723E6B1FDE5}" srcOrd="0" destOrd="0" presId="urn:microsoft.com/office/officeart/2005/8/layout/chevron2"/>
    <dgm:cxn modelId="{1BC5A695-55A9-4CBD-A56F-72009A70FAEB}" type="presParOf" srcId="{E84AA7DD-AA28-4777-AC61-EDEBBD682490}" destId="{A2445922-8662-4431-A65B-1B6479A62AF5}" srcOrd="1" destOrd="0" presId="urn:microsoft.com/office/officeart/2005/8/layout/chevron2"/>
    <dgm:cxn modelId="{339ED047-4735-419E-9546-34881327035C}" type="presParOf" srcId="{E6C19F94-0E43-4709-A43F-DE5866797F8D}" destId="{568C83AC-3876-4865-B6B4-30BDA40A1985}" srcOrd="7" destOrd="0" presId="urn:microsoft.com/office/officeart/2005/8/layout/chevron2"/>
    <dgm:cxn modelId="{AB211A90-7387-4540-B7B1-CC62CBFF2F0F}" type="presParOf" srcId="{E6C19F94-0E43-4709-A43F-DE5866797F8D}" destId="{67A7A7F8-A048-4707-8763-DE2D04FA8DDA}" srcOrd="8" destOrd="0" presId="urn:microsoft.com/office/officeart/2005/8/layout/chevron2"/>
    <dgm:cxn modelId="{1540EDFC-48EA-4955-86C4-CF56D43173D3}" type="presParOf" srcId="{67A7A7F8-A048-4707-8763-DE2D04FA8DDA}" destId="{73AD92D6-70D0-42EA-806D-A7C9D7240EE2}" srcOrd="0" destOrd="0" presId="urn:microsoft.com/office/officeart/2005/8/layout/chevron2"/>
    <dgm:cxn modelId="{35B8009A-AFCC-4F26-89C5-97BB443E9F9A}" type="presParOf" srcId="{67A7A7F8-A048-4707-8763-DE2D04FA8DDA}" destId="{565C2551-93B7-43D0-B57F-EF77E2914E60}" srcOrd="1" destOrd="0" presId="urn:microsoft.com/office/officeart/2005/8/layout/chevron2"/>
    <dgm:cxn modelId="{43F521FB-4A29-4BFE-8A26-D2AFD712E830}" type="presParOf" srcId="{E6C19F94-0E43-4709-A43F-DE5866797F8D}" destId="{E55BD2C7-A6D3-426D-9C53-233F2FA20D9F}" srcOrd="9" destOrd="0" presId="urn:microsoft.com/office/officeart/2005/8/layout/chevron2"/>
    <dgm:cxn modelId="{461B70A4-436A-49AC-9527-100C61317B7A}" type="presParOf" srcId="{E6C19F94-0E43-4709-A43F-DE5866797F8D}" destId="{3B9CE887-AB02-4F28-A657-984995171C2B}" srcOrd="10" destOrd="0" presId="urn:microsoft.com/office/officeart/2005/8/layout/chevron2"/>
    <dgm:cxn modelId="{59849CCA-C324-41E4-9E0C-CDD61FC5D146}" type="presParOf" srcId="{3B9CE887-AB02-4F28-A657-984995171C2B}" destId="{88A803DB-40C7-4EFE-8782-CB097B9688E9}" srcOrd="0" destOrd="0" presId="urn:microsoft.com/office/officeart/2005/8/layout/chevron2"/>
    <dgm:cxn modelId="{E73C505E-D01F-45C2-B2C5-91C48BA4A68D}" type="presParOf" srcId="{3B9CE887-AB02-4F28-A657-984995171C2B}" destId="{8D8D9E6E-1AB3-441E-BC9C-D17E091C0C89}" srcOrd="1" destOrd="0" presId="urn:microsoft.com/office/officeart/2005/8/layout/chevron2"/>
    <dgm:cxn modelId="{F17ADAF8-B404-49C5-9499-0A30E4226C15}" type="presParOf" srcId="{E6C19F94-0E43-4709-A43F-DE5866797F8D}" destId="{A254FDD8-D0F7-496A-B9F5-8C888099507D}" srcOrd="11" destOrd="0" presId="urn:microsoft.com/office/officeart/2005/8/layout/chevron2"/>
    <dgm:cxn modelId="{9F41783D-6D79-4B10-9758-318B337A0CD0}" type="presParOf" srcId="{E6C19F94-0E43-4709-A43F-DE5866797F8D}" destId="{D677AD6E-4218-44E3-81F5-49D4C98C8A1A}" srcOrd="12" destOrd="0" presId="urn:microsoft.com/office/officeart/2005/8/layout/chevron2"/>
    <dgm:cxn modelId="{228DB350-CFEE-4F9D-8913-06444D6FF032}" type="presParOf" srcId="{D677AD6E-4218-44E3-81F5-49D4C98C8A1A}" destId="{663791F3-A402-4887-ACE4-6B8AD0ECAE3C}" srcOrd="0" destOrd="0" presId="urn:microsoft.com/office/officeart/2005/8/layout/chevron2"/>
    <dgm:cxn modelId="{D63BEBE3-62B1-491E-9BD3-D5914E3BD7CE}" type="presParOf" srcId="{D677AD6E-4218-44E3-81F5-49D4C98C8A1A}" destId="{F05B8CAA-380A-4525-8AE8-08FA216A9365}" srcOrd="1" destOrd="0" presId="urn:microsoft.com/office/officeart/2005/8/layout/chevron2"/>
    <dgm:cxn modelId="{A196E4E2-9E41-4DBD-BF70-7975296C10BE}" type="presParOf" srcId="{E6C19F94-0E43-4709-A43F-DE5866797F8D}" destId="{C04E42D5-3AD2-4218-ACA4-DFA3C6CB011F}" srcOrd="13" destOrd="0" presId="urn:microsoft.com/office/officeart/2005/8/layout/chevron2"/>
    <dgm:cxn modelId="{930206E1-1E77-42DD-8073-E98CF4493816}" type="presParOf" srcId="{E6C19F94-0E43-4709-A43F-DE5866797F8D}" destId="{68EF56B8-6928-43EE-BF34-5D4814BD81E8}" srcOrd="14" destOrd="0" presId="urn:microsoft.com/office/officeart/2005/8/layout/chevron2"/>
    <dgm:cxn modelId="{2524A7DA-CA1D-45F6-90BA-3E7C7404C95D}" type="presParOf" srcId="{68EF56B8-6928-43EE-BF34-5D4814BD81E8}" destId="{1E7A8AB4-C944-40EE-B103-8456B64F5947}" srcOrd="0" destOrd="0" presId="urn:microsoft.com/office/officeart/2005/8/layout/chevron2"/>
    <dgm:cxn modelId="{65074471-3AFF-43BF-9FF6-92B8D5D8825F}" type="presParOf" srcId="{68EF56B8-6928-43EE-BF34-5D4814BD81E8}" destId="{667E6719-0DBC-4CC0-A5D5-589D5D6F3E1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4B70A-9981-427E-924A-CEB04E349165}">
      <dsp:nvSpPr>
        <dsp:cNvPr id="0" name=""/>
        <dsp:cNvSpPr/>
      </dsp:nvSpPr>
      <dsp:spPr>
        <a:xfrm>
          <a:off x="3967485" y="0"/>
          <a:ext cx="3816671" cy="8192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>
              <a:latin typeface="Bookman Old Style" panose="02050604050505020204" pitchFamily="18" charset="0"/>
            </a:rPr>
            <a:t>Permafrost = frozen for ≥ 2 years (often millennia)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>
        <a:off x="3991480" y="23995"/>
        <a:ext cx="3768681" cy="771265"/>
      </dsp:txXfrm>
    </dsp:sp>
    <dsp:sp modelId="{2E93A5AA-8840-4D74-9594-C83CB2746C2A}">
      <dsp:nvSpPr>
        <dsp:cNvPr id="0" name=""/>
        <dsp:cNvSpPr/>
      </dsp:nvSpPr>
      <dsp:spPr>
        <a:xfrm rot="1790923">
          <a:off x="6969563" y="1102375"/>
          <a:ext cx="1198320" cy="367407"/>
        </a:xfrm>
        <a:prstGeom prst="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2000" kern="1200">
            <a:latin typeface="Bookman Old Style" panose="02050604050505020204" pitchFamily="18" charset="0"/>
          </a:endParaRPr>
        </a:p>
      </dsp:txBody>
      <dsp:txXfrm>
        <a:off x="7079785" y="1175856"/>
        <a:ext cx="977876" cy="220445"/>
      </dsp:txXfrm>
    </dsp:sp>
    <dsp:sp modelId="{8134D7C2-2E45-4A88-9228-6FA3CFBA013A}">
      <dsp:nvSpPr>
        <dsp:cNvPr id="0" name=""/>
        <dsp:cNvSpPr/>
      </dsp:nvSpPr>
      <dsp:spPr>
        <a:xfrm>
          <a:off x="7742831" y="1876453"/>
          <a:ext cx="3706806" cy="133615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  <a:sym typeface="Wingdings" panose="05000000000000000000" pitchFamily="2" charset="2"/>
            </a:rPr>
            <a:t>Northern </a:t>
          </a:r>
          <a:r>
            <a:rPr lang="en-US" sz="2000" kern="1200" dirty="0">
              <a:latin typeface="Bookman Old Style" panose="02050604050505020204" pitchFamily="18" charset="0"/>
            </a:rPr>
            <a:t>PF zone = 2x </a:t>
          </a:r>
          <a:r>
            <a:rPr lang="en-US" sz="2000" kern="1200" dirty="0" err="1">
              <a:latin typeface="Bookman Old Style" panose="02050604050505020204" pitchFamily="18" charset="0"/>
            </a:rPr>
            <a:t>C</a:t>
          </a:r>
          <a:r>
            <a:rPr lang="en-US" sz="2000" kern="1200" baseline="-25000" dirty="0" err="1">
              <a:latin typeface="Bookman Old Style" panose="02050604050505020204" pitchFamily="18" charset="0"/>
            </a:rPr>
            <a:t>atm</a:t>
          </a:r>
          <a:r>
            <a:rPr lang="en-US" sz="2000" kern="1200" dirty="0">
              <a:latin typeface="Bookman Old Style" panose="02050604050505020204" pitchFamily="18" charset="0"/>
            </a:rPr>
            <a:t> &amp; &gt; 0.5x of all soil carbon </a:t>
          </a:r>
          <a:r>
            <a:rPr lang="en-US" sz="1600" kern="1200" dirty="0">
              <a:latin typeface="Bookman Old Style" panose="02050604050505020204" pitchFamily="18" charset="0"/>
            </a:rPr>
            <a:t>(Schuur and Mack, 2018)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>
        <a:off x="7781966" y="1915588"/>
        <a:ext cx="3628536" cy="1257886"/>
      </dsp:txXfrm>
    </dsp:sp>
    <dsp:sp modelId="{E7BC5F9A-24B8-45D7-897B-791899B8F559}">
      <dsp:nvSpPr>
        <dsp:cNvPr id="0" name=""/>
        <dsp:cNvSpPr/>
      </dsp:nvSpPr>
      <dsp:spPr>
        <a:xfrm rot="9052698">
          <a:off x="6972507" y="3488692"/>
          <a:ext cx="1198320" cy="367407"/>
        </a:xfrm>
        <a:prstGeom prst="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2000" kern="1200">
            <a:latin typeface="Bookman Old Style" panose="02050604050505020204" pitchFamily="18" charset="0"/>
          </a:endParaRPr>
        </a:p>
      </dsp:txBody>
      <dsp:txXfrm rot="10800000">
        <a:off x="7082729" y="3562173"/>
        <a:ext cx="977876" cy="220445"/>
      </dsp:txXfrm>
    </dsp:sp>
    <dsp:sp modelId="{8F7F7C80-E3DB-4F32-BB27-396D55FF81E2}">
      <dsp:nvSpPr>
        <dsp:cNvPr id="0" name=""/>
        <dsp:cNvSpPr/>
      </dsp:nvSpPr>
      <dsp:spPr>
        <a:xfrm>
          <a:off x="4081551" y="4132181"/>
          <a:ext cx="3621778" cy="9513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b="1" kern="1200" dirty="0">
              <a:latin typeface="Bookman Old Style" panose="02050604050505020204" pitchFamily="18" charset="0"/>
            </a:rPr>
            <a:t>Thaw</a:t>
          </a:r>
          <a:r>
            <a:rPr lang="en-US" sz="2000" kern="1200" dirty="0">
              <a:latin typeface="Bookman Old Style" panose="02050604050505020204" pitchFamily="18" charset="0"/>
            </a:rPr>
            <a:t>: 20% of all PF areas = ~50% of all PF C </a:t>
          </a:r>
          <a:r>
            <a:rPr lang="en-US" sz="1600" kern="1200" dirty="0">
              <a:latin typeface="Bookman Old Style" panose="02050604050505020204" pitchFamily="18" charset="0"/>
            </a:rPr>
            <a:t>(Turetsky </a:t>
          </a:r>
          <a:r>
            <a:rPr lang="en-US" sz="1600" i="1" kern="1200" dirty="0">
              <a:latin typeface="Bookman Old Style" panose="02050604050505020204" pitchFamily="18" charset="0"/>
            </a:rPr>
            <a:t>et al.</a:t>
          </a:r>
          <a:r>
            <a:rPr lang="en-US" sz="1600" kern="1200" dirty="0">
              <a:latin typeface="Bookman Old Style" panose="02050604050505020204" pitchFamily="18" charset="0"/>
            </a:rPr>
            <a:t>, 2020)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>
        <a:off x="4109416" y="4160046"/>
        <a:ext cx="3566048" cy="895656"/>
      </dsp:txXfrm>
    </dsp:sp>
    <dsp:sp modelId="{BAADB5A3-F9F2-4604-88A1-87F9F29311D1}">
      <dsp:nvSpPr>
        <dsp:cNvPr id="0" name=""/>
        <dsp:cNvSpPr/>
      </dsp:nvSpPr>
      <dsp:spPr>
        <a:xfrm rot="12642268">
          <a:off x="3828802" y="3554473"/>
          <a:ext cx="1198320" cy="367407"/>
        </a:xfrm>
        <a:prstGeom prst="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2000" kern="1200">
            <a:latin typeface="Bookman Old Style" panose="02050604050505020204" pitchFamily="18" charset="0"/>
          </a:endParaRPr>
        </a:p>
      </dsp:txBody>
      <dsp:txXfrm rot="10800000">
        <a:off x="3939024" y="3627954"/>
        <a:ext cx="977876" cy="220445"/>
      </dsp:txXfrm>
    </dsp:sp>
    <dsp:sp modelId="{F7AE71BC-28FC-4006-9414-2E490411B4C6}">
      <dsp:nvSpPr>
        <dsp:cNvPr id="0" name=""/>
        <dsp:cNvSpPr/>
      </dsp:nvSpPr>
      <dsp:spPr>
        <a:xfrm>
          <a:off x="44078" y="1554982"/>
          <a:ext cx="4428038" cy="17891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Currently: 5 – 15% of PF C susceptible to </a:t>
          </a:r>
          <a:r>
            <a:rPr lang="en-US" sz="2000" b="1" kern="1200" dirty="0">
              <a:latin typeface="Bookman Old Style" panose="02050604050505020204" pitchFamily="18" charset="0"/>
            </a:rPr>
            <a:t>(microbial!)</a:t>
          </a:r>
          <a:r>
            <a:rPr lang="en-US" sz="2000" kern="1200" dirty="0">
              <a:latin typeface="Bookman Old Style" panose="02050604050505020204" pitchFamily="18" charset="0"/>
            </a:rPr>
            <a:t> decomposition </a:t>
          </a:r>
          <a:r>
            <a:rPr lang="en-US" sz="2000" kern="1200" dirty="0">
              <a:latin typeface="Bookman Old Style" panose="02050604050505020204" pitchFamily="18" charset="0"/>
              <a:sym typeface="Wingdings" panose="05000000000000000000" pitchFamily="2" charset="2"/>
            </a:rPr>
            <a:t>into GHGs</a:t>
          </a:r>
          <a:r>
            <a:rPr lang="en-US" sz="2000" kern="1200" dirty="0">
              <a:latin typeface="Bookman Old Style" panose="02050604050505020204" pitchFamily="18" charset="0"/>
            </a:rPr>
            <a:t> </a:t>
          </a:r>
          <a:r>
            <a:rPr lang="en-US" sz="1600" kern="1200" dirty="0">
              <a:latin typeface="Bookman Old Style" panose="02050604050505020204" pitchFamily="18" charset="0"/>
            </a:rPr>
            <a:t>(</a:t>
          </a:r>
          <a:r>
            <a:rPr lang="en-US" sz="1600" kern="1200" dirty="0" err="1">
              <a:latin typeface="Bookman Old Style" panose="02050604050505020204" pitchFamily="18" charset="0"/>
            </a:rPr>
            <a:t>Cavicchioli</a:t>
          </a:r>
          <a:r>
            <a:rPr lang="en-US" sz="1600" kern="1200" dirty="0">
              <a:latin typeface="Bookman Old Style" panose="02050604050505020204" pitchFamily="18" charset="0"/>
            </a:rPr>
            <a:t> </a:t>
          </a:r>
          <a:r>
            <a:rPr lang="en-US" sz="1600" i="1" kern="1200" dirty="0">
              <a:latin typeface="Bookman Old Style" panose="02050604050505020204" pitchFamily="18" charset="0"/>
            </a:rPr>
            <a:t>et al.</a:t>
          </a:r>
          <a:r>
            <a:rPr lang="en-US" sz="1600" kern="1200" dirty="0">
              <a:latin typeface="Bookman Old Style" panose="02050604050505020204" pitchFamily="18" charset="0"/>
            </a:rPr>
            <a:t>, 2019; Jansson and </a:t>
          </a:r>
          <a:r>
            <a:rPr lang="en-US" sz="1600" kern="1200" dirty="0" err="1">
              <a:latin typeface="Bookman Old Style" panose="02050604050505020204" pitchFamily="18" charset="0"/>
            </a:rPr>
            <a:t>Hofmockel</a:t>
          </a:r>
          <a:r>
            <a:rPr lang="en-US" sz="1600" kern="1200" dirty="0">
              <a:latin typeface="Bookman Old Style" panose="02050604050505020204" pitchFamily="18" charset="0"/>
            </a:rPr>
            <a:t>, 2019)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>
        <a:off x="96482" y="1607386"/>
        <a:ext cx="4323230" cy="1684382"/>
      </dsp:txXfrm>
    </dsp:sp>
    <dsp:sp modelId="{E8643EA7-DFE7-4B2F-A381-1EE4B9DE9526}">
      <dsp:nvSpPr>
        <dsp:cNvPr id="0" name=""/>
        <dsp:cNvSpPr/>
      </dsp:nvSpPr>
      <dsp:spPr>
        <a:xfrm rot="19834942">
          <a:off x="3745379" y="937877"/>
          <a:ext cx="1198320" cy="367407"/>
        </a:xfrm>
        <a:prstGeom prst="rightArrow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DE" sz="2000" kern="1200">
            <a:latin typeface="Bookman Old Style" panose="02050604050505020204" pitchFamily="18" charset="0"/>
          </a:endParaRPr>
        </a:p>
      </dsp:txBody>
      <dsp:txXfrm>
        <a:off x="3855601" y="1011358"/>
        <a:ext cx="977876" cy="220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7F6AF-AC1B-4B13-8E0B-9252047FF9B4}">
      <dsp:nvSpPr>
        <dsp:cNvPr id="0" name=""/>
        <dsp:cNvSpPr/>
      </dsp:nvSpPr>
      <dsp:spPr>
        <a:xfrm rot="5400000">
          <a:off x="-99926" y="99926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1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233162"/>
        <a:ext cx="466323" cy="199853"/>
      </dsp:txXfrm>
    </dsp:sp>
    <dsp:sp modelId="{E3389A48-2FF6-446C-9DED-671D972BCF29}">
      <dsp:nvSpPr>
        <dsp:cNvPr id="0" name=""/>
        <dsp:cNvSpPr/>
      </dsp:nvSpPr>
      <dsp:spPr>
        <a:xfrm rot="5400000">
          <a:off x="5921196" y="-5452403"/>
          <a:ext cx="433242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Bookman Old Style" panose="02050604050505020204" pitchFamily="18" charset="0"/>
            </a:rPr>
            <a:t>in situ sampling (10cm horizons until 1m depth), frozen storage and transport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466324" y="23618"/>
        <a:ext cx="11321838" cy="390944"/>
      </dsp:txXfrm>
    </dsp:sp>
    <dsp:sp modelId="{6471CDEF-298A-4010-AE56-F23F35271FB4}">
      <dsp:nvSpPr>
        <dsp:cNvPr id="0" name=""/>
        <dsp:cNvSpPr/>
      </dsp:nvSpPr>
      <dsp:spPr>
        <a:xfrm rot="5400000">
          <a:off x="-99926" y="695144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2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828380"/>
        <a:ext cx="466323" cy="199853"/>
      </dsp:txXfrm>
    </dsp:sp>
    <dsp:sp modelId="{70C08485-5B59-4762-B324-7ED86104D23B}">
      <dsp:nvSpPr>
        <dsp:cNvPr id="0" name=""/>
        <dsp:cNvSpPr/>
      </dsp:nvSpPr>
      <dsp:spPr>
        <a:xfrm rot="5400000">
          <a:off x="5921309" y="-4859768"/>
          <a:ext cx="433014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Bookman Old Style" panose="02050604050505020204" pitchFamily="18" charset="0"/>
            </a:rPr>
            <a:t>Soil characterization (loss on ignition for rel. SOM and H2O content, </a:t>
          </a:r>
          <a:r>
            <a:rPr lang="en-US" sz="2000" kern="1200" baseline="30000" dirty="0">
              <a:latin typeface="Bookman Old Style" panose="02050604050505020204" pitchFamily="18" charset="0"/>
            </a:rPr>
            <a:t>14</a:t>
          </a:r>
          <a:r>
            <a:rPr lang="en-US" sz="2000" kern="1200" dirty="0">
              <a:latin typeface="Bookman Old Style" panose="02050604050505020204" pitchFamily="18" charset="0"/>
            </a:rPr>
            <a:t>C dating)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466323" y="616356"/>
        <a:ext cx="11321849" cy="390738"/>
      </dsp:txXfrm>
    </dsp:sp>
    <dsp:sp modelId="{6C0EF36E-F349-44E8-9FA2-61CB8156AE46}">
      <dsp:nvSpPr>
        <dsp:cNvPr id="0" name=""/>
        <dsp:cNvSpPr/>
      </dsp:nvSpPr>
      <dsp:spPr>
        <a:xfrm rot="5400000">
          <a:off x="-99926" y="1287893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3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1421129"/>
        <a:ext cx="466323" cy="199853"/>
      </dsp:txXfrm>
    </dsp:sp>
    <dsp:sp modelId="{12E48BD9-062E-4552-8B88-4A9B1B1A7C4E}">
      <dsp:nvSpPr>
        <dsp:cNvPr id="0" name=""/>
        <dsp:cNvSpPr/>
      </dsp:nvSpPr>
      <dsp:spPr>
        <a:xfrm rot="5400000">
          <a:off x="5921309" y="-4267019"/>
          <a:ext cx="433014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Bookman Old Style" panose="02050604050505020204" pitchFamily="18" charset="0"/>
            </a:rPr>
            <a:t>DNA/RNA coextraction, shotgun total RNA sequencing (Illumina </a:t>
          </a:r>
          <a:r>
            <a:rPr lang="en-US" sz="2000" kern="1200" dirty="0" err="1">
              <a:latin typeface="Bookman Old Style" panose="02050604050505020204" pitchFamily="18" charset="0"/>
            </a:rPr>
            <a:t>NextSeq</a:t>
          </a:r>
          <a:r>
            <a:rPr lang="en-US" sz="2000" kern="1200" dirty="0">
              <a:latin typeface="Bookman Old Style" panose="02050604050505020204" pitchFamily="18" charset="0"/>
            </a:rPr>
            <a:t>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466323" y="1209105"/>
        <a:ext cx="11321849" cy="390738"/>
      </dsp:txXfrm>
    </dsp:sp>
    <dsp:sp modelId="{414C6E59-469F-4B2A-ADA5-D723E6B1FDE5}">
      <dsp:nvSpPr>
        <dsp:cNvPr id="0" name=""/>
        <dsp:cNvSpPr/>
      </dsp:nvSpPr>
      <dsp:spPr>
        <a:xfrm rot="5400000">
          <a:off x="-99926" y="1880642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4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2013878"/>
        <a:ext cx="466323" cy="199853"/>
      </dsp:txXfrm>
    </dsp:sp>
    <dsp:sp modelId="{A2445922-8662-4431-A65B-1B6479A62AF5}">
      <dsp:nvSpPr>
        <dsp:cNvPr id="0" name=""/>
        <dsp:cNvSpPr/>
      </dsp:nvSpPr>
      <dsp:spPr>
        <a:xfrm rot="5400000">
          <a:off x="5921309" y="-3674270"/>
          <a:ext cx="433014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0A1449"/>
              </a:solidFill>
              <a:latin typeface="Bookman Old Style" panose="02050604050505020204" pitchFamily="18" charset="0"/>
            </a:rPr>
            <a:t>QC, </a:t>
          </a:r>
          <a:r>
            <a:rPr lang="en-US" sz="2000" kern="1200" dirty="0" err="1">
              <a:solidFill>
                <a:srgbClr val="0A1449"/>
              </a:solidFill>
              <a:latin typeface="Bookman Old Style" panose="02050604050505020204" pitchFamily="18" charset="0"/>
            </a:rPr>
            <a:t>MetaRib</a:t>
          </a:r>
          <a:r>
            <a:rPr lang="en-US" sz="2000" kern="1200" dirty="0">
              <a:solidFill>
                <a:srgbClr val="0A1449"/>
              </a:solidFill>
              <a:latin typeface="Bookman Old Style" panose="02050604050505020204" pitchFamily="18" charset="0"/>
            </a:rPr>
            <a:t> RNA sorting (SSU </a:t>
          </a:r>
          <a:r>
            <a:rPr lang="en-US" sz="2000" kern="12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 </a:t>
          </a:r>
          <a:r>
            <a:rPr lang="en-US" sz="2000" b="1" kern="12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rRNA</a:t>
          </a:r>
          <a:r>
            <a:rPr lang="en-US" sz="2000" kern="12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, neither SSU nor LSU  </a:t>
          </a:r>
          <a:r>
            <a:rPr lang="en-US" sz="2000" b="1" kern="12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mRNA</a:t>
          </a:r>
          <a:r>
            <a:rPr lang="en-US" sz="2000" kern="1200" dirty="0">
              <a:solidFill>
                <a:srgbClr val="0A1449"/>
              </a:solidFill>
              <a:latin typeface="Bookman Old Style" panose="02050604050505020204" pitchFamily="18" charset="0"/>
              <a:sym typeface="Wingdings" panose="05000000000000000000" pitchFamily="2" charset="2"/>
            </a:rPr>
            <a:t>)</a:t>
          </a:r>
          <a:endParaRPr lang="en-DE" sz="2000" kern="1200" dirty="0">
            <a:solidFill>
              <a:srgbClr val="0A1449"/>
            </a:solidFill>
            <a:latin typeface="Bookman Old Style" panose="02050604050505020204" pitchFamily="18" charset="0"/>
          </a:endParaRPr>
        </a:p>
      </dsp:txBody>
      <dsp:txXfrm rot="-5400000">
        <a:off x="466323" y="1801854"/>
        <a:ext cx="11321849" cy="390738"/>
      </dsp:txXfrm>
    </dsp:sp>
    <dsp:sp modelId="{73AD92D6-70D0-42EA-806D-A7C9D7240EE2}">
      <dsp:nvSpPr>
        <dsp:cNvPr id="0" name=""/>
        <dsp:cNvSpPr/>
      </dsp:nvSpPr>
      <dsp:spPr>
        <a:xfrm rot="5400000">
          <a:off x="-99926" y="2473391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000" kern="1200" dirty="0">
              <a:latin typeface="Bookman Old Style" panose="02050604050505020204" pitchFamily="18" charset="0"/>
            </a:rPr>
            <a:t>5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2606627"/>
        <a:ext cx="466323" cy="199853"/>
      </dsp:txXfrm>
    </dsp:sp>
    <dsp:sp modelId="{565C2551-93B7-43D0-B57F-EF77E2914E60}">
      <dsp:nvSpPr>
        <dsp:cNvPr id="0" name=""/>
        <dsp:cNvSpPr/>
      </dsp:nvSpPr>
      <dsp:spPr>
        <a:xfrm rot="5400000">
          <a:off x="5921309" y="-3081521"/>
          <a:ext cx="433014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1" kern="1200" dirty="0">
              <a:solidFill>
                <a:srgbClr val="002546"/>
              </a:solidFill>
              <a:latin typeface="Bookman Old Style" panose="02050604050505020204" pitchFamily="18" charset="0"/>
            </a:rPr>
            <a:t>rRNA</a:t>
          </a:r>
          <a:r>
            <a:rPr lang="en-US" sz="2000" kern="1200" dirty="0">
              <a:solidFill>
                <a:srgbClr val="002546"/>
              </a:solidFill>
              <a:latin typeface="Bookman Old Style" panose="02050604050505020204" pitchFamily="18" charset="0"/>
            </a:rPr>
            <a:t>: QUAST OTU assembly, mapping, CREST annotation with SILVA 128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466323" y="2394603"/>
        <a:ext cx="11321849" cy="390738"/>
      </dsp:txXfrm>
    </dsp:sp>
    <dsp:sp modelId="{88A803DB-40C7-4EFE-8782-CB097B9688E9}">
      <dsp:nvSpPr>
        <dsp:cNvPr id="0" name=""/>
        <dsp:cNvSpPr/>
      </dsp:nvSpPr>
      <dsp:spPr>
        <a:xfrm rot="5400000">
          <a:off x="-99926" y="3066140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6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3199376"/>
        <a:ext cx="466323" cy="199853"/>
      </dsp:txXfrm>
    </dsp:sp>
    <dsp:sp modelId="{8D8D9E6E-1AB3-441E-BC9C-D17E091C0C89}">
      <dsp:nvSpPr>
        <dsp:cNvPr id="0" name=""/>
        <dsp:cNvSpPr/>
      </dsp:nvSpPr>
      <dsp:spPr>
        <a:xfrm rot="5400000">
          <a:off x="5921309" y="-2488772"/>
          <a:ext cx="433014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000" b="1" kern="1200" dirty="0">
              <a:solidFill>
                <a:srgbClr val="002546"/>
              </a:solidFill>
              <a:latin typeface="Bookman Old Style" panose="02050604050505020204" pitchFamily="18" charset="0"/>
            </a:rPr>
            <a:t>mRNA</a:t>
          </a:r>
          <a:r>
            <a:rPr lang="en-US" sz="2000" kern="1200" dirty="0">
              <a:solidFill>
                <a:srgbClr val="002546"/>
              </a:solidFill>
              <a:latin typeface="Bookman Old Style" panose="02050604050505020204" pitchFamily="18" charset="0"/>
            </a:rPr>
            <a:t>: Trinity contig assembly,  mapping (BWA), annotation </a:t>
          </a:r>
          <a:r>
            <a:rPr lang="en-US" sz="1600" kern="1200" dirty="0">
              <a:solidFill>
                <a:srgbClr val="002546"/>
              </a:solidFill>
              <a:latin typeface="Bookman Old Style" panose="02050604050505020204" pitchFamily="18" charset="0"/>
            </a:rPr>
            <a:t>(Anwar et al 2019)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466323" y="2987352"/>
        <a:ext cx="11321849" cy="390738"/>
      </dsp:txXfrm>
    </dsp:sp>
    <dsp:sp modelId="{663791F3-A402-4887-ACE4-6B8AD0ECAE3C}">
      <dsp:nvSpPr>
        <dsp:cNvPr id="0" name=""/>
        <dsp:cNvSpPr/>
      </dsp:nvSpPr>
      <dsp:spPr>
        <a:xfrm rot="5400000">
          <a:off x="-99926" y="3698540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7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3831776"/>
        <a:ext cx="466323" cy="199853"/>
      </dsp:txXfrm>
    </dsp:sp>
    <dsp:sp modelId="{F05B8CAA-380A-4525-8AE8-08FA216A9365}">
      <dsp:nvSpPr>
        <dsp:cNvPr id="0" name=""/>
        <dsp:cNvSpPr/>
      </dsp:nvSpPr>
      <dsp:spPr>
        <a:xfrm rot="5400000">
          <a:off x="5881658" y="-1886943"/>
          <a:ext cx="512316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Bookman Old Style" panose="02050604050505020204" pitchFamily="18" charset="0"/>
            </a:rPr>
            <a:t>Vegan &amp; </a:t>
          </a:r>
          <a:r>
            <a:rPr lang="en-US" sz="2000" kern="1200" dirty="0" err="1">
              <a:latin typeface="Bookman Old Style" panose="02050604050505020204" pitchFamily="18" charset="0"/>
            </a:rPr>
            <a:t>phyloseq</a:t>
          </a:r>
          <a:r>
            <a:rPr lang="en-US" sz="2000" kern="1200" dirty="0">
              <a:latin typeface="Bookman Old Style" panose="02050604050505020204" pitchFamily="18" charset="0"/>
            </a:rPr>
            <a:t>: diversity measures, ordination, statistical analysis (ANOSIM, </a:t>
          </a:r>
          <a:r>
            <a:rPr lang="en-US" sz="2000" kern="1200" dirty="0" err="1">
              <a:latin typeface="Bookman Old Style" panose="02050604050505020204" pitchFamily="18" charset="0"/>
            </a:rPr>
            <a:t>adonis</a:t>
          </a:r>
          <a:r>
            <a:rPr lang="en-US" sz="2000" kern="1200" dirty="0">
              <a:latin typeface="Bookman Old Style" panose="02050604050505020204" pitchFamily="18" charset="0"/>
            </a:rPr>
            <a:t>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466323" y="3553401"/>
        <a:ext cx="11317978" cy="462298"/>
      </dsp:txXfrm>
    </dsp:sp>
    <dsp:sp modelId="{1E7A8AB4-C944-40EE-B103-8456B64F5947}">
      <dsp:nvSpPr>
        <dsp:cNvPr id="0" name=""/>
        <dsp:cNvSpPr/>
      </dsp:nvSpPr>
      <dsp:spPr>
        <a:xfrm rot="5400000">
          <a:off x="-99926" y="4291289"/>
          <a:ext cx="666176" cy="46632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Bookman Old Style" panose="02050604050505020204" pitchFamily="18" charset="0"/>
            </a:rPr>
            <a:t>8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1" y="4424525"/>
        <a:ext cx="466323" cy="199853"/>
      </dsp:txXfrm>
    </dsp:sp>
    <dsp:sp modelId="{667E6719-0DBC-4CC0-A5D5-589D5D6F3E1B}">
      <dsp:nvSpPr>
        <dsp:cNvPr id="0" name=""/>
        <dsp:cNvSpPr/>
      </dsp:nvSpPr>
      <dsp:spPr>
        <a:xfrm rot="5400000">
          <a:off x="5921309" y="-1263623"/>
          <a:ext cx="433014" cy="113429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Bookman Old Style" panose="02050604050505020204" pitchFamily="18" charset="0"/>
            </a:rPr>
            <a:t>DESeq2 &amp; ANCOM-BC for differential abundance (</a:t>
          </a:r>
          <a:r>
            <a:rPr lang="en-US" sz="2000" kern="1200" dirty="0" err="1">
              <a:latin typeface="Bookman Old Style" panose="02050604050505020204" pitchFamily="18" charset="0"/>
            </a:rPr>
            <a:t>logFC</a:t>
          </a:r>
          <a:r>
            <a:rPr lang="en-US" sz="2000" kern="1200" dirty="0">
              <a:latin typeface="Bookman Old Style" panose="02050604050505020204" pitchFamily="18" charset="0"/>
            </a:rPr>
            <a:t> and heatmaps)</a:t>
          </a:r>
          <a:endParaRPr lang="en-DE" sz="2000" kern="1200" dirty="0">
            <a:latin typeface="Bookman Old Style" panose="02050604050505020204" pitchFamily="18" charset="0"/>
          </a:endParaRPr>
        </a:p>
      </dsp:txBody>
      <dsp:txXfrm rot="-5400000">
        <a:off x="466323" y="4212501"/>
        <a:ext cx="11321849" cy="390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88DF0C21-DE6B-488F-B9D9-B7FE08733B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3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 twofold, predation as response to ancient ecosystem change under climate threat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297C1-2797-433A-A048-2D64C9A11478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62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600" dirty="0"/>
              <a:t>depth-independent significance only TZ1 for EUK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en-US" sz="1600" dirty="0"/>
              <a:t>top (H2O, SOM, AL) vs. bottom (depth, age, pH)</a:t>
            </a:r>
            <a:endParaRPr lang="en-DE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160C3-3AB6-49C1-8001-AFDAD271EB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17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My hook from marine biology to  permafrost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Extremophiles </a:t>
            </a:r>
            <a:r>
              <a:rPr lang="en-US" sz="1600" dirty="0">
                <a:sym typeface="Wingdings" panose="05000000000000000000" pitchFamily="2" charset="2"/>
              </a:rPr>
              <a:t> my hook from marine to arctic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= </a:t>
            </a:r>
            <a:r>
              <a:rPr lang="en-US" sz="1600" i="1" dirty="0"/>
              <a:t>unseen majority </a:t>
            </a:r>
            <a:r>
              <a:rPr lang="en-US" sz="1600" dirty="0"/>
              <a:t>of soil biomass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bottom-up impact on a ecosystem level, are still largely underestimated </a:t>
            </a:r>
            <a:r>
              <a:rPr lang="en-US" sz="1200" dirty="0"/>
              <a:t>(</a:t>
            </a:r>
            <a:r>
              <a:rPr lang="en-US" sz="1200" dirty="0" err="1"/>
              <a:t>Cavicchioli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2019)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Adaptaation</a:t>
            </a:r>
            <a:r>
              <a:rPr lang="en-US" sz="1200" dirty="0"/>
              <a:t>: through membrane fluidity, spore formation and </a:t>
            </a:r>
            <a:r>
              <a:rPr lang="en-US" sz="1200" dirty="0" err="1"/>
              <a:t>metabolising</a:t>
            </a:r>
            <a:r>
              <a:rPr lang="en-US" sz="1200" dirty="0"/>
              <a:t> of complex organic sources</a:t>
            </a:r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160C3-3AB6-49C1-8001-AFDAD271EB5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27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297C1-2797-433A-A048-2D64C9A11478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10125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thermal erosion gully 270 m northeast of station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discovered after snow-melt in 2018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UAV monitoring to document changes in </a:t>
            </a:r>
            <a:r>
              <a:rPr lang="en-US" dirty="0" err="1"/>
              <a:t>thermokarst</a:t>
            </a:r>
            <a:r>
              <a:rPr lang="en-US" dirty="0"/>
              <a:t> progression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160C3-3AB6-49C1-8001-AFDAD271EB5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53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thermal erosion gully 270 m northeast of station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discovered after snow-melt in 2018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UAV monitoring to document changes in </a:t>
            </a:r>
            <a:r>
              <a:rPr lang="en-US" dirty="0" err="1"/>
              <a:t>thermokarst</a:t>
            </a:r>
            <a:r>
              <a:rPr lang="en-US" dirty="0"/>
              <a:t> progression</a:t>
            </a: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160C3-3AB6-49C1-8001-AFDAD271EB5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909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protozoa with bacterivores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297C1-2797-433A-A048-2D64C9A11478}" type="slidenum">
              <a:rPr kumimoji="0" lang="en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814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Micrococcales</a:t>
            </a:r>
            <a:r>
              <a:rPr lang="en-US" sz="1200" dirty="0"/>
              <a:t> (</a:t>
            </a:r>
            <a:r>
              <a:rPr lang="en-US" sz="1200" dirty="0" err="1"/>
              <a:t>Arthrobater</a:t>
            </a:r>
            <a:r>
              <a:rPr lang="en-US" sz="1200" dirty="0"/>
              <a:t> </a:t>
            </a:r>
            <a:r>
              <a:rPr lang="en-US" sz="1200" dirty="0" err="1"/>
              <a:t>Willerslev</a:t>
            </a:r>
            <a:r>
              <a:rPr lang="en-US" sz="1200" dirty="0"/>
              <a:t> 2004)</a:t>
            </a:r>
          </a:p>
          <a:p>
            <a:r>
              <a:rPr lang="en-US" sz="1200" dirty="0" err="1"/>
              <a:t>Cytophagales</a:t>
            </a:r>
            <a:r>
              <a:rPr lang="en-US" sz="1200" dirty="0"/>
              <a:t> </a:t>
            </a:r>
            <a:r>
              <a:rPr lang="en-US" sz="1200" dirty="0" err="1"/>
              <a:t>nonsporeforming</a:t>
            </a:r>
            <a:endParaRPr lang="en-US" sz="1200" dirty="0"/>
          </a:p>
          <a:p>
            <a:r>
              <a:rPr lang="en-US" sz="1200" dirty="0" err="1"/>
              <a:t>Fibrobact</a:t>
            </a:r>
            <a:r>
              <a:rPr lang="en-US" sz="1200" dirty="0"/>
              <a:t> = rumen bacteria</a:t>
            </a:r>
            <a:br>
              <a:rPr lang="en-US" sz="1200" dirty="0"/>
            </a:br>
            <a:r>
              <a:rPr lang="en-US" sz="1200" dirty="0" err="1"/>
              <a:t>Rhizobiales</a:t>
            </a:r>
            <a:r>
              <a:rPr lang="en-US" sz="1200" dirty="0"/>
              <a:t> = plant-symbionts, e.g. lichen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297C1-2797-433A-A048-2D64C9A11478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8188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Micrococcales</a:t>
            </a:r>
            <a:r>
              <a:rPr lang="en-US" sz="1200" dirty="0"/>
              <a:t> (</a:t>
            </a:r>
            <a:r>
              <a:rPr lang="en-US" sz="1200" dirty="0" err="1"/>
              <a:t>Arthrobater</a:t>
            </a:r>
            <a:r>
              <a:rPr lang="en-US" sz="1200" dirty="0"/>
              <a:t> </a:t>
            </a:r>
            <a:r>
              <a:rPr lang="en-US" sz="1200" dirty="0" err="1"/>
              <a:t>Willerslev</a:t>
            </a:r>
            <a:r>
              <a:rPr lang="en-US" sz="1200" dirty="0"/>
              <a:t> 2004)</a:t>
            </a:r>
          </a:p>
          <a:p>
            <a:r>
              <a:rPr lang="en-US" sz="1200" dirty="0" err="1"/>
              <a:t>Cytophagales</a:t>
            </a:r>
            <a:r>
              <a:rPr lang="en-US" sz="1200" dirty="0"/>
              <a:t> </a:t>
            </a:r>
            <a:r>
              <a:rPr lang="en-US" sz="1200" dirty="0" err="1"/>
              <a:t>nonsporeforming</a:t>
            </a:r>
            <a:endParaRPr lang="en-US" sz="1200" dirty="0"/>
          </a:p>
          <a:p>
            <a:r>
              <a:rPr lang="en-US" sz="1200" dirty="0" err="1"/>
              <a:t>Fibrobact</a:t>
            </a:r>
            <a:r>
              <a:rPr lang="en-US" sz="1200" dirty="0"/>
              <a:t> = rumen bacteria</a:t>
            </a:r>
            <a:br>
              <a:rPr lang="en-US" sz="1200" dirty="0"/>
            </a:br>
            <a:r>
              <a:rPr lang="en-US" sz="1200" dirty="0" err="1"/>
              <a:t>Rhizobiales</a:t>
            </a:r>
            <a:r>
              <a:rPr lang="en-US" sz="1200" dirty="0"/>
              <a:t> = plant-symbionts, e.g. lichen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297C1-2797-433A-A048-2D64C9A11478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52484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Micrococcales</a:t>
            </a:r>
            <a:r>
              <a:rPr lang="en-US" sz="1200" dirty="0"/>
              <a:t> (</a:t>
            </a:r>
            <a:r>
              <a:rPr lang="en-US" sz="1200" dirty="0" err="1"/>
              <a:t>Arthrobater</a:t>
            </a:r>
            <a:r>
              <a:rPr lang="en-US" sz="1200" dirty="0"/>
              <a:t> </a:t>
            </a:r>
            <a:r>
              <a:rPr lang="en-US" sz="1200" dirty="0" err="1"/>
              <a:t>Willerslev</a:t>
            </a:r>
            <a:r>
              <a:rPr lang="en-US" sz="1200" dirty="0"/>
              <a:t> 2004)</a:t>
            </a:r>
          </a:p>
          <a:p>
            <a:r>
              <a:rPr lang="en-US" sz="1200" dirty="0" err="1"/>
              <a:t>Cytophagales</a:t>
            </a:r>
            <a:r>
              <a:rPr lang="en-US" sz="1200" dirty="0"/>
              <a:t> </a:t>
            </a:r>
            <a:r>
              <a:rPr lang="en-US" sz="1200" dirty="0" err="1"/>
              <a:t>nonsporeforming</a:t>
            </a:r>
            <a:endParaRPr lang="en-US" sz="1200" dirty="0"/>
          </a:p>
          <a:p>
            <a:r>
              <a:rPr lang="en-US" sz="1200" dirty="0" err="1"/>
              <a:t>Fibrobact</a:t>
            </a:r>
            <a:r>
              <a:rPr lang="en-US" sz="1200" dirty="0"/>
              <a:t> = rumen bacteria</a:t>
            </a:r>
            <a:br>
              <a:rPr lang="en-US" sz="1200" dirty="0"/>
            </a:br>
            <a:r>
              <a:rPr lang="en-US" sz="1200" dirty="0" err="1"/>
              <a:t>Rhizobiales</a:t>
            </a:r>
            <a:r>
              <a:rPr lang="en-US" sz="1200" dirty="0"/>
              <a:t> = plant-symbionts, e.g. lichen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6297C1-2797-433A-A048-2D64C9A11478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08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33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Ecoscience</a:t>
            </a:r>
          </a:p>
        </p:txBody>
      </p:sp>
      <p:sp>
        <p:nvSpPr>
          <p:cNvPr id="34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23 May 2022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student</a:t>
            </a:r>
          </a:p>
        </p:txBody>
      </p:sp>
      <p:sp>
        <p:nvSpPr>
          <p:cNvPr id="35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>
                <a:solidFill>
                  <a:schemeClr val="bg1"/>
                </a:solidFill>
                <a:latin typeface="+mn-lt"/>
              </a:rPr>
              <a:t>EGU 22 | SSS4.5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Maria Scheel</a:t>
            </a:r>
          </a:p>
        </p:txBody>
      </p:sp>
      <p:sp>
        <p:nvSpPr>
          <p:cNvPr id="39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16" name="Au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1836655757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EF386-83CC-4D77-A502-859189EE7F44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C6B22A5-7FB9-4BB6-A6CD-E048988E5180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A37B1B3-240F-4CC0-AF94-F0848D0352D0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47272F8-E2B6-4157-84ED-B270E19F6C9B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4862F3E-AABC-4AAF-A45A-05EAE98C254E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en-GB" dirty="0"/>
              <a:t>Click to add Quote text, for next level ENTER and TAB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1F8B291-2BF9-4B6B-B86B-5D09E8C941C5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8662C1F-BBB9-417A-BBD9-339E08687BE7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C988-C233-4CEF-A071-D4C7935B8DFA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AE8A-3026-4516-A0DA-8DCDDF69CDD6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76" y="2163364"/>
            <a:ext cx="2531272" cy="2531272"/>
          </a:xfrm>
          <a:prstGeom prst="rect">
            <a:avLst/>
          </a:prstGeom>
        </p:spPr>
      </p:pic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C624-4BD2-4652-BBA1-8C8CC8DC51CF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44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1090914" y="2098689"/>
            <a:ext cx="12745416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>
                <a:solidFill>
                  <a:schemeClr val="accent6"/>
                </a:solidFill>
                <a:latin typeface="AU Peto" panose="040C0B07020602020301" pitchFamily="82" charset="0"/>
              </a:rPr>
              <a:t>Aarhus</a:t>
            </a:r>
            <a:endParaRPr lang="en-GB"/>
          </a:p>
        </p:txBody>
      </p:sp>
      <p:sp>
        <p:nvSpPr>
          <p:cNvPr id="6" name="Pladsholder til tekst 2"/>
          <p:cNvSpPr txBox="1">
            <a:spLocks/>
          </p:cNvSpPr>
          <p:nvPr userDrawn="1"/>
        </p:nvSpPr>
        <p:spPr>
          <a:xfrm>
            <a:off x="7439540" y="2093600"/>
            <a:ext cx="4356484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uni</a:t>
            </a:r>
            <a:endParaRPr lang="en-GB" sz="10000" kern="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 userDrawn="1"/>
        </p:nvSpPr>
        <p:spPr>
          <a:xfrm>
            <a:off x="1881492" y="3428550"/>
            <a:ext cx="9289032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GB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versiet</a:t>
            </a:r>
            <a:endParaRPr lang="en-GB" sz="1000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8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D6D1CD35-1AA7-4764-92E7-0E91A43B226F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24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9" dirty="0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Ecoscience</a:t>
            </a: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23 May 2022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student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>
                <a:solidFill>
                  <a:schemeClr val="bg1"/>
                </a:solidFill>
                <a:latin typeface="+mn-lt"/>
              </a:rPr>
              <a:t>EGU 22 | SSS4.5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Maria Scheel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952156268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3FDFE68-0472-4923-8B54-E4CE788093BE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5" name="LAN_AUWBreak"/>
          <p:cNvSpPr/>
          <p:nvPr userDrawn="1"/>
        </p:nvSpPr>
        <p:spPr bwMode="auto">
          <a:xfrm>
            <a:off x="6022613" y="2804400"/>
            <a:ext cx="65" cy="757567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183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4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pic>
        <p:nvPicPr>
          <p:cNvPr id="6" name="Logo whi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68" y="2864711"/>
            <a:ext cx="2228400" cy="1116990"/>
          </a:xfrm>
          <a:prstGeom prst="rect">
            <a:avLst/>
          </a:prstGeom>
        </p:spPr>
      </p:pic>
      <p:sp>
        <p:nvSpPr>
          <p:cNvPr id="7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fld id="{FA291771-80C2-4BD1-A365-AC595B826951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594" y="1346947"/>
            <a:ext cx="10220330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594" y="4299697"/>
            <a:ext cx="10220330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594" y="1484779"/>
            <a:ext cx="10220330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6702" y="4068923"/>
            <a:ext cx="1080623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286" y="1432223"/>
            <a:ext cx="9964364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198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569" y="4389120"/>
            <a:ext cx="7889217" cy="1069848"/>
          </a:xfrm>
        </p:spPr>
        <p:txBody>
          <a:bodyPr>
            <a:normAutofit/>
          </a:bodyPr>
          <a:lstStyle>
            <a:lvl1pPr marL="0" indent="0" algn="l">
              <a:buNone/>
              <a:defRPr sz="2199">
                <a:solidFill>
                  <a:schemeClr val="tx1"/>
                </a:solidFill>
              </a:defRPr>
            </a:lvl1pPr>
            <a:lvl2pPr marL="457063" indent="0" algn="ctr">
              <a:buNone/>
              <a:defRPr sz="2199"/>
            </a:lvl2pPr>
            <a:lvl3pPr marL="914126" indent="0" algn="ctr">
              <a:buNone/>
              <a:defRPr sz="21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08836-D4C0-4794-B3FB-FFD79D736BB3}" type="datetime1">
              <a:rPr lang="en-GB" smtClean="0"/>
              <a:t>25/05/2022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0235" y="4289334"/>
            <a:ext cx="1193557" cy="640080"/>
          </a:xfrm>
        </p:spPr>
        <p:txBody>
          <a:bodyPr/>
          <a:lstStyle>
            <a:lvl1pPr>
              <a:defRPr sz="2799" b="1"/>
            </a:lvl1pPr>
          </a:lstStyle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79697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42520-6D83-4A9C-B18B-58863A068065}" type="datetime1">
              <a:rPr lang="en-GB" smtClean="0"/>
              <a:t>25/05/2022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08538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88825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564" y="1225296"/>
            <a:ext cx="9278743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198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210" y="5020056"/>
            <a:ext cx="9050203" cy="1066800"/>
          </a:xfrm>
        </p:spPr>
        <p:txBody>
          <a:bodyPr anchor="t">
            <a:normAutofit/>
          </a:bodyPr>
          <a:lstStyle>
            <a:lvl1pPr marL="0" indent="0">
              <a:buNone/>
              <a:defRPr sz="19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1430" y="6272785"/>
            <a:ext cx="2643620" cy="365125"/>
          </a:xfrm>
        </p:spPr>
        <p:txBody>
          <a:bodyPr/>
          <a:lstStyle/>
          <a:p>
            <a:fld id="{D2B18167-E4D3-4448-A1BC-AF1F7CC7069F}" type="datetime1">
              <a:rPr lang="en-GB" smtClean="0"/>
              <a:t>25/05/2022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140" y="6272785"/>
            <a:ext cx="6326000" cy="365125"/>
          </a:xfrm>
        </p:spPr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grpSp>
        <p:nvGrpSpPr>
          <p:cNvPr id="8" name="Group 7"/>
          <p:cNvGrpSpPr/>
          <p:nvPr/>
        </p:nvGrpSpPr>
        <p:grpSpPr>
          <a:xfrm>
            <a:off x="897165" y="2325848"/>
            <a:ext cx="1080623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82" y="2506133"/>
            <a:ext cx="1187989" cy="720332"/>
          </a:xfrm>
        </p:spPr>
        <p:txBody>
          <a:bodyPr/>
          <a:lstStyle>
            <a:lvl1pPr>
              <a:defRPr sz="2799"/>
            </a:lvl1pPr>
          </a:lstStyle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92919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569" y="2194560"/>
            <a:ext cx="4753642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567" y="2194560"/>
            <a:ext cx="4753642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371F-0841-4165-B908-9944D6D9DB50}" type="datetime1">
              <a:rPr lang="en-GB" smtClean="0"/>
              <a:t>25/05/2022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67709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522" y="2048256"/>
            <a:ext cx="4753642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569" y="2743200"/>
            <a:ext cx="4753642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2567" y="2048256"/>
            <a:ext cx="4753642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1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2567" y="2743200"/>
            <a:ext cx="4753642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0933B-7321-447B-9C6D-01749A5284A5}" type="datetime1">
              <a:rPr lang="en-GB" smtClean="0"/>
              <a:t>25/05/2022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5648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A98E8-B6D3-4E07-8D39-5CBE4F4306A8}" type="datetime1">
              <a:rPr lang="en-GB" smtClean="0"/>
              <a:t>25/05/2022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61870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38A30-97A0-4C5E-B4DB-B768F5F045BC}" type="datetime1">
              <a:rPr lang="en-GB" smtClean="0"/>
              <a:t>25/05/2022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0461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1578" y="1"/>
            <a:ext cx="388724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413" y="685800"/>
            <a:ext cx="3199567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685800"/>
            <a:ext cx="6709948" cy="5020056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7413" y="2423160"/>
            <a:ext cx="3199567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91517-1818-4FD8-BAD9-4577FBBB0FFD}" type="datetime1">
              <a:rPr lang="en-GB" smtClean="0"/>
              <a:t>25/05/2022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69129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1578" y="1"/>
            <a:ext cx="388724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413" y="685800"/>
            <a:ext cx="3199567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1578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7413" y="2423160"/>
            <a:ext cx="3199567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8A5C1-FAD3-4B32-9412-BCB1017A71CF}" type="datetime1">
              <a:rPr lang="en-GB" smtClean="0"/>
              <a:t>25/05/2022</a:t>
            </a:fld>
            <a:endParaRPr lang="en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326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Ecoscience</a:t>
            </a:r>
          </a:p>
        </p:txBody>
      </p:sp>
      <p:sp>
        <p:nvSpPr>
          <p:cNvPr id="30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23 May 2022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student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>
                <a:solidFill>
                  <a:schemeClr val="bg1"/>
                </a:solidFill>
                <a:latin typeface="+mn-lt"/>
              </a:rPr>
              <a:t>EGU 22 | SSS4.5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Maria Scheel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545749237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AC7D1-6F7E-415E-8F1C-F2643D2D3EFA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160D9-932C-4CAE-B6F2-BD22C80E07E7}" type="datetime1">
              <a:rPr lang="en-GB" smtClean="0"/>
              <a:t>25/05/2022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75656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533400"/>
            <a:ext cx="255203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522" y="533400"/>
            <a:ext cx="750374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4AE-B241-4E5A-8891-B2CBA521CFD2}" type="datetime1">
              <a:rPr lang="en-GB" smtClean="0"/>
              <a:t>25/05/2022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71956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8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9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8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5" y="1520317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5998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9" y="3715433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699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4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8" dirty="0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1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048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Ecoscience</a:t>
            </a: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2000" y="5997600"/>
            <a:ext cx="665247" cy="589622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519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076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23 May 2022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076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student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1911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EGU 22 | SSS4.5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1911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Maria Scheel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1" y="5997602"/>
            <a:ext cx="71734" cy="557999"/>
          </a:xfrm>
          <a:prstGeom prst="rect">
            <a:avLst/>
          </a:prstGeom>
        </p:spPr>
      </p:pic>
      <p:pic>
        <p:nvPicPr>
          <p:cNvPr id="1263369382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1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C3A3C13-C10F-4035-8FE8-81A4B174FE3E}" type="datetime1">
              <a:rPr lang="en-GB" smtClean="0"/>
              <a:t>25/05/2022</a:t>
            </a:fld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253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9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3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 sz="1799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 sz="1799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8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8B33-E2D5-4B51-8FA7-202A18340460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533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8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9" y="2851675"/>
            <a:ext cx="10220325" cy="923330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5998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8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en-GB" sz="1799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8" dirty="0"/>
          </a:p>
        </p:txBody>
      </p:sp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1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048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Ecoscience</a:t>
            </a:r>
          </a:p>
        </p:txBody>
      </p:sp>
      <p:sp>
        <p:nvSpPr>
          <p:cNvPr id="30" name="OFF_logo1Computed"/>
          <p:cNvSpPr/>
          <p:nvPr userDrawn="1"/>
        </p:nvSpPr>
        <p:spPr bwMode="auto">
          <a:xfrm>
            <a:off x="972000" y="5997600"/>
            <a:ext cx="665247" cy="589622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519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076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23 May 2022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076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student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1911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EGU 22 | SSS4.5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1911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Maria Scheel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1" y="5997602"/>
            <a:ext cx="71734" cy="557999"/>
          </a:xfrm>
          <a:prstGeom prst="rect">
            <a:avLst/>
          </a:prstGeom>
        </p:spPr>
      </p:pic>
      <p:pic>
        <p:nvPicPr>
          <p:cNvPr id="545749237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1" y="5997600"/>
            <a:ext cx="1658237" cy="5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8A64-48CF-4759-9464-D7794BA1D38B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234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8" dirty="0"/>
          </a:p>
          <a:p>
            <a:pPr algn="ctr"/>
            <a:endParaRPr lang="en-GB" sz="4798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9"/>
            <a:ext cx="1155600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9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3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 sz="1799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8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088E1-76C0-46C4-B722-4E98B54FE8DE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124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5">
          <p15:clr>
            <a:srgbClr val="00000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A0EB3B6-DF4D-47F9-A1F1-6439377ECC5B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350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594" y="1346947"/>
            <a:ext cx="1022033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594" y="4282763"/>
            <a:ext cx="1022033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594" y="1484779"/>
            <a:ext cx="1022033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6702" y="4068923"/>
            <a:ext cx="1080623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286" y="1432223"/>
            <a:ext cx="9964364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198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569" y="4389120"/>
            <a:ext cx="7889217" cy="1069848"/>
          </a:xfrm>
        </p:spPr>
        <p:txBody>
          <a:bodyPr>
            <a:normAutofit/>
          </a:bodyPr>
          <a:lstStyle>
            <a:lvl1pPr marL="0" indent="0" algn="l">
              <a:buNone/>
              <a:defRPr sz="1999" b="1">
                <a:solidFill>
                  <a:schemeClr val="accent2">
                    <a:lumMod val="75000"/>
                  </a:schemeClr>
                </a:solidFill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999"/>
            </a:lvl3pPr>
            <a:lvl4pPr marL="1371189" indent="0" algn="ctr">
              <a:buNone/>
              <a:defRPr sz="1999"/>
            </a:lvl4pPr>
            <a:lvl5pPr marL="1828251" indent="0" algn="ctr">
              <a:buNone/>
              <a:defRPr sz="1999"/>
            </a:lvl5pPr>
            <a:lvl6pPr marL="2285314" indent="0" algn="ctr">
              <a:buNone/>
              <a:defRPr sz="1999"/>
            </a:lvl6pPr>
            <a:lvl7pPr marL="2742377" indent="0" algn="ctr">
              <a:buNone/>
              <a:defRPr sz="1999"/>
            </a:lvl7pPr>
            <a:lvl8pPr marL="3199440" indent="0" algn="ctr">
              <a:buNone/>
              <a:defRPr sz="1999"/>
            </a:lvl8pPr>
            <a:lvl9pPr marL="3656503" indent="0" algn="ctr">
              <a:buNone/>
              <a:defRPr sz="19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0235" y="4289334"/>
            <a:ext cx="1193557" cy="640080"/>
          </a:xfrm>
        </p:spPr>
        <p:txBody>
          <a:bodyPr/>
          <a:lstStyle>
            <a:lvl1pPr>
              <a:defRPr sz="2799" b="1"/>
            </a:lvl1pPr>
          </a:lstStyle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41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28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88825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564" y="1225296"/>
            <a:ext cx="9278743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198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210" y="5020056"/>
            <a:ext cx="9050203" cy="1066800"/>
          </a:xfrm>
        </p:spPr>
        <p:txBody>
          <a:bodyPr anchor="t">
            <a:normAutofit/>
          </a:bodyPr>
          <a:lstStyle>
            <a:lvl1pPr marL="0" indent="0">
              <a:buNone/>
              <a:defRPr sz="1999" b="1">
                <a:solidFill>
                  <a:schemeClr val="accent2">
                    <a:lumMod val="5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1430" y="6272785"/>
            <a:ext cx="264362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140" y="6272785"/>
            <a:ext cx="63260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165" y="2325848"/>
            <a:ext cx="1080623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482" y="2506133"/>
            <a:ext cx="1187989" cy="720332"/>
          </a:xfrm>
        </p:spPr>
        <p:txBody>
          <a:bodyPr/>
          <a:lstStyle>
            <a:lvl1pPr>
              <a:defRPr sz="2799"/>
            </a:lvl1pPr>
          </a:lstStyle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2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72E6-706F-48F8-A587-2EEA09867C67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569" y="2194560"/>
            <a:ext cx="4753642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2567" y="2194560"/>
            <a:ext cx="4753642" cy="39776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15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522" y="2048256"/>
            <a:ext cx="4753642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2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569" y="2743200"/>
            <a:ext cx="4753642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2567" y="2048256"/>
            <a:ext cx="4753642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999" b="1">
                <a:solidFill>
                  <a:schemeClr val="accent2">
                    <a:lumMod val="7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2567" y="2743200"/>
            <a:ext cx="4753642" cy="3291840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64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75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68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1578" y="1"/>
            <a:ext cx="388724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413" y="685800"/>
            <a:ext cx="3199567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685800"/>
            <a:ext cx="6709948" cy="5020056"/>
          </a:xfrm>
        </p:spPr>
        <p:txBody>
          <a:bodyPr/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7413" y="2423160"/>
            <a:ext cx="3199567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6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1578" y="1"/>
            <a:ext cx="388724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7413" y="685800"/>
            <a:ext cx="3199567" cy="1737360"/>
          </a:xfrm>
        </p:spPr>
        <p:txBody>
          <a:bodyPr anchor="b">
            <a:normAutofit/>
          </a:bodyPr>
          <a:lstStyle>
            <a:lvl1pPr>
              <a:defRPr sz="3199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1578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7413" y="2423160"/>
            <a:ext cx="3199567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53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10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533400"/>
            <a:ext cx="255203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522" y="533400"/>
            <a:ext cx="750374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964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126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8" dirty="0"/>
          </a:p>
          <a:p>
            <a:pPr algn="ctr"/>
            <a:endParaRPr lang="en-GB" sz="4798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9"/>
            <a:ext cx="1155600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9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3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 sz="1799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8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17F83-4CBA-48F2-BAD0-783AE3701E32}" type="datetimeFigureOut">
              <a:rPr lang="en-GB" smtClean="0"/>
              <a:pPr/>
              <a:t>25/05/2022</a:t>
            </a:fld>
            <a:r>
              <a:rPr lang="en-GB" dirty="0"/>
              <a:t>20/05/2020</a:t>
            </a:r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282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5">
          <p15:clr>
            <a:srgbClr val="00000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8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9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4798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5" y="1520317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5998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9" y="3715433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699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4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en-GB" sz="4798" dirty="0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1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048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bg1"/>
                </a:solidFill>
                <a:latin typeface="AU Passata Light" pitchFamily="34" charset="0"/>
              </a:rPr>
              <a:t>Department of Ecoscience</a:t>
            </a: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2000" y="5997600"/>
            <a:ext cx="665247" cy="589622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519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126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076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23 May 2022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076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PhD student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1911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bg1"/>
                </a:solidFill>
                <a:latin typeface="+mn-lt"/>
              </a:rPr>
              <a:t>EGU 22 | SSS4.5</a:t>
            </a:r>
            <a:endParaRPr lang="en-GB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1911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bg1"/>
                </a:solidFill>
                <a:latin typeface="+mn-lt"/>
              </a:rPr>
              <a:t>Maria Scheel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1" y="5997602"/>
            <a:ext cx="71734" cy="557999"/>
          </a:xfrm>
          <a:prstGeom prst="rect">
            <a:avLst/>
          </a:prstGeom>
        </p:spPr>
      </p:pic>
      <p:pic>
        <p:nvPicPr>
          <p:cNvPr id="1263369382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1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DE"/>
              <a:t>23/05/2022</a:t>
            </a:r>
            <a:endParaRPr lang="en-GB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04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1DAF-57F8-480F-B69A-FBE3CB9DB564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GB" dirty="0"/>
              <a:t>Insert title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en-GB"/>
          </a:p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en-GB" sz="4799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4D8DB82-21AD-493A-9CE4-99B13D44C0F4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GB"/>
          </a:p>
          <a:p>
            <a:pPr lvl="1"/>
            <a:r>
              <a:rPr lang="en-GB" dirty="0"/>
              <a:t>Second level</a:t>
            </a:r>
            <a:endParaRPr lang="en-GB"/>
          </a:p>
          <a:p>
            <a:pPr lvl="2"/>
            <a:r>
              <a:rPr lang="en-GB" dirty="0"/>
              <a:t>Third level</a:t>
            </a:r>
            <a:endParaRPr lang="en-GB"/>
          </a:p>
          <a:p>
            <a:pPr lvl="3"/>
            <a:r>
              <a:rPr lang="en-GB" dirty="0"/>
              <a:t>Fourth level</a:t>
            </a:r>
            <a:endParaRPr lang="en-GB"/>
          </a:p>
          <a:p>
            <a:pPr lvl="4"/>
            <a:r>
              <a:rPr lang="en-GB" dirty="0"/>
              <a:t>Fifth level</a:t>
            </a:r>
            <a:endParaRPr lang="en-GB"/>
          </a:p>
          <a:p>
            <a:pPr lvl="5"/>
            <a:r>
              <a:rPr lang="en-GB" dirty="0"/>
              <a:t>6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en-GB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DABEA81-15BB-4903-AB5A-DE0EAEAAB8E4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115596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BD1AB18-A6D0-4AE7-8296-33EDA95FB5B8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GB" dirty="0"/>
              <a:t>Click here and add image via Templafy Image Library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188CAEE-2FF3-45CA-8FEA-77C92DF0ECBC}" type="datetime1">
              <a:rPr lang="en-GB" smtClean="0"/>
              <a:t>25/05/2022</a:t>
            </a:fld>
            <a:r>
              <a:rPr lang="en-GB"/>
              <a:t>26/04/2022</a:t>
            </a:r>
            <a:endParaRPr lang="en-GB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8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  <a:endParaRPr lang="en-GB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  <a:endParaRPr lang="en-GB"/>
          </a:p>
          <a:p>
            <a:pPr lvl="1"/>
            <a:r>
              <a:rPr lang="en-GB" noProof="0" dirty="0"/>
              <a:t>Second level</a:t>
            </a:r>
            <a:endParaRPr lang="en-GB"/>
          </a:p>
          <a:p>
            <a:pPr lvl="2"/>
            <a:r>
              <a:rPr lang="en-GB" noProof="0" dirty="0"/>
              <a:t>Third level</a:t>
            </a:r>
            <a:endParaRPr lang="en-GB"/>
          </a:p>
          <a:p>
            <a:pPr lvl="3"/>
            <a:r>
              <a:rPr lang="en-GB" noProof="0" dirty="0"/>
              <a:t>Fourth level</a:t>
            </a:r>
            <a:endParaRPr lang="en-GB"/>
          </a:p>
          <a:p>
            <a:pPr lvl="4"/>
            <a:r>
              <a:rPr lang="en-GB" noProof="0" dirty="0"/>
              <a:t>Fifth level</a:t>
            </a:r>
            <a:endParaRPr lang="en-GB"/>
          </a:p>
          <a:p>
            <a:pPr lvl="5"/>
            <a:r>
              <a:rPr lang="en-GB" noProof="0" dirty="0"/>
              <a:t>6 level</a:t>
            </a:r>
            <a:endParaRPr lang="en-GB"/>
          </a:p>
          <a:p>
            <a:pPr lvl="6"/>
            <a:r>
              <a:rPr lang="en-GB" noProof="0" dirty="0"/>
              <a:t>7 level</a:t>
            </a:r>
            <a:endParaRPr lang="en-GB"/>
          </a:p>
          <a:p>
            <a:pPr lvl="7"/>
            <a:r>
              <a:rPr lang="en-GB" noProof="0" dirty="0"/>
              <a:t>8 level</a:t>
            </a:r>
            <a:endParaRPr lang="en-GB"/>
          </a:p>
          <a:p>
            <a:pPr lvl="8"/>
            <a:r>
              <a:rPr lang="en-GB" noProof="0" dirty="0"/>
              <a:t>9 level</a:t>
            </a:r>
            <a:endParaRPr lang="en-GB"/>
          </a:p>
        </p:txBody>
      </p:sp>
      <p:pic>
        <p:nvPicPr>
          <p:cNvPr id="1921305797" name="SecondaryLogo_sort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799" dirty="0"/>
          </a:p>
          <a:p>
            <a:pPr algn="ctr"/>
            <a:endParaRPr lang="en-GB" sz="4799" dirty="0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US" sz="700" b="0" cap="all" baseline="0">
                <a:solidFill>
                  <a:schemeClr val="tx1"/>
                </a:solidFill>
                <a:latin typeface="+mn-lt"/>
              </a:rPr>
              <a:t>EGU 22 | SSS4.5</a:t>
            </a:r>
            <a:endParaRPr lang="en-GB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Maria Scheel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en-GB" sz="700" b="0" cap="all" baseline="0">
                <a:solidFill>
                  <a:schemeClr val="tx1"/>
                </a:solidFill>
                <a:latin typeface="+mn-lt"/>
              </a:rPr>
              <a:t>23 May 2022</a:t>
            </a:r>
            <a:endParaRPr lang="en-GB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en-GB" sz="700" b="0" cap="all" baseline="0" dirty="0">
                <a:solidFill>
                  <a:schemeClr val="tx1"/>
                </a:solidFill>
                <a:latin typeface="+mn-lt"/>
              </a:rPr>
              <a:t>PhD student</a:t>
            </a:r>
          </a:p>
        </p:txBody>
      </p:sp>
      <p:pic>
        <p:nvPicPr>
          <p:cNvPr id="7" name="Au logo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" y="5999002"/>
            <a:ext cx="557570" cy="558000"/>
          </a:xfrm>
          <a:prstGeom prst="rect">
            <a:avLst/>
          </a:prstGeom>
        </p:spPr>
      </p:pic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en-GB" sz="600" cap="all" spc="40" baseline="0" dirty="0">
                <a:solidFill>
                  <a:schemeClr val="tx1"/>
                </a:solidFill>
                <a:latin typeface="AU Passata Light" pitchFamily="34" charset="0"/>
              </a:rPr>
              <a:t>Department of Ecoscience</a:t>
            </a: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en-GB" sz="1000" b="0" i="0" u="none" strike="noStrike" cap="all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Aarhus
University</a:t>
            </a:r>
          </a:p>
        </p:txBody>
      </p:sp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7992" y="6581497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fld id="{EE9F3FA1-8B90-4113-AB5B-A00E3ABAA54C}" type="datetime1">
              <a:rPr lang="en-GB" smtClean="0"/>
              <a:t>25/05/2022</a:t>
            </a:fld>
            <a:r>
              <a:rPr lang="en-GB"/>
              <a:t>26/04/2022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r>
              <a:rPr lang="en-GB"/>
              <a:t>#EGU22 | SSS4.5 | Maria Scheel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2" r:id="rId18"/>
    <p:sldLayoutId id="2147483678" r:id="rId19"/>
    <p:sldLayoutId id="2147483658" r:id="rId20"/>
  </p:sldLayoutIdLst>
  <p:hf sldNum="0" hdr="0" dt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569" y="484632"/>
            <a:ext cx="1005578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569" y="2121408"/>
            <a:ext cx="10055781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2350" y="6272785"/>
            <a:ext cx="327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B2B48B8-5A71-471A-B734-CFEBDFBEF059}" type="datetime1">
              <a:rPr lang="en-GB" smtClean="0"/>
              <a:t>25/05/2022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853" y="6272785"/>
            <a:ext cx="632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NZ"/>
              <a:t>#EGU22 | SSS4.5 | Maria Scheel</a:t>
            </a:r>
            <a:endParaRPr lang="en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8183" y="6272785"/>
            <a:ext cx="639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002BD55A-8BC1-431A-A123-30C45CAF7064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5106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2" r:id="rId13"/>
    <p:sldLayoutId id="2147483723" r:id="rId14"/>
    <p:sldLayoutId id="2147483724" r:id="rId15"/>
    <p:sldLayoutId id="2147483725" r:id="rId16"/>
  </p:sldLayoutIdLst>
  <p:hf sldNum="0"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799" b="1" kern="1200" cap="none" baseline="0"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569" y="484632"/>
            <a:ext cx="1005578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569" y="2121408"/>
            <a:ext cx="10055781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2350" y="6272785"/>
            <a:ext cx="327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853" y="6272785"/>
            <a:ext cx="632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398756" y="6229681"/>
            <a:ext cx="457081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08183" y="6272785"/>
            <a:ext cx="6399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4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799" b="1" kern="1200" cap="none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25" indent="-182825" algn="l" defTabSz="914126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19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731301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538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776" indent="-182825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52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43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34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250" indent="-228531" algn="l" defTabSz="914126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proofmart.com/product/growing-graph-free-vector-icon-png-clipart/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game-icons.net/delapouite/originals/alarm-clock.html" TargetMode="External"/><Relationship Id="rId5" Type="http://schemas.openxmlformats.org/officeDocument/2006/relationships/image" Target="../media/image42.png"/><Relationship Id="rId4" Type="http://schemas.openxmlformats.org/officeDocument/2006/relationships/hyperlink" Target="https://game-icons.net/1x1/delapouite/night-sleep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Fichier:Question_mark_2.svg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4">
            <a:extLst>
              <a:ext uri="{FF2B5EF4-FFF2-40B4-BE49-F238E27FC236}">
                <a16:creationId xmlns:a16="http://schemas.microsoft.com/office/drawing/2014/main" id="{A3C6C2E2-5A8F-430D-9D48-681B2A053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19" y="893"/>
            <a:ext cx="12204061" cy="685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2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799">
              <a:solidFill>
                <a:srgbClr val="FFFFFF"/>
              </a:solidFill>
              <a:latin typeface="Bookman Old Style" panose="02050604050505020204"/>
            </a:endParaRPr>
          </a:p>
        </p:txBody>
      </p:sp>
      <p:pic>
        <p:nvPicPr>
          <p:cNvPr id="13" name="Picture 12" descr="A landscape with mountains in the back&#10;&#10;Description automatically generated with low confidence">
            <a:extLst>
              <a:ext uri="{FF2B5EF4-FFF2-40B4-BE49-F238E27FC236}">
                <a16:creationId xmlns:a16="http://schemas.microsoft.com/office/drawing/2014/main" id="{71FEF630-F44F-4FE7-AEFD-26F2C0F97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391"/>
          <a:stretch/>
        </p:blipFill>
        <p:spPr>
          <a:xfrm>
            <a:off x="-15237" y="903"/>
            <a:ext cx="12211679" cy="6856203"/>
          </a:xfrm>
          <a:prstGeom prst="rect">
            <a:avLst/>
          </a:prstGeom>
        </p:spPr>
      </p:pic>
      <p:sp>
        <p:nvSpPr>
          <p:cNvPr id="83" name="Rectangle 86">
            <a:extLst>
              <a:ext uri="{FF2B5EF4-FFF2-40B4-BE49-F238E27FC236}">
                <a16:creationId xmlns:a16="http://schemas.microsoft.com/office/drawing/2014/main" id="{E61821B4-BA09-4234-9470-7A5D267BE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257151"/>
            <a:ext cx="12188825" cy="2609785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799">
              <a:solidFill>
                <a:srgbClr val="FFFFFF"/>
              </a:solidFill>
              <a:latin typeface="Bookman Old Style" panose="02050604050505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D0266-1D35-44FF-A978-2CB7CA535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129" y="4355451"/>
            <a:ext cx="9465731" cy="1185486"/>
          </a:xfrm>
        </p:spPr>
        <p:txBody>
          <a:bodyPr vert="horz" lIns="91416" tIns="45708" rIns="91416" bIns="45708" rtlCol="0" anchor="b">
            <a:normAutofit fontScale="90000"/>
          </a:bodyPr>
          <a:lstStyle/>
          <a:p>
            <a:r>
              <a:rPr lang="en-US" sz="5198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Should I grow or should I go?</a:t>
            </a:r>
            <a:endParaRPr lang="en-US" sz="5198" dirty="0"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4C4EBF-40E5-496D-92F4-9886C3EFB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9128" y="5562042"/>
            <a:ext cx="9328872" cy="364387"/>
          </a:xfrm>
        </p:spPr>
        <p:txBody>
          <a:bodyPr>
            <a:noAutofit/>
          </a:bodyPr>
          <a:lstStyle/>
          <a:p>
            <a:r>
              <a:rPr lang="en-US" sz="2399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Transcriptomic responses of permafrost soil microbiomes to sudden thaw and erosion</a:t>
            </a:r>
            <a:endParaRPr lang="en-DE" sz="2399" dirty="0"/>
          </a:p>
        </p:txBody>
      </p:sp>
      <p:grpSp>
        <p:nvGrpSpPr>
          <p:cNvPr id="84" name="Group 88">
            <a:extLst>
              <a:ext uri="{FF2B5EF4-FFF2-40B4-BE49-F238E27FC236}">
                <a16:creationId xmlns:a16="http://schemas.microsoft.com/office/drawing/2014/main" id="{6D688B76-268A-492E-BDA3-2F7D2E33E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2921" y="5111058"/>
            <a:ext cx="1080623" cy="1080621"/>
            <a:chOff x="9685338" y="4460675"/>
            <a:chExt cx="1080904" cy="108090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1E0F60D-8BE5-4B03-8FE3-1ACEC67C2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6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91412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999" kern="0" dirty="0">
                <a:solidFill>
                  <a:prstClr val="white"/>
                </a:solidFill>
                <a:latin typeface="Rockwell Extra Bold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8D833C0-B45C-4D4F-9BBD-BFC937374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126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799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6BEAD-A0AA-48FC-83C6-07528F268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129" y="6261607"/>
            <a:ext cx="9328873" cy="585054"/>
          </a:xfrm>
        </p:spPr>
        <p:txBody>
          <a:bodyPr>
            <a:normAutofit fontScale="85000" lnSpcReduction="10000"/>
          </a:bodyPr>
          <a:lstStyle/>
          <a:p>
            <a:pPr defTabSz="457063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NZ" sz="1600" dirty="0">
                <a:solidFill>
                  <a:srgbClr val="183D83">
                    <a:lumMod val="50000"/>
                  </a:srgbClr>
                </a:solidFill>
                <a:latin typeface="Bookman Old Style" panose="02050604050505020204"/>
              </a:rPr>
              <a:t>Maria Scheel, </a:t>
            </a:r>
            <a:r>
              <a:rPr lang="en-NZ" sz="1600" dirty="0" err="1">
                <a:solidFill>
                  <a:srgbClr val="183D83">
                    <a:lumMod val="50000"/>
                  </a:srgbClr>
                </a:solidFill>
                <a:latin typeface="Bookman Old Style" panose="02050604050505020204"/>
              </a:rPr>
              <a:t>Athansios</a:t>
            </a:r>
            <a:r>
              <a:rPr lang="en-NZ" sz="1600" dirty="0">
                <a:solidFill>
                  <a:srgbClr val="183D83">
                    <a:lumMod val="50000"/>
                  </a:srgbClr>
                </a:solidFill>
                <a:latin typeface="Bookman Old Style" panose="02050604050505020204"/>
              </a:rPr>
              <a:t> Zervas, Alexander Tveit, Carsten Suhr Jacobsen, Torben Røjle Christensen</a:t>
            </a:r>
          </a:p>
          <a:p>
            <a:pPr defTabSz="457063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NZ" sz="1600" dirty="0">
                <a:solidFill>
                  <a:srgbClr val="183D83">
                    <a:lumMod val="50000"/>
                  </a:srgbClr>
                </a:solidFill>
                <a:latin typeface="Bookman Old Style" panose="02050604050505020204"/>
              </a:rPr>
              <a:t>#EGU22 | SSS4.5</a:t>
            </a:r>
          </a:p>
        </p:txBody>
      </p:sp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D5114B32-3547-4EB6-A3A8-7D8676BA1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160" y="148053"/>
            <a:ext cx="2961900" cy="626331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669D2A3A-B87D-4EB4-9F0B-F5CCC5D82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17" y="56661"/>
            <a:ext cx="1796566" cy="80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85B8310-A66F-4EB9-BD7B-FAA4E56AEB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442" t="4883" r="5975" b="4506"/>
          <a:stretch/>
        </p:blipFill>
        <p:spPr>
          <a:xfrm>
            <a:off x="10232126" y="4709590"/>
            <a:ext cx="1722572" cy="17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0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5B533-A1E4-4E66-A9E6-AA81DF8E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#EGU22 | SSS4.5 | Maria Scheel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88825" cy="109672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de-DE" kern="0" dirty="0">
                <a:latin typeface="+mj-lt"/>
              </a:rPr>
              <a:t>Study </a:t>
            </a:r>
            <a:r>
              <a:rPr lang="de-DE" kern="0" dirty="0" err="1">
                <a:latin typeface="+mj-lt"/>
              </a:rPr>
              <a:t>area</a:t>
            </a:r>
            <a:endParaRPr lang="de-DE" kern="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EB6164-197C-48F6-AFE4-D38DBC763823}"/>
              </a:ext>
            </a:extLst>
          </p:cNvPr>
          <p:cNvGrpSpPr/>
          <p:nvPr/>
        </p:nvGrpSpPr>
        <p:grpSpPr>
          <a:xfrm>
            <a:off x="-360209" y="1219403"/>
            <a:ext cx="12908244" cy="5077224"/>
            <a:chOff x="-724370" y="1338895"/>
            <a:chExt cx="12911606" cy="5078547"/>
          </a:xfrm>
        </p:grpSpPr>
        <p:pic>
          <p:nvPicPr>
            <p:cNvPr id="17" name="Content Placeholder 1">
              <a:extLst>
                <a:ext uri="{FF2B5EF4-FFF2-40B4-BE49-F238E27FC236}">
                  <a16:creationId xmlns:a16="http://schemas.microsoft.com/office/drawing/2014/main" id="{A9DC0605-84C1-4E43-A357-68C8BD841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7757316" y="1987523"/>
              <a:ext cx="5063529" cy="3796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232A80C-1EA3-4F60-8A82-8A73CC580C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51" r="15783"/>
            <a:stretch/>
          </p:blipFill>
          <p:spPr>
            <a:xfrm>
              <a:off x="5316800" y="1338895"/>
              <a:ext cx="2892196" cy="5051826"/>
            </a:xfrm>
            <a:prstGeom prst="rect">
              <a:avLst/>
            </a:prstGeom>
          </p:spPr>
        </p:pic>
        <p:pic>
          <p:nvPicPr>
            <p:cNvPr id="19" name="Content Placeholder 1">
              <a:extLst>
                <a:ext uri="{FF2B5EF4-FFF2-40B4-BE49-F238E27FC236}">
                  <a16:creationId xmlns:a16="http://schemas.microsoft.com/office/drawing/2014/main" id="{E85FD3AA-9B4A-4AF7-945F-71BA9BA19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2"/>
            <a:stretch/>
          </p:blipFill>
          <p:spPr bwMode="auto">
            <a:xfrm>
              <a:off x="-724370" y="1348273"/>
              <a:ext cx="5886456" cy="504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823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8B2DF42-3C6F-4176-B3D0-29A521B65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12534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+mj-lt"/>
              </a:rPr>
              <a:t>Soil conditions</a:t>
            </a:r>
            <a:endParaRPr lang="en-DE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DDB5CE-DF0E-4261-9FCD-E01B35C1E936}"/>
              </a:ext>
            </a:extLst>
          </p:cNvPr>
          <p:cNvGrpSpPr/>
          <p:nvPr/>
        </p:nvGrpSpPr>
        <p:grpSpPr>
          <a:xfrm>
            <a:off x="6443001" y="1125345"/>
            <a:ext cx="5583320" cy="5148786"/>
            <a:chOff x="99889" y="1844824"/>
            <a:chExt cx="5584774" cy="51501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DD5996-BEA0-4675-8476-7C89669B9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61"/>
            <a:stretch/>
          </p:blipFill>
          <p:spPr>
            <a:xfrm>
              <a:off x="99889" y="1844824"/>
              <a:ext cx="5584774" cy="5150127"/>
            </a:xfrm>
            <a:prstGeom prst="rect">
              <a:avLst/>
            </a:prstGeom>
          </p:spPr>
        </p:pic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883668B0-9946-44B5-A360-35FB946BEE88}"/>
                </a:ext>
              </a:extLst>
            </p:cNvPr>
            <p:cNvSpPr/>
            <p:nvPr/>
          </p:nvSpPr>
          <p:spPr bwMode="auto">
            <a:xfrm>
              <a:off x="2154897" y="3356992"/>
              <a:ext cx="144016" cy="690148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1778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26">
                <a:lnSpc>
                  <a:spcPct val="95000"/>
                </a:lnSpc>
              </a:pPr>
              <a:endParaRPr lang="en-DE" sz="1600" dirty="0" err="1">
                <a:solidFill>
                  <a:srgbClr val="FFFFFF"/>
                </a:solidFill>
                <a:latin typeface="AU Passata" pitchFamily="34" charset="0"/>
              </a:endParaRPr>
            </a:p>
          </p:txBody>
        </p:sp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47B7182A-5447-4C3F-802E-E766294771F0}"/>
                </a:ext>
              </a:extLst>
            </p:cNvPr>
            <p:cNvSpPr/>
            <p:nvPr/>
          </p:nvSpPr>
          <p:spPr bwMode="auto">
            <a:xfrm>
              <a:off x="3776859" y="3356992"/>
              <a:ext cx="144016" cy="1800200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1778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26">
                <a:lnSpc>
                  <a:spcPct val="95000"/>
                </a:lnSpc>
              </a:pPr>
              <a:endParaRPr lang="en-DE" sz="1600" dirty="0" err="1">
                <a:solidFill>
                  <a:srgbClr val="FFFFFF"/>
                </a:solidFill>
                <a:latin typeface="AU Passata" pitchFamily="34" charset="0"/>
              </a:endParaRP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084AAF21-5437-4EC7-8CD5-A09485CC7270}"/>
                </a:ext>
              </a:extLst>
            </p:cNvPr>
            <p:cNvSpPr/>
            <p:nvPr/>
          </p:nvSpPr>
          <p:spPr bwMode="auto">
            <a:xfrm>
              <a:off x="5482344" y="3356992"/>
              <a:ext cx="144016" cy="2852936"/>
            </a:xfrm>
            <a:prstGeom prst="down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1778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0">
              <a:scrgbClr r="0" g="0" b="0"/>
            </a:lnRef>
            <a:fillRef idx="1001">
              <a:schemeClr val="lt2"/>
            </a:fillRef>
            <a:effectRef idx="0">
              <a:scrgbClr r="0" g="0" b="0"/>
            </a:effectRef>
            <a:fontRef idx="major"/>
          </p:style>
          <p:txBody>
            <a:bodyPr vert="horz" wrap="square" lIns="91416" tIns="45708" rIns="91416" bIns="45708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126">
                <a:lnSpc>
                  <a:spcPct val="95000"/>
                </a:lnSpc>
              </a:pPr>
              <a:endParaRPr lang="en-DE" sz="1600" dirty="0" err="1">
                <a:solidFill>
                  <a:srgbClr val="FFFFFF"/>
                </a:solidFill>
                <a:latin typeface="AU Passata" pitchFamily="34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B8566E-1FE5-4EEF-8D31-AEE0DE009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9E9D2-547D-4CDB-976F-FA7E443E6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86"/>
          <a:stretch/>
        </p:blipFill>
        <p:spPr>
          <a:xfrm>
            <a:off x="69179" y="1484784"/>
            <a:ext cx="6326000" cy="3268980"/>
          </a:xfrm>
          <a:prstGeom prst="rect">
            <a:avLst/>
          </a:prstGeom>
        </p:spPr>
      </p:pic>
      <p:sp>
        <p:nvSpPr>
          <p:cNvPr id="5" name="Arrow: Circular 4">
            <a:extLst>
              <a:ext uri="{FF2B5EF4-FFF2-40B4-BE49-F238E27FC236}">
                <a16:creationId xmlns:a16="http://schemas.microsoft.com/office/drawing/2014/main" id="{D98E784F-F69F-404D-AC6C-832D891AF735}"/>
              </a:ext>
            </a:extLst>
          </p:cNvPr>
          <p:cNvSpPr/>
          <p:nvPr/>
        </p:nvSpPr>
        <p:spPr>
          <a:xfrm rot="3150350" flipV="1">
            <a:off x="4622249" y="3392539"/>
            <a:ext cx="1944216" cy="2416822"/>
          </a:xfrm>
          <a:prstGeom prst="circularArrow">
            <a:avLst>
              <a:gd name="adj1" fmla="val 9349"/>
              <a:gd name="adj2" fmla="val 1053087"/>
              <a:gd name="adj3" fmla="val 20408049"/>
              <a:gd name="adj4" fmla="val 13868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92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117907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dirty="0">
                <a:latin typeface="+mj-lt"/>
              </a:rPr>
              <a:t>Digging deeper: transcriptomics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4" y="1413826"/>
            <a:ext cx="7970860" cy="4390200"/>
          </a:xfrm>
        </p:spPr>
      </p:pic>
      <p:grpSp>
        <p:nvGrpSpPr>
          <p:cNvPr id="15" name="Group 14"/>
          <p:cNvGrpSpPr/>
          <p:nvPr/>
        </p:nvGrpSpPr>
        <p:grpSpPr>
          <a:xfrm>
            <a:off x="234367" y="1432681"/>
            <a:ext cx="2806850" cy="1655322"/>
            <a:chOff x="189756" y="1484784"/>
            <a:chExt cx="3201870" cy="1868207"/>
          </a:xfrm>
        </p:grpSpPr>
        <p:pic>
          <p:nvPicPr>
            <p:cNvPr id="7" name="Picture 6" descr="Bacteria May Help Protect Cancer Cells - Science in the News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6" r="32251" b="34040"/>
            <a:stretch/>
          </p:blipFill>
          <p:spPr>
            <a:xfrm>
              <a:off x="189756" y="1484784"/>
              <a:ext cx="1504478" cy="792088"/>
            </a:xfrm>
            <a:prstGeom prst="rect">
              <a:avLst/>
            </a:prstGeom>
          </p:spPr>
        </p:pic>
        <p:pic>
          <p:nvPicPr>
            <p:cNvPr id="12" name="Picture 11" descr="Free photo: Moss, Lichen, Close, Green, Nature - Free ..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56" y="2276872"/>
              <a:ext cx="1916650" cy="1076119"/>
            </a:xfrm>
            <a:prstGeom prst="rect">
              <a:avLst/>
            </a:prstGeom>
          </p:spPr>
        </p:pic>
        <p:pic>
          <p:nvPicPr>
            <p:cNvPr id="14" name="Picture 13" descr="File:Earthworm on the ground-cropped.jpg - Wikimedia Commons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7" r="21940"/>
            <a:stretch/>
          </p:blipFill>
          <p:spPr>
            <a:xfrm>
              <a:off x="1694234" y="1484784"/>
              <a:ext cx="1697392" cy="186820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-242292" y="3051271"/>
            <a:ext cx="5360955" cy="3044552"/>
            <a:chOff x="1954801" y="3025933"/>
            <a:chExt cx="5363748" cy="3046138"/>
          </a:xfrm>
        </p:grpSpPr>
        <p:sp>
          <p:nvSpPr>
            <p:cNvPr id="3" name="Rectangle 2"/>
            <p:cNvSpPr/>
            <p:nvPr/>
          </p:nvSpPr>
          <p:spPr bwMode="auto">
            <a:xfrm>
              <a:off x="1954801" y="3933056"/>
              <a:ext cx="2195395" cy="1584176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2" tIns="45696" rIns="91392" bIns="4569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7063">
                <a:lnSpc>
                  <a:spcPct val="95000"/>
                </a:lnSpc>
              </a:pPr>
              <a:endParaRPr lang="en-US" sz="1600" dirty="0" err="1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341500" y="4449567"/>
              <a:ext cx="1002725" cy="635617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2" tIns="45696" rIns="91392" bIns="4569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7063">
                <a:lnSpc>
                  <a:spcPct val="95000"/>
                </a:lnSpc>
              </a:pPr>
              <a:endParaRPr lang="en-US" sz="1600" dirty="0" err="1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502125" y="3025933"/>
              <a:ext cx="3816424" cy="835115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2" tIns="45696" rIns="91392" bIns="4569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457063">
                <a:lnSpc>
                  <a:spcPct val="95000"/>
                </a:lnSpc>
              </a:pPr>
              <a:endParaRPr lang="en-US" sz="1600" dirty="0" err="1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744543" y="3642461"/>
              <a:ext cx="1319555" cy="2429610"/>
              <a:chOff x="2732047" y="3642461"/>
              <a:chExt cx="1319555" cy="2429610"/>
            </a:xfrm>
          </p:grpSpPr>
          <p:pic>
            <p:nvPicPr>
              <p:cNvPr id="17" name="Picture 16" descr="Bacteria May Help Protect Cancer Cells - Science in the News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36" r="32251" b="34040"/>
              <a:stretch/>
            </p:blipFill>
            <p:spPr>
              <a:xfrm>
                <a:off x="2732047" y="3642461"/>
                <a:ext cx="1319555" cy="702194"/>
              </a:xfrm>
              <a:prstGeom prst="rect">
                <a:avLst/>
              </a:prstGeom>
            </p:spPr>
          </p:pic>
          <p:pic>
            <p:nvPicPr>
              <p:cNvPr id="18" name="Picture 17" descr="Free photo: Moss, Lichen, Close, Green, Nature - Free ...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2047" y="4472324"/>
                <a:ext cx="1319555" cy="748836"/>
              </a:xfrm>
              <a:prstGeom prst="rect">
                <a:avLst/>
              </a:prstGeom>
            </p:spPr>
          </p:pic>
          <p:pic>
            <p:nvPicPr>
              <p:cNvPr id="19" name="Picture 18" descr="File:Earthworm on the ground-cropped.jpg - Wikimedia Commons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87" r="21940"/>
              <a:stretch/>
            </p:blipFill>
            <p:spPr>
              <a:xfrm rot="5400000">
                <a:off x="3043954" y="5077710"/>
                <a:ext cx="695740" cy="1292982"/>
              </a:xfrm>
              <a:prstGeom prst="rect">
                <a:avLst/>
              </a:prstGeom>
            </p:spPr>
          </p:pic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96B3530-F3E3-4212-8ADE-82A960F0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29DA4B-53A4-4087-BB69-00996D0D7EA7}"/>
              </a:ext>
            </a:extLst>
          </p:cNvPr>
          <p:cNvSpPr/>
          <p:nvPr/>
        </p:nvSpPr>
        <p:spPr>
          <a:xfrm>
            <a:off x="3342935" y="1556792"/>
            <a:ext cx="447221" cy="268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B8C4A1-13C2-452F-81D8-2A8AEB94449C}"/>
              </a:ext>
            </a:extLst>
          </p:cNvPr>
          <p:cNvSpPr/>
          <p:nvPr/>
        </p:nvSpPr>
        <p:spPr>
          <a:xfrm>
            <a:off x="7606580" y="1511622"/>
            <a:ext cx="447221" cy="268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2689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419E67-62EC-4E17-9C8A-45167099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88824" cy="126876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+mj-lt"/>
              </a:rPr>
              <a:t>Methodology</a:t>
            </a:r>
            <a:endParaRPr lang="en-DE" dirty="0">
              <a:latin typeface="+mj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7DBED9F-F565-4C51-97C4-9732CA2AD6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226869"/>
              </p:ext>
            </p:extLst>
          </p:nvPr>
        </p:nvGraphicFramePr>
        <p:xfrm>
          <a:off x="189756" y="1412775"/>
          <a:ext cx="11809311" cy="486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D34E6F-B017-4EF5-8C31-21BB6D58F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64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781C53-7367-47F1-B74C-63C42738A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170" y="2934807"/>
            <a:ext cx="10651858" cy="757130"/>
          </a:xfrm>
        </p:spPr>
        <p:txBody>
          <a:bodyPr/>
          <a:lstStyle/>
          <a:p>
            <a:r>
              <a:rPr lang="en-US" sz="4800" dirty="0">
                <a:latin typeface="+mj-lt"/>
              </a:rPr>
              <a:t>4. Active community (rRNA)</a:t>
            </a:r>
            <a:endParaRPr lang="en-DE" sz="48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4287F6-BC4E-474D-BEB7-CBF0211C9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87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29C83C-0152-4625-BD22-24835D2B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88825" cy="112474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+mj-lt"/>
              </a:rPr>
              <a:t>Community composition</a:t>
            </a:r>
            <a:endParaRPr lang="en-DE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8BD2C2-20AA-4ED5-A882-7E5034252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367C31-1ED3-4379-961C-1014B77BF817}"/>
              </a:ext>
            </a:extLst>
          </p:cNvPr>
          <p:cNvGrpSpPr/>
          <p:nvPr/>
        </p:nvGrpSpPr>
        <p:grpSpPr>
          <a:xfrm>
            <a:off x="317417" y="1265513"/>
            <a:ext cx="6882385" cy="5046214"/>
            <a:chOff x="2172894" y="904319"/>
            <a:chExt cx="6882385" cy="50462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B866F6-E0E9-408F-8F90-3A5A1FDB3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424"/>
            <a:stretch/>
          </p:blipFill>
          <p:spPr>
            <a:xfrm>
              <a:off x="2172894" y="930157"/>
              <a:ext cx="999727" cy="502037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7EA2B6-8CE3-43BA-8499-3E4F6E2CF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1" t="-354" r="25377" b="354"/>
            <a:stretch/>
          </p:blipFill>
          <p:spPr>
            <a:xfrm>
              <a:off x="3172621" y="912019"/>
              <a:ext cx="3672408" cy="502037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97A7D8-94F6-4138-9F9E-6D7D208A1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28"/>
            <a:stretch/>
          </p:blipFill>
          <p:spPr>
            <a:xfrm>
              <a:off x="7260179" y="930157"/>
              <a:ext cx="1795100" cy="50203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60F842-DE43-40E5-863F-780F952F07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38" t="-511" r="78784" b="511"/>
            <a:stretch/>
          </p:blipFill>
          <p:spPr>
            <a:xfrm>
              <a:off x="6815997" y="904319"/>
              <a:ext cx="444411" cy="5020376"/>
            </a:xfrm>
            <a:prstGeom prst="rect">
              <a:avLst/>
            </a:prstGeom>
          </p:spPr>
        </p:pic>
      </p:grp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995BBCF-E0C3-4FD2-8B8E-87864BEA8D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92815"/>
              </p:ext>
            </p:extLst>
          </p:nvPr>
        </p:nvGraphicFramePr>
        <p:xfrm>
          <a:off x="7240396" y="1265513"/>
          <a:ext cx="4630932" cy="298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0062393-64B8-40B6-8DF1-426AD7BEF9F8}"/>
              </a:ext>
            </a:extLst>
          </p:cNvPr>
          <p:cNvSpPr txBox="1"/>
          <p:nvPr/>
        </p:nvSpPr>
        <p:spPr>
          <a:xfrm>
            <a:off x="7413853" y="4461985"/>
            <a:ext cx="4846034" cy="2245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Bookman Old Style" panose="02050604050505020204" pitchFamily="18" charset="0"/>
              </a:rPr>
              <a:t>Exploring the total community: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Bookman Old Style" panose="02050604050505020204" pitchFamily="18" charset="0"/>
              </a:rPr>
              <a:t>Ø10.5% of rel. abundance = predators of bacteria (</a:t>
            </a:r>
            <a:r>
              <a:rPr lang="en-US" sz="2400" b="1" dirty="0">
                <a:latin typeface="Bookman Old Style" panose="02050604050505020204" pitchFamily="18" charset="0"/>
              </a:rPr>
              <a:t>bacterivores</a:t>
            </a:r>
            <a:r>
              <a:rPr lang="en-US" sz="2400" dirty="0">
                <a:latin typeface="Bookman Old Style" panose="020506040505050202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30167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BAE772D9-019F-4E35-A44E-EACDC217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8825" cy="115966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Permafrost prokarya &amp; their predators</a:t>
            </a:r>
            <a:endParaRPr lang="en-DE" sz="4000" dirty="0">
              <a:latin typeface="Georgia" panose="02040502050405020303" pitchFamily="18" charset="0"/>
            </a:endParaRPr>
          </a:p>
        </p:txBody>
      </p:sp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9F3B82C5-857F-4158-A67B-8EF709FB57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44415" y="1387996"/>
            <a:ext cx="4269230" cy="5322308"/>
          </a:xfrm>
          <a:prstGeom prst="rect">
            <a:avLst/>
          </a:prstGeom>
        </p:spPr>
      </p:pic>
      <p:pic>
        <p:nvPicPr>
          <p:cNvPr id="42" name="Content Placeholder 41">
            <a:extLst>
              <a:ext uri="{FF2B5EF4-FFF2-40B4-BE49-F238E27FC236}">
                <a16:creationId xmlns:a16="http://schemas.microsoft.com/office/drawing/2014/main" id="{F7F2DCA0-2F9F-40B2-9ED7-796B70865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82444" y="1374405"/>
            <a:ext cx="4617253" cy="548359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674050-7543-4846-AB2A-197C19AFC80E}"/>
              </a:ext>
            </a:extLst>
          </p:cNvPr>
          <p:cNvSpPr txBox="1"/>
          <p:nvPr/>
        </p:nvSpPr>
        <p:spPr>
          <a:xfrm>
            <a:off x="7030516" y="4467684"/>
            <a:ext cx="2306632" cy="3692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0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FFFF"/>
                </a:solidFill>
                <a:latin typeface="Bookman Old Style" panose="02050604050505020204"/>
              </a:rPr>
              <a:t>bacterial predators</a:t>
            </a:r>
            <a:endParaRPr lang="en-DE" sz="1799" dirty="0">
              <a:solidFill>
                <a:srgbClr val="FFFFFF"/>
              </a:solidFill>
              <a:latin typeface="Bookman Old Style" panose="02050604050505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E3B3B1-B354-4AB5-B4C7-52579B9A09FB}"/>
              </a:ext>
            </a:extLst>
          </p:cNvPr>
          <p:cNvSpPr txBox="1"/>
          <p:nvPr/>
        </p:nvSpPr>
        <p:spPr>
          <a:xfrm>
            <a:off x="9337148" y="3317293"/>
            <a:ext cx="1396481" cy="3692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0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FFFF"/>
                </a:solidFill>
                <a:latin typeface="Bookman Old Style" panose="02050604050505020204"/>
              </a:rPr>
              <a:t>Ciliophora</a:t>
            </a:r>
            <a:endParaRPr lang="en-DE" sz="1799" dirty="0">
              <a:solidFill>
                <a:srgbClr val="FFFFFF"/>
              </a:solidFill>
              <a:latin typeface="Bookman Old Style" panose="02050604050505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81E1F71-25AD-4407-9AB1-80F14AA90BC3}"/>
              </a:ext>
            </a:extLst>
          </p:cNvPr>
          <p:cNvSpPr txBox="1"/>
          <p:nvPr/>
        </p:nvSpPr>
        <p:spPr>
          <a:xfrm>
            <a:off x="9174362" y="2253540"/>
            <a:ext cx="1280119" cy="3692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0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99" dirty="0">
                <a:solidFill>
                  <a:srgbClr val="FFFFFF"/>
                </a:solidFill>
                <a:latin typeface="Bookman Old Style" panose="02050604050505020204"/>
              </a:rPr>
              <a:t>Cercozoa</a:t>
            </a:r>
            <a:endParaRPr lang="en-DE" sz="1799" dirty="0">
              <a:solidFill>
                <a:srgbClr val="FFFFFF"/>
              </a:solidFill>
              <a:latin typeface="Bookman Old Style" panose="02050604050505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97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5FBC5-9E36-4532-B324-BF04C012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/>
              <a:t>#EGU22 | SSS4.5 | Maria Scheel</a:t>
            </a:r>
            <a:endParaRPr lang="en-DE" dirty="0"/>
          </a:p>
        </p:txBody>
      </p:sp>
      <p:sp>
        <p:nvSpPr>
          <p:cNvPr id="9" name="Title 42">
            <a:extLst>
              <a:ext uri="{FF2B5EF4-FFF2-40B4-BE49-F238E27FC236}">
                <a16:creationId xmlns:a16="http://schemas.microsoft.com/office/drawing/2014/main" id="{C2DDC463-6D11-49CB-B9DE-778124E6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3"/>
            <a:ext cx="12188825" cy="130238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DeSeq2 &amp; ANCOM-BC </a:t>
            </a:r>
            <a:endParaRPr lang="en-DE" dirty="0">
              <a:latin typeface="Georgia" panose="020405020504050203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3DF406-C1F5-4680-8C6C-BD59192F9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7" y="1415754"/>
            <a:ext cx="11858625" cy="48387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691D3-DFE9-4F34-AC2C-582C8F2DCE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825F2-477A-41B9-BCCF-967696E994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1677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5FBC5-9E36-4532-B324-BF04C012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/>
              <a:t>#EGU22 | SSS4.5 | Maria Scheel</a:t>
            </a:r>
            <a:endParaRPr lang="en-DE" dirty="0"/>
          </a:p>
        </p:txBody>
      </p:sp>
      <p:sp>
        <p:nvSpPr>
          <p:cNvPr id="9" name="Title 42">
            <a:extLst>
              <a:ext uri="{FF2B5EF4-FFF2-40B4-BE49-F238E27FC236}">
                <a16:creationId xmlns:a16="http://schemas.microsoft.com/office/drawing/2014/main" id="{C2DDC463-6D11-49CB-B9DE-778124E6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3"/>
            <a:ext cx="12188825" cy="130238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DeSeq2 &amp; ANCOM-BC </a:t>
            </a:r>
            <a:endParaRPr lang="en-DE" dirty="0">
              <a:latin typeface="Georgia" panose="02040502050405020303" pitchFamily="18" charset="0"/>
            </a:endParaRPr>
          </a:p>
        </p:txBody>
      </p:sp>
      <p:pic>
        <p:nvPicPr>
          <p:cNvPr id="20" name="Content Placeholder 19" descr="Chart, scatter chart&#10;&#10;Description automatically generated">
            <a:extLst>
              <a:ext uri="{FF2B5EF4-FFF2-40B4-BE49-F238E27FC236}">
                <a16:creationId xmlns:a16="http://schemas.microsoft.com/office/drawing/2014/main" id="{8CABE119-8E99-4E31-85EF-F4D1383252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" y="2089341"/>
            <a:ext cx="6067342" cy="3744416"/>
          </a:xfrm>
        </p:spPr>
      </p:pic>
      <p:pic>
        <p:nvPicPr>
          <p:cNvPr id="18" name="Content Placeholder 17" descr="Chart, scatter chart&#10;&#10;Description automatically generated">
            <a:extLst>
              <a:ext uri="{FF2B5EF4-FFF2-40B4-BE49-F238E27FC236}">
                <a16:creationId xmlns:a16="http://schemas.microsoft.com/office/drawing/2014/main" id="{29166FF2-52F6-45FE-81BE-3E56B75F8B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31" y="2089341"/>
            <a:ext cx="6067342" cy="3744416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F8B368F-3CC9-46AF-BE02-8ED1286BAE41}"/>
              </a:ext>
            </a:extLst>
          </p:cNvPr>
          <p:cNvSpPr txBox="1"/>
          <p:nvPr/>
        </p:nvSpPr>
        <p:spPr>
          <a:xfrm>
            <a:off x="2336110" y="1115109"/>
            <a:ext cx="1963999" cy="629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472C4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Prokaryotes</a:t>
            </a:r>
            <a:endParaRPr lang="en-DE" sz="2400" dirty="0">
              <a:solidFill>
                <a:srgbClr val="4472C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227CCE-DBA3-48A4-B553-E2926532746C}"/>
              </a:ext>
            </a:extLst>
          </p:cNvPr>
          <p:cNvSpPr txBox="1"/>
          <p:nvPr/>
        </p:nvSpPr>
        <p:spPr>
          <a:xfrm>
            <a:off x="8384782" y="1115110"/>
            <a:ext cx="2044149" cy="629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Bacterivores</a:t>
            </a:r>
            <a:endParaRPr lang="en-DE" sz="2400" dirty="0">
              <a:solidFill>
                <a:srgbClr val="ED7D3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0D3695-2470-4744-BDCE-1546BC6E6D38}"/>
              </a:ext>
            </a:extLst>
          </p:cNvPr>
          <p:cNvSpPr txBox="1"/>
          <p:nvPr/>
        </p:nvSpPr>
        <p:spPr>
          <a:xfrm>
            <a:off x="784092" y="1425817"/>
            <a:ext cx="10873208" cy="62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Significant (p&lt;0.05) </a:t>
            </a:r>
            <a:r>
              <a:rPr lang="en-US" sz="2400" dirty="0" err="1">
                <a:latin typeface="+mn-lt"/>
              </a:rPr>
              <a:t>differenty</a:t>
            </a:r>
            <a:r>
              <a:rPr lang="en-US" sz="2400" dirty="0">
                <a:latin typeface="+mn-lt"/>
              </a:rPr>
              <a:t> abundant phyla contrasted against TZ2</a:t>
            </a:r>
            <a:endParaRPr lang="en-D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433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45C1BDD-64E0-46DF-8BAD-BED7B90C9F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57" y="2962352"/>
            <a:ext cx="3909520" cy="367472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399" u="sng" dirty="0"/>
              <a:t>PF:</a:t>
            </a:r>
          </a:p>
          <a:p>
            <a:r>
              <a:rPr lang="en-US" sz="2399" dirty="0"/>
              <a:t>None-spore-forming </a:t>
            </a:r>
            <a:r>
              <a:rPr lang="en-US" sz="2399" dirty="0" err="1"/>
              <a:t>Actinobact</a:t>
            </a:r>
            <a:r>
              <a:rPr lang="en-US" sz="2399" dirty="0"/>
              <a:t>.: </a:t>
            </a:r>
            <a:r>
              <a:rPr lang="en-US" sz="2399" dirty="0" err="1"/>
              <a:t>Micrococcales</a:t>
            </a:r>
            <a:r>
              <a:rPr lang="en-US" sz="2399" dirty="0"/>
              <a:t> (</a:t>
            </a:r>
            <a:r>
              <a:rPr lang="en-US" sz="2399" i="1" dirty="0" err="1"/>
              <a:t>Oryzihumus</a:t>
            </a:r>
            <a:r>
              <a:rPr lang="en-US" sz="2399" i="1" dirty="0"/>
              <a:t>, </a:t>
            </a:r>
            <a:r>
              <a:rPr lang="en-US" sz="2399" i="1" dirty="0" err="1"/>
              <a:t>Demequina</a:t>
            </a:r>
            <a:r>
              <a:rPr lang="en-US" sz="2399" dirty="0"/>
              <a:t>) and </a:t>
            </a:r>
            <a:r>
              <a:rPr lang="en-US" sz="2399" dirty="0" err="1"/>
              <a:t>Propionibacterales</a:t>
            </a:r>
            <a:r>
              <a:rPr lang="en-US" sz="2399" dirty="0"/>
              <a:t> (</a:t>
            </a:r>
            <a:r>
              <a:rPr lang="en-US" sz="2399" i="1" dirty="0" err="1"/>
              <a:t>Nocardiodes</a:t>
            </a:r>
            <a:r>
              <a:rPr lang="en-US" sz="2399" dirty="0"/>
              <a:t>)</a:t>
            </a:r>
          </a:p>
          <a:p>
            <a:r>
              <a:rPr lang="en-US" sz="2399" dirty="0" err="1">
                <a:solidFill>
                  <a:schemeClr val="bg1">
                    <a:lumMod val="65000"/>
                  </a:schemeClr>
                </a:solidFill>
              </a:rPr>
              <a:t>Cytophagales</a:t>
            </a:r>
            <a:r>
              <a:rPr lang="en-US" sz="2399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399" i="1" dirty="0">
                <a:solidFill>
                  <a:schemeClr val="bg1">
                    <a:lumMod val="65000"/>
                  </a:schemeClr>
                </a:solidFill>
              </a:rPr>
              <a:t>C. </a:t>
            </a:r>
            <a:r>
              <a:rPr lang="en-US" sz="2399" i="1" dirty="0" err="1">
                <a:solidFill>
                  <a:schemeClr val="bg1">
                    <a:lumMod val="65000"/>
                  </a:schemeClr>
                </a:solidFill>
              </a:rPr>
              <a:t>aurantiaca</a:t>
            </a:r>
            <a:r>
              <a:rPr lang="en-US" sz="2399" dirty="0">
                <a:solidFill>
                  <a:schemeClr val="bg1">
                    <a:lumMod val="65000"/>
                  </a:schemeClr>
                </a:solidFill>
              </a:rPr>
              <a:t>, Bact.)</a:t>
            </a:r>
          </a:p>
          <a:p>
            <a:r>
              <a:rPr lang="en-US" sz="2399" dirty="0" err="1">
                <a:solidFill>
                  <a:schemeClr val="bg1">
                    <a:lumMod val="65000"/>
                  </a:schemeClr>
                </a:solidFill>
              </a:rPr>
              <a:t>Sphingomonadales</a:t>
            </a:r>
            <a:r>
              <a:rPr lang="en-US" sz="2399" dirty="0">
                <a:solidFill>
                  <a:schemeClr val="bg1">
                    <a:lumMod val="65000"/>
                  </a:schemeClr>
                </a:solidFill>
              </a:rPr>
              <a:t> (α-Proteo.)</a:t>
            </a:r>
          </a:p>
          <a:p>
            <a:r>
              <a:rPr lang="en-US" sz="2399" dirty="0">
                <a:solidFill>
                  <a:schemeClr val="bg1">
                    <a:lumMod val="65000"/>
                  </a:schemeClr>
                </a:solidFill>
              </a:rPr>
              <a:t>Spore-forming Bacilli (</a:t>
            </a:r>
            <a:r>
              <a:rPr lang="en-US" sz="2399" dirty="0" err="1">
                <a:solidFill>
                  <a:schemeClr val="bg1">
                    <a:lumMod val="65000"/>
                  </a:schemeClr>
                </a:solidFill>
              </a:rPr>
              <a:t>Firmi</a:t>
            </a:r>
            <a:r>
              <a:rPr lang="en-US" sz="2399" dirty="0">
                <a:solidFill>
                  <a:schemeClr val="bg1">
                    <a:lumMod val="65000"/>
                  </a:schemeClr>
                </a:solidFill>
              </a:rPr>
              <a:t>.)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5FBC5-9E36-4532-B324-BF04C0122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/>
              <a:t>#EGU22 | SSS4.5 | Maria Scheel</a:t>
            </a:r>
            <a:endParaRPr lang="en-DE" dirty="0"/>
          </a:p>
        </p:txBody>
      </p:sp>
      <p:sp>
        <p:nvSpPr>
          <p:cNvPr id="9" name="Title 42">
            <a:extLst>
              <a:ext uri="{FF2B5EF4-FFF2-40B4-BE49-F238E27FC236}">
                <a16:creationId xmlns:a16="http://schemas.microsoft.com/office/drawing/2014/main" id="{C2DDC463-6D11-49CB-B9DE-778124E6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3"/>
            <a:ext cx="12188825" cy="1302386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Possible “Grow or go” strategists*</a:t>
            </a:r>
            <a:endParaRPr lang="en-DE" dirty="0">
              <a:latin typeface="Georgia" panose="02040502050405020303" pitchFamily="18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8CB9203-EF5C-42E9-8D81-FDF1F8911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0676" y="2962352"/>
            <a:ext cx="3657137" cy="389475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400" u="sng" dirty="0"/>
              <a:t>TZ &amp; AL: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Most bacterivores</a:t>
            </a:r>
          </a:p>
          <a:p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Rhizobiales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(α-Proteo.)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spore-forming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Clostidiales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&amp; Myxococcales</a:t>
            </a:r>
          </a:p>
          <a:p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Fibrobacterales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Fibr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.)</a:t>
            </a:r>
            <a:endParaRPr lang="en-DE" sz="2400" dirty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71E8F8EC-988E-4493-ADFF-6384A60FF1B2}"/>
              </a:ext>
            </a:extLst>
          </p:cNvPr>
          <p:cNvSpPr txBox="1">
            <a:spLocks/>
          </p:cNvSpPr>
          <p:nvPr/>
        </p:nvSpPr>
        <p:spPr>
          <a:xfrm>
            <a:off x="4304124" y="2963189"/>
            <a:ext cx="4041524" cy="3674721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/>
              <a:t>TZ &amp; PF:</a:t>
            </a:r>
          </a:p>
          <a:p>
            <a:r>
              <a:rPr lang="en-US" dirty="0"/>
              <a:t>Multiple </a:t>
            </a:r>
            <a:r>
              <a:rPr lang="el-GR" dirty="0"/>
              <a:t>β</a:t>
            </a:r>
            <a:r>
              <a:rPr lang="en-US" dirty="0"/>
              <a:t>-Proteo.: Burkholderiales (</a:t>
            </a:r>
            <a:r>
              <a:rPr lang="en-US" i="1" dirty="0" err="1"/>
              <a:t>Polaro</a:t>
            </a:r>
            <a:r>
              <a:rPr lang="en-US" i="1" dirty="0"/>
              <a:t>-monas</a:t>
            </a:r>
            <a:r>
              <a:rPr lang="en-US" dirty="0"/>
              <a:t>), Gallionellaceae (</a:t>
            </a:r>
            <a:r>
              <a:rPr lang="en-US" i="1" dirty="0"/>
              <a:t>Sideroxydans</a:t>
            </a:r>
            <a:r>
              <a:rPr lang="en-US" dirty="0"/>
              <a:t>),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Neisseriales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Sphingobacteriales (</a:t>
            </a:r>
            <a:r>
              <a:rPr lang="en-US" i="1" dirty="0" err="1"/>
              <a:t>Pedobacter</a:t>
            </a:r>
            <a:r>
              <a:rPr lang="en-US" dirty="0"/>
              <a:t>, Bact.)</a:t>
            </a:r>
          </a:p>
          <a:p>
            <a:r>
              <a:rPr lang="en-US" dirty="0" err="1"/>
              <a:t>Ciliophora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Spore-forming Clostridia (Firm.)</a:t>
            </a:r>
            <a:endParaRPr lang="en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804E0D-3F7D-404B-871B-2BC60A842AB1}"/>
              </a:ext>
            </a:extLst>
          </p:cNvPr>
          <p:cNvSpPr txBox="1"/>
          <p:nvPr/>
        </p:nvSpPr>
        <p:spPr>
          <a:xfrm>
            <a:off x="0" y="681357"/>
            <a:ext cx="11961906" cy="61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dirty="0">
                <a:solidFill>
                  <a:schemeClr val="bg1"/>
                </a:solidFill>
                <a:latin typeface="+mn-lt"/>
              </a:rPr>
              <a:t>* Based on ANCOM-BC </a:t>
            </a:r>
            <a:r>
              <a:rPr lang="en-US" sz="1999" dirty="0">
                <a:latin typeface="+mn-lt"/>
              </a:rPr>
              <a:t>and</a:t>
            </a:r>
            <a:r>
              <a:rPr lang="en-US" sz="1999" dirty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1999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or</a:t>
            </a:r>
            <a:r>
              <a:rPr lang="en-US" sz="1999" dirty="0">
                <a:solidFill>
                  <a:schemeClr val="bg1"/>
                </a:solidFill>
                <a:latin typeface="+mn-lt"/>
              </a:rPr>
              <a:t> DESeq2 significant (p&lt;0.05) </a:t>
            </a:r>
            <a:r>
              <a:rPr lang="en-US" sz="1999" dirty="0" err="1">
                <a:solidFill>
                  <a:schemeClr val="bg1"/>
                </a:solidFill>
                <a:latin typeface="+mn-lt"/>
              </a:rPr>
              <a:t>logFC</a:t>
            </a:r>
            <a:r>
              <a:rPr lang="en-US" sz="1999" dirty="0">
                <a:solidFill>
                  <a:schemeClr val="bg1"/>
                </a:solidFill>
                <a:latin typeface="+mn-lt"/>
              </a:rPr>
              <a:t> contrasts</a:t>
            </a:r>
            <a:endParaRPr lang="en-DE" sz="1999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61BF700-A5D2-4C6D-9604-1C97344BB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68110" y="1690508"/>
            <a:ext cx="1112073" cy="111207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A67B6F13-E773-4ECC-892F-45E2E8362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50942" y="1500195"/>
            <a:ext cx="1547888" cy="1547888"/>
          </a:xfrm>
          <a:prstGeom prst="rect">
            <a:avLst/>
          </a:prstGeom>
        </p:spPr>
      </p:pic>
      <p:pic>
        <p:nvPicPr>
          <p:cNvPr id="16" name="Picture 15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8142AA70-C30C-4E8D-ACBB-17254CEAB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14413" t="16775" r="15422" b="17075"/>
          <a:stretch/>
        </p:blipFill>
        <p:spPr>
          <a:xfrm>
            <a:off x="9592466" y="1633552"/>
            <a:ext cx="1371452" cy="12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119384-C01D-4AC1-AEA7-E4E2D4BFF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88825" cy="119675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+mj-lt"/>
              </a:rPr>
              <a:t>Overview</a:t>
            </a:r>
            <a:endParaRPr lang="en-DE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2EACE2-E045-43AA-A9A7-72217A995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196" indent="-514196">
              <a:buFont typeface="+mj-lt"/>
              <a:buAutoNum type="arabicPeriod"/>
            </a:pPr>
            <a:r>
              <a:rPr lang="en-US" sz="2799" dirty="0">
                <a:latin typeface="Bookman Old Style" panose="02050604050505020204" pitchFamily="18" charset="0"/>
              </a:rPr>
              <a:t>Context</a:t>
            </a:r>
          </a:p>
          <a:p>
            <a:pPr marL="514196" indent="-514196">
              <a:buFont typeface="+mj-lt"/>
              <a:buAutoNum type="arabicPeriod"/>
            </a:pPr>
            <a:r>
              <a:rPr lang="en-US" sz="2799" dirty="0">
                <a:latin typeface="Bookman Old Style" panose="02050604050505020204" pitchFamily="18" charset="0"/>
              </a:rPr>
              <a:t>Research questions</a:t>
            </a:r>
          </a:p>
          <a:p>
            <a:pPr marL="514196" indent="-514196">
              <a:buFont typeface="+mj-lt"/>
              <a:buAutoNum type="arabicPeriod"/>
            </a:pPr>
            <a:r>
              <a:rPr lang="en-US" sz="2799" dirty="0">
                <a:latin typeface="Bookman Old Style" panose="02050604050505020204" pitchFamily="18" charset="0"/>
              </a:rPr>
              <a:t>Methodology</a:t>
            </a:r>
          </a:p>
          <a:p>
            <a:pPr marL="514196" indent="-514196">
              <a:buFont typeface="+mj-lt"/>
              <a:buAutoNum type="arabicPeriod"/>
            </a:pPr>
            <a:r>
              <a:rPr lang="en-US" sz="2799" dirty="0">
                <a:latin typeface="Bookman Old Style" panose="02050604050505020204" pitchFamily="18" charset="0"/>
              </a:rPr>
              <a:t>rRNA – active community</a:t>
            </a:r>
          </a:p>
          <a:p>
            <a:pPr marL="514196" indent="-514196">
              <a:buFont typeface="+mj-lt"/>
              <a:buAutoNum type="arabicPeriod"/>
            </a:pPr>
            <a:r>
              <a:rPr lang="en-US" sz="2799" dirty="0">
                <a:latin typeface="Bookman Old Style" panose="02050604050505020204" pitchFamily="18" charset="0"/>
              </a:rPr>
              <a:t>mRNA – actively transcribed genes</a:t>
            </a:r>
          </a:p>
          <a:p>
            <a:pPr marL="514196" indent="-514196">
              <a:buFont typeface="+mj-lt"/>
              <a:buAutoNum type="arabicPeriod"/>
            </a:pPr>
            <a:r>
              <a:rPr lang="en-US" sz="2799" dirty="0">
                <a:latin typeface="Bookman Old Style" panose="02050604050505020204" pitchFamily="18" charset="0"/>
              </a:rPr>
              <a:t>Conclusions</a:t>
            </a:r>
            <a:endParaRPr lang="en-DE" sz="2799" dirty="0">
              <a:latin typeface="Bookman Old Style" panose="020506040505050202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08A85A-5045-4495-AFAC-51339596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171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C701330A-2836-46A0-9C27-3D1B51AD44EA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2188825" cy="99021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392" tIns="45696" rIns="91392" bIns="4569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 fontAlgn="auto">
              <a:spcAft>
                <a:spcPts val="600"/>
              </a:spcAft>
            </a:pPr>
            <a:r>
              <a:rPr lang="en-US" sz="4398" b="1" dirty="0">
                <a:solidFill>
                  <a:schemeClr val="bg1"/>
                </a:solidFill>
                <a:latin typeface="Georgia" panose="02040502050405020303"/>
              </a:rPr>
              <a:t>Biotic Effects: Predation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8CD423-FA65-4C84-9749-6431E04F37A8}"/>
              </a:ext>
            </a:extLst>
          </p:cNvPr>
          <p:cNvSpPr txBox="1"/>
          <p:nvPr/>
        </p:nvSpPr>
        <p:spPr>
          <a:xfrm>
            <a:off x="333772" y="1047225"/>
            <a:ext cx="7128792" cy="1986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ED7D31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Bacterivores</a:t>
            </a:r>
            <a:r>
              <a:rPr lang="en-US" sz="2400" dirty="0">
                <a:latin typeface="Bookman Old Style" panose="02050604050505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latin typeface="Bookman Old Style" panose="02050604050505020204" pitchFamily="18" charset="0"/>
              </a:rPr>
              <a:t>impact </a:t>
            </a:r>
            <a:r>
              <a:rPr lang="en-US" sz="2400" dirty="0">
                <a:solidFill>
                  <a:srgbClr val="4472C4"/>
                </a:solidFill>
                <a:latin typeface="Bookman Old Style" panose="02050604050505020204" pitchFamily="18" charset="0"/>
              </a:rPr>
              <a:t>prokaryotic</a:t>
            </a:r>
            <a:r>
              <a:rPr lang="en-US" sz="2400" dirty="0">
                <a:latin typeface="Bookman Old Style" panose="02050604050505020204" pitchFamily="18" charset="0"/>
              </a:rPr>
              <a:t> community dissimilarity (Protozoa** &amp; bact. predators</a:t>
            </a:r>
            <a:r>
              <a:rPr lang="en-US" sz="2400" dirty="0">
                <a:latin typeface="Bookman Old Style" panose="02050604050505020204" pitchFamily="18" charset="0"/>
                <a:sym typeface="Wingdings" panose="05000000000000000000" pitchFamily="2" charset="2"/>
              </a:rPr>
              <a:t>*)</a:t>
            </a:r>
            <a:endParaRPr lang="en-US" sz="2400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rgbClr val="4472C4"/>
              </a:solidFill>
              <a:latin typeface="Bookman Old Style" panose="0205060405050502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ADONIS P-value: * &lt;0.05; ** &lt;0.01; *** &lt;0.005</a:t>
            </a:r>
            <a:endParaRPr lang="en-US" sz="24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FB12F3-2758-4285-8E4A-22B4B9ACF5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026646"/>
              </p:ext>
            </p:extLst>
          </p:nvPr>
        </p:nvGraphicFramePr>
        <p:xfrm>
          <a:off x="235328" y="3284984"/>
          <a:ext cx="7737475" cy="3093720"/>
        </p:xfrm>
        <a:graphic>
          <a:graphicData uri="http://schemas.openxmlformats.org/drawingml/2006/table">
            <a:tbl>
              <a:tblPr/>
              <a:tblGrid>
                <a:gridCol w="1828165">
                  <a:extLst>
                    <a:ext uri="{9D8B030D-6E8A-4147-A177-3AD203B41FA5}">
                      <a16:colId xmlns:a16="http://schemas.microsoft.com/office/drawing/2014/main" val="3690637005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3169698776"/>
                    </a:ext>
                  </a:extLst>
                </a:gridCol>
                <a:gridCol w="567690">
                  <a:extLst>
                    <a:ext uri="{9D8B030D-6E8A-4147-A177-3AD203B41FA5}">
                      <a16:colId xmlns:a16="http://schemas.microsoft.com/office/drawing/2014/main" val="4098696180"/>
                    </a:ext>
                  </a:extLst>
                </a:gridCol>
                <a:gridCol w="567690">
                  <a:extLst>
                    <a:ext uri="{9D8B030D-6E8A-4147-A177-3AD203B41FA5}">
                      <a16:colId xmlns:a16="http://schemas.microsoft.com/office/drawing/2014/main" val="2409249091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4291571441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388475040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3751195196"/>
                    </a:ext>
                  </a:extLst>
                </a:gridCol>
                <a:gridCol w="605790">
                  <a:extLst>
                    <a:ext uri="{9D8B030D-6E8A-4147-A177-3AD203B41FA5}">
                      <a16:colId xmlns:a16="http://schemas.microsoft.com/office/drawing/2014/main" val="1702836270"/>
                    </a:ext>
                  </a:extLst>
                </a:gridCol>
                <a:gridCol w="567690">
                  <a:extLst>
                    <a:ext uri="{9D8B030D-6E8A-4147-A177-3AD203B41FA5}">
                      <a16:colId xmlns:a16="http://schemas.microsoft.com/office/drawing/2014/main" val="1891404256"/>
                    </a:ext>
                  </a:extLst>
                </a:gridCol>
                <a:gridCol w="567690">
                  <a:extLst>
                    <a:ext uri="{9D8B030D-6E8A-4147-A177-3AD203B41FA5}">
                      <a16:colId xmlns:a16="http://schemas.microsoft.com/office/drawing/2014/main" val="5569093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71200506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depth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8195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bacterial predators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FC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F8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6.47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0D0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13.58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F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7.45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3F2E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99E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7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0085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</a:t>
                      </a:r>
                      <a:r>
                        <a:rPr lang="en-N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Bdellovibrionales</a:t>
                      </a:r>
                      <a:endParaRPr lang="en-NZ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A3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9FA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E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EC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6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6499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Myxococcales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5.99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11.25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F7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13.27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5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FB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7.09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9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1.30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6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1.86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913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   </a:t>
                      </a:r>
                      <a:r>
                        <a:rPr lang="en-NZ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Haliangium</a:t>
                      </a:r>
                      <a:endParaRPr lang="en-NZ" sz="1400" b="0" i="1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2.10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F0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E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4.85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7D4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6.90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2.02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0F1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4.18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B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0.61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289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   </a:t>
                      </a:r>
                      <a:r>
                        <a:rPr lang="en-NZ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Polyangium</a:t>
                      </a:r>
                      <a:endParaRPr lang="en-NZ" sz="1400" b="0" i="1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C3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D5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0.51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5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0.87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C7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8B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C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9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9829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Protozoa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3.56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D1D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2.14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848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3.20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ABE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FD7A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E1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7.06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5.27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8E7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4.89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F0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BD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6211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Amoebozoa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1C48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0.64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959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0.72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ACA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9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CCF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B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D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0EA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7016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</a:t>
                      </a:r>
                      <a:r>
                        <a:rPr lang="en-N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Excavata</a:t>
                      </a:r>
                      <a:endParaRPr lang="en-NZ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A3A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57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0.49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F9F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0.59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2E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C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0.83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0.69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D9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F3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D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7663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</a:t>
                      </a:r>
                      <a:r>
                        <a:rPr lang="en-N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Choanoflagellata</a:t>
                      </a:r>
                      <a:endParaRPr lang="en-NZ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E5C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0.07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A0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F8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FF1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FA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0.08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B1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C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4471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</a:t>
                      </a:r>
                      <a:r>
                        <a:rPr lang="en-N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Cercozoa</a:t>
                      </a:r>
                      <a:endParaRPr lang="en-NZ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A3A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0.76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1.21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9C9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2.96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5A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2.80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ADBB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3.48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2.66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AE1C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2.50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AE8D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1.54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4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450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   </a:t>
                      </a:r>
                      <a:r>
                        <a:rPr lang="en-N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Ciliophora</a:t>
                      </a:r>
                      <a:endParaRPr lang="en-NZ" sz="14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B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0.13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0.44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A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5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1.18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DD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0.98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FE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1.52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E9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1.34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CF9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0.68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026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all Bacterivores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10.81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6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6.81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8D8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9.31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2E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16.81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FC3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17.36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13.47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0C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11.38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1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7.40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A1A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5.95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0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5.74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203119"/>
                  </a:ext>
                </a:extLst>
              </a:tr>
              <a:tr h="142840">
                <a:tc>
                  <a:txBody>
                    <a:bodyPr/>
                    <a:lstStyle/>
                    <a:p>
                      <a:pPr algn="l" fontAlgn="b"/>
                      <a:r>
                        <a:rPr lang="en-N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Prokaryotes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75.69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93.56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92.46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48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89.97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D2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82.12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CF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81.81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F8F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80.11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0D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80.04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E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75.81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B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Bookman Old Style" panose="02050604050505020204" pitchFamily="18" charset="0"/>
                        </a:rPr>
                        <a:t>83.94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2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344493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0EF13A90-714B-46F5-82A4-0481841836E7}"/>
              </a:ext>
            </a:extLst>
          </p:cNvPr>
          <p:cNvGrpSpPr/>
          <p:nvPr/>
        </p:nvGrpSpPr>
        <p:grpSpPr>
          <a:xfrm>
            <a:off x="8038628" y="1228446"/>
            <a:ext cx="3972355" cy="5440914"/>
            <a:chOff x="7314004" y="2868152"/>
            <a:chExt cx="4754562" cy="3978275"/>
          </a:xfrm>
        </p:grpSpPr>
        <p:graphicFrame>
          <p:nvGraphicFramePr>
            <p:cNvPr id="10" name="Content Placeholder 9">
              <a:extLst>
                <a:ext uri="{FF2B5EF4-FFF2-40B4-BE49-F238E27FC236}">
                  <a16:creationId xmlns:a16="http://schemas.microsoft.com/office/drawing/2014/main" id="{682A5BE2-BAB9-4C28-80AC-2992E36F4B7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18950652"/>
                </p:ext>
              </p:extLst>
            </p:nvPr>
          </p:nvGraphicFramePr>
          <p:xfrm>
            <a:off x="7314004" y="2868152"/>
            <a:ext cx="4754562" cy="3978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C94C042-2711-4B59-908E-53E3488935BA}"/>
                </a:ext>
              </a:extLst>
            </p:cNvPr>
            <p:cNvCxnSpPr/>
            <p:nvPr/>
          </p:nvCxnSpPr>
          <p:spPr>
            <a:xfrm>
              <a:off x="10254221" y="4185236"/>
              <a:ext cx="0" cy="1036948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6096E3-C535-4D25-A9EA-3CFAAD7944D5}"/>
                </a:ext>
              </a:extLst>
            </p:cNvPr>
            <p:cNvSpPr txBox="1"/>
            <p:nvPr/>
          </p:nvSpPr>
          <p:spPr>
            <a:xfrm>
              <a:off x="10411796" y="4477148"/>
              <a:ext cx="414779" cy="1110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Bookman Old Style" panose="02050604050505020204" pitchFamily="18" charset="0"/>
                </a:rPr>
                <a:t>?</a:t>
              </a:r>
              <a:endParaRPr lang="en-DE" dirty="0">
                <a:latin typeface="Bookman Old Style" panose="02050604050505020204" pitchFamily="18" charset="0"/>
              </a:endParaRPr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DFE8760-BD04-4EAD-9C92-6483BA4FF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7853" y="6272785"/>
            <a:ext cx="6326000" cy="365125"/>
          </a:xfrm>
        </p:spPr>
        <p:txBody>
          <a:bodyPr/>
          <a:lstStyle/>
          <a:p>
            <a:r>
              <a:rPr lang="en-NZ" dirty="0"/>
              <a:t>#EGU22 | SSS4.5 | Maria Scheel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87088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4">
            <a:extLst>
              <a:ext uri="{FF2B5EF4-FFF2-40B4-BE49-F238E27FC236}">
                <a16:creationId xmlns:a16="http://schemas.microsoft.com/office/drawing/2014/main" id="{C701330A-2836-46A0-9C27-3D1B51AD44E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88825" cy="97349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91392" tIns="45696" rIns="91392" bIns="4569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 fontAlgn="auto">
              <a:spcAft>
                <a:spcPts val="600"/>
              </a:spcAft>
            </a:pPr>
            <a:r>
              <a:rPr lang="en-US" sz="4398" b="1" dirty="0">
                <a:solidFill>
                  <a:schemeClr val="bg1">
                    <a:lumMod val="95000"/>
                  </a:schemeClr>
                </a:solidFill>
                <a:latin typeface="Georgia" panose="02040502050405020303"/>
              </a:rPr>
              <a:t>Abiotic effects: Soil Properties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17382E-6BAE-4ACF-902B-B8B25753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F4779-1211-4C92-A8C3-482E19DD1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438" y="1340768"/>
            <a:ext cx="6018388" cy="4405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D1ADE-0D18-4BEB-AF5A-072DF291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59" y="1340768"/>
            <a:ext cx="6056579" cy="44330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E8E9E4-EB5A-41E7-9560-17EBA9E49843}"/>
              </a:ext>
            </a:extLst>
          </p:cNvPr>
          <p:cNvSpPr txBox="1"/>
          <p:nvPr/>
        </p:nvSpPr>
        <p:spPr>
          <a:xfrm>
            <a:off x="587018" y="5614786"/>
            <a:ext cx="10544874" cy="628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  <a:sym typeface="Wingdings" panose="05000000000000000000" pitchFamily="2" charset="2"/>
              </a:rPr>
              <a:t>Significant (p&lt;0.05) metadata  without depth only TZ1/2 and AM</a:t>
            </a:r>
            <a:endParaRPr lang="en-DE" sz="2400" dirty="0">
              <a:latin typeface="Bookman Old Style" panose="02050604050505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61A18C-F72F-4A16-92C8-795C7F7E0979}"/>
              </a:ext>
            </a:extLst>
          </p:cNvPr>
          <p:cNvSpPr txBox="1"/>
          <p:nvPr/>
        </p:nvSpPr>
        <p:spPr>
          <a:xfrm>
            <a:off x="2349996" y="923578"/>
            <a:ext cx="1963999" cy="629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472C4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Prokaryotes</a:t>
            </a:r>
            <a:endParaRPr lang="en-DE" sz="2400" dirty="0">
              <a:solidFill>
                <a:srgbClr val="4472C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A96F6-E83B-418B-BE37-9CC219294E78}"/>
              </a:ext>
            </a:extLst>
          </p:cNvPr>
          <p:cNvSpPr txBox="1"/>
          <p:nvPr/>
        </p:nvSpPr>
        <p:spPr>
          <a:xfrm>
            <a:off x="8398668" y="923579"/>
            <a:ext cx="2044149" cy="629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Bacterivores</a:t>
            </a:r>
            <a:endParaRPr lang="en-DE" sz="2400" dirty="0">
              <a:solidFill>
                <a:srgbClr val="ED7D3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20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6B0F-409E-42BB-802B-231547AF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97" y="0"/>
            <a:ext cx="12195721" cy="980729"/>
          </a:xfr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+mj-lt"/>
              </a:rPr>
              <a:t>Variance partitioning</a:t>
            </a:r>
            <a:endParaRPr lang="en-DE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C1055-B2A1-4132-86F0-409978CD8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pic>
        <p:nvPicPr>
          <p:cNvPr id="7" name="Picture 6" descr="Diagram, venn diagram&#10;&#10;Description automatically generated">
            <a:extLst>
              <a:ext uri="{FF2B5EF4-FFF2-40B4-BE49-F238E27FC236}">
                <a16:creationId xmlns:a16="http://schemas.microsoft.com/office/drawing/2014/main" id="{B3BA41C0-5076-45DB-B915-05FBD74EA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0647" r="2899" b="12728"/>
          <a:stretch/>
        </p:blipFill>
        <p:spPr>
          <a:xfrm>
            <a:off x="-6896" y="1289544"/>
            <a:ext cx="6138876" cy="3846864"/>
          </a:xfrm>
          <a:prstGeom prst="rect">
            <a:avLst/>
          </a:prstGeom>
        </p:spPr>
      </p:pic>
      <p:pic>
        <p:nvPicPr>
          <p:cNvPr id="12" name="Picture 11" descr="Venn diagram&#10;&#10;Description automatically generated">
            <a:extLst>
              <a:ext uri="{FF2B5EF4-FFF2-40B4-BE49-F238E27FC236}">
                <a16:creationId xmlns:a16="http://schemas.microsoft.com/office/drawing/2014/main" id="{59444BF3-541E-470B-99E4-372890A441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13516" r="3415" b="14769"/>
          <a:stretch/>
        </p:blipFill>
        <p:spPr>
          <a:xfrm>
            <a:off x="6043021" y="1412776"/>
            <a:ext cx="5976664" cy="3600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DC8FEE-122C-44F3-AA13-8431AA55F072}"/>
              </a:ext>
            </a:extLst>
          </p:cNvPr>
          <p:cNvSpPr txBox="1"/>
          <p:nvPr/>
        </p:nvSpPr>
        <p:spPr>
          <a:xfrm>
            <a:off x="333772" y="5196490"/>
            <a:ext cx="10657184" cy="1238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  <a:sym typeface="Wingdings" panose="05000000000000000000" pitchFamily="2" charset="2"/>
              </a:rPr>
              <a:t>Prokaryotic community variation well explained with TZ, bacterivores better with edaphic properties</a:t>
            </a:r>
            <a:endParaRPr lang="en-DE" sz="24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3FB6F3-50E1-41DB-B7C0-1FAC904C11AB}"/>
              </a:ext>
            </a:extLst>
          </p:cNvPr>
          <p:cNvSpPr txBox="1"/>
          <p:nvPr/>
        </p:nvSpPr>
        <p:spPr>
          <a:xfrm>
            <a:off x="2133972" y="881826"/>
            <a:ext cx="1963999" cy="629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4472C4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Prokaryotes</a:t>
            </a:r>
            <a:endParaRPr lang="en-DE" sz="2400" dirty="0">
              <a:solidFill>
                <a:srgbClr val="4472C4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E7168-4BE5-45C0-B298-FC1800E59154}"/>
              </a:ext>
            </a:extLst>
          </p:cNvPr>
          <p:cNvSpPr txBox="1"/>
          <p:nvPr/>
        </p:nvSpPr>
        <p:spPr>
          <a:xfrm>
            <a:off x="8182644" y="881827"/>
            <a:ext cx="2044149" cy="6298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Bacterivores</a:t>
            </a:r>
            <a:endParaRPr lang="en-DE" sz="2400" dirty="0">
              <a:solidFill>
                <a:srgbClr val="ED7D3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CD08-652D-4AED-A254-5367D6CF6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8825" cy="1124744"/>
          </a:xfr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latin typeface="+mj-lt"/>
              </a:rPr>
              <a:t>Ordination</a:t>
            </a:r>
            <a:endParaRPr lang="en-DE" dirty="0">
              <a:latin typeface="+mj-lt"/>
            </a:endParaRPr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D05ED281-8C10-4945-80B6-92BB35F7E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8" t="31443" b="31601"/>
          <a:stretch/>
        </p:blipFill>
        <p:spPr>
          <a:xfrm>
            <a:off x="0" y="1384354"/>
            <a:ext cx="1295806" cy="380041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706AF-7B9A-43AA-898C-1AEE0C79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/>
              <a:t>#EGU22 | SSS4.5 | Maria Scheel</a:t>
            </a:r>
            <a:endParaRPr lang="en-DE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B2568E20-DFA9-4F13-AB7D-11C7E7311F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6"/>
          <a:stretch/>
        </p:blipFill>
        <p:spPr>
          <a:xfrm>
            <a:off x="1087803" y="1170727"/>
            <a:ext cx="5471282" cy="4526412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E3187A92-F355-4002-B2CC-8B9ED93118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6"/>
          <a:stretch/>
        </p:blipFill>
        <p:spPr>
          <a:xfrm>
            <a:off x="6565459" y="1146926"/>
            <a:ext cx="5471281" cy="45264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171826-AB4A-4C46-BFE7-65CA8B590A40}"/>
              </a:ext>
            </a:extLst>
          </p:cNvPr>
          <p:cNvSpPr txBox="1"/>
          <p:nvPr/>
        </p:nvSpPr>
        <p:spPr>
          <a:xfrm>
            <a:off x="1647484" y="5597084"/>
            <a:ext cx="8521885" cy="628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  <a:sym typeface="Wingdings" panose="05000000000000000000" pitchFamily="2" charset="2"/>
              </a:rPr>
              <a:t> c</a:t>
            </a:r>
            <a:r>
              <a:rPr lang="en-US" sz="2400" dirty="0">
                <a:latin typeface="Bookman Old Style" panose="02050604050505020204" pitchFamily="18" charset="0"/>
              </a:rPr>
              <a:t>lear differentiation AL + inconsistent PF community</a:t>
            </a:r>
            <a:endParaRPr lang="en-DE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840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5520-EAF1-4C0E-8D05-6AE0F1C72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691" y="12760"/>
            <a:ext cx="3574134" cy="1328008"/>
          </a:xfrm>
        </p:spPr>
        <p:txBody>
          <a:bodyPr/>
          <a:lstStyle/>
          <a:p>
            <a:r>
              <a:rPr lang="en-US" dirty="0"/>
              <a:t>Networks</a:t>
            </a:r>
            <a:endParaRPr lang="en-DE" dirty="0"/>
          </a:p>
        </p:txBody>
      </p:sp>
      <p:pic>
        <p:nvPicPr>
          <p:cNvPr id="6" name="Content Placeholder 5" descr="A picture containing sky, line, day, several&#10;&#10;Description automatically generated">
            <a:extLst>
              <a:ext uri="{FF2B5EF4-FFF2-40B4-BE49-F238E27FC236}">
                <a16:creationId xmlns:a16="http://schemas.microsoft.com/office/drawing/2014/main" id="{712DCE23-FDA4-46AC-8723-B44159A26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68326"/>
            <a:ext cx="7905854" cy="609697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724745-EE74-4C9C-85F6-FF1217862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A06BBB8-F2EC-4E83-A195-EC19479B6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39" y="4857256"/>
            <a:ext cx="7621064" cy="1905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D0218B-847F-43C7-B49F-0D95BB26B240}"/>
              </a:ext>
            </a:extLst>
          </p:cNvPr>
          <p:cNvSpPr txBox="1"/>
          <p:nvPr/>
        </p:nvSpPr>
        <p:spPr>
          <a:xfrm>
            <a:off x="8614691" y="1196752"/>
            <a:ext cx="3271511" cy="2476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ookman Old Style" panose="02050604050505020204" pitchFamily="18" charset="0"/>
                <a:sym typeface="Wingdings" panose="05000000000000000000" pitchFamily="2" charset="2"/>
              </a:rPr>
              <a:t>networks indicates connectivity along depth gradient and between kingdoms</a:t>
            </a:r>
            <a:endParaRPr lang="en-DE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75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781C53-7367-47F1-B74C-63C42738A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170" y="2934806"/>
            <a:ext cx="10217663" cy="757130"/>
          </a:xfrm>
        </p:spPr>
        <p:txBody>
          <a:bodyPr/>
          <a:lstStyle/>
          <a:p>
            <a:r>
              <a:rPr lang="en-US" sz="4800" dirty="0">
                <a:latin typeface="+mj-lt"/>
              </a:rPr>
              <a:t>5. </a:t>
            </a:r>
            <a:r>
              <a:rPr lang="en-US" sz="4800" cap="none" dirty="0">
                <a:latin typeface="+mj-lt"/>
              </a:rPr>
              <a:t>m</a:t>
            </a:r>
            <a:r>
              <a:rPr lang="en-US" sz="4800" dirty="0">
                <a:latin typeface="+mj-lt"/>
              </a:rPr>
              <a:t>RNA &amp; Outlook</a:t>
            </a:r>
            <a:endParaRPr lang="en-DE" sz="48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FC72B1-A833-40C1-8012-1AF13562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173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F399-44F7-4D39-AFC6-73FB9D7B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6" y="396742"/>
            <a:ext cx="10108263" cy="833817"/>
          </a:xfrm>
        </p:spPr>
        <p:txBody>
          <a:bodyPr anchor="ctr">
            <a:normAutofit/>
          </a:bodyPr>
          <a:lstStyle/>
          <a:p>
            <a:r>
              <a:rPr lang="en-US" sz="3998" dirty="0">
                <a:solidFill>
                  <a:srgbClr val="000000"/>
                </a:solidFill>
              </a:rPr>
              <a:t>mRNA – gene abundances</a:t>
            </a:r>
            <a:endParaRPr lang="en-DE" sz="3998" dirty="0">
              <a:solidFill>
                <a:srgbClr val="000000"/>
              </a:solidFill>
            </a:endParaRP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F9943438-2602-4AF8-A364-D23DE5C03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6" y="1093605"/>
            <a:ext cx="3860434" cy="2975536"/>
          </a:xfrm>
          <a:prstGeom prst="rect">
            <a:avLst/>
          </a:prstGeom>
        </p:spPr>
      </p:pic>
      <p:pic>
        <p:nvPicPr>
          <p:cNvPr id="11" name="Picture 10" descr="Chart, schematic, box and whisker chart&#10;&#10;Description automatically generated">
            <a:extLst>
              <a:ext uri="{FF2B5EF4-FFF2-40B4-BE49-F238E27FC236}">
                <a16:creationId xmlns:a16="http://schemas.microsoft.com/office/drawing/2014/main" id="{0CDB2111-3D6F-4EE1-B178-033F1EEE3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36" y="1093605"/>
            <a:ext cx="3969706" cy="3059760"/>
          </a:xfrm>
          <a:prstGeom prst="rect">
            <a:avLst/>
          </a:prstGeom>
        </p:spPr>
      </p:pic>
      <p:pic>
        <p:nvPicPr>
          <p:cNvPr id="7" name="Picture 6" descr="Diagram, venn diagram&#10;&#10;Description automatically generated">
            <a:extLst>
              <a:ext uri="{FF2B5EF4-FFF2-40B4-BE49-F238E27FC236}">
                <a16:creationId xmlns:a16="http://schemas.microsoft.com/office/drawing/2014/main" id="{1E3896B3-B734-4AFE-8846-FC4CB14F5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132" y="1125345"/>
            <a:ext cx="4097331" cy="3103729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A52499E-4E3A-8747-B6D0-6DA74C7A2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169" y="4153365"/>
            <a:ext cx="3743442" cy="2320906"/>
          </a:xfrm>
        </p:spPr>
        <p:txBody>
          <a:bodyPr>
            <a:noAutofit/>
          </a:bodyPr>
          <a:lstStyle/>
          <a:p>
            <a:pPr marL="342797" indent="-342797">
              <a:buFont typeface="Arial" panose="020B0604020202020204" pitchFamily="34" charset="0"/>
              <a:buChar char="•"/>
            </a:pPr>
            <a:r>
              <a:rPr lang="en-US" sz="2399" dirty="0">
                <a:latin typeface="Bookman Old Style" panose="02050604050505020204" pitchFamily="18" charset="0"/>
              </a:rPr>
              <a:t>Surface sample (photosynthesis?) and deepest samples (cold-adaptation) clustering apart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D80BEDC4-B411-4000-B89B-4C67CA36BC59}"/>
              </a:ext>
            </a:extLst>
          </p:cNvPr>
          <p:cNvSpPr txBox="1">
            <a:spLocks/>
          </p:cNvSpPr>
          <p:nvPr/>
        </p:nvSpPr>
        <p:spPr bwMode="auto">
          <a:xfrm>
            <a:off x="125363" y="4153363"/>
            <a:ext cx="3910778" cy="2803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​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75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5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51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797" indent="-342797" defTabSz="457063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H</a:t>
            </a:r>
            <a:r>
              <a:rPr lang="en-US" sz="2399" kern="0" baseline="-25000" dirty="0">
                <a:solidFill>
                  <a:srgbClr val="000000"/>
                </a:solidFill>
                <a:latin typeface="Bookman Old Style" panose="02050604050505020204" pitchFamily="18" charset="0"/>
              </a:rPr>
              <a:t>2</a:t>
            </a:r>
            <a:r>
              <a:rPr lang="en-US" sz="2399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O, pH, depth, age drive dissimilarity</a:t>
            </a:r>
          </a:p>
          <a:p>
            <a:pPr marL="342797" indent="-342797" defTabSz="457063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No significance without depth or along layers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246155B4-56FD-4D6A-9B4F-EF92480D3003}"/>
              </a:ext>
            </a:extLst>
          </p:cNvPr>
          <p:cNvSpPr txBox="1">
            <a:spLocks/>
          </p:cNvSpPr>
          <p:nvPr/>
        </p:nvSpPr>
        <p:spPr bwMode="auto">
          <a:xfrm>
            <a:off x="8325748" y="4157886"/>
            <a:ext cx="3600200" cy="1616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​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75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5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51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797" indent="-342797" defTabSz="457063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399" kern="0" dirty="0">
                <a:solidFill>
                  <a:srgbClr val="000000"/>
                </a:solidFill>
                <a:latin typeface="Bookman Old Style" panose="02050604050505020204" pitchFamily="18" charset="0"/>
              </a:rPr>
              <a:t>only up to 30% of variance explained by edaphic parameters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0FA15F-B332-4A9D-8AC4-15FECB5E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80009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D7FC4-CBDB-4E11-A4A1-BD0BD54C4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99" dirty="0">
                <a:solidFill>
                  <a:schemeClr val="bg1"/>
                </a:solidFill>
                <a:latin typeface="Georgia" panose="02040502050405020303" pitchFamily="18" charset="0"/>
              </a:rPr>
              <a:t>6. </a:t>
            </a:r>
            <a:r>
              <a:rPr lang="en-US" sz="4799" kern="1200" cap="none" dirty="0">
                <a:solidFill>
                  <a:schemeClr val="bg1"/>
                </a:solidFill>
                <a:latin typeface="Georgia" panose="02040502050405020303" pitchFamily="18" charset="0"/>
              </a:rPr>
              <a:t>Conclusions</a:t>
            </a:r>
            <a:endParaRPr lang="en-DE" sz="4799" kern="1200" cap="none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56667-9868-456E-94CA-3E11AD96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5" y="1844824"/>
            <a:ext cx="3128519" cy="3937484"/>
          </a:xfrm>
        </p:spPr>
        <p:txBody>
          <a:bodyPr/>
          <a:lstStyle/>
          <a:p>
            <a:pPr marL="685731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Who?</a:t>
            </a:r>
          </a:p>
          <a:p>
            <a:pPr marL="685731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685731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What drives them?</a:t>
            </a:r>
          </a:p>
          <a:p>
            <a:pPr marL="685731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endParaRPr lang="en-US" sz="2400" b="1" dirty="0">
              <a:solidFill>
                <a:schemeClr val="bg1"/>
              </a:solidFill>
            </a:endParaRPr>
          </a:p>
          <a:p>
            <a:pPr marL="685731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What do they do?</a:t>
            </a:r>
            <a:endParaRPr lang="en-DE" sz="24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03B85-8089-4221-998F-2C19F114F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34AEA08B-C38B-42D6-8A95-C829B3F15118}"/>
              </a:ext>
            </a:extLst>
          </p:cNvPr>
          <p:cNvSpPr txBox="1">
            <a:spLocks/>
          </p:cNvSpPr>
          <p:nvPr/>
        </p:nvSpPr>
        <p:spPr bwMode="auto">
          <a:xfrm>
            <a:off x="2926060" y="1955799"/>
            <a:ext cx="8568952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​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75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5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51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71431" indent="-3429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β</a:t>
            </a:r>
            <a:r>
              <a:rPr lang="en-US" sz="2400" dirty="0">
                <a:solidFill>
                  <a:schemeClr val="bg1"/>
                </a:solidFill>
                <a:latin typeface="Bookman Old Style" panose="02050604050505020204" pitchFamily="18" charset="0"/>
              </a:rPr>
              <a:t>-</a:t>
            </a:r>
            <a:r>
              <a:rPr lang="en-US" sz="2400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Proteobacteria &amp; Bacteroidota, while eukaryotes dominated by bacterivores (</a:t>
            </a:r>
            <a:r>
              <a:rPr lang="en-US" sz="2400" kern="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Ciliophora</a:t>
            </a:r>
            <a:r>
              <a:rPr lang="en-US" sz="2400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</a:p>
          <a:p>
            <a:pPr marL="571431" indent="-3429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edaphic properties (depth, age, SOM, H</a:t>
            </a:r>
            <a:r>
              <a:rPr lang="en-US" sz="2400" kern="0" baseline="-25000" dirty="0">
                <a:solidFill>
                  <a:schemeClr val="bg1"/>
                </a:solidFill>
                <a:latin typeface="Bookman Old Style" panose="02050604050505020204" pitchFamily="18" charset="0"/>
              </a:rPr>
              <a:t>2</a:t>
            </a:r>
            <a:r>
              <a:rPr lang="en-US" sz="2400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O), and especially thaw, while predations is added as biotic factor</a:t>
            </a:r>
          </a:p>
          <a:p>
            <a:pPr marL="571431" indent="-3429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400" kern="0" dirty="0">
                <a:solidFill>
                  <a:schemeClr val="bg1"/>
                </a:solidFill>
                <a:latin typeface="Bookman Old Style" panose="02050604050505020204" pitchFamily="18" charset="0"/>
              </a:rPr>
              <a:t>We don’t know yet: annotating mRNA (in progress) in order to evaluate mRNA statistical results</a:t>
            </a:r>
          </a:p>
          <a:p>
            <a:pPr marL="571431" indent="-34290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Ø"/>
            </a:pPr>
            <a:endParaRPr lang="en-US" sz="2400" kern="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305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F9D19-3F13-4AE5-81F8-E268ACCB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E0499-5273-4936-AE02-CF87F868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913" y="1988840"/>
            <a:ext cx="11395122" cy="4349241"/>
          </a:xfrm>
        </p:spPr>
        <p:txBody>
          <a:bodyPr/>
          <a:lstStyle/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Cavicchioli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R., et al. (2019). Scientists’ warning to humanity: microorganisms and climate change. 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Nat. Rev.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Microbiol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17, 569–586. doi:10.1038/s41579-019-0222-5.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Jansson, J. K., and </a:t>
            </a:r>
            <a:r>
              <a:rPr lang="en-GB" sz="12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Hofmockel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K. S. (2019). Soil microbiomes and climate change. 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Nat. Rev.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Microbiol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12. doi:10.1038/s41579-019-0265-7.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Johnson, S. S., et al. (2007). Ancient bacteria show evidence of DNA repair. 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PNAS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105, 10631–10631. doi:10.1073/pnas.0710637105.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Panikov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N. S., et al. (2006). Microbial activity in soils frozen to below -39°C. 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Soil Biol.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Biochem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38, 785–794. doi:10.1016/j.soilbio.2005.07.004.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Scheel, M., et al. (2022). Microbial Community Changes in 26,500-Year-Old Thawing Permafrost. 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Front.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Microbiol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13, 1–14. doi:10.3389/fmicb.2022.787146.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Schuur, E. A. G., and Mack, M. C. (2018). Ecological Response to Permafrost Thaw and Consequences for Local and Global Ecosystem Services.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Annu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Rev. Ecol.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Evol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Syst.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49, 279–301. doi:10.1146/annurev-ecolsys-121415-032349.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Sipes, K., et al. (2021). Eight Metagenome-Assembled Genomes Provide Evidence for Permafrost. 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Appl. Environ.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Microbiol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doi:https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en-GB" sz="12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.org/10.1128/AEM.00972-21.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Turetsky, M., et al. (2020). Carbon release through abrupt permafrost thaw. 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Nat. </a:t>
            </a:r>
            <a:r>
              <a:rPr lang="en-GB" sz="1200" i="1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Geosci</a:t>
            </a:r>
            <a:r>
              <a:rPr lang="en-GB" sz="1200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GB" sz="12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13, 138–143. doi:10.1038/s41561-019-0526-0.</a:t>
            </a:r>
            <a:endParaRPr lang="en-DE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DE" sz="1400" dirty="0">
              <a:latin typeface="Bookman Old Style" panose="02050604050505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2F878-59FB-4A5D-8A19-EA30B23A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281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09C6C35F-6E38-4BA2-B1C9-394E012974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1" y="19894"/>
            <a:ext cx="7543309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7A1949-4312-4B25-AC07-B7725054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0" y="485399"/>
            <a:ext cx="6742088" cy="439081"/>
          </a:xfrm>
        </p:spPr>
        <p:txBody>
          <a:bodyPr vert="horz" lIns="91416" tIns="45708" rIns="91416" bIns="45708" rtlCol="0" anchor="ctr">
            <a:normAutofit fontScale="90000"/>
          </a:bodyPr>
          <a:lstStyle/>
          <a:p>
            <a:r>
              <a:rPr lang="en-US" dirty="0"/>
              <a:t>Thanks!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78F683-9FDF-4B22-9276-B49B26A0D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442" t="4883" r="5975" b="4506"/>
          <a:stretch/>
        </p:blipFill>
        <p:spPr>
          <a:xfrm>
            <a:off x="8359884" y="2477486"/>
            <a:ext cx="3368300" cy="333378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B57ED-6451-4BA3-BCE1-E2CA339A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79" y="6272044"/>
            <a:ext cx="4434702" cy="365030"/>
          </a:xfrm>
        </p:spPr>
        <p:txBody>
          <a:bodyPr vert="horz" lIns="91416" tIns="45708" rIns="91416" bIns="45708" rtlCol="0" anchor="ctr">
            <a:normAutofit/>
          </a:bodyPr>
          <a:lstStyle/>
          <a:p>
            <a:pPr defTabSz="914126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>
                <a:solidFill>
                  <a:srgbClr val="002546"/>
                </a:solidFill>
                <a:latin typeface="Bookman Old Style" panose="02050604050505020204"/>
              </a:rPr>
              <a:t>#EGU22 | SSS4.5 | Maria Scheel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105CB8-8851-427F-8BE2-078B303D836C}"/>
              </a:ext>
            </a:extLst>
          </p:cNvPr>
          <p:cNvSpPr txBox="1"/>
          <p:nvPr/>
        </p:nvSpPr>
        <p:spPr>
          <a:xfrm>
            <a:off x="867040" y="2121749"/>
            <a:ext cx="6257228" cy="4049737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defTabSz="914126" fontAlgn="auto">
              <a:lnSpc>
                <a:spcPct val="90000"/>
              </a:lnSpc>
              <a:spcAft>
                <a:spcPts val="600"/>
              </a:spcAft>
              <a:buClr>
                <a:srgbClr val="0A1449">
                  <a:lumMod val="75000"/>
                </a:srgbClr>
              </a:buClr>
              <a:buSzPct val="85000"/>
            </a:pPr>
            <a:r>
              <a:rPr lang="en-US" sz="2799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Century Gothic" panose="020B0502020202020204"/>
              </a:rPr>
              <a:t>@Maria_Scheel_</a:t>
            </a:r>
          </a:p>
          <a:p>
            <a:pPr defTabSz="914126" fontAlgn="auto">
              <a:lnSpc>
                <a:spcPct val="90000"/>
              </a:lnSpc>
              <a:spcAft>
                <a:spcPts val="600"/>
              </a:spcAft>
              <a:buClr>
                <a:srgbClr val="0A1449">
                  <a:lumMod val="75000"/>
                </a:srgbClr>
              </a:buClr>
              <a:buSzPct val="85000"/>
            </a:pPr>
            <a:endParaRPr lang="en-US" sz="2799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Century Gothic" panose="020B0502020202020204"/>
            </a:endParaRPr>
          </a:p>
          <a:p>
            <a:pPr defTabSz="914126" fontAlgn="auto">
              <a:lnSpc>
                <a:spcPct val="90000"/>
              </a:lnSpc>
              <a:spcAft>
                <a:spcPts val="600"/>
              </a:spcAft>
              <a:buClr>
                <a:srgbClr val="0A1449">
                  <a:lumMod val="75000"/>
                </a:srgbClr>
              </a:buClr>
              <a:buSzPct val="85000"/>
            </a:pPr>
            <a:r>
              <a:rPr lang="en-US" sz="2799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Century Gothic" panose="020B0502020202020204"/>
              </a:rPr>
              <a:t>maria.scheel@ecos.au.dk</a:t>
            </a:r>
          </a:p>
          <a:p>
            <a:pPr defTabSz="914126" fontAlgn="auto">
              <a:lnSpc>
                <a:spcPct val="90000"/>
              </a:lnSpc>
              <a:spcAft>
                <a:spcPts val="600"/>
              </a:spcAft>
              <a:buClr>
                <a:srgbClr val="0A1449">
                  <a:lumMod val="75000"/>
                </a:srgbClr>
              </a:buClr>
              <a:buSzPct val="85000"/>
            </a:pPr>
            <a:endParaRPr lang="en-US" sz="2799" b="1" dirty="0"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Century Gothic" panose="020B0502020202020204"/>
            </a:endParaRPr>
          </a:p>
          <a:p>
            <a:pPr defTabSz="914126" fontAlgn="auto">
              <a:lnSpc>
                <a:spcPct val="90000"/>
              </a:lnSpc>
              <a:spcAft>
                <a:spcPts val="600"/>
              </a:spcAft>
              <a:buClr>
                <a:srgbClr val="0A1449">
                  <a:lumMod val="75000"/>
                </a:srgbClr>
              </a:buClr>
              <a:buSzPct val="85000"/>
            </a:pPr>
            <a:r>
              <a:rPr lang="en-US" sz="2799" b="1" dirty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Century Gothic" panose="020B0502020202020204"/>
              </a:rPr>
              <a:t>… and let’s chat in person!</a:t>
            </a:r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306B5650-C070-4344-B3D8-B03A5839C122}"/>
              </a:ext>
            </a:extLst>
          </p:cNvPr>
          <p:cNvSpPr txBox="1">
            <a:spLocks/>
          </p:cNvSpPr>
          <p:nvPr/>
        </p:nvSpPr>
        <p:spPr>
          <a:xfrm>
            <a:off x="7579521" y="2153886"/>
            <a:ext cx="3272700" cy="36503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63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002546"/>
                </a:solidFill>
                <a:latin typeface="Bookman Old Style" panose="02050604050505020204"/>
              </a:rPr>
              <a:t>Abstract and material:</a:t>
            </a:r>
            <a:endParaRPr lang="en-DE" dirty="0">
              <a:solidFill>
                <a:srgbClr val="002546"/>
              </a:solidFill>
              <a:latin typeface="Bookman Old Style" panose="02050604050505020204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E1AE3EF-2E23-4CD3-A4EC-F581DCFFF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84" y="6010742"/>
            <a:ext cx="2961900" cy="626331"/>
          </a:xfrm>
          <a:prstGeom prst="rect">
            <a:avLst/>
          </a:prstGeom>
        </p:spPr>
      </p:pic>
      <p:pic>
        <p:nvPicPr>
          <p:cNvPr id="18" name="Picture 17" descr="File:Twitter bird logo.png - Wikipedia">
            <a:extLst>
              <a:ext uri="{FF2B5EF4-FFF2-40B4-BE49-F238E27FC236}">
                <a16:creationId xmlns:a16="http://schemas.microsoft.com/office/drawing/2014/main" id="{B2E28A81-507F-4724-BFDE-E1C6EEBD38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8" y="2031798"/>
            <a:ext cx="650854" cy="650854"/>
          </a:xfrm>
          <a:prstGeom prst="rect">
            <a:avLst/>
          </a:prstGeom>
        </p:spPr>
      </p:pic>
      <p:pic>
        <p:nvPicPr>
          <p:cNvPr id="19" name="Picture 18" descr="File:Circle-icons-mail.svg - Wikimedia Commons">
            <a:extLst>
              <a:ext uri="{FF2B5EF4-FFF2-40B4-BE49-F238E27FC236}">
                <a16:creationId xmlns:a16="http://schemas.microsoft.com/office/drawing/2014/main" id="{53C11E11-84E2-4A0F-8D70-36B005180B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8" y="3061521"/>
            <a:ext cx="536740" cy="53674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3552365-CDDA-49F2-9E5D-F6AEE3D26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503" y="208089"/>
            <a:ext cx="1259126" cy="167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66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781C53-7367-47F1-B74C-63C42738A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170" y="2934806"/>
            <a:ext cx="10217663" cy="757130"/>
          </a:xfrm>
        </p:spPr>
        <p:txBody>
          <a:bodyPr/>
          <a:lstStyle/>
          <a:p>
            <a:r>
              <a:rPr lang="en-US" sz="4800" dirty="0">
                <a:latin typeface="+mj-lt"/>
              </a:rPr>
              <a:t>1. Context</a:t>
            </a:r>
            <a:endParaRPr lang="en-DE" sz="48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6517E1-BC0E-41E1-A4AE-656EAD24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7355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196751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dirty="0">
                <a:latin typeface="+mj-lt"/>
              </a:rPr>
              <a:t>Permafrost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A0B2E84-D252-4C98-A7AB-385C14EBC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9111229"/>
              </p:ext>
            </p:extLst>
          </p:nvPr>
        </p:nvGraphicFramePr>
        <p:xfrm>
          <a:off x="315548" y="1264025"/>
          <a:ext cx="11465916" cy="5083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1C95F1E-08FA-4D2D-9109-853200A777BD}"/>
              </a:ext>
            </a:extLst>
          </p:cNvPr>
          <p:cNvSpPr txBox="1"/>
          <p:nvPr/>
        </p:nvSpPr>
        <p:spPr>
          <a:xfrm>
            <a:off x="1073337" y="4509120"/>
            <a:ext cx="2880320" cy="438453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spAutoFit/>
          </a:bodyPr>
          <a:lstStyle/>
          <a:p>
            <a:pPr algn="ctr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99" dirty="0">
                <a:solidFill>
                  <a:srgbClr val="FFFFFF"/>
                </a:solidFill>
                <a:latin typeface="Georgia" panose="02040502050405020303"/>
              </a:rPr>
              <a:t>+1.5-2 °C: 28 </a:t>
            </a:r>
            <a:r>
              <a:rPr lang="en-DE" sz="1999" dirty="0">
                <a:solidFill>
                  <a:srgbClr val="FFFFFF"/>
                </a:solidFill>
                <a:latin typeface="Georgia" panose="02040502050405020303"/>
              </a:rPr>
              <a:t>–</a:t>
            </a:r>
            <a:r>
              <a:rPr lang="en-US" sz="1999" dirty="0">
                <a:solidFill>
                  <a:srgbClr val="FFFFFF"/>
                </a:solidFill>
                <a:latin typeface="Georgia" panose="02040502050405020303"/>
              </a:rPr>
              <a:t> 53% loss </a:t>
            </a:r>
          </a:p>
          <a:p>
            <a:pPr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DE" sz="1000" dirty="0">
              <a:solidFill>
                <a:srgbClr val="FFFFFF"/>
              </a:solidFill>
              <a:latin typeface="Georgia" panose="02040502050405020303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5B8B417-6339-4018-8E6B-0AB94FDB27B2}"/>
              </a:ext>
            </a:extLst>
          </p:cNvPr>
          <p:cNvSpPr txBox="1">
            <a:spLocks/>
          </p:cNvSpPr>
          <p:nvPr/>
        </p:nvSpPr>
        <p:spPr bwMode="auto">
          <a:xfrm>
            <a:off x="4136168" y="314598"/>
            <a:ext cx="4193231" cy="75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5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2pPr>
            <a:lvl3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3pPr>
            <a:lvl4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4pPr>
            <a:lvl5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9pPr>
          </a:lstStyle>
          <a:p>
            <a:pPr defTabSz="457063"/>
            <a:r>
              <a:rPr lang="en-US" sz="4499" kern="0" dirty="0">
                <a:solidFill>
                  <a:schemeClr val="bg1"/>
                </a:solidFill>
                <a:latin typeface="Georgia" panose="02040502050405020303"/>
              </a:rPr>
              <a:t>thaw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6A9D1C-D580-44BE-9694-A45D3D80EAA2}"/>
              </a:ext>
            </a:extLst>
          </p:cNvPr>
          <p:cNvSpPr txBox="1"/>
          <p:nvPr/>
        </p:nvSpPr>
        <p:spPr>
          <a:xfrm>
            <a:off x="2205980" y="5447845"/>
            <a:ext cx="2260897" cy="29225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1999">
                <a:solidFill>
                  <a:srgbClr val="FFFFFF"/>
                </a:solidFill>
                <a:latin typeface="Georgia" panose="02040502050405020303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DK" dirty="0"/>
              <a:t>gradual </a:t>
            </a:r>
            <a:r>
              <a:rPr lang="en-US" dirty="0"/>
              <a:t>&amp; abrupt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EBF46-CD93-4302-B0C0-F94F914EF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8CBD9DC1-635E-4CF1-8798-9D87158874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19625" y="2521963"/>
            <a:ext cx="2204864" cy="2204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3B31CA-6026-43CC-969E-028761B52A5E}"/>
              </a:ext>
            </a:extLst>
          </p:cNvPr>
          <p:cNvSpPr txBox="1"/>
          <p:nvPr/>
        </p:nvSpPr>
        <p:spPr>
          <a:xfrm>
            <a:off x="2665412" y="6858000"/>
            <a:ext cx="6858000" cy="57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900">
                <a:hlinkClick r:id="rId8" tooltip="https://fr.wikipedia.org/wiki/Fichier:Question_mark_2.svg"/>
              </a:rPr>
              <a:t>This Photo</a:t>
            </a:r>
            <a:r>
              <a:rPr lang="en-DE" sz="900"/>
              <a:t> by Unknown Author is licensed under </a:t>
            </a:r>
            <a:r>
              <a:rPr lang="en-DE" sz="900">
                <a:hlinkClick r:id="rId9" tooltip="https://creativecommons.org/licenses/by-sa/3.0/"/>
              </a:rPr>
              <a:t>CC BY-SA</a:t>
            </a:r>
            <a:endParaRPr lang="en-DE" sz="900"/>
          </a:p>
        </p:txBody>
      </p:sp>
    </p:spTree>
    <p:extLst>
      <p:ext uri="{BB962C8B-B14F-4D97-AF65-F5344CB8AC3E}">
        <p14:creationId xmlns:p14="http://schemas.microsoft.com/office/powerpoint/2010/main" val="25329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A4B70A-9981-427E-924A-CEB04E349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93A5AA-8840-4D74-9594-C83CB2746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34D7C2-2E45-4A88-9228-6FA3CFBA0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BC5F9A-24B8-45D7-897B-791899B8F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7F7C80-E3DB-4F32-BB27-396D55FF8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ADB5A3-F9F2-4604-88A1-87F9F29311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AE71BC-28FC-4006-9414-2E490411B4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643EA7-DFE7-4B2F-A381-1EE4B9DE9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17" grpId="0" animBg="1"/>
      <p:bldP spid="23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DFD2C5E-4C63-499E-A29F-97CE25882EF4}"/>
              </a:ext>
            </a:extLst>
          </p:cNvPr>
          <p:cNvGrpSpPr/>
          <p:nvPr/>
        </p:nvGrpSpPr>
        <p:grpSpPr>
          <a:xfrm>
            <a:off x="8583432" y="968155"/>
            <a:ext cx="3605393" cy="2739317"/>
            <a:chOff x="8614098" y="1017466"/>
            <a:chExt cx="3607271" cy="274074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AC774841-E6B4-4663-BE88-6E4231190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456" t="860" r="10145" b="18187"/>
            <a:stretch/>
          </p:blipFill>
          <p:spPr>
            <a:xfrm>
              <a:off x="8614098" y="1017466"/>
              <a:ext cx="3607271" cy="2740745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3478F07D-9C7C-429B-9124-0048E8600D60}"/>
                </a:ext>
              </a:extLst>
            </p:cNvPr>
            <p:cNvSpPr txBox="1"/>
            <p:nvPr/>
          </p:nvSpPr>
          <p:spPr>
            <a:xfrm>
              <a:off x="10747421" y="1495337"/>
              <a:ext cx="1145947" cy="4680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457063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>
                  <a:solidFill>
                    <a:srgbClr val="000000"/>
                  </a:solidFill>
                  <a:latin typeface="Bookman Old Style" panose="02050604050505020204" pitchFamily="18" charset="0"/>
                </a:rPr>
                <a:t>Johnson et al. 2007</a:t>
              </a:r>
            </a:p>
          </p:txBody>
        </p:sp>
      </p:grpSp>
      <p:sp>
        <p:nvSpPr>
          <p:cNvPr id="4" name="Titel 3">
            <a:extLst>
              <a:ext uri="{FF2B5EF4-FFF2-40B4-BE49-F238E27FC236}">
                <a16:creationId xmlns:a16="http://schemas.microsoft.com/office/drawing/2014/main" id="{6F47A2FC-60E8-4D82-ACA9-5243843EE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5" cy="1135161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de-DE" dirty="0" err="1">
                <a:latin typeface="+mj-lt"/>
              </a:rPr>
              <a:t>Cryophilic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microorganisms</a:t>
            </a:r>
            <a:endParaRPr lang="de-DE" dirty="0">
              <a:latin typeface="+mj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B826790-6202-488A-8133-0FA5C226C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935" y="2516449"/>
            <a:ext cx="7260241" cy="4030862"/>
          </a:xfrm>
          <a:noFill/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en-US" sz="2399" b="1" dirty="0">
                <a:latin typeface="Bookman Old Style" panose="02050604050505020204" pitchFamily="18" charset="0"/>
                <a:sym typeface="Wingdings" panose="05000000000000000000" pitchFamily="2" charset="2"/>
              </a:rPr>
              <a:t>A</a:t>
            </a:r>
            <a:r>
              <a:rPr lang="en-DK" sz="2399" b="1" dirty="0">
                <a:latin typeface="Bookman Old Style" panose="02050604050505020204" pitchFamily="18" charset="0"/>
                <a:sym typeface="Wingdings" panose="05000000000000000000" pitchFamily="2" charset="2"/>
              </a:rPr>
              <a:t>daptation </a:t>
            </a:r>
            <a:r>
              <a:rPr lang="en-US" sz="2399" b="1" dirty="0">
                <a:latin typeface="Bookman Old Style" panose="02050604050505020204" pitchFamily="18" charset="0"/>
                <a:sym typeface="Wingdings" panose="05000000000000000000" pitchFamily="2" charset="2"/>
              </a:rPr>
              <a:t>to</a:t>
            </a:r>
            <a:r>
              <a:rPr lang="en-US" sz="2399" dirty="0">
                <a:latin typeface="Bookman Old Style" panose="02050604050505020204" pitchFamily="18" charset="0"/>
              </a:rPr>
              <a:t>: &lt;0 °C, ground radiation, low nutrient, energy and OC availability, high salinity</a:t>
            </a:r>
            <a:endParaRPr lang="en-DK" sz="2399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en-US" sz="2399" b="1" dirty="0">
              <a:latin typeface="Bookman Old Style" panose="020506040505050202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None/>
            </a:pPr>
            <a:r>
              <a:rPr lang="en-US" sz="2399" b="1" dirty="0">
                <a:latin typeface="Bookman Old Style" panose="02050604050505020204" pitchFamily="18" charset="0"/>
                <a:sym typeface="Wingdings" panose="05000000000000000000" pitchFamily="2" charset="2"/>
              </a:rPr>
              <a:t>Viability </a:t>
            </a:r>
            <a:r>
              <a:rPr lang="en-US" sz="2399" b="1" dirty="0">
                <a:latin typeface="Bookman Old Style" panose="02050604050505020204" pitchFamily="18" charset="0"/>
              </a:rPr>
              <a:t>in frozen soil</a:t>
            </a:r>
            <a:r>
              <a:rPr lang="en-US" sz="2399" b="1" dirty="0">
                <a:latin typeface="Bookman Old Style" panose="02050604050505020204" pitchFamily="18" charset="0"/>
                <a:sym typeface="Wingdings" panose="05000000000000000000" pitchFamily="2" charset="2"/>
              </a:rPr>
              <a:t> by</a:t>
            </a:r>
            <a:r>
              <a:rPr lang="en-DK" sz="2399" dirty="0">
                <a:latin typeface="Bookman Old Style" panose="02050604050505020204" pitchFamily="18" charset="0"/>
                <a:sym typeface="Wingdings" panose="05000000000000000000" pitchFamily="2" charset="2"/>
              </a:rPr>
              <a:t>: </a:t>
            </a:r>
            <a:r>
              <a:rPr lang="en-US" sz="2399" dirty="0">
                <a:latin typeface="Bookman Old Style" panose="02050604050505020204" pitchFamily="18" charset="0"/>
                <a:sym typeface="Wingdings" panose="05000000000000000000" pitchFamily="2" charset="2"/>
              </a:rPr>
              <a:t>resistance (</a:t>
            </a:r>
            <a:r>
              <a:rPr lang="en-US" sz="2399" dirty="0">
                <a:latin typeface="Bookman Old Style" panose="02050604050505020204" pitchFamily="18" charset="0"/>
              </a:rPr>
              <a:t>low metabolic rates</a:t>
            </a:r>
            <a:r>
              <a:rPr lang="en-DK" sz="2399" dirty="0">
                <a:latin typeface="Bookman Old Style" panose="02050604050505020204" pitchFamily="18" charset="0"/>
              </a:rPr>
              <a:t>, membrane fluidity and enzyme activity, spores</a:t>
            </a:r>
            <a:r>
              <a:rPr lang="en-US" sz="2399" dirty="0">
                <a:latin typeface="Bookman Old Style" panose="02050604050505020204" pitchFamily="18" charset="0"/>
              </a:rPr>
              <a:t>) and resilience (high growth rates)</a:t>
            </a:r>
          </a:p>
          <a:p>
            <a:pPr>
              <a:lnSpc>
                <a:spcPct val="150000"/>
              </a:lnSpc>
              <a:buNone/>
            </a:pPr>
            <a:endParaRPr lang="en-US" sz="2399" dirty="0"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  <a:buNone/>
            </a:pPr>
            <a:endParaRPr lang="en-US" sz="2399" dirty="0">
              <a:latin typeface="Bookman Old Style" panose="02050604050505020204" pitchFamily="18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F16385B-ED44-4472-A20F-0617AE60D421}"/>
              </a:ext>
            </a:extLst>
          </p:cNvPr>
          <p:cNvGrpSpPr/>
          <p:nvPr/>
        </p:nvGrpSpPr>
        <p:grpSpPr>
          <a:xfrm>
            <a:off x="6007761" y="6556927"/>
            <a:ext cx="3372040" cy="272231"/>
            <a:chOff x="5950396" y="6381328"/>
            <a:chExt cx="3373797" cy="272373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7A69099-6E4D-45FD-B781-E57BAB853849}"/>
                </a:ext>
              </a:extLst>
            </p:cNvPr>
            <p:cNvSpPr/>
            <p:nvPr/>
          </p:nvSpPr>
          <p:spPr bwMode="auto">
            <a:xfrm>
              <a:off x="5950396" y="6381328"/>
              <a:ext cx="360040" cy="248045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2" tIns="45696" rIns="91392" bIns="4569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3852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600" dirty="0" err="1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5F823CE-5660-48C3-BDCA-AD16E577543E}"/>
                </a:ext>
              </a:extLst>
            </p:cNvPr>
            <p:cNvSpPr/>
            <p:nvPr/>
          </p:nvSpPr>
          <p:spPr bwMode="auto">
            <a:xfrm>
              <a:off x="8964153" y="6405656"/>
              <a:ext cx="360040" cy="248045"/>
            </a:xfrm>
            <a:prstGeom prst="rect">
              <a:avLst/>
            </a:prstGeom>
            <a:solidFill>
              <a:schemeClr val="bg1"/>
            </a:solidFill>
            <a:ln w="1778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392" tIns="45696" rIns="91392" bIns="4569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913852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endParaRPr lang="de-DE" sz="1600" dirty="0" err="1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5E5FEE2A-3342-4F85-96E8-E0C51DF8CAD1}"/>
              </a:ext>
            </a:extLst>
          </p:cNvPr>
          <p:cNvSpPr txBox="1"/>
          <p:nvPr/>
        </p:nvSpPr>
        <p:spPr>
          <a:xfrm>
            <a:off x="2084353" y="1679687"/>
            <a:ext cx="2017388" cy="2922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998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cold-loving</a:t>
            </a:r>
            <a:endParaRPr lang="de-DE" sz="1998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F0A6895-02CC-4314-8657-58A09741E42F}"/>
              </a:ext>
            </a:extLst>
          </p:cNvPr>
          <p:cNvSpPr txBox="1"/>
          <p:nvPr/>
        </p:nvSpPr>
        <p:spPr>
          <a:xfrm>
            <a:off x="3801434" y="1419682"/>
            <a:ext cx="5197129" cy="584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98" dirty="0">
                <a:solidFill>
                  <a:srgbClr val="000000"/>
                </a:solidFill>
                <a:latin typeface="Bookman Old Style" panose="02050604050505020204" pitchFamily="18" charset="0"/>
              </a:rPr>
              <a:t>prokaryotes, viruses and eukaryotes </a:t>
            </a:r>
          </a:p>
          <a:p>
            <a:pPr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98" dirty="0">
                <a:solidFill>
                  <a:srgbClr val="000000"/>
                </a:solidFill>
                <a:latin typeface="Bookman Old Style" panose="02050604050505020204" pitchFamily="18" charset="0"/>
              </a:rPr>
              <a:t>(e.g. fungi, protozoa) &lt; 50 </a:t>
            </a:r>
            <a:r>
              <a:rPr lang="en-US" sz="1998" dirty="0" err="1">
                <a:solidFill>
                  <a:srgbClr val="000000"/>
                </a:solidFill>
                <a:latin typeface="Bookman Old Style" panose="02050604050505020204" pitchFamily="18" charset="0"/>
              </a:rPr>
              <a:t>μm</a:t>
            </a:r>
            <a:r>
              <a:rPr lang="en-US" sz="1998" dirty="0">
                <a:solidFill>
                  <a:srgbClr val="000000"/>
                </a:solidFill>
                <a:latin typeface="Bookman Old Style" panose="02050604050505020204" pitchFamily="18" charset="0"/>
              </a:rPr>
              <a:t> </a:t>
            </a:r>
            <a:endParaRPr lang="de-DE" sz="1998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53743A4A-C56C-498F-B0C1-58B24C075B49}"/>
              </a:ext>
            </a:extLst>
          </p:cNvPr>
          <p:cNvSpPr/>
          <p:nvPr/>
        </p:nvSpPr>
        <p:spPr bwMode="auto">
          <a:xfrm>
            <a:off x="3476109" y="811147"/>
            <a:ext cx="360424" cy="692382"/>
          </a:xfrm>
          <a:prstGeom prst="downArrow">
            <a:avLst/>
          </a:prstGeom>
          <a:solidFill>
            <a:srgbClr val="003E5C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913852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de-DE" sz="1600" dirty="0" err="1">
              <a:solidFill>
                <a:srgbClr val="FFFFFF"/>
              </a:solidFill>
              <a:latin typeface="Trebuchet MS" panose="020B060302020202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6B3D63-6065-4B15-A3A4-68B11542A26B}"/>
              </a:ext>
            </a:extLst>
          </p:cNvPr>
          <p:cNvGrpSpPr/>
          <p:nvPr/>
        </p:nvGrpSpPr>
        <p:grpSpPr>
          <a:xfrm>
            <a:off x="8583896" y="3787975"/>
            <a:ext cx="3512953" cy="3053446"/>
            <a:chOff x="8584545" y="3788067"/>
            <a:chExt cx="3513868" cy="30542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31B90-C3AE-41B4-BAF2-5C4C70C36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4607"/>
            <a:stretch/>
          </p:blipFill>
          <p:spPr>
            <a:xfrm>
              <a:off x="8584545" y="3788067"/>
              <a:ext cx="3513868" cy="3054241"/>
            </a:xfrm>
            <a:prstGeom prst="rect">
              <a:avLst/>
            </a:prstGeom>
          </p:spPr>
        </p:pic>
        <p:sp>
          <p:nvSpPr>
            <p:cNvPr id="22" name="Textfeld 14">
              <a:extLst>
                <a:ext uri="{FF2B5EF4-FFF2-40B4-BE49-F238E27FC236}">
                  <a16:creationId xmlns:a16="http://schemas.microsoft.com/office/drawing/2014/main" id="{4270B5EA-66DE-4246-A8AF-F0CD4CF09D99}"/>
                </a:ext>
              </a:extLst>
            </p:cNvPr>
            <p:cNvSpPr txBox="1"/>
            <p:nvPr/>
          </p:nvSpPr>
          <p:spPr>
            <a:xfrm>
              <a:off x="9365933" y="4005213"/>
              <a:ext cx="1059032" cy="467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r" defTabSz="457063" fontAlgn="auto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dirty="0" err="1">
                  <a:solidFill>
                    <a:srgbClr val="000000"/>
                  </a:solidFill>
                  <a:latin typeface="Bookman Old Style" panose="02050604050505020204" pitchFamily="18" charset="0"/>
                </a:rPr>
                <a:t>Panikov</a:t>
              </a:r>
              <a:r>
                <a:rPr lang="de-DE" sz="1600" dirty="0">
                  <a:solidFill>
                    <a:srgbClr val="000000"/>
                  </a:solidFill>
                  <a:latin typeface="Bookman Old Style" panose="02050604050505020204" pitchFamily="18" charset="0"/>
                </a:rPr>
                <a:t> et al. 2006</a:t>
              </a: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8F48E-20CB-4C20-94FA-BDDC9304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9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128265-296A-45FF-9D43-9B858556E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88825" cy="94159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392" tIns="45696" rIns="91392" bIns="45696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Motivation</a:t>
            </a:r>
          </a:p>
        </p:txBody>
      </p:sp>
      <p:graphicFrame>
        <p:nvGraphicFramePr>
          <p:cNvPr id="24" name="Content Placeholder 9">
            <a:extLst>
              <a:ext uri="{FF2B5EF4-FFF2-40B4-BE49-F238E27FC236}">
                <a16:creationId xmlns:a16="http://schemas.microsoft.com/office/drawing/2014/main" id="{F8C2F940-EB17-4F58-BDF7-857089E2F5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838016"/>
              </p:ext>
            </p:extLst>
          </p:nvPr>
        </p:nvGraphicFramePr>
        <p:xfrm>
          <a:off x="5828324" y="2420888"/>
          <a:ext cx="6016666" cy="4729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920D8406-A5ED-40FE-AB66-26E9DA3FBA05}"/>
              </a:ext>
            </a:extLst>
          </p:cNvPr>
          <p:cNvGrpSpPr/>
          <p:nvPr/>
        </p:nvGrpSpPr>
        <p:grpSpPr>
          <a:xfrm rot="16200000">
            <a:off x="8770087" y="-753961"/>
            <a:ext cx="596909" cy="5321495"/>
            <a:chOff x="3827847" y="744897"/>
            <a:chExt cx="827979" cy="64261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C2A41A-6B23-49C8-BB90-0AFD6DE6404E}"/>
                </a:ext>
              </a:extLst>
            </p:cNvPr>
            <p:cNvSpPr/>
            <p:nvPr/>
          </p:nvSpPr>
          <p:spPr>
            <a:xfrm>
              <a:off x="3827848" y="744897"/>
              <a:ext cx="827973" cy="2592088"/>
            </a:xfrm>
            <a:prstGeom prst="rect">
              <a:avLst/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rgbClr val="666633"/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 defTabSz="45706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99" dirty="0">
                  <a:solidFill>
                    <a:srgbClr val="FFFFFF"/>
                  </a:solidFill>
                  <a:latin typeface="Trebuchet MS" panose="020B0603020202020204"/>
                </a:rPr>
                <a:t>AL</a:t>
              </a:r>
              <a:endParaRPr lang="en-DE" sz="3199" dirty="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C076B2-2AAA-4F66-A4EF-9E919EEFC2C6}"/>
                </a:ext>
              </a:extLst>
            </p:cNvPr>
            <p:cNvSpPr/>
            <p:nvPr/>
          </p:nvSpPr>
          <p:spPr>
            <a:xfrm>
              <a:off x="3827847" y="3336982"/>
              <a:ext cx="827973" cy="1924252"/>
            </a:xfrm>
            <a:prstGeom prst="rect">
              <a:avLst/>
            </a:prstGeom>
            <a:gradFill>
              <a:gsLst>
                <a:gs pos="100000">
                  <a:srgbClr val="996633"/>
                </a:gs>
                <a:gs pos="0">
                  <a:srgbClr val="666633"/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" wrap="square" lIns="91392" tIns="45696" rIns="91392" bIns="456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6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99" dirty="0">
                  <a:solidFill>
                    <a:srgbClr val="FFFFFF"/>
                  </a:solidFill>
                  <a:latin typeface="Trebuchet MS" panose="020B0603020202020204"/>
                </a:rPr>
                <a:t>TZ1</a:t>
              </a:r>
              <a:endParaRPr lang="en-DE" sz="3199" dirty="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952279D-0F93-4BE1-B0E4-C41FD6AB3524}"/>
                </a:ext>
              </a:extLst>
            </p:cNvPr>
            <p:cNvSpPr/>
            <p:nvPr/>
          </p:nvSpPr>
          <p:spPr>
            <a:xfrm>
              <a:off x="3827849" y="5261231"/>
              <a:ext cx="827977" cy="1174092"/>
            </a:xfrm>
            <a:prstGeom prst="rect">
              <a:avLst/>
            </a:prstGeom>
            <a:gradFill>
              <a:gsLst>
                <a:gs pos="0">
                  <a:srgbClr val="996633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" wrap="square" lIns="91392" tIns="45696" rIns="91392" bIns="456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6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99">
                  <a:solidFill>
                    <a:srgbClr val="FFFFFF"/>
                  </a:solidFill>
                  <a:latin typeface="Trebuchet MS" panose="020B0603020202020204"/>
                </a:rPr>
                <a:t>TZ2</a:t>
              </a:r>
              <a:endParaRPr lang="en-DE" sz="3199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F40006E-7FB0-4DE2-AD24-3CE97900A2A2}"/>
                </a:ext>
              </a:extLst>
            </p:cNvPr>
            <p:cNvSpPr/>
            <p:nvPr/>
          </p:nvSpPr>
          <p:spPr>
            <a:xfrm>
              <a:off x="3827847" y="6435325"/>
              <a:ext cx="827973" cy="735763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" wrap="square" lIns="91392" tIns="45696" rIns="91392" bIns="456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063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199" dirty="0">
                  <a:solidFill>
                    <a:srgbClr val="FFFFFF"/>
                  </a:solidFill>
                  <a:latin typeface="Trebuchet MS" panose="020B0603020202020204"/>
                </a:rPr>
                <a:t>PF</a:t>
              </a:r>
              <a:endParaRPr lang="en-DE" sz="3199" dirty="0">
                <a:solidFill>
                  <a:srgbClr val="FFFFFF"/>
                </a:solidFill>
                <a:latin typeface="Trebuchet MS" panose="020B0603020202020204"/>
              </a:endParaRP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E69119-413B-49E9-B81E-4B8367874C57}"/>
              </a:ext>
            </a:extLst>
          </p:cNvPr>
          <p:cNvCxnSpPr>
            <a:cxnSpLocks/>
          </p:cNvCxnSpPr>
          <p:nvPr/>
        </p:nvCxnSpPr>
        <p:spPr>
          <a:xfrm>
            <a:off x="11110721" y="2205243"/>
            <a:ext cx="0" cy="3516123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395AE92-CACA-4E85-B75F-EFFA3819BC50}"/>
              </a:ext>
            </a:extLst>
          </p:cNvPr>
          <p:cNvCxnSpPr>
            <a:cxnSpLocks/>
          </p:cNvCxnSpPr>
          <p:nvPr/>
        </p:nvCxnSpPr>
        <p:spPr>
          <a:xfrm>
            <a:off x="8554286" y="2205243"/>
            <a:ext cx="2" cy="3516123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5101E01A-3745-4C62-8D24-B3BD0C7A03A9}"/>
              </a:ext>
            </a:extLst>
          </p:cNvPr>
          <p:cNvSpPr txBox="1">
            <a:spLocks/>
          </p:cNvSpPr>
          <p:nvPr/>
        </p:nvSpPr>
        <p:spPr>
          <a:xfrm>
            <a:off x="504230" y="2116946"/>
            <a:ext cx="5324094" cy="4349072"/>
          </a:xfrm>
          <a:prstGeom prst="rect">
            <a:avLst/>
          </a:prstGeom>
        </p:spPr>
        <p:txBody>
          <a:bodyPr vert="horz" lIns="91392" tIns="45696" rIns="91392" bIns="4569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31" indent="-228531" defTabSz="914126" fontAlgn="auto">
              <a:spcAft>
                <a:spcPts val="0"/>
              </a:spcAft>
            </a:pPr>
            <a:r>
              <a:rPr lang="en-US" sz="2399" dirty="0">
                <a:solidFill>
                  <a:srgbClr val="000000"/>
                </a:solidFill>
                <a:latin typeface="Bookman Old Style" panose="02050604050505020204" pitchFamily="18" charset="0"/>
              </a:rPr>
              <a:t>DNA: total but mostly ~95% dead community</a:t>
            </a:r>
          </a:p>
          <a:p>
            <a:pPr marL="228531" indent="-228531" defTabSz="914126" fontAlgn="auto">
              <a:spcAft>
                <a:spcPts val="0"/>
              </a:spcAft>
            </a:pPr>
            <a:r>
              <a:rPr lang="en-US" sz="2399" dirty="0">
                <a:solidFill>
                  <a:srgbClr val="000000"/>
                </a:solidFill>
                <a:latin typeface="Bookman Old Style" panose="02050604050505020204" pitchFamily="18" charset="0"/>
              </a:rPr>
              <a:t>RNA: ~95% ribosomal RNA </a:t>
            </a:r>
            <a:r>
              <a:rPr lang="en-US" sz="2399" dirty="0">
                <a:solidFill>
                  <a:srgbClr val="000000"/>
                </a:solidFill>
                <a:latin typeface="Bookman Old Style" panose="02050604050505020204" pitchFamily="18" charset="0"/>
                <a:sym typeface="Wingdings" panose="05000000000000000000" pitchFamily="2" charset="2"/>
              </a:rPr>
              <a:t></a:t>
            </a:r>
            <a:r>
              <a:rPr lang="en-US" sz="2399" dirty="0">
                <a:solidFill>
                  <a:srgbClr val="000000"/>
                </a:solidFill>
                <a:latin typeface="Bookman Old Style" panose="02050604050505020204" pitchFamily="18" charset="0"/>
              </a:rPr>
              <a:t> protein production ~activity!</a:t>
            </a:r>
          </a:p>
          <a:p>
            <a:pPr marL="228531" indent="-228531" defTabSz="914126" fontAlgn="auto">
              <a:spcAft>
                <a:spcPts val="0"/>
              </a:spcAft>
            </a:pPr>
            <a:endParaRPr lang="en-US" sz="2399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228531" indent="-228531" defTabSz="914126" fontAlgn="auto">
              <a:spcAft>
                <a:spcPts val="0"/>
              </a:spcAft>
            </a:pPr>
            <a:r>
              <a:rPr lang="en-US" sz="2399" dirty="0">
                <a:solidFill>
                  <a:srgbClr val="000000"/>
                </a:solidFill>
                <a:latin typeface="Bookman Old Style" panose="02050604050505020204" pitchFamily="18" charset="0"/>
              </a:rPr>
              <a:t>Which species are active in thawing permafrost (TZ) then?</a:t>
            </a:r>
            <a:endParaRPr lang="en-DE" sz="2399" dirty="0">
              <a:solidFill>
                <a:srgbClr val="0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9B7973-801C-43E1-8D75-281FBC133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/>
              <a:t>#EGU22 | SSS4.5 | Maria Scheel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857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AF3BC42-644F-42F9-8401-F2B0022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64" y="1484784"/>
            <a:ext cx="11665296" cy="4680520"/>
          </a:xfrm>
        </p:spPr>
        <p:txBody>
          <a:bodyPr vert="horz" lIns="91416" tIns="45708" rIns="91416" bIns="45708" rtlCol="0">
            <a:noAutofit/>
          </a:bodyPr>
          <a:lstStyle/>
          <a:p>
            <a:pPr marL="571329" indent="-342797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Bookman Old Style" panose="02050604050505020204" pitchFamily="18" charset="0"/>
              </a:rPr>
              <a:t>Which taxa are </a:t>
            </a:r>
            <a:r>
              <a:rPr lang="en-US" sz="2400" b="1" dirty="0">
                <a:latin typeface="Bookman Old Style" panose="02050604050505020204" pitchFamily="18" charset="0"/>
              </a:rPr>
              <a:t>putatively active</a:t>
            </a:r>
            <a:r>
              <a:rPr lang="en-US" sz="2400" dirty="0">
                <a:latin typeface="Bookman Old Style" panose="02050604050505020204" pitchFamily="18" charset="0"/>
              </a:rPr>
              <a:t> in abruptly thawing, ancient permafrost material?</a:t>
            </a:r>
          </a:p>
          <a:p>
            <a:pPr marL="571329" indent="-342797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Bookman Old Style" panose="02050604050505020204" pitchFamily="18" charset="0"/>
              </a:rPr>
              <a:t>Are </a:t>
            </a:r>
            <a:r>
              <a:rPr lang="en-US" sz="2400" b="1" dirty="0">
                <a:latin typeface="Bookman Old Style" panose="02050604050505020204" pitchFamily="18" charset="0"/>
              </a:rPr>
              <a:t>abiotic (edaphic) </a:t>
            </a:r>
            <a:r>
              <a:rPr lang="en-US" sz="2400" dirty="0">
                <a:latin typeface="Bookman Old Style" panose="02050604050505020204" pitchFamily="18" charset="0"/>
              </a:rPr>
              <a:t>or </a:t>
            </a:r>
            <a:r>
              <a:rPr lang="en-US" sz="2400" b="1" dirty="0">
                <a:latin typeface="Bookman Old Style" panose="02050604050505020204" pitchFamily="18" charset="0"/>
              </a:rPr>
              <a:t>biotic (predatory) factors </a:t>
            </a:r>
            <a:r>
              <a:rPr lang="en-US" sz="2400" dirty="0">
                <a:latin typeface="Bookman Old Style" panose="02050604050505020204" pitchFamily="18" charset="0"/>
              </a:rPr>
              <a:t>driving the differences between communities at different depths?</a:t>
            </a:r>
          </a:p>
          <a:p>
            <a:pPr marL="571329" indent="-342797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What is the community’s </a:t>
            </a: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metabolic and stress response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Bookman Old Style" panose="02050604050505020204" pitchFamily="18" charset="0"/>
              </a:rPr>
              <a:t> to thaw?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8CB76-B611-4F9C-938F-69237518B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dirty="0"/>
              <a:t>#EGU22 | SSS4.5 | Maria Scheel</a:t>
            </a:r>
            <a:endParaRPr lang="en-D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2A009F-46D1-45F0-88DC-4F2BD573D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519"/>
            <a:ext cx="12188825" cy="114126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Research Questions</a:t>
            </a:r>
            <a:endParaRPr lang="en-DE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87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781C53-7367-47F1-B74C-63C42738AF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170" y="2851826"/>
            <a:ext cx="10217663" cy="923090"/>
          </a:xfrm>
        </p:spPr>
        <p:txBody>
          <a:bodyPr/>
          <a:lstStyle/>
          <a:p>
            <a:r>
              <a:rPr lang="en-US" dirty="0">
                <a:latin typeface="+mj-lt"/>
              </a:rPr>
              <a:t>3. </a:t>
            </a:r>
            <a:r>
              <a:rPr lang="en-US" sz="4799" dirty="0">
                <a:latin typeface="+mj-lt"/>
              </a:rPr>
              <a:t>Methodology</a:t>
            </a:r>
            <a:endParaRPr lang="en-DE" sz="4799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F896EB-9F66-4041-8F30-6A73DF62C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#EGU22 | SSS4.5 | Maria Scheel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149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5B533-A1E4-4E66-A9E6-AA81DF8E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#EGU22 | SSS4.5 | Maria Scheel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88825" cy="109672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de-DE" kern="0" dirty="0">
                <a:latin typeface="+mj-lt"/>
              </a:rPr>
              <a:t>Study </a:t>
            </a:r>
            <a:r>
              <a:rPr lang="de-DE" kern="0" dirty="0" err="1">
                <a:latin typeface="+mj-lt"/>
              </a:rPr>
              <a:t>area</a:t>
            </a:r>
            <a:endParaRPr lang="de-DE" kern="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A3D7287-BB8A-44A5-962A-48797736074E}"/>
              </a:ext>
            </a:extLst>
          </p:cNvPr>
          <p:cNvGrpSpPr/>
          <p:nvPr/>
        </p:nvGrpSpPr>
        <p:grpSpPr>
          <a:xfrm>
            <a:off x="1160693" y="1089744"/>
            <a:ext cx="10533845" cy="5768255"/>
            <a:chOff x="8586933" y="659241"/>
            <a:chExt cx="10620806" cy="57697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60C30ED-2EF9-4391-8AE1-3DFADCA8FC12}"/>
                </a:ext>
              </a:extLst>
            </p:cNvPr>
            <p:cNvGrpSpPr/>
            <p:nvPr/>
          </p:nvGrpSpPr>
          <p:grpSpPr>
            <a:xfrm>
              <a:off x="8586933" y="659241"/>
              <a:ext cx="3322209" cy="5769757"/>
              <a:chOff x="7636743" y="624199"/>
              <a:chExt cx="3323074" cy="5771260"/>
            </a:xfrm>
          </p:grpSpPr>
          <p:pic>
            <p:nvPicPr>
              <p:cNvPr id="15" name="Picture 14" descr="Map&#10;&#10;Description automatically generated">
                <a:extLst>
                  <a:ext uri="{FF2B5EF4-FFF2-40B4-BE49-F238E27FC236}">
                    <a16:creationId xmlns:a16="http://schemas.microsoft.com/office/drawing/2014/main" id="{9EB31C1D-38A0-43D9-B1A0-93146F68D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6743" y="624199"/>
                <a:ext cx="3323074" cy="5771260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0BFDCCD-9ACC-4CA7-A1D5-C8E807D4079F}"/>
                  </a:ext>
                </a:extLst>
              </p:cNvPr>
              <p:cNvSpPr/>
              <p:nvPr/>
            </p:nvSpPr>
            <p:spPr>
              <a:xfrm>
                <a:off x="10315332" y="2532401"/>
                <a:ext cx="417380" cy="414753"/>
              </a:xfrm>
              <a:prstGeom prst="ellipse">
                <a:avLst/>
              </a:prstGeom>
              <a:noFill/>
              <a:ln w="28575" cap="flat" cmpd="sng" algn="ctr">
                <a:solidFill>
                  <a:srgbClr val="EA4335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 defTabSz="457063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NL" sz="4797">
                  <a:solidFill>
                    <a:srgbClr val="0A1449"/>
                  </a:solidFill>
                  <a:latin typeface="Trebuchet MS" panose="020B0603020202020204"/>
                </a:endParaRP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5D76A3D-19A9-4ECD-A224-5C83B3C98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75294" y="1096113"/>
              <a:ext cx="5832445" cy="495672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2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AU 16:9">
  <a:themeElements>
    <a:clrScheme name="05 AU Green">
      <a:dk1>
        <a:srgbClr val="000000"/>
      </a:dk1>
      <a:lt1>
        <a:srgbClr val="FFFFFF"/>
      </a:lt1>
      <a:dk2>
        <a:srgbClr val="425821"/>
      </a:dk2>
      <a:lt2>
        <a:srgbClr val="425821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Wood Type">
  <a:themeElements>
    <a:clrScheme name="01 AU 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3.xml><?xml version="1.0" encoding="utf-8"?>
<a:theme xmlns:a="http://schemas.openxmlformats.org/drawingml/2006/main" name="1_Wood Type">
  <a:themeElements>
    <a:clrScheme name="01 AU 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1760</Words>
  <Application>Microsoft Office PowerPoint</Application>
  <PresentationFormat>Custom</PresentationFormat>
  <Paragraphs>358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Wingdings 3</vt:lpstr>
      <vt:lpstr>AU Passata</vt:lpstr>
      <vt:lpstr>AU Passata Light</vt:lpstr>
      <vt:lpstr>Rockwell Extra Bold</vt:lpstr>
      <vt:lpstr>AU Peto</vt:lpstr>
      <vt:lpstr>Trebuchet MS</vt:lpstr>
      <vt:lpstr>Cambria</vt:lpstr>
      <vt:lpstr>Bookman Old Style</vt:lpstr>
      <vt:lpstr>Georgia</vt:lpstr>
      <vt:lpstr>Calibri</vt:lpstr>
      <vt:lpstr>Century Gothic</vt:lpstr>
      <vt:lpstr>Wingdings</vt:lpstr>
      <vt:lpstr>Arial</vt:lpstr>
      <vt:lpstr>AU 16:9</vt:lpstr>
      <vt:lpstr>Wood Type</vt:lpstr>
      <vt:lpstr>1_Wood Type</vt:lpstr>
      <vt:lpstr>Should I grow or should I go?</vt:lpstr>
      <vt:lpstr>Overview</vt:lpstr>
      <vt:lpstr>1. Context</vt:lpstr>
      <vt:lpstr>Permafrost</vt:lpstr>
      <vt:lpstr>Cryophilic microorganisms</vt:lpstr>
      <vt:lpstr>Motivation</vt:lpstr>
      <vt:lpstr>Research Questions</vt:lpstr>
      <vt:lpstr>3. Methodology</vt:lpstr>
      <vt:lpstr>Study area</vt:lpstr>
      <vt:lpstr>Study area</vt:lpstr>
      <vt:lpstr>Soil conditions</vt:lpstr>
      <vt:lpstr>Digging deeper: transcriptomics</vt:lpstr>
      <vt:lpstr>Methodology</vt:lpstr>
      <vt:lpstr>4. Active community (rRNA)</vt:lpstr>
      <vt:lpstr>Community composition</vt:lpstr>
      <vt:lpstr>Permafrost prokarya &amp; their predators</vt:lpstr>
      <vt:lpstr>DeSeq2 &amp; ANCOM-BC </vt:lpstr>
      <vt:lpstr>DeSeq2 &amp; ANCOM-BC </vt:lpstr>
      <vt:lpstr>Possible “Grow or go” strategists*</vt:lpstr>
      <vt:lpstr>PowerPoint Presentation</vt:lpstr>
      <vt:lpstr>PowerPoint Presentation</vt:lpstr>
      <vt:lpstr>Variance partitioning</vt:lpstr>
      <vt:lpstr>Ordination</vt:lpstr>
      <vt:lpstr>Networks</vt:lpstr>
      <vt:lpstr>5. mRNA &amp; Outlook</vt:lpstr>
      <vt:lpstr>mRNA – gene abundances</vt:lpstr>
      <vt:lpstr>6. Conclusions</vt:lpstr>
      <vt:lpstr>References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2022-05-25T06:45:11Z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luginDependencies_0">
    <vt:lpwstr>{"635926855539746206:636045261152541358":[{"dependencyType":"DataSource","dependencyId":":","dependencyVersion":null},{"dependencyType":"DataSource","dependencyId":":","dependencyVersion":null},{"dependencyType":"DataSource","dependencyId":":","dependency</vt:lpwstr>
  </property>
  <property fmtid="{D5CDD505-2E9C-101B-9397-08002B2CF9AE}" pid="3" name="PluginDependencies_1">
    <vt:lpwstr>Version":null},{"dependencyType":"DataSource","dependencyId":":","dependencyVersion":null},{"dependencyType":"DataSource","dependencyId":":","dependencyVersion":null},{"dependencyType":"DataSource","dependencyId":":","dependencyVersion":null},{"dependency</vt:lpwstr>
  </property>
  <property fmtid="{D5CDD505-2E9C-101B-9397-08002B2CF9AE}" pid="4" name="PluginDependencies_2">
    <vt:lpwstr>Type":"DataSource","dependencyId":":","dependencyVersion":null},{"dependencyType":"DataSource","dependencyId":":","dependencyVersion":null},{"dependencyType":"DataSource","dependencyId":":","dependencyVersion":null},{"dependencyType":"DataSource","depende</vt:lpwstr>
  </property>
  <property fmtid="{D5CDD505-2E9C-101B-9397-08002B2CF9AE}" pid="5" name="PluginDependencies_3">
    <vt:lpwstr>ncyId":":","dependencyVersion":null},{"dependencyType":"DataSource","dependencyId":":","dependencyVersion":null},{"dependencyType":"DataSource","dependencyId":":","dependencyVersion":null},{"dependencyType":"DataSource","dependencyId":":","dependencyVersi</vt:lpwstr>
  </property>
  <property fmtid="{D5CDD505-2E9C-101B-9397-08002B2CF9AE}" pid="6" name="PluginDependencies_4">
    <vt:lpwstr>on":null},{"dependencyType":"DataSource","dependencyId":":","dependencyVersion":null},{"dependencyType":"DataSource","dependencyId":":","dependencyVersion":null},{"dependencyType":"DataSource","dependencyId":":","dependencyVersion":null},{"dependencyType"</vt:lpwstr>
  </property>
  <property fmtid="{D5CDD505-2E9C-101B-9397-08002B2CF9AE}" pid="7" name="PluginDependencies_5">
    <vt:lpwstr>:"DataSource","dependencyId":":","dependencyVersion":null},{"dependencyType":"DataSource","dependencyId":":","dependencyVersion":null},{"dependencyType":"DataSource","dependencyId":":","dependencyVersion":null},{"dependencyType":"DataSource","dependencyId</vt:lpwstr>
  </property>
  <property fmtid="{D5CDD505-2E9C-101B-9397-08002B2CF9AE}" pid="8" name="PluginDependencies_6">
    <vt:lpwstr>":":","dependencyVersion":null},{"dependencyType":"DataSource","dependencyId":":","dependencyVersion":null},{"dependencyType":"DataSource","dependencyId":":","dependencyVersion":null},{"dependencyType":"DataSource","dependencyId":":","dependencyVersion":n</vt:lpwstr>
  </property>
  <property fmtid="{D5CDD505-2E9C-101B-9397-08002B2CF9AE}" pid="9" name="PluginDependencies_7">
    <vt:lpwstr>ull},{"dependencyType":"DataSource","dependencyId":":","dependencyVersion":null},{"dependencyType":"DataSource","dependencyId":":","dependencyVersion":null},{"dependencyType":"DataSource","dependencyId":":","dependencyVersion":null},{"dependencyType":"Dat</vt:lpwstr>
  </property>
  <property fmtid="{D5CDD505-2E9C-101B-9397-08002B2CF9AE}" pid="10" name="PluginDependencies_8">
    <vt:lpwstr>aSource","dependencyId":":","dependencyVersion":null},{"dependencyType":"DataSource","dependencyId":":","dependencyVersion":null},{"dependencyType":"DataSource","dependencyId":":","dependencyVersion":null},{"dependencyType":"DataSource","dependencyId":":"</vt:lpwstr>
  </property>
  <property fmtid="{D5CDD505-2E9C-101B-9397-08002B2CF9AE}" pid="11" name="PluginDependencies_9">
    <vt:lpwstr>,"dependencyVersion":null},{"dependencyType":"DataSource","dependencyId":":","dependencyVersion":null},{"dependencyType":"DataSource","dependencyId":":","dependencyVersion":null},{"dependencyType":"DataSource","dependencyId":":","dependencyVersion":null},</vt:lpwstr>
  </property>
  <property fmtid="{D5CDD505-2E9C-101B-9397-08002B2CF9AE}" pid="12" name="PluginDependencies_10">
    <vt:lpwstr>{"dependencyType":"DataSource","dependencyId":":","dependencyVersion":null},{"dependencyType":"DataSource","dependencyId":":","dependencyVersion":null},{"dependencyType":"DataSource","dependencyId":":","dependencyVersion":null},{"dependencyType":"DataSour</vt:lpwstr>
  </property>
  <property fmtid="{D5CDD505-2E9C-101B-9397-08002B2CF9AE}" pid="13" name="PluginDependencies_11">
    <vt:lpwstr>ce","dependencyId":":","dependencyVersion":null},{"dependencyType":"DataSource","dependencyId":":","dependencyVersion":null},{"dependencyType":"DataSource","dependencyId":":","dependencyVersion":null},{"dependencyType":"DataSource","dependencyId":":","dep</vt:lpwstr>
  </property>
  <property fmtid="{D5CDD505-2E9C-101B-9397-08002B2CF9AE}" pid="14" name="PluginDependencies_12">
    <vt:lpwstr>endencyVersion":null},{"dependencyType":"DataSource","dependencyId":":","dependencyVersion":null},{"dependencyType":"DataSource","dependencyId":":","dependencyVersion":null},{"dependencyType":"DataSource","dependencyId":":","dependencyVersion":null},{"dep</vt:lpwstr>
  </property>
  <property fmtid="{D5CDD505-2E9C-101B-9397-08002B2CF9AE}" pid="15" name="PluginDependencies_13">
    <vt:lpwstr>endencyType":"DataSource","dependencyId":":","dependencyVersion":null},{"dependencyType":"DataSource","dependencyId":":","dependencyVersion":null},{"dependencyType":"DataSource","dependencyId":":","dependencyVersion":null},{"dependencyType":"DataSource","</vt:lpwstr>
  </property>
  <property fmtid="{D5CDD505-2E9C-101B-9397-08002B2CF9AE}" pid="16" name="PluginDependencies_14">
    <vt:lpwstr>dependencyId":":","dependencyVersion":null},{"dependencyType":"DataSource","dependencyId":":","dependencyVersion":null},{"dependencyType":"DataSource","dependencyId":":","dependencyVersion":null},{"dependencyType":"DataSource","dependencyId":":","dependen</vt:lpwstr>
  </property>
  <property fmtid="{D5CDD505-2E9C-101B-9397-08002B2CF9AE}" pid="17" name="PluginDependencies_15">
    <vt:lpwstr>cyVersion":null},{"dependencyType":"DataSource","dependencyId":":","dependencyVersion":null},{"dependencyType":"DataSource","dependencyId":":","dependencyVersion":null},{"dependencyType":"DataSource","dependencyId":":","dependencyVersion":null},{"dependen</vt:lpwstr>
  </property>
  <property fmtid="{D5CDD505-2E9C-101B-9397-08002B2CF9AE}" pid="18" name="PluginDependencies_16">
    <vt:lpwstr>cyType":"DataSource","dependencyId":":","dependencyVersion":null},{"dependencyType":"DataSource","dependencyId":":","dependencyVersion":null},{"dependencyType":"DataSource","dependencyId":":","dependencyVersion":null},{"dependencyType":"DataSource","depen</vt:lpwstr>
  </property>
  <property fmtid="{D5CDD505-2E9C-101B-9397-08002B2CF9AE}" pid="19" name="PluginDependencies_17">
    <vt:lpwstr>dencyId":":","dependencyVersion":null},{"dependencyType":"DataSource","dependencyId":":","dependencyVersion":null},{"dependencyType":"DataSource","dependencyId":":","dependencyVersion":null},{"dependencyType":"DataSource","dependencyId":":","dependencyVer</vt:lpwstr>
  </property>
  <property fmtid="{D5CDD505-2E9C-101B-9397-08002B2CF9AE}" pid="20" name="PluginDependencies_18">
    <vt:lpwstr>sion":null},{"dependencyType":"DataSource","dependencyId":":","dependencyVersion":null},{"dependencyType":"DataSource","dependencyId":":","dependencyVersion":null},{"dependencyType":"DataSource","dependencyId":":","dependencyVersion":null},{"dependencyTyp</vt:lpwstr>
  </property>
  <property fmtid="{D5CDD505-2E9C-101B-9397-08002B2CF9AE}" pid="21" name="PluginDependencies_19">
    <vt:lpwstr>e":"DataSource","dependencyId":":","dependencyVersion":null},{"dependencyType":"DataSource","dependencyId":":","dependencyVersion":null},{"dependencyType":"DataSource","dependencyId":":","dependencyVersion":null},{"dependencyType":"DataSource","dependency</vt:lpwstr>
  </property>
  <property fmtid="{D5CDD505-2E9C-101B-9397-08002B2CF9AE}" pid="22" name="PluginDependencies_20">
    <vt:lpwstr>Id":":","dependencyVersion":null},{"dependencyType":"DataSource","dependencyId":":","dependencyVersion":null},{"dependencyType":"DataSource","dependencyId":":","dependencyVersion":null},{"dependencyType":"DataSource","dependencyId":":","dependencyVersion"</vt:lpwstr>
  </property>
  <property fmtid="{D5CDD505-2E9C-101B-9397-08002B2CF9AE}" pid="23" name="PluginDependencies_21">
    <vt:lpwstr>:null},{"dependencyType":"DataSource","dependencyId":":","dependencyVersion":null},{"dependencyType":"DataSource","dependencyId":":","dependencyVersion":null},{"dependencyType":"DataSource","dependencyId":":","dependencyVersion":null},{"dependencyType":"D</vt:lpwstr>
  </property>
  <property fmtid="{D5CDD505-2E9C-101B-9397-08002B2CF9AE}" pid="24" name="PluginDependencies_22">
    <vt:lpwstr>ataSource","dependencyId":":","dependencyVersion":null},{"dependencyType":"DataSource","dependencyId":":","dependencyVersion":null},{"dependencyType":"DataSource","dependencyId":":","dependencyVersion":null},{"dependencyType":"DataSource","dependencyId":"</vt:lpwstr>
  </property>
  <property fmtid="{D5CDD505-2E9C-101B-9397-08002B2CF9AE}" pid="25" name="PluginDependencies_23">
    <vt:lpwstr>:","dependencyVersion":null},{"dependencyType":"DataSource","dependencyId":":","dependencyVersion":null},{"dependencyType":"DataSource","dependencyId":":","dependencyVersion":null},{"dependencyType":"DataSource","dependencyId":":","dependencyVersion":null</vt:lpwstr>
  </property>
  <property fmtid="{D5CDD505-2E9C-101B-9397-08002B2CF9AE}" pid="26" name="PluginDependencies_24">
    <vt:lpwstr>},{"dependencyType":"DataSource","dependencyId":":","dependencyVersion":null},{"dependencyType":"DataSource","dependencyId":":","dependencyVersion":null},{"dependencyType":"DataSource","dependencyId":":","dependencyVersion":null},{"dependencyType":"DataSo</vt:lpwstr>
  </property>
  <property fmtid="{D5CDD505-2E9C-101B-9397-08002B2CF9AE}" pid="27" name="PluginDependencies_25">
    <vt:lpwstr>urce","dependencyId":":","dependencyVersion":null},{"dependencyType":"DataSource","dependencyId":":","dependencyVersion":null},{"dependencyType":"DataSource","dependencyId":":","dependencyVersion":null},{"dependencyType":"DataSource","dependencyId":":","d</vt:lpwstr>
  </property>
  <property fmtid="{D5CDD505-2E9C-101B-9397-08002B2CF9AE}" pid="28" name="PluginDependencies_26">
    <vt:lpwstr>ependencyVersion":null},{"dependencyType":"DataSource","dependencyId":":","dependencyVersion":null},{"dependencyType":"DataSource","dependencyId":":","dependencyVersion":null},{"dependencyType":"DataSource","dependencyId":":","dependencyVersion":null},{"d</vt:lpwstr>
  </property>
  <property fmtid="{D5CDD505-2E9C-101B-9397-08002B2CF9AE}" pid="29" name="PluginDependencies_27">
    <vt:lpwstr>ependencyType":"DataSource","dependencyId":":","dependencyVersion":null},{"dependencyType":"DataSource","dependencyId":":","dependencyVersion":null},{"dependencyType":"DataSource","dependencyId":":","dependencyVersion":null},{"dependencyType":"DataSource"</vt:lpwstr>
  </property>
  <property fmtid="{D5CDD505-2E9C-101B-9397-08002B2CF9AE}" pid="30" name="PluginDependencies_28">
    <vt:lpwstr>,"dependencyId":":","dependencyVersion":null},{"dependencyType":"DataSource","dependencyId":":","dependencyVersion":null},{"dependencyType":"DataSource","dependencyId":":","dependencyVersion":null},{"dependencyType":"DataSource","dependencyId":":","depend</vt:lpwstr>
  </property>
  <property fmtid="{D5CDD505-2E9C-101B-9397-08002B2CF9AE}" pid="31" name="PluginDependencies_29">
    <vt:lpwstr>encyVersion":null},{"dependencyType":"DataSource","dependencyId":":","dependencyVersion":null},{"dependencyType":"DataSource","dependencyId":":","dependencyVersion":null},{"dependencyType":"DataSource","dependencyId":":","dependencyVersion":null},{"depend</vt:lpwstr>
  </property>
  <property fmtid="{D5CDD505-2E9C-101B-9397-08002B2CF9AE}" pid="32" name="PluginDependencies_30">
    <vt:lpwstr>encyType":"DataSource","dependencyId":":","dependencyVersion":null},{"dependencyType":"DataSource","dependencyId":":","dependencyVersion":null},{"dependencyType":"DataSource","dependencyId":":","dependencyVersion":null},{"dependencyType":"DataSource","dep</vt:lpwstr>
  </property>
  <property fmtid="{D5CDD505-2E9C-101B-9397-08002B2CF9AE}" pid="33" name="PluginDependencies_31">
    <vt:lpwstr>endencyId":":","dependencyVersion":null},{"dependencyType":"DataSource","dependencyId":":","dependencyVersion":null},{"dependencyType":"DataSource","dependencyId":":","dependencyVersion":null},{"dependencyType":"DataSource","dependencyId":":","dependencyV</vt:lpwstr>
  </property>
  <property fmtid="{D5CDD505-2E9C-101B-9397-08002B2CF9AE}" pid="34" name="PluginDependencies_32">
    <vt:lpwstr>ersion":null},{"dependencyType":"DataSource","dependencyId":":","dependencyVersion":null},{"dependencyType":"DataSource","dependencyId":":","dependencyVersion":null},{"dependencyType":"DataSource","dependencyId":":","dependencyVersion":null},{"dependencyT</vt:lpwstr>
  </property>
  <property fmtid="{D5CDD505-2E9C-101B-9397-08002B2CF9AE}" pid="35" name="PluginDependencies_33">
    <vt:lpwstr>ype":"DataSource","dependencyId":":","dependencyVersion":null},{"dependencyType":"DataSource","dependencyId":":","dependencyVersion":null},{"dependencyType":"DataSource","dependencyId":":","dependencyVersion":null},{"dependencyType":"DataSource","dependen</vt:lpwstr>
  </property>
  <property fmtid="{D5CDD505-2E9C-101B-9397-08002B2CF9AE}" pid="36" name="PluginDependencies_34">
    <vt:lpwstr>cyId":":","dependencyVersion":null},{"dependencyType":"DataSource","dependencyId":":","dependencyVersion":null},{"dependencyType":"DataSource","dependencyId":":","dependencyVersion":null},{"dependencyType":"DataSource","dependencyId":":","dependencyVersio</vt:lpwstr>
  </property>
  <property fmtid="{D5CDD505-2E9C-101B-9397-08002B2CF9AE}" pid="37" name="PluginDependencies_35">
    <vt:lpwstr>n":null},{"dependencyType":"DataSource","dependencyId":":","dependencyVersion":null},{"dependencyType":"DataSource","dependencyId":":","dependencyVersion":null},{"dependencyType":"DataSource","dependencyId":":","dependencyVersion":null},{"dependencyType":</vt:lpwstr>
  </property>
  <property fmtid="{D5CDD505-2E9C-101B-9397-08002B2CF9AE}" pid="38" name="PluginDependencies_36">
    <vt:lpwstr>"DataSource","dependencyId":":","dependencyVersion":null},{"dependencyType":"DataSource","dependencyId":":","dependencyVersion":null},{"dependencyType":"DataSource","dependencyId":":","dependencyVersion":null},{"dependencyType":"DataSource","dependencyId"</vt:lpwstr>
  </property>
  <property fmtid="{D5CDD505-2E9C-101B-9397-08002B2CF9AE}" pid="39" name="PluginDependencies_37">
    <vt:lpwstr>:":","dependencyVersion":null},{"dependencyType":"DataSource","dependencyId":":","dependencyVersion":null},{"dependencyType":"DataSource","dependencyId":":","dependencyVersion":null},{"dependencyType":"DataSource","dependencyId":":","dependencyVersion":nu</vt:lpwstr>
  </property>
  <property fmtid="{D5CDD505-2E9C-101B-9397-08002B2CF9AE}" pid="40" name="PluginDependencies_38">
    <vt:lpwstr>ll},{"dependencyType":"DataSource","dependencyId":":","dependencyVersion":null},{"dependencyType":"DataSource","dependencyId":":","dependencyVersion":null},{"dependencyType":"DataSource","dependencyId":":","dependencyVersion":null},{"dependencyType":"Data</vt:lpwstr>
  </property>
  <property fmtid="{D5CDD505-2E9C-101B-9397-08002B2CF9AE}" pid="41" name="PluginDependencies_39">
    <vt:lpwstr>Source","dependencyId":":","dependencyVersion":null},{"dependencyType":"DataSource","dependencyId":":","dependencyVersion":null},{"dependencyType":"DataSource","dependencyId":":","dependencyVersion":null},{"dependencyType":"DataSource","dependencyId":":",</vt:lpwstr>
  </property>
  <property fmtid="{D5CDD505-2E9C-101B-9397-08002B2CF9AE}" pid="42" name="PluginDependencies_40">
    <vt:lpwstr>"dependencyVersion":null},{"dependencyType":"DataSource","dependencyId":":","dependencyVersion":null},{"dependencyType":"DataSource","dependencyId":":","dependencyVersion":null},{"dependencyType":"DataSource","dependencyId":":","dependencyVersion":null},{</vt:lpwstr>
  </property>
  <property fmtid="{D5CDD505-2E9C-101B-9397-08002B2CF9AE}" pid="43" name="PluginDependencies_41">
    <vt:lpwstr>"dependencyType":"DataSource","dependencyId":":","dependencyVersion":null},{"dependencyType":"DataSource","dependencyId":":","dependencyVersion":null},{"dependencyType":"DataSource","dependencyId":":","dependencyVersion":null},{"dependencyType":"DataSourc</vt:lpwstr>
  </property>
  <property fmtid="{D5CDD505-2E9C-101B-9397-08002B2CF9AE}" pid="44" name="PluginDependencies_42">
    <vt:lpwstr>e","dependencyId":":","dependencyVersion":null},{"dependencyType":"DataSource","dependencyId":":","dependencyVersion":null},{"dependencyType":"DataSource","dependencyId":":","dependencyVersion":null},{"dependencyType":"DataSource","dependencyId":":","depe</vt:lpwstr>
  </property>
  <property fmtid="{D5CDD505-2E9C-101B-9397-08002B2CF9AE}" pid="45" name="PluginDependencies_43">
    <vt:lpwstr>ndencyVersion":null},{"dependencyType":"DataSource","dependencyId":":","dependencyVersion":null},{"dependencyType":"DataSource","dependencyId":":","dependencyVersion":null},{"dependencyType":"DataSource","dependencyId":":","dependencyVersion":null},{"depe</vt:lpwstr>
  </property>
  <property fmtid="{D5CDD505-2E9C-101B-9397-08002B2CF9AE}" pid="46" name="PluginDependencies_44">
    <vt:lpwstr>ndencyType":"DataSource","dependencyId":":","dependencyVersion":null},{"dependencyType":"DataSource","dependencyId":":","dependencyVersion":null},{"dependencyType":"DataSource","dependencyId":":","dependencyVersion":null},{"dependencyType":"DataSource","d</vt:lpwstr>
  </property>
  <property fmtid="{D5CDD505-2E9C-101B-9397-08002B2CF9AE}" pid="47" name="PluginDependencies_45">
    <vt:lpwstr>ependencyId":":","dependencyVersion":null},{"dependencyType":"DataSource","dependencyId":":","dependencyVersion":null},{"dependencyType":"DataSource","dependencyId":":","dependencyVersion":null},{"dependencyType":"DataSource","dependencyId":":","dependenc</vt:lpwstr>
  </property>
  <property fmtid="{D5CDD505-2E9C-101B-9397-08002B2CF9AE}" pid="48" name="PluginDependencies_46">
    <vt:lpwstr>yVersion":null},{"dependencyType":"DataSource","dependencyId":":","dependencyVersion":null},{"dependencyType":"DataSource","dependencyId":":","dependencyVersion":null},{"dependencyType":"DataSource","dependencyId":":","dependencyVersion":null},{"dependenc</vt:lpwstr>
  </property>
  <property fmtid="{D5CDD505-2E9C-101B-9397-08002B2CF9AE}" pid="49" name="PluginDependencies_47">
    <vt:lpwstr>yType":"DataSource","dependencyId":":","dependencyVersion":null},{"dependencyType":"DataSource","dependencyId":":","dependencyVersion":null},{"dependencyType":"DataSource","dependencyId":":","dependencyVersion":null},{"dependencyType":"DataSource","depend</vt:lpwstr>
  </property>
  <property fmtid="{D5CDD505-2E9C-101B-9397-08002B2CF9AE}" pid="50" name="PluginDependencies_48">
    <vt:lpwstr>encyId":":","dependencyVersion":null},{"dependencyType":"DataSource","dependencyId":":","dependencyVersion":null},{"dependencyType":"DataSource","dependencyId":":","dependencyVersion":null},{"dependencyType":"DataSource","dependencyId":":","dependencyVers</vt:lpwstr>
  </property>
  <property fmtid="{D5CDD505-2E9C-101B-9397-08002B2CF9AE}" pid="51" name="PluginDependencies_49">
    <vt:lpwstr>ion":null},{"dependencyType":"DataSource","dependencyId":":","dependencyVersion":null},{"dependencyType":"DataSource","dependencyId":":","dependencyVersion":null},{"dependencyType":"DataSource","dependencyId":":","dependencyVersion":null},{"dependencyType</vt:lpwstr>
  </property>
  <property fmtid="{D5CDD505-2E9C-101B-9397-08002B2CF9AE}" pid="52" name="PluginDependencies_50">
    <vt:lpwstr>":"DataSource","dependencyId":":","dependencyVersion":null},{"dependencyType":"DataSource","dependencyId":":","dependencyVersion":null},{"dependencyType":"DataSource","dependencyId":":","dependencyVersion":null},{"dependencyType":"DataSource","dependencyI</vt:lpwstr>
  </property>
  <property fmtid="{D5CDD505-2E9C-101B-9397-08002B2CF9AE}" pid="53" name="PluginDependencies_51">
    <vt:lpwstr>d":":","dependencyVersion":null},{"dependencyType":"DataSource","dependencyId":":","dependencyVersion":null},{"dependencyType":"DataSource","dependencyId":":","dependencyVersion":null},{"dependencyType":"DataSource","dependencyId":":","dependencyVersion":</vt:lpwstr>
  </property>
  <property fmtid="{D5CDD505-2E9C-101B-9397-08002B2CF9AE}" pid="54" name="PluginDependencies_52">
    <vt:lpwstr>null},{"dependencyType":"DataSource","dependencyId":":","dependencyVersion":null},{"dependencyType":"DataSource","dependencyId":":","dependencyVersion":null},{"dependencyType":"DataSource","dependencyId":":","dependencyVersion":null},{"dependencyType":"Da</vt:lpwstr>
  </property>
  <property fmtid="{D5CDD505-2E9C-101B-9397-08002B2CF9AE}" pid="55" name="PluginDependencies_53">
    <vt:lpwstr>taSource","dependencyId":":","dependencyVersion":null}],"635926855539746206:636045261152541359":[],"635926855539746206:636045261152541360":[],"635926855539746206:636045261152541361":[],"635926855539746206:636045261152541362":[],"635690283596553901:6357565</vt:lpwstr>
  </property>
  <property fmtid="{D5CDD505-2E9C-101B-9397-08002B2CF9AE}" pid="56" name="PluginDependencies_54">
    <vt:lpwstr>74568773657":[]}</vt:lpwstr>
  </property>
  <property fmtid="{D5CDD505-2E9C-101B-9397-08002B2CF9AE}" pid="57" name="CustomerId">
    <vt:lpwstr>auoffice</vt:lpwstr>
  </property>
  <property fmtid="{D5CDD505-2E9C-101B-9397-08002B2CF9AE}" pid="58" name="TemplateId">
    <vt:lpwstr>636196524199658508</vt:lpwstr>
  </property>
  <property fmtid="{D5CDD505-2E9C-101B-9397-08002B2CF9AE}" pid="59" name="UserProfileId">
    <vt:lpwstr>637728500497528192</vt:lpwstr>
  </property>
  <property fmtid="{D5CDD505-2E9C-101B-9397-08002B2CF9AE}" pid="60" name="TemplafyTimeStamp">
    <vt:lpwstr>2017-02-24T14:35:30.3621506Z</vt:lpwstr>
  </property>
  <property fmtid="{D5CDD505-2E9C-101B-9397-08002B2CF9AE}" pid="61" name="OfficeID">
    <vt:lpwstr>2339</vt:lpwstr>
  </property>
  <property fmtid="{D5CDD505-2E9C-101B-9397-08002B2CF9AE}" pid="62" name="colorthemechange">
    <vt:lpwstr>True</vt:lpwstr>
  </property>
</Properties>
</file>