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1" r:id="rId4"/>
    <p:sldId id="263" r:id="rId5"/>
    <p:sldId id="257" r:id="rId6"/>
    <p:sldId id="259" r:id="rId7"/>
    <p:sldId id="258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99C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0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A0576-458B-4651-95B0-E55ACB6643CC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227FD-7733-45AB-904E-AFB00BB651C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5766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27FD-7733-45AB-904E-AFB00BB651C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797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27FD-7733-45AB-904E-AFB00BB651C2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691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265F-120F-5FF1-A3E4-916317D10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76C0E-C673-1A9D-ABA9-13FA9C213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96BD1-DD15-BB51-56A0-72547878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221F0-DBA9-3C7B-57EF-6AFD9DE9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80BE0-644E-A180-D119-1EB7D1BC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585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AA0D-DBAA-46A6-368E-BC8AA372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12F2F-83EF-1F4B-2362-FED1946AF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500BF-F950-5A91-DCDE-9B4E335E2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436D2-8DF3-6A3F-CAFD-B27EF47F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56FDF-6FD2-D1E4-16E6-B51D3FAA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737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8B5608-9C09-B6AB-91BB-75E2692AE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014EC-FD82-BF72-1718-11D1A5BB5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1D574-6CF0-F527-982A-30F970E79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905E8-C840-62F1-D68E-E6B5143FB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6093E-2161-9326-F71D-62697668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011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0AD2-62A8-E468-638A-E6336AA52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A92FF-5C49-92AC-7FCC-CC1BF9662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19BA8-A4B9-7BE5-CD56-B20586742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486B3-7896-7DB6-7423-48436443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1260F-4D57-CBA7-09D0-CBC63211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5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46A1-831B-0732-F740-28D5710C3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3A651-581A-F876-7B73-F146960AC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118BF-B286-BADE-9A56-18862C85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5632C-D0E3-8827-F60D-24B725DF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F4409-83A6-EC6A-7D3A-26EFD745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795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8E06-B282-F3BD-E54B-D946A268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783F1-ADFD-3C23-618B-6B8CEF81D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37926-A4EE-F5DA-BE18-1AE2B35E5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EA765-4CCB-A932-4E53-64191C5A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35840-2FE1-C5E9-483E-553F128A0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1D3DC-4B0F-5E28-90A7-95A8D863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689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30B19-2C0D-609D-BF2F-1741ED8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7B86-23CE-1737-E8B0-DF520F227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2F12B-E66B-CDA3-70F9-EA44D043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45F77-FD69-CC40-6B4E-0BDBA2651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FF74E-8103-0364-9006-31F3C860C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20EE0F-7015-F831-4995-8CC14249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81CC-BD0C-59AC-55F2-2A1004AD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26689C-D75C-A222-2F4F-2D82BFDE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042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342D-A21F-24B5-32B8-BB4718C0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E4089-2085-5A77-6798-110495291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9DD90-4E11-82C5-BE3B-7525EA418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1301F-65AF-BC5D-10FE-7DD42F4B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517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2A2375-A247-5126-F008-503C4B24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342A28-979A-F239-0123-43748E72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7A713-2C23-37B6-78F3-8F78A2FB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5921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F4CE-8DCC-3817-591B-BFD10476F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CE2C5-962E-B25E-B7B6-FF4E6078C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CF99B-8364-05DE-E44E-D83F1B714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E2DCA-6653-0DB1-A288-A9FD8FFB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28947-19E4-A2A2-D5DA-B860E7983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4B54E-BDAB-5F6F-F913-6D6C28CF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43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CB537-7CEC-CD35-5F9E-2338C7BDD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49712-9D7A-C743-3824-EFEFD046D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67FA4-C125-6705-2386-9CF530A9E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1153D-6AD0-0353-8B21-F80E1C7E1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59A97-EB4C-082E-4834-A10ECCDF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8B8C1-0FE2-36D4-4656-41D99874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6232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E89D2-A10C-71B6-5331-162E115C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DCB0D-6383-C1EA-E7F6-ACF150905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3E8B9-CEC5-712D-25D0-F73AE7675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86065-A6AB-4E86-A613-832D354D9DA9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09261-B0CF-F7F8-FE0B-06B7AC82F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3A900-0442-A2A6-5638-0F93486D7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058B9-FE8D-4B9D-9157-74682AEC54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680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020D1E-6E17-068C-563A-D2F4D1AC9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6" y="-41096"/>
            <a:ext cx="12192000" cy="3637739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927EBD0-ACA0-09AB-3B86-DCA409D96E98}"/>
              </a:ext>
            </a:extLst>
          </p:cNvPr>
          <p:cNvSpPr txBox="1">
            <a:spLocks/>
          </p:cNvSpPr>
          <p:nvPr/>
        </p:nvSpPr>
        <p:spPr>
          <a:xfrm>
            <a:off x="3252987" y="5318472"/>
            <a:ext cx="7663404" cy="1462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EGU General Assembly 2022</a:t>
            </a:r>
          </a:p>
          <a:p>
            <a:r>
              <a:rPr lang="en-IN" sz="1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EGU22-555</a:t>
            </a:r>
          </a:p>
          <a:p>
            <a:r>
              <a:rPr lang="en-IN" sz="1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Session BG2.1</a:t>
            </a:r>
            <a:r>
              <a:rPr lang="en-IN" sz="1900" b="1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Palatino Linotype" panose="02040502050505030304" pitchFamily="18" charset="0"/>
              </a:rPr>
              <a:t>/GMPV1.4/SSS5.8</a:t>
            </a:r>
          </a:p>
          <a:p>
            <a:r>
              <a:rPr lang="en-IN" sz="1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24.05.2022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A3DEBD-D9A3-029E-A920-13E88E345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733" y="5438183"/>
            <a:ext cx="1333333" cy="1333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EB9111-7CBF-5C72-1992-459188E90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38" y="5177813"/>
            <a:ext cx="1732481" cy="170453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3971E11-F193-D2A4-F11B-6DA2E6804ECC}"/>
              </a:ext>
            </a:extLst>
          </p:cNvPr>
          <p:cNvSpPr txBox="1">
            <a:spLocks/>
          </p:cNvSpPr>
          <p:nvPr/>
        </p:nvSpPr>
        <p:spPr>
          <a:xfrm>
            <a:off x="234596" y="3234645"/>
            <a:ext cx="11691991" cy="1956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Carbon isotope and organic geochemistry of the Holocene sediments from Rann of Kachchh: implications to the preservation of organic matter and climate during the Indus Valley </a:t>
            </a:r>
            <a:r>
              <a:rPr lang="en-US" sz="28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Civilisation</a:t>
            </a:r>
            <a:br>
              <a:rPr lang="en-US" sz="2800" b="1" dirty="0">
                <a:solidFill>
                  <a:srgbClr val="FFFF00"/>
                </a:solidFill>
                <a:latin typeface="Palatino Linotype" panose="02040502050505030304" pitchFamily="18" charset="0"/>
              </a:rPr>
            </a:br>
            <a:endParaRPr lang="en-IN" sz="28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AB4F6F74-C8DB-FAD4-2287-9CFF48CC3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91" y="4775025"/>
            <a:ext cx="115870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FontTx/>
              <a:buNone/>
            </a:pPr>
            <a:r>
              <a:rPr lang="en-US" altLang="en-US" sz="20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Fulmati Ram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,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 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Mahesh Thakkar,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 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Gaurav Chauhan,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 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Ravi </a:t>
            </a:r>
            <a:r>
              <a:rPr lang="en-US" alt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Bhusan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,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 </a:t>
            </a:r>
            <a:r>
              <a:rPr lang="en-US" alt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Navin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Juyal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,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 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and </a:t>
            </a:r>
            <a:r>
              <a:rPr lang="en-US" alt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Anindya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 Sarkar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D4D64-CE9F-1FFF-2D06-E13AB4E05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34" y="5290000"/>
            <a:ext cx="1490874" cy="149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0C064-4B04-2F9F-C35D-E5BDB3B56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23" y="5290000"/>
            <a:ext cx="1704395" cy="1493188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86B543E0-702F-BB4F-6404-05CCEDB7D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8546"/>
            <a:ext cx="52613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FontTx/>
              <a:buNone/>
            </a:pPr>
            <a:r>
              <a:rPr lang="en-US" altLang="en-US" sz="2000" b="1" dirty="0">
                <a:latin typeface="Bradley Hand ITC" panose="03070402050302030203" pitchFamily="66" charset="0"/>
                <a:cs typeface="MV Boli" panose="02000500030200090000" pitchFamily="2" charset="0"/>
              </a:rPr>
              <a:t>Glimpse of the Rann of Kachchh, western India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F6A11-CF0B-8507-DFF3-AC7829DEC7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103" y="5118256"/>
            <a:ext cx="1301684" cy="17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4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FBCA2D4-056E-2CAC-92E0-E4D2F189E052}"/>
              </a:ext>
            </a:extLst>
          </p:cNvPr>
          <p:cNvGrpSpPr/>
          <p:nvPr/>
        </p:nvGrpSpPr>
        <p:grpSpPr>
          <a:xfrm>
            <a:off x="6505809" y="145586"/>
            <a:ext cx="5532950" cy="6142198"/>
            <a:chOff x="6505809" y="145586"/>
            <a:chExt cx="5532950" cy="6142198"/>
          </a:xfrm>
          <a:effectLst/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A22A47-9026-BD64-BDD3-2723E3B3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809" y="145586"/>
              <a:ext cx="5532950" cy="61421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D164DE-0D7C-4991-C036-AC7D8A075192}"/>
                </a:ext>
              </a:extLst>
            </p:cNvPr>
            <p:cNvSpPr/>
            <p:nvPr/>
          </p:nvSpPr>
          <p:spPr>
            <a:xfrm>
              <a:off x="6914508" y="2930525"/>
              <a:ext cx="559441" cy="41275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BA9373-E89D-F76F-A22F-DDD284B78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5" y="3272369"/>
            <a:ext cx="6259090" cy="3520738"/>
          </a:xfrm>
          <a:prstGeom prst="rect">
            <a:avLst/>
          </a:prstGeom>
        </p:spPr>
      </p:pic>
      <p:pic>
        <p:nvPicPr>
          <p:cNvPr id="11" name="Picture 2" descr="C:\Users\User\Desktop\Reg_report\pictures\DSC_0019 (2).JPG">
            <a:extLst>
              <a:ext uri="{FF2B5EF4-FFF2-40B4-BE49-F238E27FC236}">
                <a16:creationId xmlns:a16="http://schemas.microsoft.com/office/drawing/2014/main" id="{392E4E2B-FDD6-964C-E1E3-A50281E6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746" y="100598"/>
            <a:ext cx="4614376" cy="3068012"/>
          </a:xfrm>
          <a:prstGeom prst="rect">
            <a:avLst/>
          </a:prstGeom>
          <a:noFill/>
          <a:ln w="3175" algn="ctr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2" name="Picture 3" descr="C:\Users\User\Desktop\Reg_report\pictures\DSC_0153.JPG">
            <a:extLst>
              <a:ext uri="{FF2B5EF4-FFF2-40B4-BE49-F238E27FC236}">
                <a16:creationId xmlns:a16="http://schemas.microsoft.com/office/drawing/2014/main" id="{39072932-8BC4-D274-D2A9-955C4CC4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5926" y="1126982"/>
            <a:ext cx="3070909" cy="2041628"/>
          </a:xfrm>
          <a:prstGeom prst="rect">
            <a:avLst/>
          </a:prstGeom>
          <a:noFill/>
          <a:ln w="3175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986B8C-A64C-1AEA-37BD-A19A4B4649B8}"/>
              </a:ext>
            </a:extLst>
          </p:cNvPr>
          <p:cNvSpPr txBox="1"/>
          <p:nvPr/>
        </p:nvSpPr>
        <p:spPr>
          <a:xfrm>
            <a:off x="361507" y="6103118"/>
            <a:ext cx="129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Arabian Sea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DDE16E-A0C6-1D47-B456-B4D834EE305D}"/>
              </a:ext>
            </a:extLst>
          </p:cNvPr>
          <p:cNvSpPr txBox="1"/>
          <p:nvPr/>
        </p:nvSpPr>
        <p:spPr>
          <a:xfrm rot="19341334">
            <a:off x="1085070" y="4503079"/>
            <a:ext cx="114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Kori Creek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B7B48F-6CA1-5B63-92D2-F82B65E6754B}"/>
              </a:ext>
            </a:extLst>
          </p:cNvPr>
          <p:cNvSpPr txBox="1"/>
          <p:nvPr/>
        </p:nvSpPr>
        <p:spPr>
          <a:xfrm rot="20236494">
            <a:off x="2589809" y="5692539"/>
            <a:ext cx="166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Gulf of Kachchh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F37A0F8-3800-9D51-0926-BD0A1B53BBC9}"/>
              </a:ext>
            </a:extLst>
          </p:cNvPr>
          <p:cNvSpPr/>
          <p:nvPr/>
        </p:nvSpPr>
        <p:spPr>
          <a:xfrm rot="9628391">
            <a:off x="4898585" y="3588952"/>
            <a:ext cx="2056916" cy="2092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152A53D-C25E-05C1-8760-D0BBD2995400}"/>
              </a:ext>
            </a:extLst>
          </p:cNvPr>
          <p:cNvSpPr/>
          <p:nvPr/>
        </p:nvSpPr>
        <p:spPr>
          <a:xfrm rot="16200000">
            <a:off x="2380799" y="3477395"/>
            <a:ext cx="1302676" cy="2089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C9716D3-0C2E-2D2E-28F6-DE800C473F6B}"/>
              </a:ext>
            </a:extLst>
          </p:cNvPr>
          <p:cNvSpPr/>
          <p:nvPr/>
        </p:nvSpPr>
        <p:spPr>
          <a:xfrm>
            <a:off x="2927669" y="1739140"/>
            <a:ext cx="687401" cy="19598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06BEF-2289-53BD-8021-004DF85EA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52" y="5986102"/>
            <a:ext cx="588021" cy="8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31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F4BA48-7D1E-D0CA-CA64-84E3187AA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426" y="5986102"/>
            <a:ext cx="588021" cy="822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9247C-B98D-35A4-B14D-4CE89480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256" cy="3825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F2E6F5-A7D0-1822-BD70-E81BB9754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" y="3874006"/>
            <a:ext cx="4684571" cy="2934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A50FC-1034-095B-52D5-373D9070A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70" y="3878446"/>
            <a:ext cx="6115111" cy="2914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46D8C7-09AA-C3DB-8D68-51929801C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902" y="664622"/>
            <a:ext cx="2422545" cy="31606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BAF9D7-D3E3-24C5-91E8-C6CC7F1AD607}"/>
              </a:ext>
            </a:extLst>
          </p:cNvPr>
          <p:cNvSpPr txBox="1"/>
          <p:nvPr/>
        </p:nvSpPr>
        <p:spPr>
          <a:xfrm>
            <a:off x="9692114" y="125117"/>
            <a:ext cx="2497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Sengupta et al., 2020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A0AF859-94FE-821F-3BB8-F9EAC0898667}"/>
              </a:ext>
            </a:extLst>
          </p:cNvPr>
          <p:cNvSpPr/>
          <p:nvPr/>
        </p:nvSpPr>
        <p:spPr>
          <a:xfrm>
            <a:off x="7022013" y="1173475"/>
            <a:ext cx="267129" cy="2568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75D50-4CC1-9AC9-D16B-7810CE15D956}"/>
              </a:ext>
            </a:extLst>
          </p:cNvPr>
          <p:cNvSpPr txBox="1"/>
          <p:nvPr/>
        </p:nvSpPr>
        <p:spPr>
          <a:xfrm>
            <a:off x="9685023" y="607124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i="1" dirty="0">
                <a:latin typeface="Palatino Linotype" panose="02040502050505030304" pitchFamily="18" charset="0"/>
              </a:rPr>
              <a:t>Dholavira 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1A5E0-9E94-2F0D-6E27-B3DC1817817F}"/>
              </a:ext>
            </a:extLst>
          </p:cNvPr>
          <p:cNvSpPr txBox="1"/>
          <p:nvPr/>
        </p:nvSpPr>
        <p:spPr>
          <a:xfrm>
            <a:off x="7758773" y="3825240"/>
            <a:ext cx="323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i="1" dirty="0">
                <a:latin typeface="Palatino Linotype" panose="02040502050505030304" pitchFamily="18" charset="0"/>
              </a:rPr>
              <a:t>Dholavira large eastern reservoir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721972-B32E-9572-A6B0-53A7C5DE5D73}"/>
              </a:ext>
            </a:extLst>
          </p:cNvPr>
          <p:cNvSpPr txBox="1"/>
          <p:nvPr/>
        </p:nvSpPr>
        <p:spPr>
          <a:xfrm>
            <a:off x="0" y="3810208"/>
            <a:ext cx="3190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i="1" dirty="0">
                <a:latin typeface="Palatino Linotype" panose="02040502050505030304" pitchFamily="18" charset="0"/>
              </a:rPr>
              <a:t>Dholavira archaeological mound</a:t>
            </a:r>
          </a:p>
        </p:txBody>
      </p:sp>
    </p:spTree>
    <p:extLst>
      <p:ext uri="{BB962C8B-B14F-4D97-AF65-F5344CB8AC3E}">
        <p14:creationId xmlns:p14="http://schemas.microsoft.com/office/powerpoint/2010/main" val="291201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4BCE-3CC7-14D2-BEA5-25EB506A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Palatino Linotype" panose="02040502050505030304" pitchFamily="18" charset="0"/>
              </a:rPr>
              <a:t>Key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E8D31-B94E-A0DD-C7FE-219B9C328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IN" dirty="0">
                <a:latin typeface="Palatino Linotype" panose="02040502050505030304" pitchFamily="18" charset="0"/>
              </a:rPr>
              <a:t>1. Does the Rann sediments preserve the original organic carbon source signatures through time?</a:t>
            </a:r>
          </a:p>
          <a:p>
            <a:pPr marL="0" indent="0">
              <a:buNone/>
            </a:pPr>
            <a:endParaRPr lang="en-IN" dirty="0"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r>
              <a:rPr lang="en-IN" dirty="0">
                <a:latin typeface="Palatino Linotype" panose="02040502050505030304" pitchFamily="18" charset="0"/>
              </a:rPr>
              <a:t>2. How was the climate and environment that led to the flourishment of such a mega Indus Valley settlement in this region?</a:t>
            </a:r>
          </a:p>
          <a:p>
            <a:pPr marL="0" indent="0" algn="just">
              <a:buNone/>
            </a:pPr>
            <a:endParaRPr lang="en-IN" dirty="0"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r>
              <a:rPr lang="en-IN" dirty="0">
                <a:latin typeface="Palatino Linotype" panose="02040502050505030304" pitchFamily="18" charset="0"/>
              </a:rPr>
              <a:t>3. Does the climate had any role in the growth and collapse of the Indus Valley metropolis (Dholavira) in this region?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048DD-4DB6-4B47-0E82-FDA86FBC1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85" y="5996735"/>
            <a:ext cx="588021" cy="8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5FFDC2-C3C8-7E30-32BA-4E6A8CEC8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21" y="302534"/>
            <a:ext cx="11296357" cy="60209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IN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IN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 a </a:t>
            </a:r>
            <a:r>
              <a:rPr lang="en-IN" b="1" dirty="0">
                <a:solidFill>
                  <a:schemeClr val="accent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marginal setting </a:t>
            </a:r>
            <a:r>
              <a:rPr lang="en-IN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like the Rann of Kachchh, </a:t>
            </a:r>
            <a:r>
              <a:rPr lang="en-IN" b="1" dirty="0">
                <a:solidFill>
                  <a:schemeClr val="accent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high </a:t>
            </a:r>
            <a:r>
              <a:rPr lang="en-IN" b="1" i="1" dirty="0">
                <a:solidFill>
                  <a:schemeClr val="accent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n-IN" b="1" baseline="30000" dirty="0">
                <a:solidFill>
                  <a:schemeClr val="accent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IN" b="1" dirty="0">
                <a:solidFill>
                  <a:schemeClr val="accent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IN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values of bulk sedimentary organic matter (SOM) can occur due to:-</a:t>
            </a:r>
          </a:p>
          <a:p>
            <a:pPr marL="0" indent="0">
              <a:buNone/>
            </a:pPr>
            <a:endParaRPr lang="en-IN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IN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Microbial degradation of organic matter </a:t>
            </a:r>
          </a:p>
          <a:p>
            <a:pPr marL="514350" indent="-514350">
              <a:buAutoNum type="arabicPeriod"/>
            </a:pPr>
            <a:endParaRPr lang="en-IN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IN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Increase in marine-derived organic matter input</a:t>
            </a:r>
          </a:p>
          <a:p>
            <a:pPr marL="514350" indent="-514350">
              <a:buAutoNum type="arabicPeriod"/>
            </a:pPr>
            <a:endParaRPr lang="en-IN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IN" dirty="0">
                <a:solidFill>
                  <a:schemeClr val="accent4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Increase in the C4-derived organic matter due to low precipitation</a:t>
            </a:r>
          </a:p>
          <a:p>
            <a:pPr marL="514350" indent="-514350">
              <a:buAutoNum type="arabicPeriod"/>
            </a:pPr>
            <a:endParaRPr lang="en-IN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IN" baseline="30000" dirty="0">
                <a:solidFill>
                  <a:srgbClr val="7030A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13</a:t>
            </a:r>
            <a:r>
              <a:rPr lang="en-IN" dirty="0">
                <a:solidFill>
                  <a:srgbClr val="7030A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 enrichment of the C3 end-member only, caused due to decreasing precipitation, considering negligible C4 contribution</a:t>
            </a:r>
          </a:p>
          <a:p>
            <a:pPr marL="514350" indent="-514350">
              <a:buAutoNum type="arabicPeriod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E1E86-5BBC-4465-F9F3-6041B462B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52" y="5986102"/>
            <a:ext cx="588021" cy="8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7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CB0C-FCAD-44CF-B398-B6B76600C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2802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chemeClr val="accent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Wet oxidation treatment (OROC)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9ABCDD3-52EB-4494-B6F0-6E5EBCECC64D}"/>
              </a:ext>
            </a:extLst>
          </p:cNvPr>
          <p:cNvSpPr txBox="1">
            <a:spLocks/>
          </p:cNvSpPr>
          <p:nvPr/>
        </p:nvSpPr>
        <p:spPr>
          <a:xfrm>
            <a:off x="0" y="1459367"/>
            <a:ext cx="12192000" cy="1028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Oven dried sediment samples were treated with 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0.1M 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K</a:t>
            </a:r>
            <a:r>
              <a:rPr kumimoji="0" lang="en-IN" sz="28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2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Cr</a:t>
            </a:r>
            <a:r>
              <a:rPr kumimoji="0" lang="en-IN" sz="28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2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O</a:t>
            </a:r>
            <a:r>
              <a:rPr kumimoji="0" lang="en-IN" sz="28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7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 in 2M 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</a:t>
            </a:r>
            <a:r>
              <a:rPr kumimoji="0" lang="en-IN" sz="28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2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SO</a:t>
            </a:r>
            <a:r>
              <a:rPr kumimoji="0" lang="en-IN" sz="28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4  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solution at 60 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⁰C (for 72 hours)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FB35CED-954E-4D9B-A63A-4B10D3F63B60}"/>
              </a:ext>
            </a:extLst>
          </p:cNvPr>
          <p:cNvSpPr/>
          <p:nvPr/>
        </p:nvSpPr>
        <p:spPr>
          <a:xfrm>
            <a:off x="5892800" y="1028020"/>
            <a:ext cx="449943" cy="46355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355D4D-2483-48BE-B76C-48823BF7BD99}"/>
              </a:ext>
            </a:extLst>
          </p:cNvPr>
          <p:cNvGrpSpPr/>
          <p:nvPr/>
        </p:nvGrpSpPr>
        <p:grpSpPr>
          <a:xfrm>
            <a:off x="656777" y="2803091"/>
            <a:ext cx="11107051" cy="2164595"/>
            <a:chOff x="656777" y="2803091"/>
            <a:chExt cx="11107051" cy="21645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327D89-59AF-461A-A14E-3CE0A121C7D7}"/>
                </a:ext>
              </a:extLst>
            </p:cNvPr>
            <p:cNvSpPr/>
            <p:nvPr/>
          </p:nvSpPr>
          <p:spPr>
            <a:xfrm>
              <a:off x="656777" y="2809421"/>
              <a:ext cx="2336800" cy="914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cs typeface="Times New Roman" panose="02020603050405020304" pitchFamily="18" charset="0"/>
                </a:rPr>
                <a:t>Sedimentary organic matter (SOM)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2EF57C-364F-48BA-A643-1B9CE1BBFFFA}"/>
                </a:ext>
              </a:extLst>
            </p:cNvPr>
            <p:cNvSpPr/>
            <p:nvPr/>
          </p:nvSpPr>
          <p:spPr>
            <a:xfrm>
              <a:off x="6197600" y="2828471"/>
              <a:ext cx="2336800" cy="914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cs typeface="Times New Roman" panose="02020603050405020304" pitchFamily="18" charset="0"/>
                </a:rPr>
                <a:t>Oxidation Resistant Organic Carbon (OROC)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94AA34-6E75-4018-A282-155FDD7C0387}"/>
                </a:ext>
              </a:extLst>
            </p:cNvPr>
            <p:cNvSpPr/>
            <p:nvPr/>
          </p:nvSpPr>
          <p:spPr>
            <a:xfrm>
              <a:off x="9427028" y="2828471"/>
              <a:ext cx="2336800" cy="914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cs typeface="Times New Roman" panose="02020603050405020304" pitchFamily="18" charset="0"/>
                </a:rPr>
                <a:t>Active Soil Organic Carbon (ASOC)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0C5A0D96-FC3D-47C3-AF40-448528E97290}"/>
                </a:ext>
              </a:extLst>
            </p:cNvPr>
            <p:cNvSpPr/>
            <p:nvPr/>
          </p:nvSpPr>
          <p:spPr>
            <a:xfrm>
              <a:off x="3196775" y="3297465"/>
              <a:ext cx="2797625" cy="13153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AE4889-A151-4601-8A47-B2C94386FC92}"/>
                </a:ext>
              </a:extLst>
            </p:cNvPr>
            <p:cNvSpPr/>
            <p:nvPr/>
          </p:nvSpPr>
          <p:spPr>
            <a:xfrm>
              <a:off x="3207659" y="2803091"/>
              <a:ext cx="2786742" cy="512313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cs typeface="Times New Roman" panose="02020603050405020304" pitchFamily="18" charset="0"/>
                </a:rPr>
                <a:t>Wet oxidation reaction</a:t>
              </a:r>
            </a:p>
          </p:txBody>
        </p:sp>
        <p:sp>
          <p:nvSpPr>
            <p:cNvPr id="10" name="Plus Sign 9">
              <a:extLst>
                <a:ext uri="{FF2B5EF4-FFF2-40B4-BE49-F238E27FC236}">
                  <a16:creationId xmlns:a16="http://schemas.microsoft.com/office/drawing/2014/main" id="{D1B21EF9-665C-4D1A-819B-4214B494F339}"/>
                </a:ext>
              </a:extLst>
            </p:cNvPr>
            <p:cNvSpPr/>
            <p:nvPr/>
          </p:nvSpPr>
          <p:spPr>
            <a:xfrm>
              <a:off x="8701313" y="3034564"/>
              <a:ext cx="526138" cy="469730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E6E0BA-BF36-4214-BB45-2D98CC221487}"/>
                </a:ext>
              </a:extLst>
            </p:cNvPr>
            <p:cNvSpPr txBox="1"/>
            <p:nvPr/>
          </p:nvSpPr>
          <p:spPr>
            <a:xfrm>
              <a:off x="6043213" y="3756342"/>
              <a:ext cx="2736647" cy="46166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CC"/>
                  </a:solidFill>
                  <a:effectLst/>
                  <a:uLnTx/>
                  <a:uFillTx/>
                  <a:latin typeface="Palatino Linotype" panose="02040502050505030304" pitchFamily="18" charset="0"/>
                  <a:cs typeface="Times New Roman" panose="02020603050405020304" pitchFamily="18" charset="0"/>
                </a:rPr>
                <a:t>(Reaction residue)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97AE54-D509-4E09-ABE3-F945E46B511D}"/>
                </a:ext>
              </a:extLst>
            </p:cNvPr>
            <p:cNvSpPr txBox="1"/>
            <p:nvPr/>
          </p:nvSpPr>
          <p:spPr>
            <a:xfrm>
              <a:off x="9317324" y="3767357"/>
              <a:ext cx="2446504" cy="1200329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cs typeface="Times New Roman" panose="02020603050405020304" pitchFamily="18" charset="0"/>
                </a:rPr>
                <a:t>(Outgassed during oxidation)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CE01ADD-102E-41EC-84D9-0867AE4C330F}"/>
              </a:ext>
            </a:extLst>
          </p:cNvPr>
          <p:cNvSpPr/>
          <p:nvPr/>
        </p:nvSpPr>
        <p:spPr>
          <a:xfrm>
            <a:off x="4326622" y="5372780"/>
            <a:ext cx="7437206" cy="914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Removes </a:t>
            </a:r>
            <a: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easily degradable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partially degraded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 organic matter from the bulk sediment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B51CE43-6580-4FEB-B4AD-229035EE9CE8}"/>
              </a:ext>
            </a:extLst>
          </p:cNvPr>
          <p:cNvCxnSpPr>
            <a:cxnSpLocks/>
          </p:cNvCxnSpPr>
          <p:nvPr/>
        </p:nvCxnSpPr>
        <p:spPr>
          <a:xfrm rot="5400000">
            <a:off x="10104776" y="4882128"/>
            <a:ext cx="492028" cy="489276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178C45B-F0CB-F26D-C991-394C659688A6}"/>
              </a:ext>
            </a:extLst>
          </p:cNvPr>
          <p:cNvSpPr txBox="1"/>
          <p:nvPr/>
        </p:nvSpPr>
        <p:spPr>
          <a:xfrm>
            <a:off x="8619981" y="6486175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MV Boli" panose="02000500030200090000" pitchFamily="2" charset="0"/>
                <a:cs typeface="MV Boli" panose="02000500030200090000" pitchFamily="2" charset="0"/>
              </a:rPr>
              <a:t>following Wynn and Bird, 2007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365DE5-0F62-F0E9-2B50-08B23AB41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" y="6005014"/>
            <a:ext cx="588021" cy="8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4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B9BF8E-34CC-AEC9-E25B-F521FB476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9" y="66577"/>
            <a:ext cx="6312837" cy="6733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C8EC84-DC93-4088-DD29-E41FA8762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52" y="5986102"/>
            <a:ext cx="588021" cy="822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898E51-FF6E-2E53-FDAE-83A9BF79C6B1}"/>
              </a:ext>
            </a:extLst>
          </p:cNvPr>
          <p:cNvSpPr txBox="1"/>
          <p:nvPr/>
        </p:nvSpPr>
        <p:spPr>
          <a:xfrm>
            <a:off x="8044665" y="0"/>
            <a:ext cx="250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Conclusions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640E7A-D4B4-6D20-E64B-CD4A2541B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817" y="584775"/>
            <a:ext cx="5622356" cy="62148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N" sz="2400" dirty="0">
                <a:latin typeface="Palatino Linotype" panose="02040502050505030304" pitchFamily="18" charset="0"/>
              </a:rPr>
              <a:t>1. </a:t>
            </a:r>
            <a:r>
              <a:rPr lang="en-IN" sz="2400" dirty="0">
                <a:solidFill>
                  <a:srgbClr val="7030A0"/>
                </a:solidFill>
                <a:latin typeface="Palatino Linotype" panose="02040502050505030304" pitchFamily="18" charset="0"/>
              </a:rPr>
              <a:t>The Rann sediments preserve the original organic carbon source signatures without much post depositional changes.</a:t>
            </a:r>
          </a:p>
          <a:p>
            <a:pPr marL="457200" indent="-457200" algn="just">
              <a:buAutoNum type="arabicPeriod"/>
            </a:pPr>
            <a:endParaRPr lang="en-IN" sz="2400" dirty="0">
              <a:latin typeface="Palatino Linotype" panose="02040502050505030304" pitchFamily="18" charset="0"/>
            </a:endParaRPr>
          </a:p>
          <a:p>
            <a:pPr marL="0" indent="0" algn="l">
              <a:buNone/>
            </a:pPr>
            <a:r>
              <a:rPr lang="en-IN" sz="2400" dirty="0">
                <a:latin typeface="Palatino Linotype" panose="02040502050505030304" pitchFamily="18" charset="0"/>
              </a:rPr>
              <a:t>2. </a:t>
            </a:r>
            <a:r>
              <a:rPr lang="en-IN" sz="2400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A mixture of C3, C4 and marine (?) organic matter throughout the Holocene period.</a:t>
            </a:r>
          </a:p>
          <a:p>
            <a:pPr marL="0" indent="0" algn="l">
              <a:buNone/>
            </a:pPr>
            <a:endParaRPr lang="en-IN" sz="2400" dirty="0">
              <a:latin typeface="Palatino Linotype" panose="02040502050505030304" pitchFamily="18" charset="0"/>
            </a:endParaRPr>
          </a:p>
          <a:p>
            <a:pPr marL="0" indent="0" algn="l">
              <a:buNone/>
            </a:pPr>
            <a:r>
              <a:rPr lang="en-IN" sz="2400" dirty="0">
                <a:latin typeface="Palatino Linotype" panose="02040502050505030304" pitchFamily="18" charset="0"/>
              </a:rPr>
              <a:t>3. </a:t>
            </a:r>
            <a:r>
              <a:rPr lang="en-IN" sz="2400" dirty="0">
                <a:solidFill>
                  <a:srgbClr val="0070C0"/>
                </a:solidFill>
                <a:latin typeface="Palatino Linotype" panose="02040502050505030304" pitchFamily="18" charset="0"/>
              </a:rPr>
              <a:t>Significant increase of C4 type vegetation around 4 Kyr corresponding to the </a:t>
            </a:r>
            <a:r>
              <a:rPr lang="en-IN" sz="2400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Meghalayan</a:t>
            </a:r>
            <a:r>
              <a:rPr lang="en-IN" sz="2400" dirty="0">
                <a:solidFill>
                  <a:srgbClr val="0070C0"/>
                </a:solidFill>
                <a:latin typeface="Palatino Linotype" panose="02040502050505030304" pitchFamily="18" charset="0"/>
              </a:rPr>
              <a:t> Age Drought period.</a:t>
            </a:r>
          </a:p>
          <a:p>
            <a:pPr marL="0" indent="0" algn="l">
              <a:buNone/>
            </a:pPr>
            <a:endParaRPr lang="en-IN" sz="2400" dirty="0">
              <a:latin typeface="Palatino Linotype" panose="02040502050505030304" pitchFamily="18" charset="0"/>
            </a:endParaRPr>
          </a:p>
          <a:p>
            <a:pPr marL="0" indent="0" algn="l">
              <a:buNone/>
            </a:pPr>
            <a:r>
              <a:rPr lang="en-IN" sz="2400" dirty="0">
                <a:latin typeface="Palatino Linotype" panose="02040502050505030304" pitchFamily="18" charset="0"/>
              </a:rPr>
              <a:t>4. The 4 Kyr aridity possibly drove the fall of the Indus Valley settlements in this region.</a:t>
            </a:r>
          </a:p>
        </p:txBody>
      </p:sp>
    </p:spTree>
    <p:extLst>
      <p:ext uri="{BB962C8B-B14F-4D97-AF65-F5344CB8AC3E}">
        <p14:creationId xmlns:p14="http://schemas.microsoft.com/office/powerpoint/2010/main" val="291140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7386DA-3482-C92A-387E-390277C6A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CD0ED-EA9B-5C81-BA2F-C70FD9791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59" y="4012452"/>
            <a:ext cx="5865260" cy="1325563"/>
          </a:xfrm>
        </p:spPr>
        <p:txBody>
          <a:bodyPr>
            <a:noAutofit/>
          </a:bodyPr>
          <a:lstStyle/>
          <a:p>
            <a:r>
              <a:rPr lang="en-IN" sz="6000" b="1" dirty="0">
                <a:latin typeface="Palatino Linotype" panose="02040502050505030304" pitchFamily="18" charset="0"/>
              </a:rPr>
              <a:t>THANK YOU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8A6D8-0DD8-957A-D15E-0E860F208855}"/>
              </a:ext>
            </a:extLst>
          </p:cNvPr>
          <p:cNvSpPr txBox="1">
            <a:spLocks/>
          </p:cNvSpPr>
          <p:nvPr/>
        </p:nvSpPr>
        <p:spPr>
          <a:xfrm>
            <a:off x="4355812" y="5230038"/>
            <a:ext cx="7788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200" b="1" dirty="0">
                <a:latin typeface="Palatino Linotype" panose="02040502050505030304" pitchFamily="18" charset="0"/>
              </a:rPr>
              <a:t>I look forward to receive any questions, comments or suggestions.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598E4-AFEA-8D3E-F207-6E8EB574B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346" y="6013882"/>
            <a:ext cx="588021" cy="822852"/>
          </a:xfrm>
          <a:prstGeom prst="rect">
            <a:avLst/>
          </a:prstGeom>
        </p:spPr>
      </p:pic>
      <p:pic>
        <p:nvPicPr>
          <p:cNvPr id="4" name="Graphic 3" descr="Envelope">
            <a:extLst>
              <a:ext uri="{FF2B5EF4-FFF2-40B4-BE49-F238E27FC236}">
                <a16:creationId xmlns:a16="http://schemas.microsoft.com/office/drawing/2014/main" id="{511EE301-1352-4AF1-C47D-DF9BDE471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7271" y="6303028"/>
            <a:ext cx="505146" cy="505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9D3876-88C7-8A9A-F024-5C45EE38BC69}"/>
              </a:ext>
            </a:extLst>
          </p:cNvPr>
          <p:cNvSpPr txBox="1"/>
          <p:nvPr/>
        </p:nvSpPr>
        <p:spPr>
          <a:xfrm>
            <a:off x="4962417" y="6316702"/>
            <a:ext cx="353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latin typeface="Palatino Linotype" panose="02040502050505030304" pitchFamily="18" charset="0"/>
              </a:rPr>
              <a:t>fulmati.ram@gmail.com</a:t>
            </a:r>
          </a:p>
        </p:txBody>
      </p:sp>
    </p:spTree>
    <p:extLst>
      <p:ext uri="{BB962C8B-B14F-4D97-AF65-F5344CB8AC3E}">
        <p14:creationId xmlns:p14="http://schemas.microsoft.com/office/powerpoint/2010/main" val="910389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3629</TotalTime>
  <Words>399</Words>
  <Application>Microsoft Office PowerPoint</Application>
  <PresentationFormat>Widescreen</PresentationFormat>
  <Paragraphs>54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Bradley Hand ITC</vt:lpstr>
      <vt:lpstr>Calibri</vt:lpstr>
      <vt:lpstr>Calibri Light</vt:lpstr>
      <vt:lpstr>MV Boli</vt:lpstr>
      <vt:lpstr>Palatino Linotype</vt:lpstr>
      <vt:lpstr>Times New Roman</vt:lpstr>
      <vt:lpstr>Office Theme</vt:lpstr>
      <vt:lpstr>PowerPoint Presentation</vt:lpstr>
      <vt:lpstr>PowerPoint Presentation</vt:lpstr>
      <vt:lpstr>PowerPoint Presentation</vt:lpstr>
      <vt:lpstr>Key Questions?</vt:lpstr>
      <vt:lpstr>PowerPoint Presentation</vt:lpstr>
      <vt:lpstr>Wet oxidation treatment (OROC)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isotope and organic geochemistry of the Holocene sediments from Rann of Kachchh: implications to the preservation of organic matter and climate during the Indus Valley Civilisation </dc:title>
  <dc:creator>Fulmati</dc:creator>
  <cp:lastModifiedBy>Fulmati</cp:lastModifiedBy>
  <cp:revision>25</cp:revision>
  <dcterms:created xsi:type="dcterms:W3CDTF">2022-05-18T06:30:45Z</dcterms:created>
  <dcterms:modified xsi:type="dcterms:W3CDTF">2022-05-23T06:55:02Z</dcterms:modified>
</cp:coreProperties>
</file>