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14"/>
      <p:bold r:id="rId15"/>
      <p:italic r:id="rId16"/>
      <p:boldItalic r:id="rId17"/>
    </p:embeddedFont>
    <p:embeddedFont>
      <p:font typeface="Merriweather Sans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dKni1VEMGxLhqlTpvEfREOdB1D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reza Amani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592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43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3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Titre 5">
  <p:cSld name="Diapo Titre 5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8" cy="44815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6971" y="573092"/>
            <a:ext cx="7293501" cy="81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1526626" y="1464536"/>
            <a:ext cx="7293529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1800"/>
              <a:buFont typeface="Arial Narrow"/>
              <a:buNone/>
              <a:defRPr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NOM DE</a:t>
            </a:r>
            <a:br>
              <a:rPr lang="en-CA" sz="13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CA" sz="13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LA FACULTÉ</a:t>
            </a:r>
            <a:endParaRPr/>
          </a:p>
        </p:txBody>
      </p:sp>
      <p:sp>
        <p:nvSpPr>
          <p:cNvPr id="21" name="Google Shape;21;p16"/>
          <p:cNvSpPr>
            <a:spLocks noGrp="1"/>
          </p:cNvSpPr>
          <p:nvPr>
            <p:ph type="pic" idx="2"/>
          </p:nvPr>
        </p:nvSpPr>
        <p:spPr>
          <a:xfrm>
            <a:off x="5595" y="3321701"/>
            <a:ext cx="1334523" cy="1159811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6"/>
          <p:cNvSpPr>
            <a:spLocks noGrp="1"/>
          </p:cNvSpPr>
          <p:nvPr>
            <p:ph type="pic" idx="3"/>
          </p:nvPr>
        </p:nvSpPr>
        <p:spPr>
          <a:xfrm>
            <a:off x="5595" y="2003914"/>
            <a:ext cx="1334523" cy="1159811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6"/>
          <p:cNvSpPr>
            <a:spLocks noGrp="1"/>
          </p:cNvSpPr>
          <p:nvPr>
            <p:ph type="pic" idx="4"/>
          </p:nvPr>
        </p:nvSpPr>
        <p:spPr>
          <a:xfrm>
            <a:off x="1526971" y="2813948"/>
            <a:ext cx="2304256" cy="16675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Section">
  <p:cSld name="Diapo Sec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 txBox="1">
            <a:spLocks noGrp="1"/>
          </p:cNvSpPr>
          <p:nvPr>
            <p:ph type="ctrTitle"/>
          </p:nvPr>
        </p:nvSpPr>
        <p:spPr>
          <a:xfrm>
            <a:off x="2411760" y="555526"/>
            <a:ext cx="6408712" cy="155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2411418" y="2301478"/>
            <a:ext cx="6408737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1800"/>
              <a:buFont typeface="Arial Narrow"/>
              <a:buNone/>
              <a:defRPr sz="1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NOM DE</a:t>
            </a:r>
            <a:br>
              <a:rPr lang="en-CA" sz="1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CA" sz="1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LA FACULTÉ</a:t>
            </a:r>
            <a:endParaRPr/>
          </a:p>
        </p:txBody>
      </p:sp>
      <p:pic>
        <p:nvPicPr>
          <p:cNvPr id="65" name="Google Shape;6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1193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5"/>
          <p:cNvSpPr>
            <a:spLocks noGrp="1"/>
          </p:cNvSpPr>
          <p:nvPr>
            <p:ph type="pic" idx="2"/>
          </p:nvPr>
        </p:nvSpPr>
        <p:spPr>
          <a:xfrm>
            <a:off x="-1" y="0"/>
            <a:ext cx="2119313" cy="1555702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5"/>
          <p:cNvSpPr txBox="1"/>
          <p:nvPr/>
        </p:nvSpPr>
        <p:spPr>
          <a:xfrm>
            <a:off x="179512" y="4542653"/>
            <a:ext cx="18002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NOM DE L’UNITÉ (à changer dans le masque)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texte">
  <p:cSld name="Diapo text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67544" y="638040"/>
            <a:ext cx="849694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467544" y="1207717"/>
            <a:ext cx="8424614" cy="323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500"/>
              <a:buFont typeface="Arial"/>
              <a:buNone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avec puce et photo">
  <p:cSld name="Diapo avec puce et phot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467544" y="638040"/>
            <a:ext cx="849694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467544" y="1207717"/>
            <a:ext cx="6984776" cy="323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>
            <a:spLocks noGrp="1"/>
          </p:cNvSpPr>
          <p:nvPr>
            <p:ph type="pic" idx="2"/>
          </p:nvPr>
        </p:nvSpPr>
        <p:spPr>
          <a:xfrm>
            <a:off x="7668344" y="1207717"/>
            <a:ext cx="1475656" cy="10760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avec puce et encadre">
  <p:cSld name="Diapo avec puce et encadr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467544" y="638040"/>
            <a:ext cx="849694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467544" y="1206178"/>
            <a:ext cx="5616624" cy="323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2"/>
          </p:nvPr>
        </p:nvSpPr>
        <p:spPr>
          <a:xfrm>
            <a:off x="6557242" y="1421696"/>
            <a:ext cx="2119214" cy="12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200"/>
              <a:buFont typeface="Arial"/>
              <a:buNone/>
              <a:defRPr sz="2200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Texture 2">
  <p:cSld name="Diapo Texture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3491879" y="2166705"/>
            <a:ext cx="4824537" cy="81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avec puce">
  <p:cSld name="Diapo avec puc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467544" y="638040"/>
            <a:ext cx="849694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467544" y="1207717"/>
            <a:ext cx="8424614" cy="323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Titre 1">
  <p:cSld name="Diapo Titre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5004048" y="897564"/>
            <a:ext cx="3816424" cy="189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004468" y="3291830"/>
            <a:ext cx="3816003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1800"/>
              <a:buFont typeface="Arial Narrow"/>
              <a:buNone/>
              <a:defRPr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3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/>
          <p:nvPr/>
        </p:nvSpPr>
        <p:spPr>
          <a:xfrm>
            <a:off x="2401124" y="4742708"/>
            <a:ext cx="36720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NOM DE L’UNITÉ (à changer dans le masque) </a:t>
            </a:r>
            <a:endParaRPr/>
          </a:p>
        </p:txBody>
      </p:sp>
      <p:pic>
        <p:nvPicPr>
          <p:cNvPr id="35" name="Google Shape;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4" y="4657686"/>
            <a:ext cx="1320568" cy="30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Titre 2">
  <p:cSld name="Diapo Titre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4" y="3043"/>
            <a:ext cx="9141290" cy="51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395536" y="483518"/>
            <a:ext cx="5760639" cy="145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96127" y="2571750"/>
            <a:ext cx="3671495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1800"/>
              <a:buFont typeface="Arial Narrow"/>
              <a:buNone/>
              <a:defRPr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4" y="4657686"/>
            <a:ext cx="1320568" cy="30335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0"/>
          <p:cNvSpPr txBox="1"/>
          <p:nvPr/>
        </p:nvSpPr>
        <p:spPr>
          <a:xfrm>
            <a:off x="395536" y="4742708"/>
            <a:ext cx="345606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NOM DE L’UNITÉ (à changer dans le masque)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Titre 3">
  <p:cSld name="Diapo Titre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4" y="0"/>
            <a:ext cx="9141289" cy="448018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1"/>
          <p:cNvSpPr txBox="1">
            <a:spLocks noGrp="1"/>
          </p:cNvSpPr>
          <p:nvPr>
            <p:ph type="ctrTitle"/>
          </p:nvPr>
        </p:nvSpPr>
        <p:spPr>
          <a:xfrm>
            <a:off x="4788024" y="195486"/>
            <a:ext cx="1872208" cy="145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4788025" y="1578482"/>
            <a:ext cx="1994368" cy="63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1800"/>
              <a:buFont typeface="Arial Narrow"/>
              <a:buNone/>
              <a:defRPr sz="18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/>
          <p:nvPr/>
        </p:nvSpPr>
        <p:spPr>
          <a:xfrm>
            <a:off x="179512" y="4742708"/>
            <a:ext cx="36720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NOM DE L’UNITÉ (à changer dans le masque)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Titre 4">
  <p:cSld name="Diapo Titre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448151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2"/>
          <p:cNvSpPr txBox="1">
            <a:spLocks noGrp="1"/>
          </p:cNvSpPr>
          <p:nvPr>
            <p:ph type="ctrTitle"/>
          </p:nvPr>
        </p:nvSpPr>
        <p:spPr>
          <a:xfrm>
            <a:off x="1763688" y="897564"/>
            <a:ext cx="5184576" cy="9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1763343" y="2355726"/>
            <a:ext cx="5184596" cy="175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1800"/>
              <a:buFont typeface="Arial Narrow"/>
              <a:buNone/>
              <a:defRPr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028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Char char="❖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/>
          <p:nvPr/>
        </p:nvSpPr>
        <p:spPr>
          <a:xfrm>
            <a:off x="179512" y="4742708"/>
            <a:ext cx="36720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NOM DE L’UNITÉ (à changer dans le masque)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photo">
  <p:cSld name="Diapo pho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3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NOM DE</a:t>
            </a:r>
            <a:br>
              <a:rPr lang="en-CA" sz="1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CA" sz="1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LA FACULTÉ</a:t>
            </a:r>
            <a:endParaRPr/>
          </a:p>
        </p:txBody>
      </p:sp>
      <p:sp>
        <p:nvSpPr>
          <p:cNvPr id="55" name="Google Shape;55;p23"/>
          <p:cNvSpPr/>
          <p:nvPr/>
        </p:nvSpPr>
        <p:spPr>
          <a:xfrm>
            <a:off x="7524328" y="4515966"/>
            <a:ext cx="1512168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 txBox="1">
            <a:spLocks noGrp="1"/>
          </p:cNvSpPr>
          <p:nvPr>
            <p:ph type="ctrTitle"/>
          </p:nvPr>
        </p:nvSpPr>
        <p:spPr>
          <a:xfrm>
            <a:off x="0" y="2166705"/>
            <a:ext cx="9143999" cy="81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Texture 1">
  <p:cSld name="Diapo Texture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4"/>
          <p:cNvSpPr txBox="1">
            <a:spLocks noGrp="1"/>
          </p:cNvSpPr>
          <p:nvPr>
            <p:ph type="ctrTitle"/>
          </p:nvPr>
        </p:nvSpPr>
        <p:spPr>
          <a:xfrm>
            <a:off x="827585" y="2166705"/>
            <a:ext cx="7488832" cy="81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67544" y="638040"/>
            <a:ext cx="849694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92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92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92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92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67544" y="1207717"/>
            <a:ext cx="8496944" cy="323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7350" algn="l" rtl="0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 Sans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940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Noto Sans Symbols"/>
              <a:buChar char="❖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/>
          <p:nvPr/>
        </p:nvSpPr>
        <p:spPr>
          <a:xfrm>
            <a:off x="5220072" y="143172"/>
            <a:ext cx="3672086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NOM DE LA FACULTÉ ICI</a:t>
            </a:r>
            <a:endParaRPr sz="13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Google Shape;13;p15"/>
          <p:cNvSpPr txBox="1"/>
          <p:nvPr/>
        </p:nvSpPr>
        <p:spPr>
          <a:xfrm>
            <a:off x="5220072" y="143172"/>
            <a:ext cx="3672086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NOM DE LA FACULTÉ ICI</a:t>
            </a:r>
            <a:endParaRPr sz="13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68344" y="4657686"/>
            <a:ext cx="1320568" cy="30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" y="0"/>
            <a:ext cx="9143989" cy="4524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683568" y="267494"/>
            <a:ext cx="7416823" cy="81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/>
              <a:t>ASSESSING THE GENERALIZATION POWER OF THREE MACHINE LEARNING MODELS AND THREE EVAPOTRANSPIRATION FORMULAS USING 124 FLUXNET TOWERS DATA</a:t>
            </a:r>
            <a:endParaRPr/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1"/>
          </p:nvPr>
        </p:nvSpPr>
        <p:spPr>
          <a:xfrm>
            <a:off x="971600" y="3075806"/>
            <a:ext cx="7293529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None/>
            </a:pPr>
            <a:r>
              <a:rPr lang="en-CA" b="1"/>
              <a:t>Alireza Amani</a:t>
            </a:r>
            <a:r>
              <a:rPr lang="en-CA"/>
              <a:t>, Marie-Amélie Boucher, Alexandre R. Cabral, and Daniel F. Nadeau </a:t>
            </a:r>
            <a:endParaRPr/>
          </a:p>
        </p:txBody>
      </p:sp>
      <p:pic>
        <p:nvPicPr>
          <p:cNvPr id="85" name="Google Shape;85;p1" descr="GRE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4515966"/>
            <a:ext cx="1458162" cy="56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15975"/>
            <a:ext cx="1195296" cy="62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116DE5-0E0F-082F-0F7C-628DA996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38" y="22343"/>
            <a:ext cx="948862" cy="132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 txBox="1"/>
          <p:nvPr/>
        </p:nvSpPr>
        <p:spPr>
          <a:xfrm>
            <a:off x="7524328" y="0"/>
            <a:ext cx="1710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6735F-532F-82AD-B826-8F57F49870F1}"/>
              </a:ext>
            </a:extLst>
          </p:cNvPr>
          <p:cNvSpPr txBox="1"/>
          <p:nvPr/>
        </p:nvSpPr>
        <p:spPr>
          <a:xfrm>
            <a:off x="0" y="48357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756E9-F56D-E676-4101-6AA433935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6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 txBox="1"/>
          <p:nvPr/>
        </p:nvSpPr>
        <p:spPr>
          <a:xfrm>
            <a:off x="7524328" y="0"/>
            <a:ext cx="1710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6735F-532F-82AD-B826-8F57F49870F1}"/>
              </a:ext>
            </a:extLst>
          </p:cNvPr>
          <p:cNvSpPr txBox="1"/>
          <p:nvPr/>
        </p:nvSpPr>
        <p:spPr>
          <a:xfrm>
            <a:off x="0" y="48357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E0F88-B7FC-2196-6217-5C6EC9415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/>
        </p:nvSpPr>
        <p:spPr>
          <a:xfrm>
            <a:off x="7884368" y="-3672"/>
            <a:ext cx="12458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Context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395536" y="568748"/>
            <a:ext cx="887454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Evapotranspiration (ET) is an important but very difficult water balance</a:t>
            </a:r>
            <a:r>
              <a:rPr lang="en-CA" dirty="0"/>
              <a:t> </a:t>
            </a:r>
            <a:r>
              <a:rPr lang="en-CA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to measure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 Learning (ML) models, an</a:t>
            </a:r>
            <a:r>
              <a:rPr lang="en-CA" dirty="0"/>
              <a:t> </a:t>
            </a:r>
            <a:r>
              <a:rPr lang="en-CA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way, are they reliable estimators?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FF37D-20D3-BD9E-AA3C-026A1074C898}"/>
              </a:ext>
            </a:extLst>
          </p:cNvPr>
          <p:cNvSpPr txBox="1"/>
          <p:nvPr/>
        </p:nvSpPr>
        <p:spPr>
          <a:xfrm>
            <a:off x="0" y="48357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107504" y="1568069"/>
            <a:ext cx="842461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lvl="0" indent="-228594" algn="l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CA" sz="2000" dirty="0"/>
              <a:t>Multi-site  (124) development and evaluation</a:t>
            </a:r>
            <a:endParaRPr sz="2000" dirty="0"/>
          </a:p>
          <a:p>
            <a:pPr marL="501638" lvl="1" indent="-27304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CA" sz="2000" dirty="0"/>
              <a:t>FLUXNET2015 dataset </a:t>
            </a:r>
            <a:endParaRPr sz="2000" dirty="0"/>
          </a:p>
          <a:p>
            <a:pPr marL="685783" lvl="2" indent="-18255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▪"/>
            </a:pPr>
            <a:r>
              <a:rPr lang="en-CA" sz="2000" dirty="0"/>
              <a:t>Limited to the growing season</a:t>
            </a:r>
            <a:endParaRPr sz="1800" dirty="0"/>
          </a:p>
          <a:p>
            <a:pPr marL="685783" lvl="2" indent="-18255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▪"/>
            </a:pPr>
            <a:r>
              <a:rPr lang="en-CA" sz="2000" dirty="0"/>
              <a:t>Daily ET</a:t>
            </a:r>
            <a:endParaRPr sz="1800" dirty="0"/>
          </a:p>
          <a:p>
            <a:pPr marL="228594" lvl="0" indent="-228594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CA" sz="2000" dirty="0"/>
              <a:t>Benchmark models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 sz="2000" dirty="0"/>
          </a:p>
        </p:txBody>
      </p:sp>
      <p:sp>
        <p:nvSpPr>
          <p:cNvPr id="98" name="Google Shape;98;p4"/>
          <p:cNvSpPr txBox="1"/>
          <p:nvPr/>
        </p:nvSpPr>
        <p:spPr>
          <a:xfrm>
            <a:off x="7884368" y="-3672"/>
            <a:ext cx="12458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Context</a:t>
            </a:r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107504" y="568748"/>
            <a:ext cx="861446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interested in: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Realistic assessment of ML models </a:t>
            </a:r>
            <a:r>
              <a:rPr lang="en-CA" sz="2400" b="1" dirty="0">
                <a:solidFill>
                  <a:schemeClr val="dk1"/>
                </a:solidFill>
              </a:rPr>
              <a:t>g</a:t>
            </a:r>
            <a:r>
              <a:rPr lang="en-CA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eneralization ability</a:t>
            </a:r>
            <a:endParaRPr sz="1100" dirty="0"/>
          </a:p>
        </p:txBody>
      </p:sp>
      <p:sp>
        <p:nvSpPr>
          <p:cNvPr id="5" name="Google Shape;120;p10">
            <a:extLst>
              <a:ext uri="{FF2B5EF4-FFF2-40B4-BE49-F238E27FC236}">
                <a16:creationId xmlns:a16="http://schemas.microsoft.com/office/drawing/2014/main" id="{21BC2F61-984B-A683-C683-087C51E8B395}"/>
              </a:ext>
            </a:extLst>
          </p:cNvPr>
          <p:cNvSpPr txBox="1"/>
          <p:nvPr/>
        </p:nvSpPr>
        <p:spPr>
          <a:xfrm>
            <a:off x="25679" y="3521475"/>
            <a:ext cx="18437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endParaRPr dirty="0"/>
          </a:p>
        </p:txBody>
      </p:sp>
      <p:sp>
        <p:nvSpPr>
          <p:cNvPr id="6" name="Google Shape;121;p10">
            <a:extLst>
              <a:ext uri="{FF2B5EF4-FFF2-40B4-BE49-F238E27FC236}">
                <a16:creationId xmlns:a16="http://schemas.microsoft.com/office/drawing/2014/main" id="{B44E6CA8-D621-8752-B18A-3518696D91EE}"/>
              </a:ext>
            </a:extLst>
          </p:cNvPr>
          <p:cNvSpPr txBox="1"/>
          <p:nvPr/>
        </p:nvSpPr>
        <p:spPr>
          <a:xfrm>
            <a:off x="107504" y="3992135"/>
            <a:ext cx="842461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lang="en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 models will generalize well and will outperform ET equations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C256F-7368-CEBD-012C-F657C3B4AC7C}"/>
              </a:ext>
            </a:extLst>
          </p:cNvPr>
          <p:cNvSpPr txBox="1"/>
          <p:nvPr/>
        </p:nvSpPr>
        <p:spPr>
          <a:xfrm>
            <a:off x="0" y="48357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/>
        </p:nvSpPr>
        <p:spPr>
          <a:xfrm>
            <a:off x="7740352" y="0"/>
            <a:ext cx="14454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Workflow</a:t>
            </a:r>
            <a:endParaRPr/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461665"/>
            <a:ext cx="5184576" cy="4659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6F483-B1D6-2732-1E1A-4927FCDE0BBA}"/>
              </a:ext>
            </a:extLst>
          </p:cNvPr>
          <p:cNvSpPr txBox="1"/>
          <p:nvPr/>
        </p:nvSpPr>
        <p:spPr>
          <a:xfrm>
            <a:off x="0" y="48357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body" idx="1"/>
          </p:nvPr>
        </p:nvSpPr>
        <p:spPr>
          <a:xfrm>
            <a:off x="539552" y="1017869"/>
            <a:ext cx="8424614" cy="148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lvl="0" indent="-228594" algn="l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CA" dirty="0"/>
              <a:t>Neural Nets (TensorFlow)</a:t>
            </a:r>
            <a:endParaRPr dirty="0"/>
          </a:p>
          <a:p>
            <a:pPr marL="228594" lvl="0" indent="-228594" algn="l" rtl="0"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CA" dirty="0"/>
              <a:t>Random Forest (scikit-learn)</a:t>
            </a:r>
            <a:endParaRPr dirty="0"/>
          </a:p>
          <a:p>
            <a:pPr marL="228594" lvl="0" indent="-228594" algn="l" rtl="0"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CA" dirty="0"/>
              <a:t>Gradient Boosting Machine  (</a:t>
            </a:r>
            <a:r>
              <a:rPr lang="en-CA" dirty="0" err="1"/>
              <a:t>lightgbm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111" name="Google Shape;111;p8"/>
          <p:cNvSpPr txBox="1"/>
          <p:nvPr/>
        </p:nvSpPr>
        <p:spPr>
          <a:xfrm>
            <a:off x="7965472" y="0"/>
            <a:ext cx="1178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251520" y="461665"/>
            <a:ext cx="23172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 models </a:t>
            </a:r>
            <a:endParaRPr dirty="0"/>
          </a:p>
        </p:txBody>
      </p:sp>
      <p:sp>
        <p:nvSpPr>
          <p:cNvPr id="113" name="Google Shape;113;p8"/>
          <p:cNvSpPr txBox="1"/>
          <p:nvPr/>
        </p:nvSpPr>
        <p:spPr>
          <a:xfrm>
            <a:off x="251520" y="2622283"/>
            <a:ext cx="4759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Calibrated ET  equation</a:t>
            </a:r>
            <a:endParaRPr/>
          </a:p>
        </p:txBody>
      </p:sp>
      <p:sp>
        <p:nvSpPr>
          <p:cNvPr id="114" name="Google Shape;114;p8"/>
          <p:cNvSpPr txBox="1"/>
          <p:nvPr/>
        </p:nvSpPr>
        <p:spPr>
          <a:xfrm>
            <a:off x="539552" y="3384694"/>
            <a:ext cx="8424614" cy="148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Char char="•"/>
            </a:pPr>
            <a:r>
              <a:rPr lang="en-CA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Penman</a:t>
            </a:r>
            <a:endParaRPr/>
          </a:p>
          <a:p>
            <a:pPr marL="228594" marR="0" lvl="0" indent="-228594" algn="l" rtl="0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Char char="•"/>
            </a:pPr>
            <a:r>
              <a:rPr lang="en-CA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Priestley-Taylor</a:t>
            </a:r>
            <a:endParaRPr/>
          </a:p>
          <a:p>
            <a:pPr marL="228594" marR="0" lvl="0" indent="-228594" algn="l" rtl="0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Char char="•"/>
            </a:pPr>
            <a:r>
              <a:rPr lang="en-CA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Oudin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A3837-121C-B35C-028B-461D59F58CB9}"/>
              </a:ext>
            </a:extLst>
          </p:cNvPr>
          <p:cNvSpPr txBox="1"/>
          <p:nvPr/>
        </p:nvSpPr>
        <p:spPr>
          <a:xfrm>
            <a:off x="0" y="48357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3" y="839037"/>
            <a:ext cx="7636748" cy="4144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 txBox="1"/>
          <p:nvPr/>
        </p:nvSpPr>
        <p:spPr>
          <a:xfrm>
            <a:off x="7965472" y="0"/>
            <a:ext cx="12121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132" name="Google Shape;132;p11"/>
          <p:cNvSpPr txBox="1"/>
          <p:nvPr/>
        </p:nvSpPr>
        <p:spPr>
          <a:xfrm>
            <a:off x="0" y="422944"/>
            <a:ext cx="604721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dirty="0" err="1"/>
              <a:t>Accuracy</a:t>
            </a:r>
            <a:r>
              <a:rPr lang="nl-NL" sz="1800" b="1" dirty="0"/>
              <a:t> of </a:t>
            </a:r>
            <a:r>
              <a:rPr lang="nl-NL" sz="1800" b="1" dirty="0" err="1"/>
              <a:t>MLMs</a:t>
            </a:r>
            <a:r>
              <a:rPr lang="nl-NL" sz="1800" b="1" dirty="0"/>
              <a:t> </a:t>
            </a:r>
            <a:r>
              <a:rPr lang="nl-NL" sz="1800" b="1" dirty="0" err="1"/>
              <a:t>vs</a:t>
            </a:r>
            <a:r>
              <a:rPr lang="nl-NL" sz="1800" b="1" dirty="0"/>
              <a:t> ET </a:t>
            </a:r>
            <a:r>
              <a:rPr lang="nl-NL" sz="1800" b="1" dirty="0" err="1"/>
              <a:t>equations</a:t>
            </a:r>
            <a:r>
              <a:rPr lang="nl-NL" sz="1800" b="1" dirty="0"/>
              <a:t> (50 test sites)</a:t>
            </a:r>
            <a:endParaRPr sz="1800" b="1" dirty="0"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7" y="0"/>
            <a:ext cx="9135753" cy="5060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CE760-B5C9-40C5-49F1-7E73BB9B4182}"/>
              </a:ext>
            </a:extLst>
          </p:cNvPr>
          <p:cNvSpPr txBox="1"/>
          <p:nvPr/>
        </p:nvSpPr>
        <p:spPr>
          <a:xfrm>
            <a:off x="0" y="48357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823A0-0849-E1CF-FA69-A152594F0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" y="0"/>
            <a:ext cx="909556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>
            <a:spLocks noGrp="1"/>
          </p:cNvSpPr>
          <p:nvPr>
            <p:ph type="body" idx="1"/>
          </p:nvPr>
        </p:nvSpPr>
        <p:spPr>
          <a:xfrm>
            <a:off x="467544" y="1419622"/>
            <a:ext cx="8424614" cy="323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lvl="0" indent="-228594" algn="l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CA" dirty="0"/>
              <a:t>ML models do generalize well (except  arid sites)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dirty="0"/>
          </a:p>
          <a:p>
            <a:pPr marL="228594" lvl="0" indent="-228594" algn="l" rtl="0"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CA" dirty="0"/>
              <a:t>ML models slightly superior to ET equations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500"/>
              <a:buNone/>
            </a:pPr>
            <a:endParaRPr dirty="0"/>
          </a:p>
          <a:p>
            <a:pPr marL="228594" lvl="0" indent="-228594" algn="l" rtl="0"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CA" dirty="0"/>
              <a:t>Similar performance of ML models: noisy data? </a:t>
            </a:r>
            <a:endParaRPr dirty="0"/>
          </a:p>
        </p:txBody>
      </p:sp>
      <p:sp>
        <p:nvSpPr>
          <p:cNvPr id="138" name="Google Shape;138;p13"/>
          <p:cNvSpPr txBox="1"/>
          <p:nvPr/>
        </p:nvSpPr>
        <p:spPr>
          <a:xfrm>
            <a:off x="7524328" y="0"/>
            <a:ext cx="1710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323528" y="628497"/>
            <a:ext cx="36599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Concluding remarks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6735F-532F-82AD-B826-8F57F49870F1}"/>
              </a:ext>
            </a:extLst>
          </p:cNvPr>
          <p:cNvSpPr txBox="1"/>
          <p:nvPr/>
        </p:nvSpPr>
        <p:spPr>
          <a:xfrm>
            <a:off x="0" y="48357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ctrTitle"/>
          </p:nvPr>
        </p:nvSpPr>
        <p:spPr>
          <a:xfrm>
            <a:off x="683568" y="1783111"/>
            <a:ext cx="7416823" cy="81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/>
              <a:t>THANK YOU!</a:t>
            </a:r>
            <a:endParaRPr/>
          </a:p>
        </p:txBody>
      </p:sp>
      <p:pic>
        <p:nvPicPr>
          <p:cNvPr id="145" name="Google Shape;145;p14" descr="GRE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4515966"/>
            <a:ext cx="1458162" cy="56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6;p1">
            <a:extLst>
              <a:ext uri="{FF2B5EF4-FFF2-40B4-BE49-F238E27FC236}">
                <a16:creationId xmlns:a16="http://schemas.microsoft.com/office/drawing/2014/main" id="{65D7DC71-FF14-7440-BD8E-C5C04288238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15975"/>
            <a:ext cx="1195296" cy="62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06D5C3-D5FA-CCC2-9271-113D7B8778D5}"/>
              </a:ext>
            </a:extLst>
          </p:cNvPr>
          <p:cNvSpPr txBox="1"/>
          <p:nvPr/>
        </p:nvSpPr>
        <p:spPr>
          <a:xfrm>
            <a:off x="683568" y="109400"/>
            <a:ext cx="4023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FFFF"/>
                </a:solidFill>
              </a:rPr>
              <a:t> </a:t>
            </a:r>
            <a:r>
              <a:rPr lang="en-CA" sz="2000" b="1" dirty="0" err="1">
                <a:solidFill>
                  <a:srgbClr val="FFFFFF"/>
                </a:solidFill>
              </a:rPr>
              <a:t>alireza.amani@usherbrooke.ca</a:t>
            </a:r>
            <a:endParaRPr lang="en-CA" sz="2000" b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Eigene E-Mail Adresse erstellen ab 1 € inkl. Domain">
            <a:extLst>
              <a:ext uri="{FF2B5EF4-FFF2-40B4-BE49-F238E27FC236}">
                <a16:creationId xmlns:a16="http://schemas.microsoft.com/office/drawing/2014/main" id="{941A7E05-0E35-065E-311A-605D6824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" y="109400"/>
            <a:ext cx="513819" cy="5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ctrTitle"/>
          </p:nvPr>
        </p:nvSpPr>
        <p:spPr>
          <a:xfrm>
            <a:off x="683568" y="1783111"/>
            <a:ext cx="7416823" cy="81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 dirty="0"/>
              <a:t>Extra slides</a:t>
            </a:r>
            <a:endParaRPr dirty="0"/>
          </a:p>
        </p:txBody>
      </p:sp>
      <p:pic>
        <p:nvPicPr>
          <p:cNvPr id="145" name="Google Shape;145;p14" descr="GRE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4515966"/>
            <a:ext cx="1458162" cy="56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6;p1">
            <a:extLst>
              <a:ext uri="{FF2B5EF4-FFF2-40B4-BE49-F238E27FC236}">
                <a16:creationId xmlns:a16="http://schemas.microsoft.com/office/drawing/2014/main" id="{65D7DC71-FF14-7440-BD8E-C5C04288238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15975"/>
            <a:ext cx="1195296" cy="62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06D5C3-D5FA-CCC2-9271-113D7B8778D5}"/>
              </a:ext>
            </a:extLst>
          </p:cNvPr>
          <p:cNvSpPr txBox="1"/>
          <p:nvPr/>
        </p:nvSpPr>
        <p:spPr>
          <a:xfrm>
            <a:off x="683568" y="109400"/>
            <a:ext cx="4023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FFFF"/>
                </a:solidFill>
              </a:rPr>
              <a:t> </a:t>
            </a:r>
            <a:r>
              <a:rPr lang="en-CA" sz="2000" b="1" dirty="0" err="1">
                <a:solidFill>
                  <a:srgbClr val="FFFFFF"/>
                </a:solidFill>
              </a:rPr>
              <a:t>alireza.amani@usherbrooke.ca</a:t>
            </a:r>
            <a:endParaRPr lang="en-CA" sz="2000" b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Eigene E-Mail Adresse erstellen ab 1 € inkl. Domain">
            <a:extLst>
              <a:ext uri="{FF2B5EF4-FFF2-40B4-BE49-F238E27FC236}">
                <a16:creationId xmlns:a16="http://schemas.microsoft.com/office/drawing/2014/main" id="{941A7E05-0E35-065E-311A-605D6824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" y="109400"/>
            <a:ext cx="513819" cy="5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46777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UdeS">
  <a:themeElements>
    <a:clrScheme name="ThemeUdeS_2021">
      <a:dk1>
        <a:srgbClr val="000000"/>
      </a:dk1>
      <a:lt1>
        <a:srgbClr val="00A955"/>
      </a:lt1>
      <a:dk2>
        <a:srgbClr val="48695C"/>
      </a:dk2>
      <a:lt2>
        <a:srgbClr val="447C59"/>
      </a:lt2>
      <a:accent1>
        <a:srgbClr val="3C8F58"/>
      </a:accent1>
      <a:accent2>
        <a:srgbClr val="59AD55"/>
      </a:accent2>
      <a:accent3>
        <a:srgbClr val="79B551"/>
      </a:accent3>
      <a:accent4>
        <a:srgbClr val="95C14E"/>
      </a:accent4>
      <a:accent5>
        <a:srgbClr val="717868"/>
      </a:accent5>
      <a:accent6>
        <a:srgbClr val="E5A938"/>
      </a:accent6>
      <a:hlink>
        <a:srgbClr val="1D1D1D"/>
      </a:hlink>
      <a:folHlink>
        <a:srgbClr val="9DAF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207</Words>
  <Application>Microsoft Macintosh PowerPoint</Application>
  <PresentationFormat>On-screen Show (16:9)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Narrow</vt:lpstr>
      <vt:lpstr>Merriweather Sans</vt:lpstr>
      <vt:lpstr>Noto Sans Symbols</vt:lpstr>
      <vt:lpstr>Arial</vt:lpstr>
      <vt:lpstr>ThèmeUdeS</vt:lpstr>
      <vt:lpstr>ASSESSING THE GENERALIZATION POWER OF THREE MACHINE LEARNING MODELS AND THREE EVAPOTRANSPIRATION FORMULAS USING 124 FLUXNET TOWERS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Extra slides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GENERALIZATION POWER OF THREE MACHINE LEARNING MODELS AND THREE EVAPOTRANSPIRATION FORMULAS USING 124 FLUXNET TOWERS DATA</dc:title>
  <dc:creator>Utilisateur de Microsoft Office</dc:creator>
  <cp:lastModifiedBy>Alireza Amani</cp:lastModifiedBy>
  <cp:revision>20</cp:revision>
  <dcterms:created xsi:type="dcterms:W3CDTF">2017-10-17T15:18:22Z</dcterms:created>
  <dcterms:modified xsi:type="dcterms:W3CDTF">2022-05-24T21:12:06Z</dcterms:modified>
</cp:coreProperties>
</file>