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62" d="100"/>
          <a:sy n="62" d="100"/>
        </p:scale>
        <p:origin x="6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019300" y="3429000"/>
            <a:ext cx="20955000" cy="4102100"/>
          </a:xfrm>
          <a:prstGeom prst="rect">
            <a:avLst/>
          </a:prstGeom>
        </p:spPr>
        <p:txBody>
          <a:bodyPr anchor="b"/>
          <a:lstStyle>
            <a:lvl1pPr>
              <a:defRPr cap="all" spc="319">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Title Text</a:t>
            </a:r>
          </a:p>
        </p:txBody>
      </p:sp>
      <p:sp>
        <p:nvSpPr>
          <p:cNvPr id="12" name="Body Level One…"/>
          <p:cNvSpPr txBox="1">
            <a:spLocks noGrp="1"/>
          </p:cNvSpPr>
          <p:nvPr>
            <p:ph type="body" sz="quarter" idx="1"/>
          </p:nvPr>
        </p:nvSpPr>
        <p:spPr>
          <a:xfrm>
            <a:off x="2019300" y="7518400"/>
            <a:ext cx="20955000" cy="1968500"/>
          </a:xfrm>
          <a:prstGeom prst="rect">
            <a:avLst/>
          </a:prstGeom>
        </p:spPr>
        <p:txBody>
          <a:bodyPr anchor="t"/>
          <a:lstStyle>
            <a:lvl1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1pPr>
            <a:lvl2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2pPr>
            <a:lvl3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3pPr>
            <a:lvl4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4pPr>
            <a:lvl5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2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Image"/>
          <p:cNvSpPr>
            <a:spLocks noGrp="1"/>
          </p:cNvSpPr>
          <p:nvPr>
            <p:ph type="pic" idx="21"/>
          </p:nvPr>
        </p:nvSpPr>
        <p:spPr>
          <a:xfrm>
            <a:off x="611458" y="-906627"/>
            <a:ext cx="22606597" cy="14732000"/>
          </a:xfrm>
          <a:prstGeom prst="rect">
            <a:avLst/>
          </a:prstGeom>
          <a:ln w="9525">
            <a:round/>
          </a:ln>
        </p:spPr>
        <p:txBody>
          <a:bodyPr lIns="91439" tIns="45719" rIns="91439" bIns="45719" anchor="t">
            <a:noAutofit/>
          </a:bodyPr>
          <a:lstStyle/>
          <a:p>
            <a:endParaRPr/>
          </a:p>
        </p:txBody>
      </p:sp>
      <p:sp>
        <p:nvSpPr>
          <p:cNvPr id="93" name="Image"/>
          <p:cNvSpPr>
            <a:spLocks noGrp="1"/>
          </p:cNvSpPr>
          <p:nvPr>
            <p:ph type="pic" idx="22"/>
          </p:nvPr>
        </p:nvSpPr>
        <p:spPr>
          <a:xfrm>
            <a:off x="751558" y="-758563"/>
            <a:ext cx="22203409" cy="14469256"/>
          </a:xfrm>
          <a:prstGeom prst="rect">
            <a:avLst/>
          </a:prstGeom>
          <a:ln w="9525">
            <a:round/>
          </a:ln>
        </p:spPr>
        <p:txBody>
          <a:bodyPr lIns="91439" tIns="45719" rIns="91439" bIns="45719" anchor="t">
            <a:noAutofit/>
          </a:bodyPr>
          <a:lstStyle/>
          <a:p>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1" name="Image"/>
          <p:cNvSpPr>
            <a:spLocks noGrp="1"/>
          </p:cNvSpPr>
          <p:nvPr>
            <p:ph type="pic" idx="21"/>
          </p:nvPr>
        </p:nvSpPr>
        <p:spPr>
          <a:xfrm>
            <a:off x="1894636" y="925160"/>
            <a:ext cx="21212638" cy="13823602"/>
          </a:xfrm>
          <a:prstGeom prst="rect">
            <a:avLst/>
          </a:prstGeom>
          <a:ln w="9525">
            <a:round/>
          </a:ln>
        </p:spPr>
        <p:txBody>
          <a:bodyPr lIns="91439" tIns="45719" rIns="91439" bIns="45719" anchor="t">
            <a:noAutofit/>
          </a:bodyPr>
          <a:lstStyle/>
          <a:p>
            <a:endParaRPr/>
          </a:p>
        </p:txBody>
      </p:sp>
      <p:sp>
        <p:nvSpPr>
          <p:cNvPr id="102" name="Image"/>
          <p:cNvSpPr>
            <a:spLocks noGrp="1"/>
          </p:cNvSpPr>
          <p:nvPr>
            <p:ph type="pic" sz="half" idx="22"/>
          </p:nvPr>
        </p:nvSpPr>
        <p:spPr>
          <a:xfrm>
            <a:off x="11546603" y="-229489"/>
            <a:ext cx="11838431" cy="7714730"/>
          </a:xfrm>
          <a:prstGeom prst="rect">
            <a:avLst/>
          </a:prstGeom>
          <a:ln w="9525">
            <a:round/>
          </a:ln>
        </p:spPr>
        <p:txBody>
          <a:bodyPr lIns="91439" tIns="45719" rIns="91439" bIns="45719" anchor="t">
            <a:noAutofit/>
          </a:bodyPr>
          <a:lstStyle/>
          <a:p>
            <a:endParaRPr/>
          </a:p>
        </p:txBody>
      </p:sp>
      <p:sp>
        <p:nvSpPr>
          <p:cNvPr id="103" name="Image"/>
          <p:cNvSpPr>
            <a:spLocks noGrp="1"/>
          </p:cNvSpPr>
          <p:nvPr>
            <p:ph type="pic" idx="23"/>
          </p:nvPr>
        </p:nvSpPr>
        <p:spPr>
          <a:xfrm>
            <a:off x="1601469" y="1266508"/>
            <a:ext cx="16989992" cy="11071839"/>
          </a:xfrm>
          <a:prstGeom prst="rect">
            <a:avLst/>
          </a:prstGeom>
          <a:ln w="9525">
            <a:round/>
          </a:ln>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2374900" y="8953500"/>
            <a:ext cx="19621500" cy="736600"/>
          </a:xfrm>
          <a:prstGeom prst="rect">
            <a:avLst/>
          </a:prstGeom>
        </p:spPr>
        <p:txBody>
          <a:bodyPr anchor="t">
            <a:spAutoFit/>
          </a:bodyPr>
          <a:lstStyle>
            <a:lvl1pPr marL="0" indent="0" algn="ctr">
              <a:spcBef>
                <a:spcPts val="0"/>
              </a:spcBef>
              <a:buSzTx/>
              <a:buNone/>
              <a:defRPr sz="4400" i="1"/>
            </a:lvl1pPr>
          </a:lstStyle>
          <a:p>
            <a:r>
              <a:t>–Johnny Appleseed</a:t>
            </a:r>
          </a:p>
        </p:txBody>
      </p:sp>
      <p:sp>
        <p:nvSpPr>
          <p:cNvPr id="112" name="“Type a quote here.”"/>
          <p:cNvSpPr txBox="1">
            <a:spLocks noGrp="1"/>
          </p:cNvSpPr>
          <p:nvPr>
            <p:ph type="body" sz="quarter" idx="22"/>
          </p:nvPr>
        </p:nvSpPr>
        <p:spPr>
          <a:xfrm>
            <a:off x="2374900" y="5530850"/>
            <a:ext cx="19621500" cy="939800"/>
          </a:xfrm>
          <a:prstGeom prst="rect">
            <a:avLst/>
          </a:prstGeom>
        </p:spPr>
        <p:txBody>
          <a:bodyPr>
            <a:spAutoFit/>
          </a:bodyPr>
          <a:lstStyle>
            <a:lvl1pPr marL="0" indent="0" algn="ctr">
              <a:spcBef>
                <a:spcPts val="0"/>
              </a:spcBef>
              <a:buSzTx/>
              <a:buNone/>
              <a:defRPr sz="5800"/>
            </a:lvl1pPr>
          </a:lstStyle>
          <a:p>
            <a:r>
              <a:t>“Type a quote here.”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0" name="Image"/>
          <p:cNvSpPr>
            <a:spLocks noGrp="1"/>
          </p:cNvSpPr>
          <p:nvPr>
            <p:ph type="pic" idx="21"/>
          </p:nvPr>
        </p:nvSpPr>
        <p:spPr>
          <a:xfrm>
            <a:off x="-1067601" y="-2616200"/>
            <a:ext cx="27665345" cy="18028626"/>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3012055" y="-1422648"/>
            <a:ext cx="18708909" cy="121920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2019300" y="9105900"/>
            <a:ext cx="20955000" cy="2349500"/>
          </a:xfrm>
          <a:prstGeom prst="rect">
            <a:avLst/>
          </a:prstGeom>
        </p:spPr>
        <p:txBody>
          <a:bodyPr anchor="b"/>
          <a:lstStyle>
            <a:lvl1pPr>
              <a:defRPr cap="all" spc="319">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Title Text</a:t>
            </a:r>
          </a:p>
        </p:txBody>
      </p:sp>
      <p:sp>
        <p:nvSpPr>
          <p:cNvPr id="22" name="Body Level One…"/>
          <p:cNvSpPr txBox="1">
            <a:spLocks noGrp="1"/>
          </p:cNvSpPr>
          <p:nvPr>
            <p:ph type="body" sz="quarter" idx="1"/>
          </p:nvPr>
        </p:nvSpPr>
        <p:spPr>
          <a:xfrm>
            <a:off x="2019300" y="11480800"/>
            <a:ext cx="20955000" cy="1841500"/>
          </a:xfrm>
          <a:prstGeom prst="rect">
            <a:avLst/>
          </a:prstGeom>
        </p:spPr>
        <p:txBody>
          <a:bodyPr anchor="t"/>
          <a:lstStyle>
            <a:lvl1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1pPr>
            <a:lvl2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2pPr>
            <a:lvl3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3pPr>
            <a:lvl4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4pPr>
            <a:lvl5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019300" y="4800600"/>
            <a:ext cx="20955000" cy="4102100"/>
          </a:xfrm>
          <a:prstGeom prst="rect">
            <a:avLst/>
          </a:prstGeom>
        </p:spPr>
        <p:txBody>
          <a:bodyPr/>
          <a:lstStyle>
            <a:lvl1pPr>
              <a:defRPr cap="all" spc="319">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Title Text</a:t>
            </a:r>
          </a:p>
        </p:txBody>
      </p:sp>
      <p:sp>
        <p:nvSpPr>
          <p:cNvPr id="31"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age"/>
          <p:cNvSpPr>
            <a:spLocks noGrp="1"/>
          </p:cNvSpPr>
          <p:nvPr>
            <p:ph type="pic" idx="21"/>
          </p:nvPr>
        </p:nvSpPr>
        <p:spPr>
          <a:xfrm>
            <a:off x="12077064" y="-1117735"/>
            <a:ext cx="22736901" cy="14816916"/>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1714500" y="1651000"/>
            <a:ext cx="9880600" cy="5499100"/>
          </a:xfrm>
          <a:prstGeom prst="rect">
            <a:avLst/>
          </a:prstGeom>
        </p:spPr>
        <p:txBody>
          <a:bodyPr anchor="b"/>
          <a:lstStyle/>
          <a:p>
            <a:r>
              <a:t>Title Text</a:t>
            </a:r>
          </a:p>
        </p:txBody>
      </p:sp>
      <p:sp>
        <p:nvSpPr>
          <p:cNvPr id="40" name="Body Level One…"/>
          <p:cNvSpPr txBox="1">
            <a:spLocks noGrp="1"/>
          </p:cNvSpPr>
          <p:nvPr>
            <p:ph type="body" sz="quarter" idx="1"/>
          </p:nvPr>
        </p:nvSpPr>
        <p:spPr>
          <a:xfrm>
            <a:off x="1714500" y="7315200"/>
            <a:ext cx="9880600" cy="47498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12594589" y="940886"/>
            <a:ext cx="20229006" cy="1318260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727200" y="3810000"/>
            <a:ext cx="9601200" cy="8470900"/>
          </a:xfrm>
          <a:prstGeom prst="rect">
            <a:avLst/>
          </a:prstGeom>
        </p:spPr>
        <p:txBody>
          <a:bodyPr/>
          <a:lstStyle>
            <a:lvl1pPr marL="495300" indent="-495300">
              <a:defRPr sz="4600"/>
            </a:lvl1pPr>
            <a:lvl2pPr marL="990600" indent="-495300">
              <a:defRPr sz="4600"/>
            </a:lvl2pPr>
            <a:lvl3pPr marL="1485900" indent="-495300">
              <a:defRPr sz="4600"/>
            </a:lvl3pPr>
            <a:lvl4pPr marL="1981200" indent="-495300">
              <a:defRPr sz="4600"/>
            </a:lvl4pPr>
            <a:lvl5pPr marL="2476500" indent="-495300">
              <a:defRPr sz="46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714500" y="965200"/>
            <a:ext cx="20955000" cy="11785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 name="Image"/>
          <p:cNvSpPr>
            <a:spLocks noGrp="1"/>
          </p:cNvSpPr>
          <p:nvPr>
            <p:ph type="pic" idx="21"/>
          </p:nvPr>
        </p:nvSpPr>
        <p:spPr>
          <a:xfrm>
            <a:off x="1643849" y="-1906357"/>
            <a:ext cx="21149127" cy="13782214"/>
          </a:xfrm>
          <a:prstGeom prst="rect">
            <a:avLst/>
          </a:prstGeom>
          <a:ln w="9525">
            <a:round/>
          </a:ln>
        </p:spPr>
        <p:txBody>
          <a:bodyPr lIns="91439" tIns="45719" rIns="91439" bIns="45719" anchor="t">
            <a:noAutofit/>
          </a:bodyPr>
          <a:lstStyle/>
          <a:p>
            <a:endParaRPr/>
          </a:p>
        </p:txBody>
      </p:sp>
      <p:sp>
        <p:nvSpPr>
          <p:cNvPr id="84" name="Body Level One…"/>
          <p:cNvSpPr txBox="1">
            <a:spLocks noGrp="1"/>
          </p:cNvSpPr>
          <p:nvPr>
            <p:ph type="body" sz="quarter" idx="1"/>
          </p:nvPr>
        </p:nvSpPr>
        <p:spPr>
          <a:xfrm>
            <a:off x="1905000" y="10121900"/>
            <a:ext cx="9766300" cy="927100"/>
          </a:xfrm>
          <a:prstGeom prst="rect">
            <a:avLst/>
          </a:prstGeom>
        </p:spPr>
        <p:txBody>
          <a:bodyPr anchor="t"/>
          <a:lstStyle>
            <a:lvl1pPr marL="0" indent="0">
              <a:spcBef>
                <a:spcPts val="0"/>
              </a:spcBef>
              <a:buSzTx/>
              <a:buNone/>
              <a:defRPr sz="3200">
                <a:solidFill>
                  <a:srgbClr val="515151"/>
                </a:solidFill>
                <a:latin typeface="Bradley Hand ITC TT-Bold"/>
                <a:ea typeface="Bradley Hand ITC TT-Bold"/>
                <a:cs typeface="Bradley Hand ITC TT-Bold"/>
                <a:sym typeface="Bradley Hand ITC TT-Bold"/>
              </a:defRPr>
            </a:lvl1pPr>
            <a:lvl2pPr marL="0" indent="0">
              <a:spcBef>
                <a:spcPts val="0"/>
              </a:spcBef>
              <a:buSzTx/>
              <a:buNone/>
              <a:defRPr sz="3200">
                <a:solidFill>
                  <a:srgbClr val="515151"/>
                </a:solidFill>
                <a:latin typeface="Bradley Hand ITC TT-Bold"/>
                <a:ea typeface="Bradley Hand ITC TT-Bold"/>
                <a:cs typeface="Bradley Hand ITC TT-Bold"/>
                <a:sym typeface="Bradley Hand ITC TT-Bold"/>
              </a:defRPr>
            </a:lvl2pPr>
            <a:lvl3pPr marL="0" indent="0">
              <a:spcBef>
                <a:spcPts val="0"/>
              </a:spcBef>
              <a:buSzTx/>
              <a:buNone/>
              <a:defRPr sz="3200">
                <a:solidFill>
                  <a:srgbClr val="515151"/>
                </a:solidFill>
                <a:latin typeface="Bradley Hand ITC TT-Bold"/>
                <a:ea typeface="Bradley Hand ITC TT-Bold"/>
                <a:cs typeface="Bradley Hand ITC TT-Bold"/>
                <a:sym typeface="Bradley Hand ITC TT-Bold"/>
              </a:defRPr>
            </a:lvl3pPr>
            <a:lvl4pPr marL="0" indent="0">
              <a:spcBef>
                <a:spcPts val="0"/>
              </a:spcBef>
              <a:buSzTx/>
              <a:buNone/>
              <a:defRPr sz="3200">
                <a:solidFill>
                  <a:srgbClr val="515151"/>
                </a:solidFill>
                <a:latin typeface="Bradley Hand ITC TT-Bold"/>
                <a:ea typeface="Bradley Hand ITC TT-Bold"/>
                <a:cs typeface="Bradley Hand ITC TT-Bold"/>
                <a:sym typeface="Bradley Hand ITC TT-Bold"/>
              </a:defRPr>
            </a:lvl4pPr>
            <a:lvl5pPr marL="0" indent="0">
              <a:spcBef>
                <a:spcPts val="0"/>
              </a:spcBef>
              <a:buSzTx/>
              <a:buNone/>
              <a:defRPr sz="3200">
                <a:solidFill>
                  <a:srgbClr val="515151"/>
                </a:solidFill>
                <a:latin typeface="Bradley Hand ITC TT-Bold"/>
                <a:ea typeface="Bradley Hand ITC TT-Bold"/>
                <a:cs typeface="Bradley Hand ITC TT-Bold"/>
                <a:sym typeface="Bradley Hand ITC TT-Bold"/>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14500" y="444500"/>
            <a:ext cx="20955000" cy="2501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714500" y="3822700"/>
            <a:ext cx="20955000" cy="8928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100" y="12846050"/>
            <a:ext cx="419100" cy="457200"/>
          </a:xfrm>
          <a:prstGeom prst="rect">
            <a:avLst/>
          </a:prstGeom>
          <a:ln w="12700">
            <a:miter lim="400000"/>
          </a:ln>
        </p:spPr>
        <p:txBody>
          <a:bodyPr wrap="none" lIns="50800" tIns="50800" rIns="50800" bIns="50800" anchor="ctr">
            <a:spAutoFit/>
          </a:bodyPr>
          <a:lstStyle>
            <a:lvl1pPr>
              <a:defRPr sz="2400">
                <a:solidFill>
                  <a:srgbClr val="434343"/>
                </a:solidFill>
                <a:effectLst>
                  <a:outerShdw blurRad="25400" dist="23648" dir="16200000" rotWithShape="0">
                    <a:srgbClr val="000000">
                      <a:alpha val="20689"/>
                    </a:srgbClr>
                  </a:outerShdw>
                </a:effectLs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1pPr>
      <a:lvl2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2pPr>
      <a:lvl3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3pPr>
      <a:lvl4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4pPr>
      <a:lvl5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5pPr>
      <a:lvl6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6pPr>
      <a:lvl7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7pPr>
      <a:lvl8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8pPr>
      <a:lvl9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9pPr>
    </p:titleStyle>
    <p:bodyStyle>
      <a:lvl1pPr marL="5842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1pPr>
      <a:lvl2pPr marL="11684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2pPr>
      <a:lvl3pPr marL="17526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3pPr>
      <a:lvl4pPr marL="23368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4pPr>
      <a:lvl5pPr marL="29210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5pPr>
      <a:lvl6pPr marL="35052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6pPr>
      <a:lvl7pPr marL="40894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7pPr>
      <a:lvl8pPr marL="46736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8pPr>
      <a:lvl9pPr marL="52578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tif"/><Relationship Id="rId4" Type="http://schemas.openxmlformats.org/officeDocument/2006/relationships/image" Target="../media/image7.tif"/></Relationships>
</file>

<file path=ppt/slides/_rels/slide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awild@gfz-potsdam.de"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825693"/>
                <a:satOff val="-56827"/>
                <a:lumOff val="-7728"/>
              </a:schemeClr>
            </a:gs>
            <a:gs pos="100000">
              <a:schemeClr val="accent5">
                <a:hueOff val="3930927"/>
                <a:satOff val="-56830"/>
                <a:lumOff val="-26419"/>
              </a:schemeClr>
            </a:gs>
          </a:gsLst>
          <a:lin ang="5400000" scaled="0"/>
        </a:gradFill>
        <a:effectLst/>
      </p:bgPr>
    </p:bg>
    <p:spTree>
      <p:nvGrpSpPr>
        <p:cNvPr id="1" name=""/>
        <p:cNvGrpSpPr/>
        <p:nvPr/>
      </p:nvGrpSpPr>
      <p:grpSpPr>
        <a:xfrm>
          <a:off x="0" y="0"/>
          <a:ext cx="0" cy="0"/>
          <a:chOff x="0" y="0"/>
          <a:chExt cx="0" cy="0"/>
        </a:xfrm>
      </p:grpSpPr>
      <p:sp>
        <p:nvSpPr>
          <p:cNvPr id="137" name="Multi-Channel Landscape Evolution Approaches  to Stratigraphic Grain Size Modelling"/>
          <p:cNvSpPr txBox="1">
            <a:spLocks noGrp="1"/>
          </p:cNvSpPr>
          <p:nvPr>
            <p:ph type="ctrTitle"/>
          </p:nvPr>
        </p:nvSpPr>
        <p:spPr>
          <a:xfrm>
            <a:off x="2019300" y="1345712"/>
            <a:ext cx="20955000" cy="4102101"/>
          </a:xfrm>
          <a:prstGeom prst="rect">
            <a:avLst/>
          </a:prstGeom>
        </p:spPr>
        <p:txBody>
          <a:bodyPr/>
          <a:lstStyle>
            <a:lvl1pPr>
              <a:lnSpc>
                <a:spcPct val="90000"/>
              </a:lnSpc>
              <a:spcBef>
                <a:spcPts val="2300"/>
              </a:spcBef>
              <a:defRPr sz="9000" cap="none" spc="0">
                <a:solidFill>
                  <a:srgbClr val="941100"/>
                </a:solidFill>
                <a:latin typeface="Bodoni SvtyTwo ITC TT-Book"/>
                <a:ea typeface="Bodoni SvtyTwo ITC TT-Book"/>
                <a:cs typeface="Bodoni SvtyTwo ITC TT-Book"/>
                <a:sym typeface="Bodoni SvtyTwo ITC TT-Book"/>
              </a:defRPr>
            </a:lvl1pPr>
          </a:lstStyle>
          <a:p>
            <a:pPr>
              <a:defRPr>
                <a:effectLst/>
              </a:defRPr>
            </a:pPr>
            <a:r>
              <a:t>Multi-Channel Landscape Evolution Approaches  to Stratigraphic Grain Size Modelling</a:t>
            </a:r>
          </a:p>
        </p:txBody>
      </p:sp>
      <p:sp>
        <p:nvSpPr>
          <p:cNvPr id="138" name="Amanda Wild, Jean Braun, Alex Whittaker, Sebastien Castelltort, Charlotte Fillon"/>
          <p:cNvSpPr txBox="1">
            <a:spLocks noGrp="1"/>
          </p:cNvSpPr>
          <p:nvPr>
            <p:ph type="subTitle" sz="quarter" idx="1"/>
          </p:nvPr>
        </p:nvSpPr>
        <p:spPr>
          <a:xfrm>
            <a:off x="2019300" y="6381412"/>
            <a:ext cx="20955000" cy="1968501"/>
          </a:xfrm>
          <a:prstGeom prst="rect">
            <a:avLst/>
          </a:prstGeom>
        </p:spPr>
        <p:txBody>
          <a:bodyPr/>
          <a:lstStyle>
            <a:lvl1pPr>
              <a:lnSpc>
                <a:spcPct val="90000"/>
              </a:lnSpc>
              <a:spcBef>
                <a:spcPts val="2300"/>
              </a:spcBef>
              <a:defRPr spc="0">
                <a:solidFill>
                  <a:srgbClr val="EBEBEB"/>
                </a:solidFill>
                <a:latin typeface="Bodoni SvtyTwo ITC TT-Book"/>
                <a:ea typeface="Bodoni SvtyTwo ITC TT-Book"/>
                <a:cs typeface="Bodoni SvtyTwo ITC TT-Book"/>
                <a:sym typeface="Bodoni SvtyTwo ITC TT-Book"/>
              </a:defRPr>
            </a:lvl1pPr>
          </a:lstStyle>
          <a:p>
            <a:pPr>
              <a:defRPr>
                <a:effectLst/>
              </a:defRPr>
            </a:pPr>
            <a:r>
              <a:t>Amanda Wild, Jean Braun, Alex Whittaker, Sebastien Castelltort, Charlotte Fillon</a:t>
            </a:r>
          </a:p>
        </p:txBody>
      </p:sp>
      <p:sp>
        <p:nvSpPr>
          <p:cNvPr id="139" name="Contact: awild@gfz-potsdam.de"/>
          <p:cNvSpPr txBox="1"/>
          <p:nvPr/>
        </p:nvSpPr>
        <p:spPr>
          <a:xfrm>
            <a:off x="8338039" y="7633620"/>
            <a:ext cx="8317522"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D6D6D6"/>
                </a:solidFill>
              </a:defRPr>
            </a:lvl1pPr>
          </a:lstStyle>
          <a:p>
            <a:r>
              <a:t>Contact: awild@gfz-potsdam.de</a:t>
            </a:r>
          </a:p>
        </p:txBody>
      </p:sp>
      <p:pic>
        <p:nvPicPr>
          <p:cNvPr id="140" name="EU flag.jpg" descr="EU flag.jpg"/>
          <p:cNvPicPr>
            <a:picLocks noChangeAspect="1"/>
          </p:cNvPicPr>
          <p:nvPr/>
        </p:nvPicPr>
        <p:blipFill>
          <a:blip r:embed="rId2"/>
          <a:stretch>
            <a:fillRect/>
          </a:stretch>
        </p:blipFill>
        <p:spPr>
          <a:xfrm>
            <a:off x="-56379" y="10808122"/>
            <a:ext cx="2571834" cy="1715282"/>
          </a:xfrm>
          <a:prstGeom prst="rect">
            <a:avLst/>
          </a:prstGeom>
          <a:ln w="12700">
            <a:miter lim="400000"/>
          </a:ln>
        </p:spPr>
      </p:pic>
      <p:pic>
        <p:nvPicPr>
          <p:cNvPr id="141" name="Logotype.jpg" descr="Logotype.jpg"/>
          <p:cNvPicPr>
            <a:picLocks noChangeAspect="1"/>
          </p:cNvPicPr>
          <p:nvPr/>
        </p:nvPicPr>
        <p:blipFill>
          <a:blip r:embed="rId3"/>
          <a:stretch>
            <a:fillRect/>
          </a:stretch>
        </p:blipFill>
        <p:spPr>
          <a:xfrm>
            <a:off x="-19265" y="12592047"/>
            <a:ext cx="5257801" cy="1159935"/>
          </a:xfrm>
          <a:prstGeom prst="rect">
            <a:avLst/>
          </a:prstGeom>
          <a:ln w="12700">
            <a:miter lim="400000"/>
          </a:ln>
        </p:spPr>
      </p:pic>
      <p:pic>
        <p:nvPicPr>
          <p:cNvPr id="142" name="Image" descr="Image"/>
          <p:cNvPicPr>
            <a:picLocks noChangeAspect="1"/>
          </p:cNvPicPr>
          <p:nvPr/>
        </p:nvPicPr>
        <p:blipFill>
          <a:blip r:embed="rId4"/>
          <a:stretch>
            <a:fillRect/>
          </a:stretch>
        </p:blipFill>
        <p:spPr>
          <a:xfrm>
            <a:off x="19040537" y="12171454"/>
            <a:ext cx="5257801" cy="1549401"/>
          </a:xfrm>
          <a:prstGeom prst="rect">
            <a:avLst/>
          </a:prstGeom>
          <a:ln w="12700">
            <a:miter lim="400000"/>
          </a:ln>
        </p:spPr>
      </p:pic>
      <p:pic>
        <p:nvPicPr>
          <p:cNvPr id="143" name="Image" descr="Image"/>
          <p:cNvPicPr>
            <a:picLocks noChangeAspect="1"/>
          </p:cNvPicPr>
          <p:nvPr/>
        </p:nvPicPr>
        <p:blipFill>
          <a:blip r:embed="rId5"/>
          <a:stretch>
            <a:fillRect/>
          </a:stretch>
        </p:blipFill>
        <p:spPr>
          <a:xfrm>
            <a:off x="21252854" y="10483094"/>
            <a:ext cx="3087506" cy="171528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825693"/>
                <a:satOff val="-56827"/>
                <a:lumOff val="-7728"/>
              </a:schemeClr>
            </a:gs>
            <a:gs pos="100000">
              <a:schemeClr val="accent5">
                <a:hueOff val="3930927"/>
                <a:satOff val="-56830"/>
                <a:lumOff val="-26419"/>
              </a:schemeClr>
            </a:gs>
          </a:gsLst>
          <a:lin ang="5400000" scaled="0"/>
        </a:gradFill>
        <a:effectLst/>
      </p:bgPr>
    </p:bg>
    <p:spTree>
      <p:nvGrpSpPr>
        <p:cNvPr id="1" name=""/>
        <p:cNvGrpSpPr/>
        <p:nvPr/>
      </p:nvGrpSpPr>
      <p:grpSpPr>
        <a:xfrm>
          <a:off x="0" y="0"/>
          <a:ext cx="0" cy="0"/>
          <a:chOff x="0" y="0"/>
          <a:chExt cx="0" cy="0"/>
        </a:xfrm>
      </p:grpSpPr>
      <p:sp>
        <p:nvSpPr>
          <p:cNvPr id="145" name="Grain Size in the Stratigraphic Record"/>
          <p:cNvSpPr txBox="1"/>
          <p:nvPr/>
        </p:nvSpPr>
        <p:spPr>
          <a:xfrm>
            <a:off x="2306650" y="76583"/>
            <a:ext cx="20955001" cy="2469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90000"/>
              </a:lnSpc>
              <a:spcBef>
                <a:spcPts val="2300"/>
              </a:spcBef>
              <a:defRPr sz="6000" u="sng">
                <a:solidFill>
                  <a:srgbClr val="941100"/>
                </a:solidFill>
                <a:latin typeface="Bodoni SvtyTwo ITC TT-Book"/>
                <a:ea typeface="Bodoni SvtyTwo ITC TT-Book"/>
                <a:cs typeface="Bodoni SvtyTwo ITC TT-Book"/>
                <a:sym typeface="Bodoni SvtyTwo ITC TT-Book"/>
              </a:defRPr>
            </a:lvl1pPr>
          </a:lstStyle>
          <a:p>
            <a:r>
              <a:t>Grain Size in the Stratigraphic Record</a:t>
            </a:r>
          </a:p>
        </p:txBody>
      </p:sp>
      <p:sp>
        <p:nvSpPr>
          <p:cNvPr id="146" name="Grain size as an indicator of external forcing…"/>
          <p:cNvSpPr txBox="1"/>
          <p:nvPr/>
        </p:nvSpPr>
        <p:spPr>
          <a:xfrm>
            <a:off x="10669687" y="4464277"/>
            <a:ext cx="13351102" cy="711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21607" indent="-521607" algn="l">
              <a:spcBef>
                <a:spcPts val="2400"/>
              </a:spcBef>
              <a:buSzPct val="100000"/>
              <a:buChar char="•"/>
              <a:defRPr sz="4500">
                <a:solidFill>
                  <a:srgbClr val="EBEBEB"/>
                </a:solidFill>
              </a:defRPr>
            </a:pPr>
            <a:r>
              <a:t>Grain size as an indicator of external forcing</a:t>
            </a:r>
          </a:p>
          <a:p>
            <a:pPr marL="521607" indent="-521607" algn="l">
              <a:spcBef>
                <a:spcPts val="2400"/>
              </a:spcBef>
              <a:buSzPct val="100000"/>
              <a:buChar char="•"/>
              <a:defRPr sz="4500">
                <a:solidFill>
                  <a:srgbClr val="EBEBEB"/>
                </a:solidFill>
              </a:defRPr>
            </a:pPr>
            <a:r>
              <a:t>Autogenic Dynamics (channel mobility)</a:t>
            </a:r>
          </a:p>
          <a:p>
            <a:pPr marL="521607" indent="-521607" algn="l">
              <a:spcBef>
                <a:spcPts val="2400"/>
              </a:spcBef>
              <a:buSzPct val="100000"/>
              <a:buChar char="•"/>
              <a:defRPr sz="4500">
                <a:solidFill>
                  <a:srgbClr val="EBEBEB"/>
                </a:solidFill>
              </a:defRPr>
            </a:pPr>
            <a:r>
              <a:t>Transfer Zone (Foreland basins)</a:t>
            </a:r>
          </a:p>
          <a:p>
            <a:pPr marL="521607" indent="-521607" algn="l">
              <a:spcBef>
                <a:spcPts val="2400"/>
              </a:spcBef>
              <a:buSzPct val="100000"/>
              <a:buChar char="•"/>
              <a:defRPr sz="4500">
                <a:solidFill>
                  <a:srgbClr val="EBEBEB"/>
                </a:solidFill>
              </a:defRPr>
            </a:pPr>
            <a:r>
              <a:t>Longer time scales (stratigraphy and not local hydraulic details at the bed)</a:t>
            </a:r>
          </a:p>
          <a:p>
            <a:pPr marL="521607" indent="-521607" algn="l">
              <a:spcBef>
                <a:spcPts val="2400"/>
              </a:spcBef>
              <a:buSzPct val="100000"/>
              <a:buChar char="•"/>
              <a:defRPr sz="4500">
                <a:solidFill>
                  <a:srgbClr val="EBEBEB"/>
                </a:solidFill>
              </a:defRPr>
            </a:pPr>
            <a:endParaRPr/>
          </a:p>
          <a:p>
            <a:pPr algn="l">
              <a:spcBef>
                <a:spcPts val="2400"/>
              </a:spcBef>
              <a:defRPr sz="4500">
                <a:solidFill>
                  <a:srgbClr val="EBEBEB"/>
                </a:solidFill>
              </a:defRPr>
            </a:pPr>
            <a:endParaRPr/>
          </a:p>
        </p:txBody>
      </p:sp>
      <p:pic>
        <p:nvPicPr>
          <p:cNvPr id="147" name="Image" descr="Image"/>
          <p:cNvPicPr>
            <a:picLocks noChangeAspect="1"/>
          </p:cNvPicPr>
          <p:nvPr/>
        </p:nvPicPr>
        <p:blipFill>
          <a:blip r:embed="rId2"/>
          <a:stretch>
            <a:fillRect/>
          </a:stretch>
        </p:blipFill>
        <p:spPr>
          <a:xfrm>
            <a:off x="1597462" y="4780790"/>
            <a:ext cx="8321030" cy="4680580"/>
          </a:xfrm>
          <a:prstGeom prst="rect">
            <a:avLst/>
          </a:prstGeom>
          <a:ln w="12700">
            <a:miter lim="400000"/>
          </a:ln>
        </p:spPr>
      </p:pic>
      <p:sp>
        <p:nvSpPr>
          <p:cNvPr id="148" name="Brian Washburn"/>
          <p:cNvSpPr txBox="1"/>
          <p:nvPr/>
        </p:nvSpPr>
        <p:spPr>
          <a:xfrm>
            <a:off x="1591552" y="9529309"/>
            <a:ext cx="207942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606060"/>
                </a:solidFill>
                <a:latin typeface="Gill Sans"/>
                <a:ea typeface="Gill Sans"/>
                <a:cs typeface="Gill Sans"/>
                <a:sym typeface="Gill Sans"/>
              </a:defRPr>
            </a:lvl1pPr>
          </a:lstStyle>
          <a:p>
            <a:r>
              <a:t>Brian Washburn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825693"/>
                <a:satOff val="-56827"/>
                <a:lumOff val="-7728"/>
              </a:schemeClr>
            </a:gs>
            <a:gs pos="100000">
              <a:schemeClr val="accent5">
                <a:hueOff val="3930927"/>
                <a:satOff val="-56830"/>
                <a:lumOff val="-26419"/>
              </a:schemeClr>
            </a:gs>
          </a:gsLst>
          <a:lin ang="5400000" scaled="0"/>
        </a:gradFill>
        <a:effectLst/>
      </p:bgPr>
    </p:bg>
    <p:spTree>
      <p:nvGrpSpPr>
        <p:cNvPr id="1" name=""/>
        <p:cNvGrpSpPr/>
        <p:nvPr/>
      </p:nvGrpSpPr>
      <p:grpSpPr>
        <a:xfrm>
          <a:off x="0" y="0"/>
          <a:ext cx="0" cy="0"/>
          <a:chOff x="0" y="0"/>
          <a:chExt cx="0" cy="0"/>
        </a:xfrm>
      </p:grpSpPr>
      <p:sp>
        <p:nvSpPr>
          <p:cNvPr id="150" name="FASTSCAPE (Landscape Evolution Model)"/>
          <p:cNvSpPr txBox="1">
            <a:spLocks noGrp="1"/>
          </p:cNvSpPr>
          <p:nvPr>
            <p:ph type="title"/>
          </p:nvPr>
        </p:nvSpPr>
        <p:spPr>
          <a:xfrm>
            <a:off x="1126835" y="2423058"/>
            <a:ext cx="5415995" cy="2954039"/>
          </a:xfrm>
          <a:prstGeom prst="rect">
            <a:avLst/>
          </a:prstGeom>
        </p:spPr>
        <p:txBody>
          <a:bodyPr/>
          <a:lstStyle>
            <a:lvl1pPr>
              <a:defRPr sz="5000" cap="none" spc="200">
                <a:solidFill>
                  <a:srgbClr val="FFFFFF"/>
                </a:solidFill>
                <a:effectLst>
                  <a:outerShdw blurRad="25400" dist="27326" dir="16200000" rotWithShape="0">
                    <a:srgbClr val="000000">
                      <a:alpha val="50000"/>
                    </a:srgbClr>
                  </a:outerShdw>
                </a:effectLst>
              </a:defRPr>
            </a:lvl1pPr>
          </a:lstStyle>
          <a:p>
            <a:r>
              <a:t>FASTSCAPE (Landscape Evolution Model)</a:t>
            </a:r>
          </a:p>
        </p:txBody>
      </p:sp>
      <p:sp>
        <p:nvSpPr>
          <p:cNvPr id="151" name="Line"/>
          <p:cNvSpPr/>
          <p:nvPr/>
        </p:nvSpPr>
        <p:spPr>
          <a:xfrm flipV="1">
            <a:off x="20714972" y="4424052"/>
            <a:ext cx="1" cy="2152412"/>
          </a:xfrm>
          <a:prstGeom prst="line">
            <a:avLst/>
          </a:prstGeom>
          <a:ln w="63500">
            <a:solidFill>
              <a:srgbClr val="005493"/>
            </a:solidFill>
            <a:miter lim="400000"/>
          </a:ln>
        </p:spPr>
        <p:txBody>
          <a:bodyPr lIns="50800" tIns="50800" rIns="50800" bIns="50800" anchor="ctr"/>
          <a:lstStyle/>
          <a:p>
            <a:pPr>
              <a:defRPr>
                <a:solidFill>
                  <a:srgbClr val="434343"/>
                </a:solidFill>
              </a:defRPr>
            </a:pPr>
            <a:endParaRPr/>
          </a:p>
        </p:txBody>
      </p:sp>
      <p:sp>
        <p:nvSpPr>
          <p:cNvPr id="152" name="Fedele &amp; Paola (2007) Self-Similar Grain Size"/>
          <p:cNvSpPr txBox="1"/>
          <p:nvPr/>
        </p:nvSpPr>
        <p:spPr>
          <a:xfrm>
            <a:off x="9387599" y="2304148"/>
            <a:ext cx="5510045" cy="2954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pc="200">
                <a:solidFill>
                  <a:srgbClr val="FFFFFF"/>
                </a:solidFill>
                <a:effectLst>
                  <a:outerShdw blurRad="25400" dist="27326" dir="16200000" rotWithShape="0">
                    <a:srgbClr val="000000">
                      <a:alpha val="50000"/>
                    </a:srgbClr>
                  </a:outerShdw>
                </a:effectLst>
                <a:latin typeface="+mn-lt"/>
                <a:ea typeface="+mn-ea"/>
                <a:cs typeface="+mn-cs"/>
                <a:sym typeface="Cochin"/>
              </a:defRPr>
            </a:lvl1pPr>
          </a:lstStyle>
          <a:p>
            <a:r>
              <a:t>Fedele &amp; Paola (2007) Self-Similar Grain Size</a:t>
            </a:r>
          </a:p>
        </p:txBody>
      </p:sp>
      <p:sp>
        <p:nvSpPr>
          <p:cNvPr id="153" name="GSFast"/>
          <p:cNvSpPr txBox="1"/>
          <p:nvPr/>
        </p:nvSpPr>
        <p:spPr>
          <a:xfrm>
            <a:off x="18073689" y="2469248"/>
            <a:ext cx="5282569" cy="2954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cap="all" spc="200">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GSFast</a:t>
            </a:r>
          </a:p>
        </p:txBody>
      </p:sp>
      <p:sp>
        <p:nvSpPr>
          <p:cNvPr id="154" name="+"/>
          <p:cNvSpPr txBox="1"/>
          <p:nvPr/>
        </p:nvSpPr>
        <p:spPr>
          <a:xfrm>
            <a:off x="5328564" y="2151513"/>
            <a:ext cx="5282569" cy="295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15000" cap="all" spc="600">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a:t>
            </a:r>
          </a:p>
        </p:txBody>
      </p:sp>
      <p:sp>
        <p:nvSpPr>
          <p:cNvPr id="155" name="="/>
          <p:cNvSpPr txBox="1"/>
          <p:nvPr/>
        </p:nvSpPr>
        <p:spPr>
          <a:xfrm>
            <a:off x="14430030" y="2151513"/>
            <a:ext cx="5282570" cy="295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15000" cap="all" spc="600">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a:t>
            </a:r>
          </a:p>
        </p:txBody>
      </p:sp>
      <mc:AlternateContent xmlns:mc="http://schemas.openxmlformats.org/markup-compatibility/2006">
        <mc:Choice xmlns:a14="http://schemas.microsoft.com/office/drawing/2010/main" Requires="a14">
          <p:sp>
            <p:nvSpPr>
              <p:cNvPr id="156" name="(Yuan et al, 2019)"/>
              <p:cNvSpPr txBox="1"/>
              <p:nvPr/>
            </p:nvSpPr>
            <p:spPr>
              <a:xfrm>
                <a:off x="-413601" y="7904092"/>
                <a:ext cx="8330336" cy="234584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spcBef>
                    <a:spcPts val="4500"/>
                  </a:spcBef>
                  <a:defRPr sz="3500">
                    <a:solidFill>
                      <a:srgbClr val="EBEBEB"/>
                    </a:solidFill>
                    <a:latin typeface="Gill Sans"/>
                    <a:ea typeface="Gill Sans"/>
                    <a:cs typeface="Gill Sans"/>
                    <a:sym typeface="Gill Sans"/>
                  </a:defRPr>
                </a:pPr>
                <a14:m>
                  <m:oMath xmlns:m="http://schemas.openxmlformats.org/officeDocument/2006/math">
                    <m:f>
                      <m:fPr>
                        <m:ctrlPr>
                          <a:rPr sz="3650" i="1">
                            <a:solidFill>
                              <a:srgbClr val="EAEAEA"/>
                            </a:solidFill>
                            <a:latin typeface="Cambria Math" panose="02040503050406030204" pitchFamily="18" charset="0"/>
                          </a:rPr>
                        </m:ctrlPr>
                      </m:fPr>
                      <m:num>
                        <m:r>
                          <a:rPr sz="3650" i="1">
                            <a:solidFill>
                              <a:srgbClr val="EAEAEA"/>
                            </a:solidFill>
                            <a:latin typeface="Cambria Math" panose="02040503050406030204" pitchFamily="18" charset="0"/>
                          </a:rPr>
                          <m:t>𝑑h</m:t>
                        </m:r>
                      </m:num>
                      <m:den>
                        <m:r>
                          <a:rPr sz="3650" i="1">
                            <a:solidFill>
                              <a:srgbClr val="EAEAEA"/>
                            </a:solidFill>
                            <a:latin typeface="Cambria Math" panose="02040503050406030204" pitchFamily="18" charset="0"/>
                          </a:rPr>
                          <m:t>𝑑𝑡</m:t>
                        </m:r>
                      </m:den>
                    </m:f>
                    <m:r>
                      <a:rPr sz="3650" i="1">
                        <a:solidFill>
                          <a:srgbClr val="EAEAEA"/>
                        </a:solidFill>
                        <a:latin typeface="Cambria Math" panose="02040503050406030204" pitchFamily="18" charset="0"/>
                      </a:rPr>
                      <m:t>=−</m:t>
                    </m:r>
                    <m:r>
                      <a:rPr sz="3650" i="1">
                        <a:solidFill>
                          <a:srgbClr val="EAEAEA"/>
                        </a:solidFill>
                        <a:latin typeface="Cambria Math" panose="02040503050406030204" pitchFamily="18" charset="0"/>
                      </a:rPr>
                      <m:t>𝐾</m:t>
                    </m:r>
                    <m:sSup>
                      <m:sSupPr>
                        <m:ctrlPr>
                          <a:rPr sz="3650" i="1">
                            <a:solidFill>
                              <a:srgbClr val="EAEAEA"/>
                            </a:solidFill>
                            <a:latin typeface="Cambria Math" panose="02040503050406030204" pitchFamily="18" charset="0"/>
                          </a:rPr>
                        </m:ctrlPr>
                      </m:sSupPr>
                      <m:e>
                        <m:r>
                          <a:rPr sz="3650" i="1">
                            <a:solidFill>
                              <a:srgbClr val="EAEAEA"/>
                            </a:solidFill>
                            <a:latin typeface="Cambria Math" panose="02040503050406030204" pitchFamily="18" charset="0"/>
                          </a:rPr>
                          <m:t>𝐴</m:t>
                        </m:r>
                      </m:e>
                      <m:sup>
                        <m:r>
                          <a:rPr sz="3650" i="1">
                            <a:solidFill>
                              <a:srgbClr val="EAEAEA"/>
                            </a:solidFill>
                            <a:latin typeface="Cambria Math" panose="02040503050406030204" pitchFamily="18" charset="0"/>
                          </a:rPr>
                          <m:t>𝑚</m:t>
                        </m:r>
                      </m:sup>
                    </m:sSup>
                    <m:sSup>
                      <m:sSupPr>
                        <m:ctrlPr>
                          <a:rPr sz="3650" i="1">
                            <a:solidFill>
                              <a:srgbClr val="EAEAEA"/>
                            </a:solidFill>
                            <a:latin typeface="Cambria Math" panose="02040503050406030204" pitchFamily="18" charset="0"/>
                          </a:rPr>
                        </m:ctrlPr>
                      </m:sSupPr>
                      <m:e>
                        <m:r>
                          <a:rPr sz="3650" i="1">
                            <a:solidFill>
                              <a:srgbClr val="EAEAEA"/>
                            </a:solidFill>
                            <a:latin typeface="Cambria Math" panose="02040503050406030204" pitchFamily="18" charset="0"/>
                          </a:rPr>
                          <m:t>(</m:t>
                        </m:r>
                        <m:f>
                          <m:fPr>
                            <m:ctrlPr>
                              <a:rPr sz="3650" i="1">
                                <a:solidFill>
                                  <a:srgbClr val="EAEAEA"/>
                                </a:solidFill>
                                <a:latin typeface="Cambria Math" panose="02040503050406030204" pitchFamily="18" charset="0"/>
                              </a:rPr>
                            </m:ctrlPr>
                          </m:fPr>
                          <m:num>
                            <m:r>
                              <a:rPr sz="3650" i="1">
                                <a:solidFill>
                                  <a:srgbClr val="EAEAEA"/>
                                </a:solidFill>
                                <a:latin typeface="Cambria Math" panose="02040503050406030204" pitchFamily="18" charset="0"/>
                              </a:rPr>
                              <m:t>𝑑h</m:t>
                            </m:r>
                          </m:num>
                          <m:den>
                            <m:r>
                              <a:rPr sz="3650" i="1">
                                <a:solidFill>
                                  <a:srgbClr val="EAEAEA"/>
                                </a:solidFill>
                                <a:latin typeface="Cambria Math" panose="02040503050406030204" pitchFamily="18" charset="0"/>
                              </a:rPr>
                              <m:t>𝑑𝑥</m:t>
                            </m:r>
                          </m:den>
                        </m:f>
                        <m:r>
                          <a:rPr sz="3650" i="1">
                            <a:solidFill>
                              <a:srgbClr val="EAEAEA"/>
                            </a:solidFill>
                            <a:latin typeface="Cambria Math" panose="02040503050406030204" pitchFamily="18" charset="0"/>
                          </a:rPr>
                          <m:t>)</m:t>
                        </m:r>
                      </m:e>
                      <m:sup>
                        <m:r>
                          <a:rPr sz="3650" i="1">
                            <a:solidFill>
                              <a:srgbClr val="EAEAEA"/>
                            </a:solidFill>
                            <a:latin typeface="Cambria Math" panose="02040503050406030204" pitchFamily="18" charset="0"/>
                          </a:rPr>
                          <m:t>𝑛</m:t>
                        </m:r>
                      </m:sup>
                    </m:sSup>
                    <m:r>
                      <a:rPr sz="3650" i="1">
                        <a:solidFill>
                          <a:srgbClr val="EAEAEA"/>
                        </a:solidFill>
                        <a:latin typeface="Cambria Math" panose="02040503050406030204" pitchFamily="18" charset="0"/>
                      </a:rPr>
                      <m:t>+</m:t>
                    </m:r>
                    <m:f>
                      <m:fPr>
                        <m:ctrlPr>
                          <a:rPr sz="3650" i="1">
                            <a:solidFill>
                              <a:srgbClr val="EAEAEA"/>
                            </a:solidFill>
                            <a:latin typeface="Cambria Math" panose="02040503050406030204" pitchFamily="18" charset="0"/>
                          </a:rPr>
                        </m:ctrlPr>
                      </m:fPr>
                      <m:num>
                        <m:r>
                          <a:rPr sz="3650" i="1">
                            <a:solidFill>
                              <a:srgbClr val="EAEAEA"/>
                            </a:solidFill>
                            <a:latin typeface="Cambria Math" panose="02040503050406030204" pitchFamily="18" charset="0"/>
                          </a:rPr>
                          <m:t>𝐺</m:t>
                        </m:r>
                      </m:num>
                      <m:den>
                        <m:limUpp>
                          <m:limUppPr>
                            <m:ctrlPr>
                              <a:rPr sz="3650" i="1">
                                <a:solidFill>
                                  <a:srgbClr val="EAEAEA"/>
                                </a:solidFill>
                                <a:latin typeface="Cambria Math" panose="02040503050406030204" pitchFamily="18" charset="0"/>
                              </a:rPr>
                            </m:ctrlPr>
                          </m:limUppPr>
                          <m:e>
                            <m:r>
                              <a:rPr sz="3650" i="1">
                                <a:solidFill>
                                  <a:srgbClr val="EAEAEA"/>
                                </a:solidFill>
                                <a:latin typeface="Cambria Math" panose="02040503050406030204" pitchFamily="18" charset="0"/>
                              </a:rPr>
                              <m:t>𝑝</m:t>
                            </m:r>
                          </m:e>
                          <m:lim>
                            <m:r>
                              <a:rPr sz="3650" i="1">
                                <a:solidFill>
                                  <a:srgbClr val="EAEAEA"/>
                                </a:solidFill>
                                <a:latin typeface="Cambria Math" panose="02040503050406030204" pitchFamily="18" charset="0"/>
                              </a:rPr>
                              <m:t>˜</m:t>
                            </m:r>
                          </m:lim>
                        </m:limUpp>
                        <m:r>
                          <a:rPr sz="3650" i="1">
                            <a:solidFill>
                              <a:srgbClr val="EAEAEA"/>
                            </a:solidFill>
                            <a:latin typeface="Cambria Math" panose="02040503050406030204" pitchFamily="18" charset="0"/>
                          </a:rPr>
                          <m:t>𝐴</m:t>
                        </m:r>
                      </m:den>
                    </m:f>
                    <m:sSub>
                      <m:sSubPr>
                        <m:ctrlPr>
                          <a:rPr sz="3650" i="1">
                            <a:solidFill>
                              <a:srgbClr val="EAEAEA"/>
                            </a:solidFill>
                            <a:latin typeface="Cambria Math" panose="02040503050406030204" pitchFamily="18" charset="0"/>
                          </a:rPr>
                        </m:ctrlPr>
                      </m:sSubPr>
                      <m:e>
                        <m:r>
                          <a:rPr sz="3650" i="1">
                            <a:solidFill>
                              <a:srgbClr val="EAEAEA"/>
                            </a:solidFill>
                            <a:latin typeface="Cambria Math" panose="02040503050406030204" pitchFamily="18" charset="0"/>
                          </a:rPr>
                          <m:t>∫</m:t>
                        </m:r>
                      </m:e>
                      <m:sub>
                        <m:r>
                          <a:rPr sz="3650" i="1">
                            <a:solidFill>
                              <a:srgbClr val="EAEAEA"/>
                            </a:solidFill>
                            <a:latin typeface="Cambria Math" panose="02040503050406030204" pitchFamily="18" charset="0"/>
                          </a:rPr>
                          <m:t>𝐴</m:t>
                        </m:r>
                      </m:sub>
                    </m:sSub>
                    <m:r>
                      <a:rPr sz="3650" i="1">
                        <a:solidFill>
                          <a:srgbClr val="EAEAEA"/>
                        </a:solidFill>
                        <a:latin typeface="Cambria Math" panose="02040503050406030204" pitchFamily="18" charset="0"/>
                      </a:rPr>
                      <m:t>(</m:t>
                    </m:r>
                    <m:r>
                      <a:rPr sz="3650" i="1">
                        <a:solidFill>
                          <a:srgbClr val="EAEAEA"/>
                        </a:solidFill>
                        <a:latin typeface="Cambria Math" panose="02040503050406030204" pitchFamily="18" charset="0"/>
                      </a:rPr>
                      <m:t>𝑈</m:t>
                    </m:r>
                    <m:r>
                      <a:rPr sz="3650" i="1">
                        <a:solidFill>
                          <a:srgbClr val="EAEAEA"/>
                        </a:solidFill>
                        <a:latin typeface="Cambria Math" panose="02040503050406030204" pitchFamily="18" charset="0"/>
                      </a:rPr>
                      <m:t>−</m:t>
                    </m:r>
                    <m:f>
                      <m:fPr>
                        <m:ctrlPr>
                          <a:rPr sz="3650" i="1">
                            <a:solidFill>
                              <a:srgbClr val="EAEAEA"/>
                            </a:solidFill>
                            <a:latin typeface="Cambria Math" panose="02040503050406030204" pitchFamily="18" charset="0"/>
                          </a:rPr>
                        </m:ctrlPr>
                      </m:fPr>
                      <m:num>
                        <m:r>
                          <a:rPr sz="3650" i="1">
                            <a:solidFill>
                              <a:srgbClr val="EAEAEA"/>
                            </a:solidFill>
                            <a:latin typeface="Cambria Math" panose="02040503050406030204" pitchFamily="18" charset="0"/>
                          </a:rPr>
                          <m:t>𝑑h</m:t>
                        </m:r>
                      </m:num>
                      <m:den>
                        <m:r>
                          <a:rPr sz="3650" i="1">
                            <a:solidFill>
                              <a:srgbClr val="EAEAEA"/>
                            </a:solidFill>
                            <a:latin typeface="Cambria Math" panose="02040503050406030204" pitchFamily="18" charset="0"/>
                          </a:rPr>
                          <m:t>𝑑𝑡</m:t>
                        </m:r>
                      </m:den>
                    </m:f>
                    <m:r>
                      <a:rPr sz="3650" i="1">
                        <a:solidFill>
                          <a:srgbClr val="EAEAEA"/>
                        </a:solidFill>
                        <a:latin typeface="Cambria Math" panose="02040503050406030204" pitchFamily="18" charset="0"/>
                      </a:rPr>
                      <m:t>)</m:t>
                    </m:r>
                    <m:r>
                      <a:rPr sz="3650" i="1">
                        <a:solidFill>
                          <a:srgbClr val="EAEAEA"/>
                        </a:solidFill>
                        <a:latin typeface="Cambria Math" panose="02040503050406030204" pitchFamily="18" charset="0"/>
                      </a:rPr>
                      <m:t>𝑑𝐴</m:t>
                    </m:r>
                  </m:oMath>
                </a14:m>
                <a:r>
                  <a:t> </a:t>
                </a:r>
              </a:p>
              <a:p>
                <a:pPr>
                  <a:spcBef>
                    <a:spcPts val="4500"/>
                  </a:spcBef>
                  <a:defRPr sz="3500">
                    <a:solidFill>
                      <a:srgbClr val="EBEBEB"/>
                    </a:solidFill>
                    <a:latin typeface="Gill Sans"/>
                    <a:ea typeface="Gill Sans"/>
                    <a:cs typeface="Gill Sans"/>
                    <a:sym typeface="Gill Sans"/>
                  </a:defRPr>
                </a:pPr>
                <a:r>
                  <a:t>(Yuan et al, 2019)</a:t>
                </a:r>
              </a:p>
            </p:txBody>
          </p:sp>
        </mc:Choice>
        <mc:Fallback>
          <p:sp>
            <p:nvSpPr>
              <p:cNvPr id="156" name="(Yuan et al, 2019)"/>
              <p:cNvSpPr txBox="1">
                <a:spLocks noRot="1" noChangeAspect="1" noMove="1" noResize="1" noEditPoints="1" noAdjustHandles="1" noChangeArrowheads="1" noChangeShapeType="1" noTextEdit="1"/>
              </p:cNvSpPr>
              <p:nvPr/>
            </p:nvSpPr>
            <p:spPr>
              <a:xfrm>
                <a:off x="-413601" y="7904092"/>
                <a:ext cx="8330336" cy="2345843"/>
              </a:xfrm>
              <a:prstGeom prst="rect">
                <a:avLst/>
              </a:prstGeom>
              <a:blipFill>
                <a:blip r:embed="rId4"/>
                <a:stretch>
                  <a:fillRect b="-594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grpSp>
        <p:nvGrpSpPr>
          <p:cNvPr id="159" name="Group"/>
          <p:cNvGrpSpPr/>
          <p:nvPr/>
        </p:nvGrpSpPr>
        <p:grpSpPr>
          <a:xfrm>
            <a:off x="9342297" y="7713832"/>
            <a:ext cx="5848898" cy="2726361"/>
            <a:chOff x="0" y="0"/>
            <a:chExt cx="5848897" cy="2726359"/>
          </a:xfrm>
        </p:grpSpPr>
        <mc:AlternateContent xmlns:mc="http://schemas.openxmlformats.org/markup-compatibility/2006">
          <mc:Choice xmlns:a14="http://schemas.microsoft.com/office/drawing/2010/main" Requires="a14">
            <p:sp>
              <p:nvSpPr>
                <p:cNvPr id="157" name="Equation"/>
                <p:cNvSpPr txBox="1"/>
                <p:nvPr/>
              </p:nvSpPr>
              <p:spPr>
                <a:xfrm>
                  <a:off x="0" y="1539478"/>
                  <a:ext cx="5848898" cy="1186882"/>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p>
                          <m:sSupPr>
                            <m:ctrlPr>
                              <a:rPr sz="3500">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𝑦</m:t>
                            </m:r>
                          </m:e>
                          <m:sup>
                            <m:r>
                              <a:rPr sz="3500" i="1">
                                <a:solidFill>
                                  <a:srgbClr val="EAEAEA"/>
                                </a:solidFill>
                                <a:latin typeface="Cambria Math" panose="02040503050406030204" pitchFamily="18" charset="0"/>
                              </a:rPr>
                              <m:t>∗</m:t>
                            </m:r>
                          </m:sup>
                        </m:sSup>
                        <m:r>
                          <a:rPr sz="3500" i="1">
                            <a:solidFill>
                              <a:srgbClr val="EAEAEA"/>
                            </a:solidFill>
                            <a:latin typeface="Cambria Math" panose="02040503050406030204" pitchFamily="18" charset="0"/>
                          </a:rPr>
                          <m:t>(</m:t>
                        </m:r>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𝑥</m:t>
                            </m:r>
                          </m:e>
                          <m:sup>
                            <m:r>
                              <a:rPr sz="3500" i="1">
                                <a:solidFill>
                                  <a:srgbClr val="EAEAEA"/>
                                </a:solidFill>
                                <a:latin typeface="Cambria Math" panose="02040503050406030204" pitchFamily="18" charset="0"/>
                              </a:rPr>
                              <m:t>∗</m:t>
                            </m:r>
                          </m:sup>
                        </m:sSup>
                        <m:r>
                          <a:rPr sz="3500" i="1">
                            <a:solidFill>
                              <a:srgbClr val="EAEAEA"/>
                            </a:solidFill>
                            <a:latin typeface="Cambria Math" panose="02040503050406030204" pitchFamily="18" charset="0"/>
                          </a:rPr>
                          <m:t>)=</m:t>
                        </m:r>
                        <m:sSubSup>
                          <m:sSubSupPr>
                            <m:ctrlPr>
                              <a:rPr sz="3500" i="1">
                                <a:solidFill>
                                  <a:srgbClr val="EAEAEA"/>
                                </a:solidFill>
                                <a:latin typeface="Cambria Math" panose="02040503050406030204" pitchFamily="18" charset="0"/>
                              </a:rPr>
                            </m:ctrlPr>
                          </m:sSubSupPr>
                          <m:e>
                            <m:r>
                              <a:rPr sz="3500" i="1">
                                <a:solidFill>
                                  <a:srgbClr val="EAEAEA"/>
                                </a:solidFill>
                                <a:latin typeface="Cambria Math" panose="02040503050406030204" pitchFamily="18" charset="0"/>
                              </a:rPr>
                              <m:t>∫</m:t>
                            </m:r>
                          </m:e>
                          <m:sub>
                            <m:r>
                              <a:rPr sz="3500" i="1">
                                <a:solidFill>
                                  <a:srgbClr val="EAEAEA"/>
                                </a:solidFill>
                                <a:latin typeface="Cambria Math" panose="02040503050406030204" pitchFamily="18" charset="0"/>
                              </a:rPr>
                              <m:t>0</m:t>
                            </m:r>
                          </m:sub>
                          <m:sup>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𝑥</m:t>
                                </m:r>
                              </m:e>
                              <m:sup>
                                <m:r>
                                  <a:rPr sz="3500" i="1">
                                    <a:solidFill>
                                      <a:srgbClr val="EAEAEA"/>
                                    </a:solidFill>
                                    <a:latin typeface="Cambria Math" panose="02040503050406030204" pitchFamily="18" charset="0"/>
                                  </a:rPr>
                                  <m:t>∗</m:t>
                                </m:r>
                              </m:sup>
                            </m:sSup>
                          </m:sup>
                        </m:sSubSup>
                        <m:r>
                          <a:rPr sz="3500" i="1">
                            <a:solidFill>
                              <a:srgbClr val="EAEAEA"/>
                            </a:solidFill>
                            <a:latin typeface="Cambria Math" panose="02040503050406030204" pitchFamily="18" charset="0"/>
                          </a:rPr>
                          <m:t>(1−</m:t>
                        </m:r>
                        <m:sSub>
                          <m:sSubPr>
                            <m:ctrlPr>
                              <a:rPr sz="3500" i="1">
                                <a:solidFill>
                                  <a:srgbClr val="EAEAEA"/>
                                </a:solidFill>
                                <a:latin typeface="Cambria Math" panose="02040503050406030204" pitchFamily="18" charset="0"/>
                              </a:rPr>
                            </m:ctrlPr>
                          </m:sSubPr>
                          <m:e>
                            <m:r>
                              <a:rPr sz="3500" i="1">
                                <a:solidFill>
                                  <a:srgbClr val="EAEAEA"/>
                                </a:solidFill>
                                <a:latin typeface="Cambria Math" panose="02040503050406030204" pitchFamily="18" charset="0"/>
                              </a:rPr>
                              <m:t>𝛾</m:t>
                            </m:r>
                          </m:e>
                          <m:sub>
                            <m:r>
                              <a:rPr sz="3500" i="1">
                                <a:solidFill>
                                  <a:srgbClr val="EAEAEA"/>
                                </a:solidFill>
                                <a:latin typeface="Cambria Math" panose="02040503050406030204" pitchFamily="18" charset="0"/>
                              </a:rPr>
                              <m:t>𝑝</m:t>
                            </m:r>
                          </m:sub>
                        </m:sSub>
                        <m:r>
                          <a:rPr sz="3500" i="1">
                            <a:solidFill>
                              <a:srgbClr val="EAEAEA"/>
                            </a:solidFill>
                            <a:latin typeface="Cambria Math" panose="02040503050406030204" pitchFamily="18" charset="0"/>
                          </a:rPr>
                          <m:t>)</m:t>
                        </m:r>
                        <m:f>
                          <m:fPr>
                            <m:ctrlPr>
                              <a:rPr sz="3500" i="1">
                                <a:solidFill>
                                  <a:srgbClr val="EAEAEA"/>
                                </a:solidFill>
                                <a:latin typeface="Cambria Math" panose="02040503050406030204" pitchFamily="18" charset="0"/>
                              </a:rPr>
                            </m:ctrlPr>
                          </m:fPr>
                          <m:num>
                            <m:r>
                              <a:rPr sz="3500" i="1">
                                <a:solidFill>
                                  <a:srgbClr val="EAEAEA"/>
                                </a:solidFill>
                                <a:latin typeface="Cambria Math" panose="02040503050406030204" pitchFamily="18" charset="0"/>
                              </a:rPr>
                              <m:t>𝑟</m:t>
                            </m:r>
                            <m:r>
                              <a:rPr sz="3500" i="1">
                                <a:solidFill>
                                  <a:srgbClr val="EAEAEA"/>
                                </a:solidFill>
                                <a:latin typeface="Cambria Math" panose="02040503050406030204" pitchFamily="18" charset="0"/>
                              </a:rPr>
                              <m:t>(</m:t>
                            </m:r>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𝑥</m:t>
                                </m:r>
                              </m:e>
                              <m:sup>
                                <m:r>
                                  <a:rPr sz="3500" i="1">
                                    <a:solidFill>
                                      <a:srgbClr val="EAEAEA"/>
                                    </a:solidFill>
                                    <a:latin typeface="Cambria Math" panose="02040503050406030204" pitchFamily="18" charset="0"/>
                                  </a:rPr>
                                  <m:t>∗</m:t>
                                </m:r>
                              </m:sup>
                            </m:sSup>
                            <m:r>
                              <a:rPr sz="3500" i="1">
                                <a:solidFill>
                                  <a:srgbClr val="EAEAEA"/>
                                </a:solidFill>
                                <a:latin typeface="Cambria Math" panose="02040503050406030204" pitchFamily="18" charset="0"/>
                              </a:rPr>
                              <m:t>)</m:t>
                            </m:r>
                          </m:num>
                          <m:den>
                            <m:r>
                              <a:rPr sz="3500" i="1">
                                <a:solidFill>
                                  <a:srgbClr val="EAEAEA"/>
                                </a:solidFill>
                                <a:latin typeface="Cambria Math" panose="02040503050406030204" pitchFamily="18" charset="0"/>
                              </a:rPr>
                              <m:t>𝑞𝑠</m:t>
                            </m:r>
                            <m:r>
                              <a:rPr sz="3500" i="1">
                                <a:solidFill>
                                  <a:srgbClr val="EAEAEA"/>
                                </a:solidFill>
                                <a:latin typeface="Cambria Math" panose="02040503050406030204" pitchFamily="18" charset="0"/>
                              </a:rPr>
                              <m:t>(</m:t>
                            </m:r>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𝑥</m:t>
                                </m:r>
                              </m:e>
                              <m:sup>
                                <m:r>
                                  <a:rPr sz="3500" i="1">
                                    <a:solidFill>
                                      <a:srgbClr val="EAEAEA"/>
                                    </a:solidFill>
                                    <a:latin typeface="Cambria Math" panose="02040503050406030204" pitchFamily="18" charset="0"/>
                                  </a:rPr>
                                  <m:t>∗</m:t>
                                </m:r>
                              </m:sup>
                            </m:sSup>
                            <m:r>
                              <a:rPr sz="3500" i="1">
                                <a:solidFill>
                                  <a:srgbClr val="EAEAEA"/>
                                </a:solidFill>
                                <a:latin typeface="Cambria Math" panose="02040503050406030204" pitchFamily="18" charset="0"/>
                              </a:rPr>
                              <m:t>)</m:t>
                            </m:r>
                          </m:den>
                        </m:f>
                        <m:r>
                          <a:rPr sz="3500" i="1">
                            <a:solidFill>
                              <a:srgbClr val="EAEAEA"/>
                            </a:solidFill>
                            <a:latin typeface="Cambria Math" panose="02040503050406030204" pitchFamily="18" charset="0"/>
                          </a:rPr>
                          <m:t>𝐿𝑑</m:t>
                        </m:r>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𝑥</m:t>
                            </m:r>
                          </m:e>
                          <m:sup>
                            <m:r>
                              <a:rPr sz="3500" i="1">
                                <a:solidFill>
                                  <a:srgbClr val="EAEAEA"/>
                                </a:solidFill>
                                <a:latin typeface="Cambria Math" panose="02040503050406030204" pitchFamily="18" charset="0"/>
                              </a:rPr>
                              <m:t>∗</m:t>
                            </m:r>
                          </m:sup>
                        </m:sSup>
                      </m:oMath>
                    </m:oMathPara>
                  </a14:m>
                  <a:endParaRPr sz="3500">
                    <a:solidFill>
                      <a:srgbClr val="EBEBEB"/>
                    </a:solidFill>
                  </a:endParaRPr>
                </a:p>
              </p:txBody>
            </p:sp>
          </mc:Choice>
          <mc:Fallback>
            <p:sp>
              <p:nvSpPr>
                <p:cNvPr id="157" name="Equation"/>
                <p:cNvSpPr txBox="1">
                  <a:spLocks noRot="1" noChangeAspect="1" noMove="1" noResize="1" noEditPoints="1" noAdjustHandles="1" noChangeArrowheads="1" noChangeShapeType="1" noTextEdit="1"/>
                </p:cNvSpPr>
                <p:nvPr/>
              </p:nvSpPr>
              <p:spPr>
                <a:xfrm>
                  <a:off x="0" y="1539478"/>
                  <a:ext cx="5848898" cy="1186882"/>
                </a:xfrm>
                <a:prstGeom prst="rect">
                  <a:avLst/>
                </a:prstGeom>
                <a:blipFill>
                  <a:blip r:embed="rId5"/>
                  <a:stretch>
                    <a:fillRect l="-2597" t="-3158" r="-11472" b="-9474"/>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8" name="Equation"/>
                <p:cNvSpPr txBox="1"/>
                <p:nvPr/>
              </p:nvSpPr>
              <p:spPr>
                <a:xfrm>
                  <a:off x="130240" y="0"/>
                  <a:ext cx="5279794" cy="1053465"/>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500" i="1">
                            <a:solidFill>
                              <a:srgbClr val="EAEAEA"/>
                            </a:solidFill>
                            <a:latin typeface="Cambria Math" panose="02040503050406030204" pitchFamily="18" charset="0"/>
                          </a:rPr>
                          <m:t>𝐷</m:t>
                        </m:r>
                        <m:r>
                          <a:rPr sz="3500" i="1">
                            <a:solidFill>
                              <a:srgbClr val="EAEAEA"/>
                            </a:solidFill>
                            <a:latin typeface="Cambria Math" panose="02040503050406030204" pitchFamily="18" charset="0"/>
                          </a:rPr>
                          <m:t>(</m:t>
                        </m:r>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𝑥</m:t>
                            </m:r>
                          </m:e>
                          <m:sup>
                            <m:r>
                              <a:rPr sz="3500" i="1">
                                <a:solidFill>
                                  <a:srgbClr val="EAEAEA"/>
                                </a:solidFill>
                                <a:latin typeface="Cambria Math" panose="02040503050406030204" pitchFamily="18" charset="0"/>
                              </a:rPr>
                              <m:t>∗</m:t>
                            </m:r>
                          </m:sup>
                        </m:sSup>
                        <m:r>
                          <a:rPr sz="3500" i="1">
                            <a:solidFill>
                              <a:srgbClr val="EAEAEA"/>
                            </a:solidFill>
                            <a:latin typeface="Cambria Math" panose="02040503050406030204" pitchFamily="18" charset="0"/>
                          </a:rPr>
                          <m:t>)=</m:t>
                        </m:r>
                        <m:bar>
                          <m:barPr>
                            <m:pos m:val="top"/>
                            <m:ctrlPr>
                              <a:rPr sz="3500" i="1">
                                <a:solidFill>
                                  <a:srgbClr val="EAEAEA"/>
                                </a:solidFill>
                                <a:latin typeface="Cambria Math" panose="02040503050406030204" pitchFamily="18" charset="0"/>
                              </a:rPr>
                            </m:ctrlPr>
                          </m:barPr>
                          <m:e>
                            <m:sSub>
                              <m:sSubPr>
                                <m:ctrlPr>
                                  <a:rPr sz="3500" i="1">
                                    <a:solidFill>
                                      <a:srgbClr val="EAEAEA"/>
                                    </a:solidFill>
                                    <a:latin typeface="Cambria Math" panose="02040503050406030204" pitchFamily="18" charset="0"/>
                                  </a:rPr>
                                </m:ctrlPr>
                              </m:sSubPr>
                              <m:e>
                                <m:r>
                                  <a:rPr sz="3500" i="1">
                                    <a:solidFill>
                                      <a:srgbClr val="EAEAEA"/>
                                    </a:solidFill>
                                    <a:latin typeface="Cambria Math" panose="02040503050406030204" pitchFamily="18" charset="0"/>
                                  </a:rPr>
                                  <m:t>𝐷</m:t>
                                </m:r>
                              </m:e>
                              <m:sub>
                                <m:r>
                                  <a:rPr sz="3500" i="1">
                                    <a:solidFill>
                                      <a:srgbClr val="EAEAEA"/>
                                    </a:solidFill>
                                    <a:latin typeface="Cambria Math" panose="02040503050406030204" pitchFamily="18" charset="0"/>
                                  </a:rPr>
                                  <m:t>0</m:t>
                                </m:r>
                              </m:sub>
                            </m:sSub>
                          </m:e>
                        </m:bar>
                        <m:r>
                          <a:rPr sz="3500" i="1">
                            <a:solidFill>
                              <a:srgbClr val="EAEAEA"/>
                            </a:solidFill>
                            <a:latin typeface="Cambria Math" panose="02040503050406030204" pitchFamily="18" charset="0"/>
                          </a:rPr>
                          <m:t>+</m:t>
                        </m:r>
                        <m:sSub>
                          <m:sSubPr>
                            <m:ctrlPr>
                              <a:rPr sz="3500" i="1">
                                <a:solidFill>
                                  <a:srgbClr val="EAEAEA"/>
                                </a:solidFill>
                                <a:latin typeface="Cambria Math" panose="02040503050406030204" pitchFamily="18" charset="0"/>
                              </a:rPr>
                            </m:ctrlPr>
                          </m:sSubPr>
                          <m:e>
                            <m:r>
                              <a:rPr sz="3500" i="1">
                                <a:solidFill>
                                  <a:srgbClr val="EAEAEA"/>
                                </a:solidFill>
                                <a:latin typeface="Cambria Math" panose="02040503050406030204" pitchFamily="18" charset="0"/>
                              </a:rPr>
                              <m:t>𝜙</m:t>
                            </m:r>
                          </m:e>
                          <m:sub>
                            <m:r>
                              <a:rPr sz="3500" i="1">
                                <a:solidFill>
                                  <a:srgbClr val="EAEAEA"/>
                                </a:solidFill>
                                <a:latin typeface="Cambria Math" panose="02040503050406030204" pitchFamily="18" charset="0"/>
                              </a:rPr>
                              <m:t>0</m:t>
                            </m:r>
                          </m:sub>
                        </m:sSub>
                        <m:f>
                          <m:fPr>
                            <m:ctrlPr>
                              <a:rPr sz="3500" i="1">
                                <a:solidFill>
                                  <a:srgbClr val="EAEAEA"/>
                                </a:solidFill>
                                <a:latin typeface="Cambria Math" panose="02040503050406030204" pitchFamily="18" charset="0"/>
                              </a:rPr>
                            </m:ctrlPr>
                          </m:fPr>
                          <m:num>
                            <m:sSub>
                              <m:sSubPr>
                                <m:ctrlPr>
                                  <a:rPr sz="3500" i="1">
                                    <a:solidFill>
                                      <a:srgbClr val="EAEAEA"/>
                                    </a:solidFill>
                                    <a:latin typeface="Cambria Math" panose="02040503050406030204" pitchFamily="18" charset="0"/>
                                  </a:rPr>
                                </m:ctrlPr>
                              </m:sSubPr>
                              <m:e>
                                <m:r>
                                  <a:rPr sz="3500" i="1">
                                    <a:solidFill>
                                      <a:srgbClr val="EAEAEA"/>
                                    </a:solidFill>
                                    <a:latin typeface="Cambria Math" panose="02040503050406030204" pitchFamily="18" charset="0"/>
                                  </a:rPr>
                                  <m:t>𝐶</m:t>
                                </m:r>
                              </m:e>
                              <m:sub>
                                <m:r>
                                  <a:rPr sz="3500" i="1">
                                    <a:solidFill>
                                      <a:srgbClr val="EAEAEA"/>
                                    </a:solidFill>
                                    <a:latin typeface="Cambria Math" panose="02040503050406030204" pitchFamily="18" charset="0"/>
                                  </a:rPr>
                                  <m:t>2</m:t>
                                </m:r>
                              </m:sub>
                            </m:sSub>
                          </m:num>
                          <m:den>
                            <m:sSub>
                              <m:sSubPr>
                                <m:ctrlPr>
                                  <a:rPr sz="3500" i="1">
                                    <a:solidFill>
                                      <a:srgbClr val="EAEAEA"/>
                                    </a:solidFill>
                                    <a:latin typeface="Cambria Math" panose="02040503050406030204" pitchFamily="18" charset="0"/>
                                  </a:rPr>
                                </m:ctrlPr>
                              </m:sSubPr>
                              <m:e>
                                <m:r>
                                  <a:rPr sz="3500" i="1">
                                    <a:solidFill>
                                      <a:srgbClr val="EAEAEA"/>
                                    </a:solidFill>
                                    <a:latin typeface="Cambria Math" panose="02040503050406030204" pitchFamily="18" charset="0"/>
                                  </a:rPr>
                                  <m:t>𝐶</m:t>
                                </m:r>
                              </m:e>
                              <m:sub>
                                <m:r>
                                  <a:rPr sz="3500" i="1">
                                    <a:solidFill>
                                      <a:srgbClr val="EAEAEA"/>
                                    </a:solidFill>
                                    <a:latin typeface="Cambria Math" panose="02040503050406030204" pitchFamily="18" charset="0"/>
                                  </a:rPr>
                                  <m:t>1</m:t>
                                </m:r>
                              </m:sub>
                            </m:sSub>
                          </m:den>
                        </m:f>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𝑒</m:t>
                            </m:r>
                          </m:e>
                          <m:sup>
                            <m:r>
                              <a:rPr sz="3500" i="1">
                                <a:solidFill>
                                  <a:srgbClr val="EAEAEA"/>
                                </a:solidFill>
                                <a:latin typeface="Cambria Math" panose="02040503050406030204" pitchFamily="18" charset="0"/>
                              </a:rPr>
                              <m:t>−</m:t>
                            </m:r>
                            <m:sSub>
                              <m:sSubPr>
                                <m:ctrlPr>
                                  <a:rPr sz="3500" i="1">
                                    <a:solidFill>
                                      <a:srgbClr val="EAEAEA"/>
                                    </a:solidFill>
                                    <a:latin typeface="Cambria Math" panose="02040503050406030204" pitchFamily="18" charset="0"/>
                                  </a:rPr>
                                </m:ctrlPr>
                              </m:sSubPr>
                              <m:e>
                                <m:r>
                                  <a:rPr sz="3500" i="1">
                                    <a:solidFill>
                                      <a:srgbClr val="EAEAEA"/>
                                    </a:solidFill>
                                    <a:latin typeface="Cambria Math" panose="02040503050406030204" pitchFamily="18" charset="0"/>
                                  </a:rPr>
                                  <m:t>𝐶</m:t>
                                </m:r>
                              </m:e>
                              <m:sub>
                                <m:r>
                                  <a:rPr sz="3500" i="1">
                                    <a:solidFill>
                                      <a:srgbClr val="EAEAEA"/>
                                    </a:solidFill>
                                    <a:latin typeface="Cambria Math" panose="02040503050406030204" pitchFamily="18" charset="0"/>
                                  </a:rPr>
                                  <m:t>1</m:t>
                                </m:r>
                              </m:sub>
                            </m:sSub>
                            <m:sSup>
                              <m:sSupPr>
                                <m:ctrlPr>
                                  <a:rPr sz="3500" i="1">
                                    <a:solidFill>
                                      <a:srgbClr val="EAEAEA"/>
                                    </a:solidFill>
                                    <a:latin typeface="Cambria Math" panose="02040503050406030204" pitchFamily="18" charset="0"/>
                                  </a:rPr>
                                </m:ctrlPr>
                              </m:sSupPr>
                              <m:e>
                                <m:r>
                                  <a:rPr sz="3500" i="1">
                                    <a:solidFill>
                                      <a:srgbClr val="EAEAEA"/>
                                    </a:solidFill>
                                    <a:latin typeface="Cambria Math" panose="02040503050406030204" pitchFamily="18" charset="0"/>
                                  </a:rPr>
                                  <m:t>𝑦</m:t>
                                </m:r>
                              </m:e>
                              <m:sup>
                                <m:r>
                                  <a:rPr sz="3500" i="1">
                                    <a:solidFill>
                                      <a:srgbClr val="EAEAEA"/>
                                    </a:solidFill>
                                    <a:latin typeface="Cambria Math" panose="02040503050406030204" pitchFamily="18" charset="0"/>
                                  </a:rPr>
                                  <m:t>∗</m:t>
                                </m:r>
                              </m:sup>
                            </m:sSup>
                          </m:sup>
                        </m:sSup>
                        <m:r>
                          <a:rPr sz="3500" i="1">
                            <a:solidFill>
                              <a:srgbClr val="EAEAEA"/>
                            </a:solidFill>
                            <a:latin typeface="Cambria Math" panose="02040503050406030204" pitchFamily="18" charset="0"/>
                          </a:rPr>
                          <m:t>−1</m:t>
                        </m:r>
                      </m:oMath>
                    </m:oMathPara>
                  </a14:m>
                  <a:endParaRPr sz="3500">
                    <a:solidFill>
                      <a:srgbClr val="EBEBEB"/>
                    </a:solidFill>
                  </a:endParaRPr>
                </a:p>
              </p:txBody>
            </p:sp>
          </mc:Choice>
          <mc:Fallback>
            <p:sp>
              <p:nvSpPr>
                <p:cNvPr id="158" name="Equation"/>
                <p:cNvSpPr txBox="1">
                  <a:spLocks noRot="1" noChangeAspect="1" noMove="1" noResize="1" noEditPoints="1" noAdjustHandles="1" noChangeArrowheads="1" noChangeShapeType="1" noTextEdit="1"/>
                </p:cNvSpPr>
                <p:nvPr/>
              </p:nvSpPr>
              <p:spPr>
                <a:xfrm>
                  <a:off x="130240" y="0"/>
                  <a:ext cx="5279794" cy="1053465"/>
                </a:xfrm>
                <a:prstGeom prst="rect">
                  <a:avLst/>
                </a:prstGeom>
                <a:blipFill>
                  <a:blip r:embed="rId6"/>
                  <a:stretch>
                    <a:fillRect l="-2878" t="-1190" r="-12950" b="-13095"/>
                  </a:stretch>
                </a:blipFill>
                <a:ln w="12700" cap="flat">
                  <a:noFill/>
                  <a:miter lim="400000"/>
                </a:ln>
                <a:effectLst/>
              </p:spPr>
              <p:txBody>
                <a:bodyPr/>
                <a:lstStyle/>
                <a:p>
                  <a:r>
                    <a:rPr lang="en-US">
                      <a:noFill/>
                    </a:rPr>
                    <a:t> </a:t>
                  </a:r>
                </a:p>
              </p:txBody>
            </p:sp>
          </mc:Fallback>
        </mc:AlternateContent>
      </p:grpSp>
      <p:grpSp>
        <p:nvGrpSpPr>
          <p:cNvPr id="163" name="Group"/>
          <p:cNvGrpSpPr/>
          <p:nvPr/>
        </p:nvGrpSpPr>
        <p:grpSpPr>
          <a:xfrm>
            <a:off x="37747" y="2415892"/>
            <a:ext cx="7839447" cy="8370328"/>
            <a:chOff x="0" y="0"/>
            <a:chExt cx="7839445" cy="8370326"/>
          </a:xfrm>
        </p:grpSpPr>
        <p:sp>
          <p:nvSpPr>
            <p:cNvPr id="160" name="Rectangle"/>
            <p:cNvSpPr/>
            <p:nvPr/>
          </p:nvSpPr>
          <p:spPr>
            <a:xfrm>
              <a:off x="0" y="4845994"/>
              <a:ext cx="7839446" cy="3524333"/>
            </a:xfrm>
            <a:prstGeom prst="rect">
              <a:avLst/>
            </a:prstGeom>
            <a:noFill/>
            <a:ln w="63500" cap="flat">
              <a:solidFill>
                <a:srgbClr val="FFD479"/>
              </a:solidFill>
              <a:prstDash val="solid"/>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a:defRPr>
                  <a:solidFill>
                    <a:srgbClr val="FFD479"/>
                  </a:solidFill>
                </a:defRPr>
              </a:pPr>
              <a:endParaRPr/>
            </a:p>
          </p:txBody>
        </p:sp>
        <p:sp>
          <p:nvSpPr>
            <p:cNvPr id="161" name="Rectangle"/>
            <p:cNvSpPr/>
            <p:nvPr/>
          </p:nvSpPr>
          <p:spPr>
            <a:xfrm>
              <a:off x="1184308" y="0"/>
              <a:ext cx="5365194" cy="2743645"/>
            </a:xfrm>
            <a:prstGeom prst="rect">
              <a:avLst/>
            </a:prstGeom>
            <a:noFill/>
            <a:ln w="50800" cap="flat">
              <a:solidFill>
                <a:srgbClr val="FFD479"/>
              </a:solidFill>
              <a:prstDash val="solid"/>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a:defRPr>
                  <a:solidFill>
                    <a:srgbClr val="FFFFFF"/>
                  </a:solidFill>
                </a:defRPr>
              </a:pPr>
              <a:endParaRPr/>
            </a:p>
          </p:txBody>
        </p:sp>
        <p:sp>
          <p:nvSpPr>
            <p:cNvPr id="162" name="Line"/>
            <p:cNvSpPr/>
            <p:nvPr/>
          </p:nvSpPr>
          <p:spPr>
            <a:xfrm flipV="1">
              <a:off x="3836940" y="2721856"/>
              <a:ext cx="1" cy="2152412"/>
            </a:xfrm>
            <a:prstGeom prst="line">
              <a:avLst/>
            </a:prstGeom>
            <a:noFill/>
            <a:ln w="63500" cap="flat">
              <a:solidFill>
                <a:srgbClr val="FFD479"/>
              </a:solidFill>
              <a:prstDash val="solid"/>
              <a:miter lim="400000"/>
            </a:ln>
            <a:effectLst/>
          </p:spPr>
          <p:txBody>
            <a:bodyPr wrap="square" lIns="50800" tIns="50800" rIns="50800" bIns="50800" numCol="1" anchor="ctr">
              <a:noAutofit/>
            </a:bodyPr>
            <a:lstStyle/>
            <a:p>
              <a:pPr>
                <a:defRPr>
                  <a:solidFill>
                    <a:srgbClr val="434343"/>
                  </a:solidFill>
                </a:defRPr>
              </a:pPr>
              <a:endParaRPr/>
            </a:p>
          </p:txBody>
        </p:sp>
      </p:grpSp>
      <p:sp>
        <p:nvSpPr>
          <p:cNvPr id="164" name="Rectangle"/>
          <p:cNvSpPr/>
          <p:nvPr/>
        </p:nvSpPr>
        <p:spPr>
          <a:xfrm>
            <a:off x="8623547" y="7261886"/>
            <a:ext cx="7038151" cy="3524333"/>
          </a:xfrm>
          <a:prstGeom prst="rect">
            <a:avLst/>
          </a:prstGeom>
          <a:ln w="63500">
            <a:solidFill>
              <a:srgbClr val="941100"/>
            </a:solidFill>
            <a:miter lim="400000"/>
          </a:ln>
          <a:effectLst>
            <a:outerShdw blurRad="50800" dist="38100" dir="5400000" rotWithShape="0">
              <a:srgbClr val="000000">
                <a:alpha val="40000"/>
              </a:srgbClr>
            </a:outerShdw>
          </a:effectLst>
        </p:spPr>
        <p:txBody>
          <a:bodyPr lIns="50800" tIns="50800" rIns="50800" bIns="50800" anchor="ctr"/>
          <a:lstStyle/>
          <a:p>
            <a:pPr>
              <a:defRPr>
                <a:solidFill>
                  <a:srgbClr val="FFD479"/>
                </a:solidFill>
              </a:defRPr>
            </a:pPr>
            <a:endParaRPr/>
          </a:p>
        </p:txBody>
      </p:sp>
      <p:sp>
        <p:nvSpPr>
          <p:cNvPr id="165" name="Rectangle"/>
          <p:cNvSpPr/>
          <p:nvPr/>
        </p:nvSpPr>
        <p:spPr>
          <a:xfrm>
            <a:off x="9407207" y="2415892"/>
            <a:ext cx="5470830" cy="2743646"/>
          </a:xfrm>
          <a:prstGeom prst="rect">
            <a:avLst/>
          </a:prstGeom>
          <a:ln w="50800">
            <a:solidFill>
              <a:srgbClr val="941100"/>
            </a:solidFill>
            <a:miter lim="400000"/>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defRPr>
            </a:pPr>
            <a:endParaRPr/>
          </a:p>
        </p:txBody>
      </p:sp>
      <p:sp>
        <p:nvSpPr>
          <p:cNvPr id="166" name="Line"/>
          <p:cNvSpPr/>
          <p:nvPr/>
        </p:nvSpPr>
        <p:spPr>
          <a:xfrm flipV="1">
            <a:off x="12059840" y="5137749"/>
            <a:ext cx="1" cy="2152412"/>
          </a:xfrm>
          <a:prstGeom prst="line">
            <a:avLst/>
          </a:prstGeom>
          <a:ln w="63500">
            <a:solidFill>
              <a:srgbClr val="941100"/>
            </a:solidFill>
            <a:miter lim="400000"/>
          </a:ln>
        </p:spPr>
        <p:txBody>
          <a:bodyPr lIns="50800" tIns="50800" rIns="50800" bIns="50800" anchor="ctr"/>
          <a:lstStyle/>
          <a:p>
            <a:pPr>
              <a:defRPr>
                <a:solidFill>
                  <a:srgbClr val="434343"/>
                </a:solidFill>
              </a:defRPr>
            </a:pPr>
            <a:endParaRPr/>
          </a:p>
        </p:txBody>
      </p:sp>
      <p:pic>
        <p:nvPicPr>
          <p:cNvPr id="167" name="A5F32D.mov" descr="A5F32D.mov"/>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6616757" y="5131371"/>
            <a:ext cx="7722023" cy="6650711"/>
          </a:xfrm>
          <a:prstGeom prst="rect">
            <a:avLst/>
          </a:prstGeom>
          <a:ln w="12700">
            <a:miter lim="400000"/>
          </a:ln>
        </p:spPr>
      </p:pic>
      <p:sp>
        <p:nvSpPr>
          <p:cNvPr id="168" name="Rectangle"/>
          <p:cNvSpPr/>
          <p:nvPr/>
        </p:nvSpPr>
        <p:spPr>
          <a:xfrm>
            <a:off x="16648507" y="5115891"/>
            <a:ext cx="7658523" cy="6681670"/>
          </a:xfrm>
          <a:prstGeom prst="rect">
            <a:avLst/>
          </a:prstGeom>
          <a:ln w="63500">
            <a:solidFill>
              <a:srgbClr val="005493"/>
            </a:solidFill>
            <a:miter lim="400000"/>
          </a:ln>
          <a:effectLst>
            <a:outerShdw blurRad="50800" dist="38100" dir="5400000" rotWithShape="0">
              <a:srgbClr val="000000">
                <a:alpha val="40000"/>
              </a:srgbClr>
            </a:outerShdw>
          </a:effectLst>
        </p:spPr>
        <p:txBody>
          <a:bodyPr lIns="50800" tIns="50800" rIns="50800" bIns="50800" anchor="ctr"/>
          <a:lstStyle/>
          <a:p>
            <a:pPr>
              <a:defRPr>
                <a:solidFill>
                  <a:srgbClr val="FFD479"/>
                </a:solidFill>
              </a:defRPr>
            </a:pPr>
            <a:endParaRPr/>
          </a:p>
        </p:txBody>
      </p:sp>
      <p:sp>
        <p:nvSpPr>
          <p:cNvPr id="169" name="Rectangle"/>
          <p:cNvSpPr/>
          <p:nvPr/>
        </p:nvSpPr>
        <p:spPr>
          <a:xfrm>
            <a:off x="18923058" y="3328613"/>
            <a:ext cx="3583830" cy="1082879"/>
          </a:xfrm>
          <a:prstGeom prst="rect">
            <a:avLst/>
          </a:prstGeom>
          <a:ln w="50800">
            <a:solidFill>
              <a:srgbClr val="005493"/>
            </a:solidFill>
            <a:miter lim="400000"/>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defRPr>
            </a:pPr>
            <a:endParaRPr/>
          </a:p>
        </p:txBody>
      </p:sp>
      <p:sp>
        <p:nvSpPr>
          <p:cNvPr id="170" name="Method"/>
          <p:cNvSpPr txBox="1"/>
          <p:nvPr/>
        </p:nvSpPr>
        <p:spPr>
          <a:xfrm>
            <a:off x="2306650" y="76583"/>
            <a:ext cx="20955001" cy="2469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90000"/>
              </a:lnSpc>
              <a:spcBef>
                <a:spcPts val="2300"/>
              </a:spcBef>
              <a:defRPr sz="6000" u="sng">
                <a:solidFill>
                  <a:srgbClr val="941100"/>
                </a:solidFill>
                <a:latin typeface="Bodoni SvtyTwo ITC TT-Book"/>
                <a:ea typeface="Bodoni SvtyTwo ITC TT-Book"/>
                <a:cs typeface="Bodoni SvtyTwo ITC TT-Book"/>
                <a:sym typeface="Bodoni SvtyTwo ITC TT-Book"/>
              </a:defRPr>
            </a:lvl1pPr>
          </a:lstStyle>
          <a:p>
            <a:r>
              <a:t>Method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5000" fill="hold"/>
                                        <p:tgtEl>
                                          <p:spTgt spid="1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825693"/>
                <a:satOff val="-56827"/>
                <a:lumOff val="-7728"/>
              </a:schemeClr>
            </a:gs>
            <a:gs pos="100000">
              <a:schemeClr val="accent5">
                <a:hueOff val="3930927"/>
                <a:satOff val="-56830"/>
                <a:lumOff val="-26419"/>
              </a:schemeClr>
            </a:gs>
          </a:gsLst>
          <a:lin ang="5400000" scaled="0"/>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2" name="Equation"/>
              <p:cNvSpPr txBox="1"/>
              <p:nvPr/>
            </p:nvSpPr>
            <p:spPr>
              <a:xfrm>
                <a:off x="2824744" y="907821"/>
                <a:ext cx="6345983" cy="175467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5100" i="1">
                          <a:solidFill>
                            <a:srgbClr val="FEFFFF"/>
                          </a:solidFill>
                          <a:latin typeface="Cambria Math" panose="02040503050406030204" pitchFamily="18" charset="0"/>
                        </a:rPr>
                        <m:t>𝐹</m:t>
                      </m:r>
                      <m:r>
                        <a:rPr sz="5100" i="1">
                          <a:solidFill>
                            <a:srgbClr val="FEFFFF"/>
                          </a:solidFill>
                          <a:latin typeface="Cambria Math" panose="02040503050406030204" pitchFamily="18" charset="0"/>
                        </a:rPr>
                        <m:t>=</m:t>
                      </m:r>
                      <m:f>
                        <m:fPr>
                          <m:ctrlPr>
                            <a:rPr sz="5100" i="1">
                              <a:solidFill>
                                <a:srgbClr val="FEFFFF"/>
                              </a:solidFill>
                              <a:latin typeface="Cambria Math" panose="02040503050406030204" pitchFamily="18" charset="0"/>
                            </a:rPr>
                          </m:ctrlPr>
                        </m:fPr>
                        <m:num>
                          <m:r>
                            <a:rPr sz="5100" i="1">
                              <a:solidFill>
                                <a:srgbClr val="FEFFFF"/>
                              </a:solidFill>
                              <a:latin typeface="Cambria Math" panose="02040503050406030204" pitchFamily="18" charset="0"/>
                            </a:rPr>
                            <m:t>𝑞</m:t>
                          </m:r>
                          <m:sSub>
                            <m:sSubPr>
                              <m:ctrlPr>
                                <a:rPr sz="5100" i="1">
                                  <a:solidFill>
                                    <a:srgbClr val="FEFFFF"/>
                                  </a:solidFill>
                                  <a:latin typeface="Cambria Math" panose="02040503050406030204" pitchFamily="18" charset="0"/>
                                </a:rPr>
                              </m:ctrlPr>
                            </m:sSubPr>
                            <m:e>
                              <m:r>
                                <a:rPr sz="5100" i="1">
                                  <a:solidFill>
                                    <a:srgbClr val="FEFFFF"/>
                                  </a:solidFill>
                                  <a:latin typeface="Cambria Math" panose="02040503050406030204" pitchFamily="18" charset="0"/>
                                </a:rPr>
                                <m:t>𝑠</m:t>
                              </m:r>
                            </m:e>
                            <m:sub>
                              <m:r>
                                <a:rPr sz="5100" i="1">
                                  <a:solidFill>
                                    <a:srgbClr val="FEFFFF"/>
                                  </a:solidFill>
                                  <a:latin typeface="Cambria Math" panose="02040503050406030204" pitchFamily="18" charset="0"/>
                                </a:rPr>
                                <m:t>0</m:t>
                              </m:r>
                            </m:sub>
                          </m:sSub>
                        </m:num>
                        <m:den>
                          <m:r>
                            <a:rPr sz="5100" i="1">
                              <a:solidFill>
                                <a:srgbClr val="FEFFFF"/>
                              </a:solidFill>
                              <a:latin typeface="Cambria Math" panose="02040503050406030204" pitchFamily="18" charset="0"/>
                            </a:rPr>
                            <m:t>(1−</m:t>
                          </m:r>
                          <m:sSub>
                            <m:sSubPr>
                              <m:ctrlPr>
                                <a:rPr sz="5100" i="1">
                                  <a:solidFill>
                                    <a:srgbClr val="FEFFFF"/>
                                  </a:solidFill>
                                  <a:latin typeface="Cambria Math" panose="02040503050406030204" pitchFamily="18" charset="0"/>
                                </a:rPr>
                              </m:ctrlPr>
                            </m:sSubPr>
                            <m:e>
                              <m:r>
                                <a:rPr sz="5100" i="1">
                                  <a:solidFill>
                                    <a:srgbClr val="FEFFFF"/>
                                  </a:solidFill>
                                  <a:latin typeface="Cambria Math" panose="02040503050406030204" pitchFamily="18" charset="0"/>
                                </a:rPr>
                                <m:t>𝛾</m:t>
                              </m:r>
                            </m:e>
                            <m:sub>
                              <m:r>
                                <a:rPr sz="5100" i="1">
                                  <a:solidFill>
                                    <a:srgbClr val="FEFFFF"/>
                                  </a:solidFill>
                                  <a:latin typeface="Cambria Math" panose="02040503050406030204" pitchFamily="18" charset="0"/>
                                </a:rPr>
                                <m:t>𝑝</m:t>
                              </m:r>
                            </m:sub>
                          </m:sSub>
                          <m:r>
                            <a:rPr sz="5100" i="1">
                              <a:solidFill>
                                <a:srgbClr val="FEFFFF"/>
                              </a:solidFill>
                              <a:latin typeface="Cambria Math" panose="02040503050406030204" pitchFamily="18" charset="0"/>
                            </a:rPr>
                            <m:t>)</m:t>
                          </m:r>
                          <m:r>
                            <a:rPr sz="5100" i="1">
                              <a:solidFill>
                                <a:srgbClr val="FEFFFF"/>
                              </a:solidFill>
                              <a:latin typeface="Cambria Math" panose="02040503050406030204" pitchFamily="18" charset="0"/>
                            </a:rPr>
                            <m:t>𝐿</m:t>
                          </m:r>
                          <m:sSubSup>
                            <m:sSubSupPr>
                              <m:ctrlPr>
                                <a:rPr sz="5100" i="1">
                                  <a:solidFill>
                                    <a:srgbClr val="FEFFFF"/>
                                  </a:solidFill>
                                  <a:latin typeface="Cambria Math" panose="02040503050406030204" pitchFamily="18" charset="0"/>
                                </a:rPr>
                              </m:ctrlPr>
                            </m:sSubSupPr>
                            <m:e>
                              <m:r>
                                <a:rPr sz="5100" i="1">
                                  <a:solidFill>
                                    <a:srgbClr val="FEFFFF"/>
                                  </a:solidFill>
                                  <a:latin typeface="Cambria Math" panose="02040503050406030204" pitchFamily="18" charset="0"/>
                                </a:rPr>
                                <m:t>∫</m:t>
                              </m:r>
                            </m:e>
                            <m:sub>
                              <m:r>
                                <a:rPr sz="5100" i="1">
                                  <a:solidFill>
                                    <a:srgbClr val="FEFFFF"/>
                                  </a:solidFill>
                                  <a:latin typeface="Cambria Math" panose="02040503050406030204" pitchFamily="18" charset="0"/>
                                </a:rPr>
                                <m:t>0</m:t>
                              </m:r>
                            </m:sub>
                            <m:sup>
                              <m:r>
                                <a:rPr sz="5100" i="1">
                                  <a:solidFill>
                                    <a:srgbClr val="FEFFFF"/>
                                  </a:solidFill>
                                  <a:latin typeface="Cambria Math" panose="02040503050406030204" pitchFamily="18" charset="0"/>
                                </a:rPr>
                                <m:t>1</m:t>
                              </m:r>
                            </m:sup>
                          </m:sSubSup>
                          <m:r>
                            <a:rPr sz="5100" i="1">
                              <a:solidFill>
                                <a:srgbClr val="FEFFFF"/>
                              </a:solidFill>
                              <a:latin typeface="Cambria Math" panose="02040503050406030204" pitchFamily="18" charset="0"/>
                            </a:rPr>
                            <m:t>𝜎</m:t>
                          </m:r>
                          <m:r>
                            <a:rPr sz="5100" i="1">
                              <a:solidFill>
                                <a:srgbClr val="FEFFFF"/>
                              </a:solidFill>
                              <a:latin typeface="Cambria Math" panose="02040503050406030204" pitchFamily="18" charset="0"/>
                            </a:rPr>
                            <m:t>(</m:t>
                          </m:r>
                          <m:sSup>
                            <m:sSupPr>
                              <m:ctrlPr>
                                <a:rPr sz="5100" i="1">
                                  <a:solidFill>
                                    <a:srgbClr val="FEFFFF"/>
                                  </a:solidFill>
                                  <a:latin typeface="Cambria Math" panose="02040503050406030204" pitchFamily="18" charset="0"/>
                                </a:rPr>
                              </m:ctrlPr>
                            </m:sSupPr>
                            <m:e>
                              <m:r>
                                <a:rPr sz="5100" i="1">
                                  <a:solidFill>
                                    <a:srgbClr val="FEFFFF"/>
                                  </a:solidFill>
                                  <a:latin typeface="Cambria Math" panose="02040503050406030204" pitchFamily="18" charset="0"/>
                                </a:rPr>
                                <m:t>𝑥</m:t>
                              </m:r>
                            </m:e>
                            <m:sup>
                              <m:r>
                                <a:rPr sz="5100" i="1">
                                  <a:solidFill>
                                    <a:srgbClr val="FEFFFF"/>
                                  </a:solidFill>
                                  <a:latin typeface="Cambria Math" panose="02040503050406030204" pitchFamily="18" charset="0"/>
                                </a:rPr>
                                <m:t>′</m:t>
                              </m:r>
                            </m:sup>
                          </m:sSup>
                          <m:r>
                            <a:rPr sz="5100" i="1">
                              <a:solidFill>
                                <a:srgbClr val="FEFFFF"/>
                              </a:solidFill>
                              <a:latin typeface="Cambria Math" panose="02040503050406030204" pitchFamily="18" charset="0"/>
                            </a:rPr>
                            <m:t>)</m:t>
                          </m:r>
                          <m:r>
                            <a:rPr sz="5100" i="1">
                              <a:solidFill>
                                <a:srgbClr val="FEFFFF"/>
                              </a:solidFill>
                              <a:latin typeface="Cambria Math" panose="02040503050406030204" pitchFamily="18" charset="0"/>
                            </a:rPr>
                            <m:t>𝑑</m:t>
                          </m:r>
                          <m:sSup>
                            <m:sSupPr>
                              <m:ctrlPr>
                                <a:rPr sz="5100" i="1">
                                  <a:solidFill>
                                    <a:srgbClr val="FEFFFF"/>
                                  </a:solidFill>
                                  <a:latin typeface="Cambria Math" panose="02040503050406030204" pitchFamily="18" charset="0"/>
                                </a:rPr>
                              </m:ctrlPr>
                            </m:sSupPr>
                            <m:e>
                              <m:r>
                                <a:rPr sz="5100" i="1">
                                  <a:solidFill>
                                    <a:srgbClr val="FEFFFF"/>
                                  </a:solidFill>
                                  <a:latin typeface="Cambria Math" panose="02040503050406030204" pitchFamily="18" charset="0"/>
                                </a:rPr>
                                <m:t>𝑥</m:t>
                              </m:r>
                            </m:e>
                            <m:sup>
                              <m:r>
                                <a:rPr sz="5100" i="1">
                                  <a:solidFill>
                                    <a:srgbClr val="FEFFFF"/>
                                  </a:solidFill>
                                  <a:latin typeface="Cambria Math" panose="02040503050406030204" pitchFamily="18" charset="0"/>
                                </a:rPr>
                                <m:t>′</m:t>
                              </m:r>
                            </m:sup>
                          </m:sSup>
                        </m:den>
                      </m:f>
                    </m:oMath>
                  </m:oMathPara>
                </a14:m>
                <a:endParaRPr sz="5100" dirty="0">
                  <a:solidFill>
                    <a:srgbClr val="FFFFFF"/>
                  </a:solidFill>
                </a:endParaRPr>
              </a:p>
            </p:txBody>
          </p:sp>
        </mc:Choice>
        <mc:Fallback>
          <p:sp>
            <p:nvSpPr>
              <p:cNvPr id="172" name="Equation"/>
              <p:cNvSpPr txBox="1">
                <a:spLocks noRot="1" noChangeAspect="1" noMove="1" noResize="1" noEditPoints="1" noAdjustHandles="1" noChangeArrowheads="1" noChangeShapeType="1" noTextEdit="1"/>
              </p:cNvSpPr>
              <p:nvPr/>
            </p:nvSpPr>
            <p:spPr>
              <a:xfrm>
                <a:off x="2824744" y="907821"/>
                <a:ext cx="6345983" cy="1754679"/>
              </a:xfrm>
              <a:prstGeom prst="rect">
                <a:avLst/>
              </a:prstGeom>
              <a:blipFill>
                <a:blip r:embed="rId2"/>
                <a:stretch>
                  <a:fillRect l="-3600" t="-1439" r="-14600" b="-14388"/>
                </a:stretch>
              </a:blipFill>
              <a:ln w="12700">
                <a:miter lim="400000"/>
              </a:ln>
            </p:spPr>
            <p:txBody>
              <a:bodyPr/>
              <a:lstStyle/>
              <a:p>
                <a:r>
                  <a:rPr lang="en-US">
                    <a:noFill/>
                  </a:rPr>
                  <a:t> </a:t>
                </a:r>
              </a:p>
            </p:txBody>
          </p:sp>
        </mc:Fallback>
      </mc:AlternateContent>
      <p:sp>
        <p:nvSpPr>
          <p:cNvPr id="173" name="Duller et al. (2010)"/>
          <p:cNvSpPr txBox="1"/>
          <p:nvPr/>
        </p:nvSpPr>
        <p:spPr>
          <a:xfrm>
            <a:off x="8221916" y="2551458"/>
            <a:ext cx="253384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FFFFFF"/>
                </a:solidFill>
                <a:latin typeface="Gill Sans"/>
                <a:ea typeface="Gill Sans"/>
                <a:cs typeface="Gill Sans"/>
                <a:sym typeface="Gill Sans"/>
              </a:defRPr>
            </a:lvl1pPr>
          </a:lstStyle>
          <a:p>
            <a:r>
              <a:t>Duller et al. (2010)</a:t>
            </a:r>
          </a:p>
        </p:txBody>
      </p:sp>
      <p:sp>
        <p:nvSpPr>
          <p:cNvPr id="174" name="Subsidence Control: Basin Fill"/>
          <p:cNvSpPr txBox="1"/>
          <p:nvPr/>
        </p:nvSpPr>
        <p:spPr>
          <a:xfrm>
            <a:off x="1574081" y="23467"/>
            <a:ext cx="9636511"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FFFFFF"/>
                </a:solidFill>
                <a:latin typeface="Gill Sans"/>
                <a:ea typeface="Gill Sans"/>
                <a:cs typeface="Gill Sans"/>
                <a:sym typeface="Gill Sans"/>
              </a:defRPr>
            </a:lvl1pPr>
          </a:lstStyle>
          <a:p>
            <a:r>
              <a:rPr dirty="0"/>
              <a:t>Subsidence Control: Basin Fill</a:t>
            </a:r>
          </a:p>
        </p:txBody>
      </p:sp>
      <p:grpSp>
        <p:nvGrpSpPr>
          <p:cNvPr id="177" name="Group"/>
          <p:cNvGrpSpPr/>
          <p:nvPr/>
        </p:nvGrpSpPr>
        <p:grpSpPr>
          <a:xfrm>
            <a:off x="16597103" y="943788"/>
            <a:ext cx="5050711" cy="1682744"/>
            <a:chOff x="0" y="0"/>
            <a:chExt cx="5050710" cy="1682743"/>
          </a:xfrm>
        </p:grpSpPr>
        <mc:AlternateContent xmlns:mc="http://schemas.openxmlformats.org/markup-compatibility/2006">
          <mc:Choice xmlns:a14="http://schemas.microsoft.com/office/drawing/2010/main" Requires="a14">
            <p:sp>
              <p:nvSpPr>
                <p:cNvPr id="175" name="Equation"/>
                <p:cNvSpPr txBox="1"/>
                <p:nvPr/>
              </p:nvSpPr>
              <p:spPr>
                <a:xfrm>
                  <a:off x="0" y="0"/>
                  <a:ext cx="3253353" cy="1496695"/>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5000">
                                <a:solidFill>
                                  <a:srgbClr val="FEFFFF"/>
                                </a:solidFill>
                                <a:latin typeface="Cambria Math" panose="02040503050406030204" pitchFamily="18" charset="0"/>
                              </a:rPr>
                            </m:ctrlPr>
                          </m:sSubPr>
                          <m:e>
                            <m:r>
                              <a:rPr sz="5000" i="1">
                                <a:solidFill>
                                  <a:srgbClr val="FEFFFF"/>
                                </a:solidFill>
                                <a:latin typeface="Cambria Math" panose="02040503050406030204" pitchFamily="18" charset="0"/>
                              </a:rPr>
                              <m:t>𝛽</m:t>
                            </m:r>
                          </m:e>
                          <m:sub>
                            <m:r>
                              <a:rPr sz="5000" i="1">
                                <a:solidFill>
                                  <a:srgbClr val="FEFFFF"/>
                                </a:solidFill>
                                <a:latin typeface="Cambria Math" panose="02040503050406030204" pitchFamily="18" charset="0"/>
                              </a:rPr>
                              <m:t>0</m:t>
                            </m:r>
                          </m:sub>
                        </m:sSub>
                        <m:r>
                          <a:rPr sz="5000" i="1">
                            <a:solidFill>
                              <a:srgbClr val="FEFFFF"/>
                            </a:solidFill>
                            <a:latin typeface="Cambria Math" panose="02040503050406030204" pitchFamily="18" charset="0"/>
                          </a:rPr>
                          <m:t>=</m:t>
                        </m:r>
                        <m:f>
                          <m:fPr>
                            <m:ctrlPr>
                              <a:rPr sz="5000" i="1">
                                <a:solidFill>
                                  <a:srgbClr val="FEFFFF"/>
                                </a:solidFill>
                                <a:latin typeface="Cambria Math" panose="02040503050406030204" pitchFamily="18" charset="0"/>
                              </a:rPr>
                            </m:ctrlPr>
                          </m:fPr>
                          <m:num>
                            <m:sSub>
                              <m:sSubPr>
                                <m:ctrlPr>
                                  <a:rPr sz="5000" i="1">
                                    <a:solidFill>
                                      <a:srgbClr val="FEFFFF"/>
                                    </a:solidFill>
                                    <a:latin typeface="Cambria Math" panose="02040503050406030204" pitchFamily="18" charset="0"/>
                                  </a:rPr>
                                </m:ctrlPr>
                              </m:sSubPr>
                              <m:e>
                                <m:r>
                                  <a:rPr sz="5000" i="1">
                                    <a:solidFill>
                                      <a:srgbClr val="FEFFFF"/>
                                    </a:solidFill>
                                    <a:latin typeface="Cambria Math" panose="02040503050406030204" pitchFamily="18" charset="0"/>
                                  </a:rPr>
                                  <m:t>𝜈</m:t>
                                </m:r>
                              </m:e>
                              <m:sub>
                                <m:r>
                                  <a:rPr sz="5000" i="1">
                                    <a:solidFill>
                                      <a:srgbClr val="FEFFFF"/>
                                    </a:solidFill>
                                    <a:latin typeface="Cambria Math" panose="02040503050406030204" pitchFamily="18" charset="0"/>
                                  </a:rPr>
                                  <m:t>𝑀</m:t>
                                </m:r>
                              </m:sub>
                            </m:sSub>
                            <m:sSub>
                              <m:sSubPr>
                                <m:ctrlPr>
                                  <a:rPr sz="5000" i="1">
                                    <a:solidFill>
                                      <a:srgbClr val="FEFFFF"/>
                                    </a:solidFill>
                                    <a:latin typeface="Cambria Math" panose="02040503050406030204" pitchFamily="18" charset="0"/>
                                  </a:rPr>
                                </m:ctrlPr>
                              </m:sSubPr>
                              <m:e>
                                <m:r>
                                  <a:rPr sz="5000" i="1">
                                    <a:solidFill>
                                      <a:srgbClr val="FEFFFF"/>
                                    </a:solidFill>
                                    <a:latin typeface="Cambria Math" panose="02040503050406030204" pitchFamily="18" charset="0"/>
                                  </a:rPr>
                                  <m:t>𝐿</m:t>
                                </m:r>
                              </m:e>
                              <m:sub>
                                <m:r>
                                  <a:rPr sz="5000" i="1">
                                    <a:solidFill>
                                      <a:srgbClr val="FEFFFF"/>
                                    </a:solidFill>
                                    <a:latin typeface="Cambria Math" panose="02040503050406030204" pitchFamily="18" charset="0"/>
                                  </a:rPr>
                                  <m:t>𝑀</m:t>
                                </m:r>
                              </m:sub>
                            </m:sSub>
                            <m:r>
                              <a:rPr sz="5000" i="1">
                                <a:solidFill>
                                  <a:srgbClr val="FEFFFF"/>
                                </a:solidFill>
                                <a:latin typeface="Cambria Math" panose="02040503050406030204" pitchFamily="18" charset="0"/>
                              </a:rPr>
                              <m:t>𝛼</m:t>
                            </m:r>
                          </m:num>
                          <m:den>
                            <m:sSub>
                              <m:sSubPr>
                                <m:ctrlPr>
                                  <a:rPr sz="5000" i="1">
                                    <a:solidFill>
                                      <a:srgbClr val="FEFFFF"/>
                                    </a:solidFill>
                                    <a:latin typeface="Cambria Math" panose="02040503050406030204" pitchFamily="18" charset="0"/>
                                  </a:rPr>
                                </m:ctrlPr>
                              </m:sSubPr>
                              <m:e>
                                <m:r>
                                  <a:rPr sz="5000" i="1">
                                    <a:solidFill>
                                      <a:srgbClr val="FEFFFF"/>
                                    </a:solidFill>
                                    <a:latin typeface="Cambria Math" panose="02040503050406030204" pitchFamily="18" charset="0"/>
                                  </a:rPr>
                                  <m:t>𝜈</m:t>
                                </m:r>
                              </m:e>
                              <m:sub>
                                <m:r>
                                  <a:rPr sz="5000" i="1">
                                    <a:solidFill>
                                      <a:srgbClr val="FEFFFF"/>
                                    </a:solidFill>
                                    <a:latin typeface="Cambria Math" panose="02040503050406030204" pitchFamily="18" charset="0"/>
                                  </a:rPr>
                                  <m:t>𝐵</m:t>
                                </m:r>
                              </m:sub>
                            </m:sSub>
                            <m:sSub>
                              <m:sSubPr>
                                <m:ctrlPr>
                                  <a:rPr sz="5000" i="1">
                                    <a:solidFill>
                                      <a:srgbClr val="FEFFFF"/>
                                    </a:solidFill>
                                    <a:latin typeface="Cambria Math" panose="02040503050406030204" pitchFamily="18" charset="0"/>
                                  </a:rPr>
                                </m:ctrlPr>
                              </m:sSubPr>
                              <m:e>
                                <m:r>
                                  <a:rPr sz="5000" i="1">
                                    <a:solidFill>
                                      <a:srgbClr val="FEFFFF"/>
                                    </a:solidFill>
                                    <a:latin typeface="Cambria Math" panose="02040503050406030204" pitchFamily="18" charset="0"/>
                                  </a:rPr>
                                  <m:t>𝐿</m:t>
                                </m:r>
                              </m:e>
                              <m:sub>
                                <m:r>
                                  <a:rPr sz="5000" i="1">
                                    <a:solidFill>
                                      <a:srgbClr val="FEFFFF"/>
                                    </a:solidFill>
                                    <a:latin typeface="Cambria Math" panose="02040503050406030204" pitchFamily="18" charset="0"/>
                                  </a:rPr>
                                  <m:t>𝐵</m:t>
                                </m:r>
                              </m:sub>
                            </m:sSub>
                          </m:den>
                        </m:f>
                      </m:oMath>
                    </m:oMathPara>
                  </a14:m>
                  <a:endParaRPr sz="5000">
                    <a:solidFill>
                      <a:srgbClr val="FFFFFF"/>
                    </a:solidFill>
                  </a:endParaRPr>
                </a:p>
              </p:txBody>
            </p:sp>
          </mc:Choice>
          <mc:Fallback>
            <p:sp>
              <p:nvSpPr>
                <p:cNvPr id="175" name="Equation"/>
                <p:cNvSpPr txBox="1">
                  <a:spLocks noRot="1" noChangeAspect="1" noMove="1" noResize="1" noEditPoints="1" noAdjustHandles="1" noChangeArrowheads="1" noChangeShapeType="1" noTextEdit="1"/>
                </p:cNvSpPr>
                <p:nvPr/>
              </p:nvSpPr>
              <p:spPr>
                <a:xfrm>
                  <a:off x="0" y="0"/>
                  <a:ext cx="3253353" cy="1496695"/>
                </a:xfrm>
                <a:prstGeom prst="rect">
                  <a:avLst/>
                </a:prstGeom>
                <a:blipFill>
                  <a:blip r:embed="rId3"/>
                  <a:stretch>
                    <a:fillRect l="-8984" t="-1695" r="-8984" b="-13559"/>
                  </a:stretch>
                </a:blipFill>
                <a:ln w="12700" cap="flat">
                  <a:noFill/>
                  <a:miter lim="400000"/>
                </a:ln>
                <a:effectLst/>
              </p:spPr>
              <p:txBody>
                <a:bodyPr/>
                <a:lstStyle/>
                <a:p>
                  <a:r>
                    <a:rPr lang="en-US">
                      <a:noFill/>
                    </a:rPr>
                    <a:t> </a:t>
                  </a:r>
                </a:p>
              </p:txBody>
            </p:sp>
          </mc:Fallback>
        </mc:AlternateContent>
        <p:sp>
          <p:nvSpPr>
            <p:cNvPr id="176" name="Braun (2022)"/>
            <p:cNvSpPr txBox="1"/>
            <p:nvPr/>
          </p:nvSpPr>
          <p:spPr>
            <a:xfrm>
              <a:off x="3250466" y="1212843"/>
              <a:ext cx="1800245"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500">
                  <a:solidFill>
                    <a:srgbClr val="FFFFFF"/>
                  </a:solidFill>
                  <a:latin typeface="Gill Sans"/>
                  <a:ea typeface="Gill Sans"/>
                  <a:cs typeface="Gill Sans"/>
                  <a:sym typeface="Gill Sans"/>
                </a:defRPr>
              </a:lvl1pPr>
            </a:lstStyle>
            <a:p>
              <a:r>
                <a:t>Braun (2022)</a:t>
              </a:r>
            </a:p>
          </p:txBody>
        </p:sp>
      </p:grpSp>
      <p:sp>
        <p:nvSpPr>
          <p:cNvPr id="178" name="Topography Control: Fan Extent"/>
          <p:cNvSpPr txBox="1"/>
          <p:nvPr/>
        </p:nvSpPr>
        <p:spPr>
          <a:xfrm>
            <a:off x="13121089" y="-18096"/>
            <a:ext cx="10565756"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FFFFFF"/>
                </a:solidFill>
                <a:latin typeface="Gill Sans"/>
                <a:ea typeface="Gill Sans"/>
                <a:cs typeface="Gill Sans"/>
                <a:sym typeface="Gill Sans"/>
              </a:defRPr>
            </a:lvl1pPr>
          </a:lstStyle>
          <a:p>
            <a:r>
              <a:rPr dirty="0"/>
              <a:t>Topography Control: Fan Extent</a:t>
            </a:r>
          </a:p>
        </p:txBody>
      </p:sp>
      <p:sp>
        <p:nvSpPr>
          <p:cNvPr id="179" name="Rectangle"/>
          <p:cNvSpPr/>
          <p:nvPr/>
        </p:nvSpPr>
        <p:spPr>
          <a:xfrm rot="10800000">
            <a:off x="22872267" y="4255350"/>
            <a:ext cx="386079" cy="5506379"/>
          </a:xfrm>
          <a:prstGeom prst="rect">
            <a:avLst/>
          </a:prstGeom>
          <a:gradFill>
            <a:gsLst>
              <a:gs pos="0">
                <a:srgbClr val="852435"/>
              </a:gs>
              <a:gs pos="100000">
                <a:srgbClr val="FF9174"/>
              </a:gs>
            </a:gsLst>
            <a:lin ang="15789150"/>
          </a:gradFill>
          <a:ln w="12700">
            <a:miter lim="400000"/>
          </a:ln>
          <a:effectLst>
            <a:outerShdw blurRad="50800" dist="38100" dir="5400000" rotWithShape="0">
              <a:srgbClr val="000000">
                <a:alpha val="40000"/>
              </a:srgbClr>
            </a:outerShdw>
          </a:effectLst>
        </p:spPr>
        <p:txBody>
          <a:bodyPr lIns="50800" tIns="50800" rIns="50800" bIns="50800" anchor="ctr"/>
          <a:lstStyle/>
          <a:p>
            <a:pPr>
              <a:defRPr>
                <a:solidFill>
                  <a:srgbClr val="AE3924"/>
                </a:solidFill>
              </a:defRPr>
            </a:pPr>
            <a:endParaRPr/>
          </a:p>
        </p:txBody>
      </p:sp>
      <p:sp>
        <p:nvSpPr>
          <p:cNvPr id="180" name="Text"/>
          <p:cNvSpPr txBox="1"/>
          <p:nvPr/>
        </p:nvSpPr>
        <p:spPr>
          <a:xfrm>
            <a:off x="23009561" y="12417151"/>
            <a:ext cx="1253456" cy="825501"/>
          </a:xfrm>
          <a:prstGeom prst="rect">
            <a:avLst/>
          </a:prstGeom>
          <a:ln w="12700">
            <a:miter lim="400000"/>
          </a:ln>
        </p:spPr>
        <p:txBody>
          <a:bodyPr wrap="none" lIns="50800" tIns="50800" rIns="50800" bIns="50800" anchor="ctr">
            <a:spAutoFit/>
          </a:bodyPr>
          <a:lstStyle/>
          <a:p>
            <a:endParaRPr/>
          </a:p>
        </p:txBody>
      </p:sp>
      <p:grpSp>
        <p:nvGrpSpPr>
          <p:cNvPr id="185" name="Group"/>
          <p:cNvGrpSpPr/>
          <p:nvPr/>
        </p:nvGrpSpPr>
        <p:grpSpPr>
          <a:xfrm>
            <a:off x="14013859" y="3152150"/>
            <a:ext cx="7745663" cy="10190271"/>
            <a:chOff x="0" y="0"/>
            <a:chExt cx="7745662" cy="10190269"/>
          </a:xfrm>
        </p:grpSpPr>
        <p:pic>
          <p:nvPicPr>
            <p:cNvPr id="181" name="B0Topo.pdf" descr="B0Topo.pdf"/>
            <p:cNvPicPr>
              <a:picLocks noChangeAspect="1"/>
            </p:cNvPicPr>
            <p:nvPr/>
          </p:nvPicPr>
          <p:blipFill>
            <a:blip r:embed="rId4"/>
            <a:stretch>
              <a:fillRect/>
            </a:stretch>
          </p:blipFill>
          <p:spPr>
            <a:xfrm>
              <a:off x="0" y="0"/>
              <a:ext cx="7745663" cy="5137208"/>
            </a:xfrm>
            <a:prstGeom prst="rect">
              <a:avLst/>
            </a:prstGeom>
            <a:ln w="12700" cap="flat">
              <a:noFill/>
              <a:miter lim="400000"/>
            </a:ln>
            <a:effectLst/>
          </p:spPr>
        </p:pic>
        <p:pic>
          <p:nvPicPr>
            <p:cNvPr id="182" name="B0Topobed.pdf" descr="B0Topobed.pdf"/>
            <p:cNvPicPr>
              <a:picLocks noChangeAspect="1"/>
            </p:cNvPicPr>
            <p:nvPr/>
          </p:nvPicPr>
          <p:blipFill>
            <a:blip r:embed="rId5"/>
            <a:stretch>
              <a:fillRect/>
            </a:stretch>
          </p:blipFill>
          <p:spPr>
            <a:xfrm>
              <a:off x="4311" y="5001765"/>
              <a:ext cx="7737042" cy="5188505"/>
            </a:xfrm>
            <a:prstGeom prst="rect">
              <a:avLst/>
            </a:prstGeom>
            <a:ln w="12700" cap="flat">
              <a:noFill/>
              <a:miter lim="400000"/>
            </a:ln>
            <a:effectLst/>
          </p:spPr>
        </p:pic>
        <p:sp>
          <p:nvSpPr>
            <p:cNvPr id="183" name="Topography"/>
            <p:cNvSpPr txBox="1"/>
            <p:nvPr/>
          </p:nvSpPr>
          <p:spPr>
            <a:xfrm>
              <a:off x="5590095" y="200698"/>
              <a:ext cx="1988792"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solidFill>
                    <a:srgbClr val="F3E4F5"/>
                  </a:solidFill>
                </a:defRPr>
              </a:lvl1pPr>
            </a:lstStyle>
            <a:p>
              <a:r>
                <a:t>Topography</a:t>
              </a:r>
            </a:p>
          </p:txBody>
        </p:sp>
        <p:sp>
          <p:nvSpPr>
            <p:cNvPr id="184" name="Subsidence"/>
            <p:cNvSpPr txBox="1"/>
            <p:nvPr/>
          </p:nvSpPr>
          <p:spPr>
            <a:xfrm>
              <a:off x="5665998" y="8780668"/>
              <a:ext cx="1836986"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solidFill>
                    <a:srgbClr val="F3E4F5"/>
                  </a:solidFill>
                </a:defRPr>
              </a:lvl1pPr>
            </a:lstStyle>
            <a:p>
              <a:r>
                <a:t>Subsidence</a:t>
              </a:r>
            </a:p>
          </p:txBody>
        </p:sp>
      </p:grpSp>
      <p:sp>
        <p:nvSpPr>
          <p:cNvPr id="186" name="Rectangle"/>
          <p:cNvSpPr/>
          <p:nvPr/>
        </p:nvSpPr>
        <p:spPr>
          <a:xfrm rot="10800000">
            <a:off x="932340" y="4485103"/>
            <a:ext cx="386080" cy="5435313"/>
          </a:xfrm>
          <a:prstGeom prst="rect">
            <a:avLst/>
          </a:prstGeom>
          <a:gradFill>
            <a:gsLst>
              <a:gs pos="0">
                <a:srgbClr val="852435"/>
              </a:gs>
              <a:gs pos="100000">
                <a:srgbClr val="FF9174"/>
              </a:gs>
            </a:gsLst>
            <a:lin ang="15789150"/>
          </a:gradFill>
          <a:ln w="12700">
            <a:miter lim="400000"/>
          </a:ln>
          <a:effectLst>
            <a:outerShdw blurRad="50800" dist="38100" dir="5400000" rotWithShape="0">
              <a:srgbClr val="000000">
                <a:alpha val="40000"/>
              </a:srgbClr>
            </a:outerShdw>
          </a:effectLst>
        </p:spPr>
        <p:txBody>
          <a:bodyPr lIns="50800" tIns="50800" rIns="50800" bIns="50800" anchor="ctr"/>
          <a:lstStyle/>
          <a:p>
            <a:pPr>
              <a:defRPr>
                <a:solidFill>
                  <a:srgbClr val="AE3924"/>
                </a:solidFill>
              </a:defRPr>
            </a:pPr>
            <a:endParaRPr/>
          </a:p>
        </p:txBody>
      </p:sp>
      <p:grpSp>
        <p:nvGrpSpPr>
          <p:cNvPr id="191" name="Group"/>
          <p:cNvGrpSpPr/>
          <p:nvPr/>
        </p:nvGrpSpPr>
        <p:grpSpPr>
          <a:xfrm>
            <a:off x="2609944" y="3077985"/>
            <a:ext cx="7737042" cy="10141902"/>
            <a:chOff x="0" y="0"/>
            <a:chExt cx="7737040" cy="10141901"/>
          </a:xfrm>
        </p:grpSpPr>
        <p:pic>
          <p:nvPicPr>
            <p:cNvPr id="187" name="FTopo.pdf" descr="FTopo.pdf"/>
            <p:cNvPicPr>
              <a:picLocks noChangeAspect="1"/>
            </p:cNvPicPr>
            <p:nvPr/>
          </p:nvPicPr>
          <p:blipFill>
            <a:blip r:embed="rId6"/>
            <a:stretch>
              <a:fillRect/>
            </a:stretch>
          </p:blipFill>
          <p:spPr>
            <a:xfrm>
              <a:off x="0" y="0"/>
              <a:ext cx="7737041" cy="5131491"/>
            </a:xfrm>
            <a:prstGeom prst="rect">
              <a:avLst/>
            </a:prstGeom>
            <a:ln w="12700" cap="flat">
              <a:noFill/>
              <a:miter lim="400000"/>
            </a:ln>
            <a:effectLst/>
          </p:spPr>
        </p:pic>
        <p:pic>
          <p:nvPicPr>
            <p:cNvPr id="188" name="FTopobed.pdf" descr="FTopobed.pdf"/>
            <p:cNvPicPr>
              <a:picLocks noChangeAspect="1"/>
            </p:cNvPicPr>
            <p:nvPr/>
          </p:nvPicPr>
          <p:blipFill>
            <a:blip r:embed="rId7"/>
            <a:stretch>
              <a:fillRect/>
            </a:stretch>
          </p:blipFill>
          <p:spPr>
            <a:xfrm>
              <a:off x="0" y="5116870"/>
              <a:ext cx="7737041" cy="5025032"/>
            </a:xfrm>
            <a:prstGeom prst="rect">
              <a:avLst/>
            </a:prstGeom>
            <a:ln w="12700" cap="flat">
              <a:noFill/>
              <a:miter lim="400000"/>
            </a:ln>
            <a:effectLst/>
          </p:spPr>
        </p:pic>
        <p:sp>
          <p:nvSpPr>
            <p:cNvPr id="189" name="Topography"/>
            <p:cNvSpPr txBox="1"/>
            <p:nvPr/>
          </p:nvSpPr>
          <p:spPr>
            <a:xfrm>
              <a:off x="5475724" y="289264"/>
              <a:ext cx="1988791"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solidFill>
                    <a:srgbClr val="F3E4F5"/>
                  </a:solidFill>
                </a:defRPr>
              </a:lvl1pPr>
            </a:lstStyle>
            <a:p>
              <a:r>
                <a:t>Topography</a:t>
              </a:r>
            </a:p>
          </p:txBody>
        </p:sp>
        <p:sp>
          <p:nvSpPr>
            <p:cNvPr id="190" name="Subsidence"/>
            <p:cNvSpPr txBox="1"/>
            <p:nvPr/>
          </p:nvSpPr>
          <p:spPr>
            <a:xfrm>
              <a:off x="5551627" y="8719242"/>
              <a:ext cx="1836986"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solidFill>
                    <a:srgbClr val="F3E4F5"/>
                  </a:solidFill>
                </a:defRPr>
              </a:lvl1pPr>
            </a:lstStyle>
            <a:p>
              <a:r>
                <a:t>Subsidence</a:t>
              </a:r>
            </a:p>
          </p:txBody>
        </p:sp>
      </p:grpSp>
      <p:sp>
        <p:nvSpPr>
          <p:cNvPr id="192" name="Low F:…"/>
          <p:cNvSpPr txBox="1"/>
          <p:nvPr/>
        </p:nvSpPr>
        <p:spPr>
          <a:xfrm>
            <a:off x="619962" y="10034756"/>
            <a:ext cx="1010836"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500">
                <a:solidFill>
                  <a:srgbClr val="F8F4EE"/>
                </a:solidFill>
              </a:defRPr>
            </a:pPr>
            <a:r>
              <a:t>Low F:</a:t>
            </a:r>
          </a:p>
          <a:p>
            <a:pPr>
              <a:defRPr sz="2500">
                <a:solidFill>
                  <a:srgbClr val="F8F4EE"/>
                </a:solidFill>
              </a:defRPr>
            </a:pPr>
            <a:r>
              <a:t>Fill</a:t>
            </a:r>
          </a:p>
        </p:txBody>
      </p:sp>
      <p:sp>
        <p:nvSpPr>
          <p:cNvPr id="193" name="High F:…"/>
          <p:cNvSpPr txBox="1"/>
          <p:nvPr/>
        </p:nvSpPr>
        <p:spPr>
          <a:xfrm>
            <a:off x="409300" y="3557961"/>
            <a:ext cx="1712033"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500">
                <a:solidFill>
                  <a:srgbClr val="F8F4EE"/>
                </a:solidFill>
              </a:defRPr>
            </a:pPr>
            <a:r>
              <a:t>High F:</a:t>
            </a:r>
          </a:p>
          <a:p>
            <a:pPr>
              <a:defRPr sz="2500">
                <a:solidFill>
                  <a:srgbClr val="F8F4EE"/>
                </a:solidFill>
              </a:defRPr>
            </a:pPr>
            <a:r>
              <a:t>High Bypass</a:t>
            </a:r>
          </a:p>
        </p:txBody>
      </p:sp>
      <mc:AlternateContent xmlns:mc="http://schemas.openxmlformats.org/markup-compatibility/2006">
        <mc:Choice xmlns:a14="http://schemas.microsoft.com/office/drawing/2010/main" Requires="a14">
          <p:sp>
            <p:nvSpPr>
              <p:cNvPr id="194" name="Low  :…"/>
              <p:cNvSpPr txBox="1"/>
              <p:nvPr/>
            </p:nvSpPr>
            <p:spPr>
              <a:xfrm>
                <a:off x="22104105" y="9860909"/>
                <a:ext cx="1650951" cy="116840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2500">
                    <a:solidFill>
                      <a:srgbClr val="F8F4EE"/>
                    </a:solidFill>
                  </a:defRPr>
                </a:pPr>
                <a:r>
                  <a:t>Low </a:t>
                </a:r>
                <a14:m>
                  <m:oMath xmlns:m="http://schemas.openxmlformats.org/officeDocument/2006/math">
                    <m:sSub>
                      <m:sSubPr>
                        <m:ctrlPr>
                          <a:rPr sz="2250">
                            <a:solidFill>
                              <a:srgbClr val="F8F3EE"/>
                            </a:solidFill>
                            <a:latin typeface="Cambria Math" panose="02040503050406030204" pitchFamily="18" charset="0"/>
                          </a:rPr>
                        </m:ctrlPr>
                      </m:sSubPr>
                      <m:e>
                        <m:r>
                          <a:rPr sz="2250" i="1">
                            <a:solidFill>
                              <a:srgbClr val="F8F3EE"/>
                            </a:solidFill>
                            <a:latin typeface="Cambria Math" panose="02040503050406030204" pitchFamily="18" charset="0"/>
                          </a:rPr>
                          <m:t>𝛽</m:t>
                        </m:r>
                      </m:e>
                      <m:sub>
                        <m:r>
                          <a:rPr sz="2250" i="1">
                            <a:solidFill>
                              <a:srgbClr val="F8F3EE"/>
                            </a:solidFill>
                            <a:latin typeface="Cambria Math" panose="02040503050406030204" pitchFamily="18" charset="0"/>
                          </a:rPr>
                          <m:t>0</m:t>
                        </m:r>
                      </m:sub>
                    </m:sSub>
                  </m:oMath>
                </a14:m>
                <a:r>
                  <a:t>:</a:t>
                </a:r>
              </a:p>
              <a:p>
                <a:pPr>
                  <a:defRPr sz="2500">
                    <a:solidFill>
                      <a:srgbClr val="F8F4EE"/>
                    </a:solidFill>
                  </a:defRPr>
                </a:pPr>
                <a:r>
                  <a:t>“Open” </a:t>
                </a:r>
              </a:p>
              <a:p>
                <a:pPr>
                  <a:defRPr sz="2500">
                    <a:solidFill>
                      <a:srgbClr val="F8F4EE"/>
                    </a:solidFill>
                  </a:defRPr>
                </a:pPr>
                <a:r>
                  <a:t>Fan to Plain</a:t>
                </a:r>
              </a:p>
            </p:txBody>
          </p:sp>
        </mc:Choice>
        <mc:Fallback>
          <p:sp>
            <p:nvSpPr>
              <p:cNvPr id="194" name="Low  :…"/>
              <p:cNvSpPr txBox="1">
                <a:spLocks noRot="1" noChangeAspect="1" noMove="1" noResize="1" noEditPoints="1" noAdjustHandles="1" noChangeArrowheads="1" noChangeShapeType="1" noTextEdit="1"/>
              </p:cNvSpPr>
              <p:nvPr/>
            </p:nvSpPr>
            <p:spPr>
              <a:xfrm>
                <a:off x="22104105" y="9860909"/>
                <a:ext cx="1650951" cy="1168401"/>
              </a:xfrm>
              <a:prstGeom prst="rect">
                <a:avLst/>
              </a:prstGeom>
              <a:blipFill>
                <a:blip r:embed="rId8"/>
                <a:stretch>
                  <a:fillRect l="-9160" t="-7527" r="-9160" b="-1505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5" name="High  :…"/>
              <p:cNvSpPr txBox="1"/>
              <p:nvPr/>
            </p:nvSpPr>
            <p:spPr>
              <a:xfrm>
                <a:off x="22037362" y="2987769"/>
                <a:ext cx="2055888" cy="116840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2500">
                    <a:solidFill>
                      <a:srgbClr val="F8F4EE"/>
                    </a:solidFill>
                  </a:defRPr>
                </a:pPr>
                <a:r>
                  <a:t>High </a:t>
                </a:r>
                <a14:m>
                  <m:oMath xmlns:m="http://schemas.openxmlformats.org/officeDocument/2006/math">
                    <m:sSub>
                      <m:sSubPr>
                        <m:ctrlPr>
                          <a:rPr sz="2250">
                            <a:solidFill>
                              <a:srgbClr val="F8F3EE"/>
                            </a:solidFill>
                            <a:latin typeface="Cambria Math" panose="02040503050406030204" pitchFamily="18" charset="0"/>
                          </a:rPr>
                        </m:ctrlPr>
                      </m:sSubPr>
                      <m:e>
                        <m:r>
                          <a:rPr sz="2250" i="1">
                            <a:solidFill>
                              <a:srgbClr val="F8F3EE"/>
                            </a:solidFill>
                            <a:latin typeface="Cambria Math" panose="02040503050406030204" pitchFamily="18" charset="0"/>
                          </a:rPr>
                          <m:t>𝛽</m:t>
                        </m:r>
                      </m:e>
                      <m:sub>
                        <m:r>
                          <a:rPr sz="2250" i="1">
                            <a:solidFill>
                              <a:srgbClr val="F8F3EE"/>
                            </a:solidFill>
                            <a:latin typeface="Cambria Math" panose="02040503050406030204" pitchFamily="18" charset="0"/>
                          </a:rPr>
                          <m:t>0</m:t>
                        </m:r>
                      </m:sub>
                    </m:sSub>
                  </m:oMath>
                </a14:m>
                <a:r>
                  <a:t>:</a:t>
                </a:r>
              </a:p>
              <a:p>
                <a:pPr>
                  <a:defRPr sz="2500">
                    <a:solidFill>
                      <a:srgbClr val="F8F4EE"/>
                    </a:solidFill>
                  </a:defRPr>
                </a:pPr>
                <a:r>
                  <a:t>“Constrained” </a:t>
                </a:r>
              </a:p>
              <a:p>
                <a:pPr>
                  <a:defRPr sz="2500">
                    <a:solidFill>
                      <a:srgbClr val="F8F4EE"/>
                    </a:solidFill>
                  </a:defRPr>
                </a:pPr>
                <a:r>
                  <a:t>Megafan</a:t>
                </a:r>
              </a:p>
            </p:txBody>
          </p:sp>
        </mc:Choice>
        <mc:Fallback>
          <p:sp>
            <p:nvSpPr>
              <p:cNvPr id="195" name="High  :…"/>
              <p:cNvSpPr txBox="1">
                <a:spLocks noRot="1" noChangeAspect="1" noMove="1" noResize="1" noEditPoints="1" noAdjustHandles="1" noChangeArrowheads="1" noChangeShapeType="1" noTextEdit="1"/>
              </p:cNvSpPr>
              <p:nvPr/>
            </p:nvSpPr>
            <p:spPr>
              <a:xfrm>
                <a:off x="22037362" y="2987769"/>
                <a:ext cx="2055888" cy="1168401"/>
              </a:xfrm>
              <a:prstGeom prst="rect">
                <a:avLst/>
              </a:prstGeom>
              <a:blipFill>
                <a:blip r:embed="rId9"/>
                <a:stretch>
                  <a:fillRect l="-6790" t="-7527" r="-7407" b="-1505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196" name="Line"/>
          <p:cNvSpPr/>
          <p:nvPr/>
        </p:nvSpPr>
        <p:spPr>
          <a:xfrm flipV="1">
            <a:off x="12496800" y="-150126"/>
            <a:ext cx="1" cy="17808088"/>
          </a:xfrm>
          <a:prstGeom prst="line">
            <a:avLst/>
          </a:prstGeom>
          <a:ln w="50800">
            <a:solidFill>
              <a:srgbClr val="515151"/>
            </a:solidFill>
            <a:miter lim="400000"/>
          </a:ln>
        </p:spPr>
        <p:txBody>
          <a:bodyPr lIns="50800" tIns="50800" rIns="50800" bIns="50800" anchor="ctr"/>
          <a:lstStyle/>
          <a:p>
            <a:pPr>
              <a:defRPr>
                <a:solidFill>
                  <a:srgbClr val="434343"/>
                </a:solidFill>
              </a:defRPr>
            </a:pPr>
            <a:endParaRPr/>
          </a:p>
        </p:txBody>
      </p:sp>
      <p:sp>
        <p:nvSpPr>
          <p:cNvPr id="27" name="Metadata: Cell size 1km, 200 cell length, 20 cell wide, 20Myr (last ~5 Myr at steady-state), m=0.4, uplift*area=10m2/yr (0.01 m/yr), precip catchment/basin =5,  alpha=5, K soil = 1e-5, K bedrock= 2e-5, G= 1, diffusion bedrock = 0.03, diffusion soil = 0.1">
            <a:extLst>
              <a:ext uri="{FF2B5EF4-FFF2-40B4-BE49-F238E27FC236}">
                <a16:creationId xmlns:a16="http://schemas.microsoft.com/office/drawing/2014/main" id="{1F579DC6-5E44-C04F-591E-395EEF3B8C2F}"/>
              </a:ext>
            </a:extLst>
          </p:cNvPr>
          <p:cNvSpPr txBox="1"/>
          <p:nvPr/>
        </p:nvSpPr>
        <p:spPr>
          <a:xfrm>
            <a:off x="351987" y="13428762"/>
            <a:ext cx="2368002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rgbClr val="414141"/>
                </a:solidFill>
                <a:latin typeface="Palatino"/>
                <a:ea typeface="Palatino"/>
                <a:cs typeface="Palatino"/>
                <a:sym typeface="Palatino"/>
              </a:defRPr>
            </a:lvl1pPr>
          </a:lstStyle>
          <a:p>
            <a:r>
              <a:rPr dirty="0"/>
              <a:t>Metadata: Cell size 1km, 200 cell length, 20 cell wide, 20Myr (last ~5 </a:t>
            </a:r>
            <a:r>
              <a:rPr dirty="0" err="1"/>
              <a:t>Myr</a:t>
            </a:r>
            <a:r>
              <a:rPr dirty="0"/>
              <a:t> at steady-state), m=0.4, uplift*area=10m2/</a:t>
            </a:r>
            <a:r>
              <a:rPr dirty="0" err="1"/>
              <a:t>yr</a:t>
            </a:r>
            <a:r>
              <a:rPr dirty="0"/>
              <a:t> (0.01 m/</a:t>
            </a:r>
            <a:r>
              <a:rPr dirty="0" err="1"/>
              <a:t>yr</a:t>
            </a:r>
            <a:r>
              <a:rPr dirty="0"/>
              <a:t>), </a:t>
            </a:r>
            <a:r>
              <a:rPr dirty="0" err="1"/>
              <a:t>precip</a:t>
            </a:r>
            <a:r>
              <a:rPr dirty="0"/>
              <a:t> catchment/basin =5,  alpha=5, K soil = 1e-5, K bedrock= 2e-5, G= 1, diffusion bedrock = 0.03, diffusion soil = 0.1, source SD 0.75, source D0 = 1</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825693"/>
                <a:satOff val="-56827"/>
                <a:lumOff val="-7728"/>
              </a:schemeClr>
            </a:gs>
            <a:gs pos="100000">
              <a:schemeClr val="accent5">
                <a:hueOff val="3930927"/>
                <a:satOff val="-56830"/>
                <a:lumOff val="-26419"/>
              </a:schemeClr>
            </a:gs>
          </a:gsLst>
          <a:lin ang="5400000" scaled="0"/>
        </a:gradFill>
        <a:effectLst/>
      </p:bgPr>
    </p:bg>
    <p:spTree>
      <p:nvGrpSpPr>
        <p:cNvPr id="1" name=""/>
        <p:cNvGrpSpPr/>
        <p:nvPr/>
      </p:nvGrpSpPr>
      <p:grpSpPr>
        <a:xfrm>
          <a:off x="0" y="0"/>
          <a:ext cx="0" cy="0"/>
          <a:chOff x="0" y="0"/>
          <a:chExt cx="0" cy="0"/>
        </a:xfrm>
      </p:grpSpPr>
      <p:sp>
        <p:nvSpPr>
          <p:cNvPr id="198" name="Metadata: Cell size 1km, 200 cell length, 20 cell wide, 20Myr (last ~5 Myr at steady-state), m=0.4, uplift*area=10m2/yr (0.01 m/yr), precip catchment/basin =5,  alpha=5, K soil = 1e-5, K bedrock= 2e-5, G= 1, diffusion bedrock = 0.03, diffusion soil = 0.1"/>
          <p:cNvSpPr txBox="1"/>
          <p:nvPr/>
        </p:nvSpPr>
        <p:spPr>
          <a:xfrm>
            <a:off x="351987" y="13283288"/>
            <a:ext cx="2368002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rgbClr val="414141"/>
                </a:solidFill>
                <a:latin typeface="Palatino"/>
                <a:ea typeface="Palatino"/>
                <a:cs typeface="Palatino"/>
                <a:sym typeface="Palatino"/>
              </a:defRPr>
            </a:lvl1pPr>
          </a:lstStyle>
          <a:p>
            <a:r>
              <a:rPr dirty="0"/>
              <a:t>Metadata: Cell size 1km, 200 cell length, 20 cell wide, 20Myr (last ~5 </a:t>
            </a:r>
            <a:r>
              <a:rPr dirty="0" err="1"/>
              <a:t>Myr</a:t>
            </a:r>
            <a:r>
              <a:rPr dirty="0"/>
              <a:t> at steady-state), m=0.4, uplift*area=10m2/</a:t>
            </a:r>
            <a:r>
              <a:rPr dirty="0" err="1"/>
              <a:t>yr</a:t>
            </a:r>
            <a:r>
              <a:rPr dirty="0"/>
              <a:t> (0.01 m/</a:t>
            </a:r>
            <a:r>
              <a:rPr dirty="0" err="1"/>
              <a:t>yr</a:t>
            </a:r>
            <a:r>
              <a:rPr dirty="0"/>
              <a:t>), </a:t>
            </a:r>
            <a:r>
              <a:rPr dirty="0" err="1"/>
              <a:t>precip</a:t>
            </a:r>
            <a:r>
              <a:rPr dirty="0"/>
              <a:t> catchment/basin =5,  alpha=5, K soil = 1e-5, K bedrock= 2e-5, G= 1, diffusion bedrock = 0.03, diffusion soil = 0.1, source SD 0.75, source D0 = 1</a:t>
            </a:r>
          </a:p>
        </p:txBody>
      </p:sp>
      <p:sp>
        <p:nvSpPr>
          <p:cNvPr id="199" name="Line"/>
          <p:cNvSpPr/>
          <p:nvPr/>
        </p:nvSpPr>
        <p:spPr>
          <a:xfrm flipV="1">
            <a:off x="12397623" y="1011000"/>
            <a:ext cx="1" cy="11598822"/>
          </a:xfrm>
          <a:prstGeom prst="line">
            <a:avLst/>
          </a:prstGeom>
          <a:ln w="50800">
            <a:solidFill>
              <a:srgbClr val="515151"/>
            </a:solidFill>
            <a:miter lim="400000"/>
          </a:ln>
        </p:spPr>
        <p:txBody>
          <a:bodyPr lIns="50800" tIns="50800" rIns="50800" bIns="50800" anchor="ctr"/>
          <a:lstStyle/>
          <a:p>
            <a:pPr>
              <a:defRPr>
                <a:solidFill>
                  <a:srgbClr val="434343"/>
                </a:solidFill>
              </a:defRPr>
            </a:pPr>
            <a:endParaRPr/>
          </a:p>
        </p:txBody>
      </p:sp>
      <p:grpSp>
        <p:nvGrpSpPr>
          <p:cNvPr id="203" name="Group"/>
          <p:cNvGrpSpPr/>
          <p:nvPr/>
        </p:nvGrpSpPr>
        <p:grpSpPr>
          <a:xfrm>
            <a:off x="8033046" y="12365339"/>
            <a:ext cx="8317908" cy="921367"/>
            <a:chOff x="0" y="0"/>
            <a:chExt cx="8317907" cy="921365"/>
          </a:xfrm>
        </p:grpSpPr>
        <p:sp>
          <p:nvSpPr>
            <p:cNvPr id="200" name="Rectangle"/>
            <p:cNvSpPr/>
            <p:nvPr/>
          </p:nvSpPr>
          <p:spPr>
            <a:xfrm rot="5419937">
              <a:off x="4316514" y="-2202691"/>
              <a:ext cx="386079" cy="5435313"/>
            </a:xfrm>
            <a:prstGeom prst="rect">
              <a:avLst/>
            </a:prstGeom>
            <a:gradFill flip="none" rotWithShape="1">
              <a:gsLst>
                <a:gs pos="0">
                  <a:srgbClr val="852435"/>
                </a:gs>
                <a:gs pos="100000">
                  <a:srgbClr val="FF9174"/>
                </a:gs>
              </a:gsLst>
              <a:lin ang="15789150" scaled="0"/>
            </a:gradFill>
            <a:ln w="12700" cap="flat">
              <a:noFill/>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a:defRPr>
                  <a:solidFill>
                    <a:srgbClr val="AE3924"/>
                  </a:solidFill>
                </a:defRPr>
              </a:pPr>
              <a:endParaRPr/>
            </a:p>
          </p:txBody>
        </p:sp>
        <p:sp>
          <p:nvSpPr>
            <p:cNvPr id="201" name="Low F:…"/>
            <p:cNvSpPr txBox="1"/>
            <p:nvPr/>
          </p:nvSpPr>
          <p:spPr>
            <a:xfrm>
              <a:off x="7307073" y="108565"/>
              <a:ext cx="1010835" cy="812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500">
                  <a:solidFill>
                    <a:srgbClr val="F8F4EE"/>
                  </a:solidFill>
                </a:defRPr>
              </a:pPr>
              <a:r>
                <a:t>Low F:</a:t>
              </a:r>
            </a:p>
            <a:p>
              <a:pPr>
                <a:defRPr sz="2500">
                  <a:solidFill>
                    <a:srgbClr val="F8F4EE"/>
                  </a:solidFill>
                </a:defRPr>
              </a:pPr>
              <a:r>
                <a:t>Fill</a:t>
              </a:r>
            </a:p>
          </p:txBody>
        </p:sp>
        <p:sp>
          <p:nvSpPr>
            <p:cNvPr id="202" name="High F:…"/>
            <p:cNvSpPr txBox="1"/>
            <p:nvPr/>
          </p:nvSpPr>
          <p:spPr>
            <a:xfrm>
              <a:off x="-1" y="0"/>
              <a:ext cx="1712033" cy="812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500">
                  <a:solidFill>
                    <a:srgbClr val="F8F4EE"/>
                  </a:solidFill>
                </a:defRPr>
              </a:pPr>
              <a:r>
                <a:t>High F:</a:t>
              </a:r>
            </a:p>
            <a:p>
              <a:pPr>
                <a:defRPr sz="2500">
                  <a:solidFill>
                    <a:srgbClr val="F8F4EE"/>
                  </a:solidFill>
                </a:defRPr>
              </a:pPr>
              <a:r>
                <a:t>High Bypass</a:t>
              </a:r>
            </a:p>
          </p:txBody>
        </p:sp>
      </p:grpSp>
      <p:grpSp>
        <p:nvGrpSpPr>
          <p:cNvPr id="213" name="Group"/>
          <p:cNvGrpSpPr/>
          <p:nvPr/>
        </p:nvGrpSpPr>
        <p:grpSpPr>
          <a:xfrm>
            <a:off x="32805" y="65998"/>
            <a:ext cx="20487220" cy="12194144"/>
            <a:chOff x="0" y="0"/>
            <a:chExt cx="20487219" cy="12194143"/>
          </a:xfrm>
        </p:grpSpPr>
        <p:sp>
          <p:nvSpPr>
            <p:cNvPr id="204" name="Result: Multi-channel ≠ Single Channel Grain Size Fining"/>
            <p:cNvSpPr txBox="1"/>
            <p:nvPr/>
          </p:nvSpPr>
          <p:spPr>
            <a:xfrm>
              <a:off x="3856569" y="0"/>
              <a:ext cx="16630651" cy="1016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u="sng">
                  <a:solidFill>
                    <a:srgbClr val="941100"/>
                  </a:solidFill>
                  <a:latin typeface="Bodoni SvtyTwo ITC TT-Book"/>
                  <a:ea typeface="Bodoni SvtyTwo ITC TT-Book"/>
                  <a:cs typeface="Bodoni SvtyTwo ITC TT-Book"/>
                  <a:sym typeface="Bodoni SvtyTwo ITC TT-Book"/>
                </a:defRPr>
              </a:lvl1pPr>
            </a:lstStyle>
            <a:p>
              <a:r>
                <a:t>Result: Multi-channel ≠ Single Channel Grain Size Fining </a:t>
              </a:r>
            </a:p>
          </p:txBody>
        </p:sp>
        <p:sp>
          <p:nvSpPr>
            <p:cNvPr id="205" name="“Open” Fan to Plain (Concave Topography)"/>
            <p:cNvSpPr txBox="1"/>
            <p:nvPr/>
          </p:nvSpPr>
          <p:spPr>
            <a:xfrm>
              <a:off x="1260604" y="1145859"/>
              <a:ext cx="9197902"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b="1">
                  <a:solidFill>
                    <a:srgbClr val="EBEBEB"/>
                  </a:solidFill>
                </a:defRPr>
              </a:lvl1pPr>
            </a:lstStyle>
            <a:p>
              <a:r>
                <a:t>“Open” Fan to Plain (Concave Topography)</a:t>
              </a:r>
            </a:p>
          </p:txBody>
        </p:sp>
        <p:grpSp>
          <p:nvGrpSpPr>
            <p:cNvPr id="208" name="Group"/>
            <p:cNvGrpSpPr/>
            <p:nvPr/>
          </p:nvGrpSpPr>
          <p:grpSpPr>
            <a:xfrm>
              <a:off x="0" y="1740645"/>
              <a:ext cx="6070466" cy="4026158"/>
              <a:chOff x="0" y="0"/>
              <a:chExt cx="6070465" cy="4026156"/>
            </a:xfrm>
          </p:grpSpPr>
          <p:pic>
            <p:nvPicPr>
              <p:cNvPr id="206" name="FTopo.pdf" descr="FTopo.pdf"/>
              <p:cNvPicPr>
                <a:picLocks noChangeAspect="1"/>
              </p:cNvPicPr>
              <p:nvPr/>
            </p:nvPicPr>
            <p:blipFill>
              <a:blip r:embed="rId2"/>
              <a:stretch>
                <a:fillRect/>
              </a:stretch>
            </p:blipFill>
            <p:spPr>
              <a:xfrm>
                <a:off x="0" y="0"/>
                <a:ext cx="6070466" cy="4026157"/>
              </a:xfrm>
              <a:prstGeom prst="rect">
                <a:avLst/>
              </a:prstGeom>
              <a:ln w="12700" cap="flat">
                <a:noFill/>
                <a:miter lim="400000"/>
              </a:ln>
              <a:effectLst/>
            </p:spPr>
          </p:pic>
          <p:sp>
            <p:nvSpPr>
              <p:cNvPr id="207" name="Topography"/>
              <p:cNvSpPr txBox="1"/>
              <p:nvPr/>
            </p:nvSpPr>
            <p:spPr>
              <a:xfrm>
                <a:off x="3769995" y="0"/>
                <a:ext cx="2247926" cy="602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3E4F5"/>
                    </a:solidFill>
                  </a:defRPr>
                </a:lvl1pPr>
              </a:lstStyle>
              <a:p>
                <a:r>
                  <a:t>Topography</a:t>
                </a:r>
              </a:p>
            </p:txBody>
          </p:sp>
        </p:grpSp>
        <p:pic>
          <p:nvPicPr>
            <p:cNvPr id="209" name="FTopobed.pdf" descr="FTopobed.pdf"/>
            <p:cNvPicPr>
              <a:picLocks noChangeAspect="1"/>
            </p:cNvPicPr>
            <p:nvPr/>
          </p:nvPicPr>
          <p:blipFill>
            <a:blip r:embed="rId3"/>
            <a:stretch>
              <a:fillRect/>
            </a:stretch>
          </p:blipFill>
          <p:spPr>
            <a:xfrm>
              <a:off x="6094246" y="1738048"/>
              <a:ext cx="6207073" cy="4031352"/>
            </a:xfrm>
            <a:prstGeom prst="rect">
              <a:avLst/>
            </a:prstGeom>
            <a:ln w="12700" cap="flat">
              <a:noFill/>
              <a:miter lim="400000"/>
            </a:ln>
            <a:effectLst/>
          </p:spPr>
        </p:pic>
        <p:sp>
          <p:nvSpPr>
            <p:cNvPr id="210" name="Subsidence"/>
            <p:cNvSpPr txBox="1"/>
            <p:nvPr/>
          </p:nvSpPr>
          <p:spPr>
            <a:xfrm>
              <a:off x="9660997" y="4556869"/>
              <a:ext cx="1836986"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solidFill>
                    <a:srgbClr val="F3E4F5"/>
                  </a:solidFill>
                </a:defRPr>
              </a:lvl1pPr>
            </a:lstStyle>
            <a:p>
              <a:r>
                <a:t>Subsidence</a:t>
              </a:r>
            </a:p>
          </p:txBody>
        </p:sp>
        <p:pic>
          <p:nvPicPr>
            <p:cNvPr id="211" name="FGS2.pdf" descr="FGS2.pdf"/>
            <p:cNvPicPr>
              <a:picLocks noChangeAspect="1"/>
            </p:cNvPicPr>
            <p:nvPr/>
          </p:nvPicPr>
          <p:blipFill>
            <a:blip r:embed="rId4"/>
            <a:stretch>
              <a:fillRect/>
            </a:stretch>
          </p:blipFill>
          <p:spPr>
            <a:xfrm>
              <a:off x="1417910" y="5878175"/>
              <a:ext cx="9197901" cy="6315969"/>
            </a:xfrm>
            <a:prstGeom prst="rect">
              <a:avLst/>
            </a:prstGeom>
            <a:ln w="12700" cap="flat">
              <a:noFill/>
              <a:miter lim="400000"/>
            </a:ln>
            <a:effectLst/>
          </p:spPr>
        </p:pic>
        <p:sp>
          <p:nvSpPr>
            <p:cNvPr id="212" name="Grain Size"/>
            <p:cNvSpPr txBox="1"/>
            <p:nvPr/>
          </p:nvSpPr>
          <p:spPr>
            <a:xfrm>
              <a:off x="8467787" y="10830322"/>
              <a:ext cx="1745829"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solidFill>
                    <a:srgbClr val="F3E4F5"/>
                  </a:solidFill>
                </a:defRPr>
              </a:lvl1pPr>
            </a:lstStyle>
            <a:p>
              <a:r>
                <a:t>Grain Size</a:t>
              </a:r>
            </a:p>
          </p:txBody>
        </p:sp>
      </p:grpSp>
      <p:grpSp>
        <p:nvGrpSpPr>
          <p:cNvPr id="223" name="Group"/>
          <p:cNvGrpSpPr/>
          <p:nvPr/>
        </p:nvGrpSpPr>
        <p:grpSpPr>
          <a:xfrm>
            <a:off x="12484904" y="1211857"/>
            <a:ext cx="11871279" cy="11044708"/>
            <a:chOff x="0" y="0"/>
            <a:chExt cx="11871277" cy="11044706"/>
          </a:xfrm>
        </p:grpSpPr>
        <p:sp>
          <p:nvSpPr>
            <p:cNvPr id="214" name="“Constrained” Megafan (ConvexTopography)"/>
            <p:cNvSpPr txBox="1"/>
            <p:nvPr/>
          </p:nvSpPr>
          <p:spPr>
            <a:xfrm>
              <a:off x="2051221" y="0"/>
              <a:ext cx="9685810" cy="609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b="1">
                  <a:solidFill>
                    <a:srgbClr val="EBEBEB"/>
                  </a:solidFill>
                </a:defRPr>
              </a:lvl1pPr>
            </a:lstStyle>
            <a:p>
              <a:r>
                <a:t>“Constrained” Megafan (ConvexTopography)</a:t>
              </a:r>
            </a:p>
          </p:txBody>
        </p:sp>
        <p:grpSp>
          <p:nvGrpSpPr>
            <p:cNvPr id="217" name="Group"/>
            <p:cNvGrpSpPr/>
            <p:nvPr/>
          </p:nvGrpSpPr>
          <p:grpSpPr>
            <a:xfrm>
              <a:off x="0" y="638398"/>
              <a:ext cx="5843412" cy="3938933"/>
              <a:chOff x="0" y="0"/>
              <a:chExt cx="5843411" cy="3938931"/>
            </a:xfrm>
          </p:grpSpPr>
          <p:pic>
            <p:nvPicPr>
              <p:cNvPr id="215" name="FTopoMEGAFAN.pdf" descr="FTopoMEGAFAN.pdf"/>
              <p:cNvPicPr>
                <a:picLocks noChangeAspect="1"/>
              </p:cNvPicPr>
              <p:nvPr/>
            </p:nvPicPr>
            <p:blipFill>
              <a:blip r:embed="rId5"/>
              <a:stretch>
                <a:fillRect/>
              </a:stretch>
            </p:blipFill>
            <p:spPr>
              <a:xfrm>
                <a:off x="0" y="0"/>
                <a:ext cx="5843412" cy="3938932"/>
              </a:xfrm>
              <a:prstGeom prst="rect">
                <a:avLst/>
              </a:prstGeom>
              <a:ln w="12700" cap="flat">
                <a:noFill/>
                <a:miter lim="400000"/>
              </a:ln>
              <a:effectLst/>
            </p:spPr>
          </p:pic>
          <p:sp>
            <p:nvSpPr>
              <p:cNvPr id="216" name="Topography"/>
              <p:cNvSpPr txBox="1"/>
              <p:nvPr/>
            </p:nvSpPr>
            <p:spPr>
              <a:xfrm>
                <a:off x="3379510" y="290599"/>
                <a:ext cx="2181404" cy="5850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3E4F5"/>
                    </a:solidFill>
                  </a:defRPr>
                </a:lvl1pPr>
              </a:lstStyle>
              <a:p>
                <a:r>
                  <a:t>Topography</a:t>
                </a:r>
              </a:p>
            </p:txBody>
          </p:sp>
        </p:grpSp>
        <p:grpSp>
          <p:nvGrpSpPr>
            <p:cNvPr id="220" name="Group"/>
            <p:cNvGrpSpPr/>
            <p:nvPr/>
          </p:nvGrpSpPr>
          <p:grpSpPr>
            <a:xfrm>
              <a:off x="5879892" y="662230"/>
              <a:ext cx="5991386" cy="3891269"/>
              <a:chOff x="0" y="38863"/>
              <a:chExt cx="5991385" cy="3891267"/>
            </a:xfrm>
          </p:grpSpPr>
          <p:pic>
            <p:nvPicPr>
              <p:cNvPr id="218" name="FTopobedMEGAFAN.pdf" descr="FTopobedMEGAFAN.pdf"/>
              <p:cNvPicPr>
                <a:picLocks noChangeAspect="1"/>
              </p:cNvPicPr>
              <p:nvPr/>
            </p:nvPicPr>
            <p:blipFill>
              <a:blip r:embed="rId6"/>
              <a:stretch>
                <a:fillRect/>
              </a:stretch>
            </p:blipFill>
            <p:spPr>
              <a:xfrm>
                <a:off x="0" y="38863"/>
                <a:ext cx="5991386" cy="3891269"/>
              </a:xfrm>
              <a:prstGeom prst="rect">
                <a:avLst/>
              </a:prstGeom>
              <a:ln w="12700" cap="flat">
                <a:noFill/>
                <a:miter lim="400000"/>
              </a:ln>
              <a:effectLst/>
            </p:spPr>
          </p:pic>
          <p:sp>
            <p:nvSpPr>
              <p:cNvPr id="219" name="Subsidence"/>
              <p:cNvSpPr txBox="1"/>
              <p:nvPr/>
            </p:nvSpPr>
            <p:spPr>
              <a:xfrm>
                <a:off x="3543677" y="2453005"/>
                <a:ext cx="2040693" cy="592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000">
                    <a:solidFill>
                      <a:srgbClr val="F3E4F5"/>
                    </a:solidFill>
                  </a:defRPr>
                </a:lvl1pPr>
              </a:lstStyle>
              <a:p>
                <a:r>
                  <a:t>Subsidence</a:t>
                </a:r>
              </a:p>
            </p:txBody>
          </p:sp>
        </p:grpSp>
        <p:pic>
          <p:nvPicPr>
            <p:cNvPr id="221" name="FGSMEGAFAN.pdf" descr="FGSMEGAFAN.pdf"/>
            <p:cNvPicPr>
              <a:picLocks noChangeAspect="1"/>
            </p:cNvPicPr>
            <p:nvPr/>
          </p:nvPicPr>
          <p:blipFill>
            <a:blip r:embed="rId7"/>
            <a:stretch>
              <a:fillRect/>
            </a:stretch>
          </p:blipFill>
          <p:spPr>
            <a:xfrm>
              <a:off x="1254197" y="4728738"/>
              <a:ext cx="9197901" cy="6315969"/>
            </a:xfrm>
            <a:prstGeom prst="rect">
              <a:avLst/>
            </a:prstGeom>
            <a:ln w="12700" cap="flat">
              <a:noFill/>
              <a:miter lim="400000"/>
            </a:ln>
            <a:effectLst/>
          </p:spPr>
        </p:pic>
        <p:sp>
          <p:nvSpPr>
            <p:cNvPr id="222" name="Grain Size"/>
            <p:cNvSpPr txBox="1"/>
            <p:nvPr/>
          </p:nvSpPr>
          <p:spPr>
            <a:xfrm>
              <a:off x="8504817" y="9684462"/>
              <a:ext cx="1745829"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solidFill>
                    <a:srgbClr val="F3E4F5"/>
                  </a:solidFill>
                </a:defRPr>
              </a:lvl1pPr>
            </a:lstStyle>
            <a:p>
              <a:r>
                <a:t>Grain Size</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825693"/>
                <a:satOff val="-56827"/>
                <a:lumOff val="-7728"/>
              </a:schemeClr>
            </a:gs>
            <a:gs pos="100000">
              <a:schemeClr val="accent5">
                <a:hueOff val="3930927"/>
                <a:satOff val="-56830"/>
                <a:lumOff val="-26419"/>
              </a:schemeClr>
            </a:gs>
          </a:gsLst>
          <a:lin ang="5400000" scaled="0"/>
        </a:gradFill>
        <a:effectLst/>
      </p:bgPr>
    </p:bg>
    <p:spTree>
      <p:nvGrpSpPr>
        <p:cNvPr id="1" name=""/>
        <p:cNvGrpSpPr/>
        <p:nvPr/>
      </p:nvGrpSpPr>
      <p:grpSpPr>
        <a:xfrm>
          <a:off x="0" y="0"/>
          <a:ext cx="0" cy="0"/>
          <a:chOff x="0" y="0"/>
          <a:chExt cx="0" cy="0"/>
        </a:xfrm>
      </p:grpSpPr>
      <p:sp>
        <p:nvSpPr>
          <p:cNvPr id="225" name="Questions?…"/>
          <p:cNvSpPr txBox="1"/>
          <p:nvPr/>
        </p:nvSpPr>
        <p:spPr>
          <a:xfrm>
            <a:off x="2306650" y="76583"/>
            <a:ext cx="20955001" cy="2469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defRPr sz="8000" cap="all" spc="319">
                <a:solidFill>
                  <a:srgbClr val="EBEBEB"/>
                </a:solidFill>
                <a:effectLst>
                  <a:outerShdw blurRad="25400" dist="25400" dir="16200000" rotWithShape="0">
                    <a:srgbClr val="000000">
                      <a:alpha val="50000"/>
                    </a:srgbClr>
                  </a:outerShdw>
                </a:effectLst>
                <a:latin typeface="+mn-lt"/>
                <a:ea typeface="+mn-ea"/>
                <a:cs typeface="+mn-cs"/>
                <a:sym typeface="Cochin"/>
              </a:defRPr>
            </a:pPr>
            <a:r>
              <a:t>Questions?</a:t>
            </a:r>
          </a:p>
          <a:p>
            <a:pPr>
              <a:defRPr>
                <a:solidFill>
                  <a:srgbClr val="D6D6D6"/>
                </a:solidFill>
              </a:defRPr>
            </a:pPr>
            <a:r>
              <a:t>Contact: </a:t>
            </a:r>
            <a:r>
              <a:rPr u="sng">
                <a:hlinkClick r:id="rId2"/>
              </a:rPr>
              <a:t>awild@gfz-potsdam.de</a:t>
            </a:r>
          </a:p>
        </p:txBody>
      </p:sp>
      <p:pic>
        <p:nvPicPr>
          <p:cNvPr id="226" name="Screen Shot 2022-05-08 at 6.04.17 PM.png" descr="Screen Shot 2022-05-08 at 6.04.17 PM.png"/>
          <p:cNvPicPr>
            <a:picLocks noChangeAspect="1"/>
          </p:cNvPicPr>
          <p:nvPr/>
        </p:nvPicPr>
        <p:blipFill>
          <a:blip r:embed="rId3"/>
          <a:stretch>
            <a:fillRect/>
          </a:stretch>
        </p:blipFill>
        <p:spPr>
          <a:xfrm>
            <a:off x="910084" y="3770315"/>
            <a:ext cx="11323865" cy="8050560"/>
          </a:xfrm>
          <a:prstGeom prst="rect">
            <a:avLst/>
          </a:prstGeom>
          <a:ln w="12700">
            <a:miter lim="400000"/>
          </a:ln>
        </p:spPr>
      </p:pic>
      <p:sp>
        <p:nvSpPr>
          <p:cNvPr id="227" name="Channel mobility increases the channel length and causes variation in the deposition rate across the basin. This deviates from past assumptions of a deposition rate uniformly equal to the subsidence (eg: Duller et al., 2010).…"/>
          <p:cNvSpPr txBox="1"/>
          <p:nvPr/>
        </p:nvSpPr>
        <p:spPr>
          <a:xfrm>
            <a:off x="13183103" y="3744295"/>
            <a:ext cx="10551940" cy="810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0143" indent="-390143" algn="l" defTabSz="457200">
              <a:spcBef>
                <a:spcPts val="1200"/>
              </a:spcBef>
              <a:buSzPct val="75000"/>
              <a:buChar char="•"/>
              <a:defRPr sz="3200">
                <a:solidFill>
                  <a:srgbClr val="FFFFFF"/>
                </a:solidFill>
                <a:latin typeface="Times Roman"/>
                <a:ea typeface="Times Roman"/>
                <a:cs typeface="Times Roman"/>
                <a:sym typeface="Times Roman"/>
              </a:defRPr>
            </a:pPr>
            <a:r>
              <a:rPr b="1" i="1" dirty="0"/>
              <a:t>Channel mobility</a:t>
            </a:r>
            <a:r>
              <a:rPr dirty="0"/>
              <a:t> increases the channel length and causes variation in the deposition rate across the basin. This deviates from past assumptions of a deposition rate uniformly equal to the subsidence (</a:t>
            </a:r>
            <a:r>
              <a:rPr dirty="0" err="1"/>
              <a:t>eg</a:t>
            </a:r>
            <a:r>
              <a:rPr dirty="0"/>
              <a:t>: Duller et al., 2010).</a:t>
            </a:r>
          </a:p>
          <a:p>
            <a:pPr marL="390143" indent="-390143" algn="l" defTabSz="457200">
              <a:spcBef>
                <a:spcPts val="1200"/>
              </a:spcBef>
              <a:buSzPct val="75000"/>
              <a:buChar char="•"/>
              <a:defRPr sz="3200">
                <a:solidFill>
                  <a:srgbClr val="FFFFFF"/>
                </a:solidFill>
                <a:latin typeface="Times Roman"/>
                <a:ea typeface="Times Roman"/>
                <a:cs typeface="Times Roman"/>
                <a:sym typeface="Times Roman"/>
              </a:defRPr>
            </a:pPr>
            <a:r>
              <a:rPr dirty="0"/>
              <a:t>There are </a:t>
            </a:r>
            <a:r>
              <a:rPr b="1" i="1" dirty="0"/>
              <a:t>no pure bypass</a:t>
            </a:r>
            <a:r>
              <a:rPr dirty="0"/>
              <a:t> scenarios where coarse grain sizes propagate to the sink without fining within GSFast3D. </a:t>
            </a:r>
          </a:p>
          <a:p>
            <a:pPr marL="390143" indent="-390143" algn="l" defTabSz="457200">
              <a:spcBef>
                <a:spcPts val="1200"/>
              </a:spcBef>
              <a:buSzPct val="75000"/>
              <a:buChar char="•"/>
              <a:defRPr sz="3200">
                <a:solidFill>
                  <a:srgbClr val="FFFFFF"/>
                </a:solidFill>
                <a:latin typeface="Times Roman"/>
                <a:ea typeface="Times Roman"/>
                <a:cs typeface="Times Roman"/>
                <a:sym typeface="Times Roman"/>
              </a:defRPr>
            </a:pPr>
            <a:r>
              <a:rPr dirty="0"/>
              <a:t>Autogenic dynamic alter the grain size fining signal enough that it </a:t>
            </a:r>
            <a:r>
              <a:rPr b="1" i="1" dirty="0"/>
              <a:t>could be misinterpreted as an allogenic signal</a:t>
            </a:r>
            <a:r>
              <a:rPr dirty="0"/>
              <a:t>. </a:t>
            </a:r>
          </a:p>
          <a:p>
            <a:pPr marL="390143" indent="-390143" algn="l" defTabSz="457200">
              <a:spcBef>
                <a:spcPts val="1200"/>
              </a:spcBef>
              <a:buSzPct val="75000"/>
              <a:buChar char="•"/>
              <a:defRPr sz="3200">
                <a:solidFill>
                  <a:srgbClr val="FFFFFF"/>
                </a:solidFill>
                <a:latin typeface="Times Roman"/>
                <a:ea typeface="Times Roman"/>
                <a:cs typeface="Times Roman"/>
                <a:sym typeface="Times Roman"/>
              </a:defRPr>
            </a:pPr>
            <a:r>
              <a:rPr dirty="0"/>
              <a:t>Challenges/Uncertainty in apply this approach to convex and flat fans where local minima form</a:t>
            </a:r>
          </a:p>
          <a:p>
            <a:pPr marL="390143" indent="-390143" algn="l" defTabSz="457200">
              <a:spcBef>
                <a:spcPts val="1200"/>
              </a:spcBef>
              <a:buSzPct val="75000"/>
              <a:buChar char="•"/>
              <a:defRPr sz="3200">
                <a:solidFill>
                  <a:srgbClr val="FFFFFF"/>
                </a:solidFill>
                <a:latin typeface="Times Roman"/>
                <a:ea typeface="Times Roman"/>
                <a:cs typeface="Times Roman"/>
                <a:sym typeface="Times Roman"/>
              </a:defRPr>
            </a:pPr>
            <a:r>
              <a:rPr dirty="0"/>
              <a:t>Future work will be to constrain the impact of autogenic dynamics on grain size fining within varied topographies, subsidence curves, and forcing conditions by comparing the model to real world data.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825693"/>
                <a:satOff val="-56827"/>
                <a:lumOff val="-7728"/>
              </a:schemeClr>
            </a:gs>
            <a:gs pos="100000">
              <a:schemeClr val="accent5">
                <a:hueOff val="3930927"/>
                <a:satOff val="-56830"/>
                <a:lumOff val="-26419"/>
              </a:schemeClr>
            </a:gs>
          </a:gsLst>
          <a:lin ang="5400000" scaled="0"/>
        </a:gradFill>
        <a:effectLst/>
      </p:bgPr>
    </p:bg>
    <p:spTree>
      <p:nvGrpSpPr>
        <p:cNvPr id="1" name=""/>
        <p:cNvGrpSpPr/>
        <p:nvPr/>
      </p:nvGrpSpPr>
      <p:grpSpPr>
        <a:xfrm>
          <a:off x="0" y="0"/>
          <a:ext cx="0" cy="0"/>
          <a:chOff x="0" y="0"/>
          <a:chExt cx="0" cy="0"/>
        </a:xfrm>
      </p:grpSpPr>
      <p:sp>
        <p:nvSpPr>
          <p:cNvPr id="225" name="Questions?…"/>
          <p:cNvSpPr txBox="1"/>
          <p:nvPr/>
        </p:nvSpPr>
        <p:spPr>
          <a:xfrm>
            <a:off x="2306650" y="491336"/>
            <a:ext cx="20955001" cy="2469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pPr>
              <a:defRPr sz="8000" cap="all" spc="319">
                <a:solidFill>
                  <a:srgbClr val="EBEBEB"/>
                </a:solidFill>
                <a:effectLst>
                  <a:outerShdw blurRad="25400" dist="25400" dir="16200000" rotWithShape="0">
                    <a:srgbClr val="000000">
                      <a:alpha val="50000"/>
                    </a:srgbClr>
                  </a:outerShdw>
                </a:effectLst>
                <a:latin typeface="+mn-lt"/>
                <a:ea typeface="+mn-ea"/>
                <a:cs typeface="+mn-cs"/>
                <a:sym typeface="Cochin"/>
              </a:defRPr>
            </a:pPr>
            <a:r>
              <a:rPr lang="en-US" dirty="0"/>
              <a:t>References</a:t>
            </a:r>
            <a:endParaRPr dirty="0"/>
          </a:p>
        </p:txBody>
      </p:sp>
      <p:sp>
        <p:nvSpPr>
          <p:cNvPr id="227" name="Channel mobility increases the channel length and causes variation in the deposition rate across the basin. This deviates from past assumptions of a deposition rate uniformly equal to the subsidence (eg: Duller et al., 2010).…"/>
          <p:cNvSpPr txBox="1"/>
          <p:nvPr/>
        </p:nvSpPr>
        <p:spPr>
          <a:xfrm>
            <a:off x="13183103" y="7498078"/>
            <a:ext cx="10551940"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90143" indent="-390143" algn="l" defTabSz="457200">
              <a:spcBef>
                <a:spcPts val="1200"/>
              </a:spcBef>
              <a:buSzPct val="75000"/>
              <a:buChar char="•"/>
              <a:defRPr sz="3200">
                <a:solidFill>
                  <a:srgbClr val="FFFFFF"/>
                </a:solidFill>
                <a:latin typeface="Times Roman"/>
                <a:ea typeface="Times Roman"/>
                <a:cs typeface="Times Roman"/>
                <a:sym typeface="Times Roman"/>
              </a:defRPr>
            </a:pPr>
            <a:endParaRPr dirty="0"/>
          </a:p>
        </p:txBody>
      </p:sp>
      <p:pic>
        <p:nvPicPr>
          <p:cNvPr id="2" name="Picture 1">
            <a:extLst>
              <a:ext uri="{FF2B5EF4-FFF2-40B4-BE49-F238E27FC236}">
                <a16:creationId xmlns:a16="http://schemas.microsoft.com/office/drawing/2014/main" id="{F2755022-15E6-B5C9-E9C3-D72D2B60E8B2}"/>
              </a:ext>
            </a:extLst>
          </p:cNvPr>
          <p:cNvPicPr>
            <a:picLocks noChangeAspect="1"/>
          </p:cNvPicPr>
          <p:nvPr/>
        </p:nvPicPr>
        <p:blipFill>
          <a:blip r:embed="rId2"/>
          <a:stretch>
            <a:fillRect/>
          </a:stretch>
        </p:blipFill>
        <p:spPr>
          <a:xfrm>
            <a:off x="1468079" y="3502891"/>
            <a:ext cx="8610600" cy="7416800"/>
          </a:xfrm>
          <a:prstGeom prst="rect">
            <a:avLst/>
          </a:prstGeom>
        </p:spPr>
      </p:pic>
      <p:sp>
        <p:nvSpPr>
          <p:cNvPr id="3" name="TextBox 2">
            <a:extLst>
              <a:ext uri="{FF2B5EF4-FFF2-40B4-BE49-F238E27FC236}">
                <a16:creationId xmlns:a16="http://schemas.microsoft.com/office/drawing/2014/main" id="{1790EFAB-E9E8-67B6-4ED0-8C9EB921B343}"/>
              </a:ext>
            </a:extLst>
          </p:cNvPr>
          <p:cNvSpPr txBox="1"/>
          <p:nvPr/>
        </p:nvSpPr>
        <p:spPr>
          <a:xfrm>
            <a:off x="10924309" y="4174562"/>
            <a:ext cx="12502800" cy="6073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spcAft>
                <a:spcPts val="2400"/>
              </a:spcAft>
              <a:buFont typeface="Arial" panose="020B0604020202020204" pitchFamily="34" charset="0"/>
              <a:buChar char="•"/>
            </a:pPr>
            <a:r>
              <a:rPr lang="en-US" sz="2400" dirty="0">
                <a:solidFill>
                  <a:schemeClr val="bg2">
                    <a:lumMod val="60000"/>
                    <a:lumOff val="40000"/>
                  </a:schemeClr>
                </a:solidFill>
              </a:rPr>
              <a:t>Braun, J., &amp; Willett, S. D. (2013). A very efficient O(n), implicit and parallel method to solve the stream power equation governing fluvial incision and landscape evolution. </a:t>
            </a:r>
            <a:r>
              <a:rPr lang="en-US" sz="2400" i="1" dirty="0">
                <a:solidFill>
                  <a:schemeClr val="bg2">
                    <a:lumMod val="60000"/>
                    <a:lumOff val="40000"/>
                  </a:schemeClr>
                </a:solidFill>
              </a:rPr>
              <a:t>Geomorphology, 180</a:t>
            </a:r>
            <a:r>
              <a:rPr lang="en-US" sz="2400" dirty="0">
                <a:solidFill>
                  <a:schemeClr val="bg2">
                    <a:lumMod val="60000"/>
                    <a:lumOff val="40000"/>
                  </a:schemeClr>
                </a:solidFill>
              </a:rPr>
              <a:t>, 170-179. doi:10.1016/j.geomorph.2012.10.008 </a:t>
            </a:r>
            <a:endParaRPr lang="en-CA" sz="2400" dirty="0">
              <a:solidFill>
                <a:schemeClr val="bg2">
                  <a:lumMod val="60000"/>
                  <a:lumOff val="40000"/>
                </a:schemeClr>
              </a:solidFill>
            </a:endParaRPr>
          </a:p>
          <a:p>
            <a:pPr marL="342900" indent="-342900" algn="l">
              <a:spcAft>
                <a:spcPts val="2400"/>
              </a:spcAft>
              <a:buFont typeface="Arial" panose="020B0604020202020204" pitchFamily="34" charset="0"/>
              <a:buChar char="•"/>
            </a:pPr>
            <a:r>
              <a:rPr lang="en-CA" sz="2400" dirty="0">
                <a:solidFill>
                  <a:schemeClr val="bg2">
                    <a:lumMod val="60000"/>
                    <a:lumOff val="40000"/>
                  </a:schemeClr>
                </a:solidFill>
              </a:rPr>
              <a:t>Braun, J. (2022). Comparing the transport-limited and </a:t>
            </a:r>
            <a:r>
              <a:rPr lang="el-GR" sz="2400" dirty="0">
                <a:solidFill>
                  <a:schemeClr val="bg2">
                    <a:lumMod val="60000"/>
                    <a:lumOff val="40000"/>
                  </a:schemeClr>
                </a:solidFill>
              </a:rPr>
              <a:t>ξ–</a:t>
            </a:r>
            <a:r>
              <a:rPr lang="en-CA" sz="2400" dirty="0">
                <a:solidFill>
                  <a:schemeClr val="bg2">
                    <a:lumMod val="60000"/>
                    <a:lumOff val="40000"/>
                  </a:schemeClr>
                </a:solidFill>
              </a:rPr>
              <a:t>q models for sediment transport. </a:t>
            </a:r>
            <a:r>
              <a:rPr lang="en-CA" sz="2400" i="1" dirty="0">
                <a:solidFill>
                  <a:schemeClr val="bg2">
                    <a:lumMod val="60000"/>
                    <a:lumOff val="40000"/>
                  </a:schemeClr>
                </a:solidFill>
              </a:rPr>
              <a:t>Earth Surface Dynamics</a:t>
            </a:r>
            <a:r>
              <a:rPr lang="en-CA" sz="2400" dirty="0">
                <a:solidFill>
                  <a:schemeClr val="bg2">
                    <a:lumMod val="60000"/>
                    <a:lumOff val="40000"/>
                  </a:schemeClr>
                </a:solidFill>
              </a:rPr>
              <a:t>, </a:t>
            </a:r>
            <a:r>
              <a:rPr lang="en-CA" sz="2400" i="1" dirty="0">
                <a:solidFill>
                  <a:schemeClr val="bg2">
                    <a:lumMod val="60000"/>
                    <a:lumOff val="40000"/>
                  </a:schemeClr>
                </a:solidFill>
              </a:rPr>
              <a:t>10</a:t>
            </a:r>
            <a:r>
              <a:rPr lang="en-CA" sz="2400" dirty="0">
                <a:solidFill>
                  <a:schemeClr val="bg2">
                    <a:lumMod val="60000"/>
                    <a:lumOff val="40000"/>
                  </a:schemeClr>
                </a:solidFill>
              </a:rPr>
              <a:t>(2), 301-327.</a:t>
            </a:r>
          </a:p>
          <a:p>
            <a:pPr marL="342900" indent="-342900" algn="l">
              <a:spcAft>
                <a:spcPts val="2400"/>
              </a:spcAft>
              <a:buFont typeface="Arial" panose="020B0604020202020204" pitchFamily="34" charset="0"/>
              <a:buChar char="•"/>
            </a:pPr>
            <a:r>
              <a:rPr lang="en-CA" sz="2400" dirty="0">
                <a:solidFill>
                  <a:schemeClr val="bg2">
                    <a:lumMod val="60000"/>
                    <a:lumOff val="40000"/>
                  </a:schemeClr>
                </a:solidFill>
              </a:rPr>
              <a:t>Duller, R. A., Whittaker, A. C., Fedele, J. J., </a:t>
            </a:r>
            <a:r>
              <a:rPr lang="en-CA" sz="2400" dirty="0" err="1">
                <a:solidFill>
                  <a:schemeClr val="bg2">
                    <a:lumMod val="60000"/>
                    <a:lumOff val="40000"/>
                  </a:schemeClr>
                </a:solidFill>
              </a:rPr>
              <a:t>Whitchurch</a:t>
            </a:r>
            <a:r>
              <a:rPr lang="en-CA" sz="2400" dirty="0">
                <a:solidFill>
                  <a:schemeClr val="bg2">
                    <a:lumMod val="60000"/>
                    <a:lumOff val="40000"/>
                  </a:schemeClr>
                </a:solidFill>
              </a:rPr>
              <a:t>, A. L., Springett, J., </a:t>
            </a:r>
            <a:r>
              <a:rPr lang="en-CA" sz="2400" dirty="0" err="1">
                <a:solidFill>
                  <a:schemeClr val="bg2">
                    <a:lumMod val="60000"/>
                    <a:lumOff val="40000"/>
                  </a:schemeClr>
                </a:solidFill>
              </a:rPr>
              <a:t>Smithells</a:t>
            </a:r>
            <a:r>
              <a:rPr lang="en-CA" sz="2400" dirty="0">
                <a:solidFill>
                  <a:schemeClr val="bg2">
                    <a:lumMod val="60000"/>
                    <a:lumOff val="40000"/>
                  </a:schemeClr>
                </a:solidFill>
              </a:rPr>
              <a:t>, R., ... &amp; Allen, P. A. (2010). From grain size to tectonics. </a:t>
            </a:r>
            <a:r>
              <a:rPr lang="en-CA" sz="2400" i="1" dirty="0">
                <a:solidFill>
                  <a:schemeClr val="bg2">
                    <a:lumMod val="60000"/>
                    <a:lumOff val="40000"/>
                  </a:schemeClr>
                </a:solidFill>
              </a:rPr>
              <a:t>Journal of Geophysical Research: Earth Surface</a:t>
            </a:r>
            <a:r>
              <a:rPr lang="en-CA" sz="2400" dirty="0">
                <a:solidFill>
                  <a:schemeClr val="bg2">
                    <a:lumMod val="60000"/>
                    <a:lumOff val="40000"/>
                  </a:schemeClr>
                </a:solidFill>
              </a:rPr>
              <a:t>, </a:t>
            </a:r>
            <a:r>
              <a:rPr lang="en-CA" sz="2400" i="1" dirty="0">
                <a:solidFill>
                  <a:schemeClr val="bg2">
                    <a:lumMod val="60000"/>
                    <a:lumOff val="40000"/>
                  </a:schemeClr>
                </a:solidFill>
              </a:rPr>
              <a:t>115</a:t>
            </a:r>
            <a:r>
              <a:rPr lang="en-CA" sz="2400" dirty="0">
                <a:solidFill>
                  <a:schemeClr val="bg2">
                    <a:lumMod val="60000"/>
                    <a:lumOff val="40000"/>
                  </a:schemeClr>
                </a:solidFill>
              </a:rPr>
              <a:t>(F3).</a:t>
            </a:r>
          </a:p>
          <a:p>
            <a:pPr marL="342900" indent="-342900" algn="l">
              <a:spcAft>
                <a:spcPts val="2400"/>
              </a:spcAft>
              <a:buFont typeface="Arial" panose="020B0604020202020204" pitchFamily="34" charset="0"/>
              <a:buChar char="•"/>
            </a:pPr>
            <a:r>
              <a:rPr lang="en-CA" sz="2400" dirty="0">
                <a:solidFill>
                  <a:schemeClr val="bg2">
                    <a:lumMod val="60000"/>
                    <a:lumOff val="40000"/>
                  </a:schemeClr>
                </a:solidFill>
              </a:rPr>
              <a:t>Fedele, J. J., &amp; Paola, C. (2007). Similarity solutions for fluvial sediment fining by selective deposition. </a:t>
            </a:r>
            <a:r>
              <a:rPr lang="en-CA" sz="2400" i="1" dirty="0">
                <a:solidFill>
                  <a:schemeClr val="bg2">
                    <a:lumMod val="60000"/>
                    <a:lumOff val="40000"/>
                  </a:schemeClr>
                </a:solidFill>
              </a:rPr>
              <a:t>Journal of Geophysical Research: Earth Surface</a:t>
            </a:r>
            <a:r>
              <a:rPr lang="en-CA" sz="2400" dirty="0">
                <a:solidFill>
                  <a:schemeClr val="bg2">
                    <a:lumMod val="60000"/>
                    <a:lumOff val="40000"/>
                  </a:schemeClr>
                </a:solidFill>
              </a:rPr>
              <a:t>, </a:t>
            </a:r>
            <a:r>
              <a:rPr lang="en-CA" sz="2400" i="1" dirty="0">
                <a:solidFill>
                  <a:schemeClr val="bg2">
                    <a:lumMod val="60000"/>
                    <a:lumOff val="40000"/>
                  </a:schemeClr>
                </a:solidFill>
              </a:rPr>
              <a:t>112</a:t>
            </a:r>
            <a:r>
              <a:rPr lang="en-CA" sz="2400" dirty="0">
                <a:solidFill>
                  <a:schemeClr val="bg2">
                    <a:lumMod val="60000"/>
                    <a:lumOff val="40000"/>
                  </a:schemeClr>
                </a:solidFill>
              </a:rPr>
              <a:t>(F2).</a:t>
            </a:r>
          </a:p>
          <a:p>
            <a:pPr marL="342900" indent="-342900" algn="l">
              <a:spcAft>
                <a:spcPts val="2400"/>
              </a:spcAft>
              <a:buFont typeface="Arial" panose="020B0604020202020204" pitchFamily="34" charset="0"/>
              <a:buChar char="•"/>
            </a:pPr>
            <a:r>
              <a:rPr lang="en-US" sz="2400" dirty="0">
                <a:solidFill>
                  <a:schemeClr val="bg2">
                    <a:lumMod val="60000"/>
                    <a:lumOff val="40000"/>
                  </a:schemeClr>
                </a:solidFill>
              </a:rPr>
              <a:t>Yuan, X. P., Braun, J., </a:t>
            </a:r>
            <a:r>
              <a:rPr lang="en-US" sz="2400" dirty="0" err="1">
                <a:solidFill>
                  <a:schemeClr val="bg2">
                    <a:lumMod val="60000"/>
                    <a:lumOff val="40000"/>
                  </a:schemeClr>
                </a:solidFill>
              </a:rPr>
              <a:t>Guerit</a:t>
            </a:r>
            <a:r>
              <a:rPr lang="en-US" sz="2400" dirty="0">
                <a:solidFill>
                  <a:schemeClr val="bg2">
                    <a:lumMod val="60000"/>
                    <a:lumOff val="40000"/>
                  </a:schemeClr>
                </a:solidFill>
              </a:rPr>
              <a:t>, L., </a:t>
            </a:r>
            <a:r>
              <a:rPr lang="en-US" sz="2400" dirty="0" err="1">
                <a:solidFill>
                  <a:schemeClr val="bg2">
                    <a:lumMod val="60000"/>
                    <a:lumOff val="40000"/>
                  </a:schemeClr>
                </a:solidFill>
              </a:rPr>
              <a:t>Rouby</a:t>
            </a:r>
            <a:r>
              <a:rPr lang="en-US" sz="2400" dirty="0">
                <a:solidFill>
                  <a:schemeClr val="bg2">
                    <a:lumMod val="60000"/>
                    <a:lumOff val="40000"/>
                  </a:schemeClr>
                </a:solidFill>
              </a:rPr>
              <a:t>, D., &amp; </a:t>
            </a:r>
            <a:r>
              <a:rPr lang="en-US" sz="2400" dirty="0" err="1">
                <a:solidFill>
                  <a:schemeClr val="bg2">
                    <a:lumMod val="60000"/>
                    <a:lumOff val="40000"/>
                  </a:schemeClr>
                </a:solidFill>
              </a:rPr>
              <a:t>Cordonnier</a:t>
            </a:r>
            <a:r>
              <a:rPr lang="en-US" sz="2400" dirty="0">
                <a:solidFill>
                  <a:schemeClr val="bg2">
                    <a:lumMod val="60000"/>
                    <a:lumOff val="40000"/>
                  </a:schemeClr>
                </a:solidFill>
              </a:rPr>
              <a:t>, G. (2019). A New Efficient Method to Solve the Stream Power Law Model Taking Into Account Sediment Deposition. </a:t>
            </a:r>
            <a:r>
              <a:rPr lang="en-US" sz="2400" i="1" dirty="0">
                <a:solidFill>
                  <a:schemeClr val="bg2">
                    <a:lumMod val="60000"/>
                    <a:lumOff val="40000"/>
                  </a:schemeClr>
                </a:solidFill>
              </a:rPr>
              <a:t>Journal of Geophysical Research: Earth Surface, 124</a:t>
            </a:r>
            <a:r>
              <a:rPr lang="en-US" sz="2400" dirty="0">
                <a:solidFill>
                  <a:schemeClr val="bg2">
                    <a:lumMod val="60000"/>
                    <a:lumOff val="40000"/>
                  </a:schemeClr>
                </a:solidFill>
              </a:rPr>
              <a:t>(6), 1346-1365. doi:10.1029/2018jf004867</a:t>
            </a:r>
            <a:endParaRPr lang="en-CA" sz="2400" dirty="0">
              <a:solidFill>
                <a:schemeClr val="bg2">
                  <a:lumMod val="60000"/>
                  <a:lumOff val="40000"/>
                </a:schemeClr>
              </a:solidFill>
            </a:endParaRPr>
          </a:p>
        </p:txBody>
      </p:sp>
      <p:sp>
        <p:nvSpPr>
          <p:cNvPr id="8" name="Metadata: Cell size 1km, 200 cell length, 20 cell wide, 20Myr (last ~5 Myr at steady-state), m=0.4, uplift*area=10m2/yr (0.01 m/yr), precip catchment/basin =5,  alpha=5, K soil = 1e-5, K bedrock= 2e-5, G= 1, diffusion bedrock = 0.03, diffusion soil = 0.1">
            <a:extLst>
              <a:ext uri="{FF2B5EF4-FFF2-40B4-BE49-F238E27FC236}">
                <a16:creationId xmlns:a16="http://schemas.microsoft.com/office/drawing/2014/main" id="{7DC7CBAF-0754-E054-8886-90987C222251}"/>
              </a:ext>
            </a:extLst>
          </p:cNvPr>
          <p:cNvSpPr txBox="1"/>
          <p:nvPr/>
        </p:nvSpPr>
        <p:spPr>
          <a:xfrm>
            <a:off x="351987" y="13283288"/>
            <a:ext cx="2368002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rgbClr val="414141"/>
                </a:solidFill>
                <a:latin typeface="Palatino"/>
                <a:ea typeface="Palatino"/>
                <a:cs typeface="Palatino"/>
                <a:sym typeface="Palatino"/>
              </a:defRPr>
            </a:lvl1pPr>
          </a:lstStyle>
          <a:p>
            <a:r>
              <a:rPr dirty="0"/>
              <a:t>Metadata: Cell size 1km, 200 cell length, 20 cell wide, 20Myr (last ~5 </a:t>
            </a:r>
            <a:r>
              <a:rPr dirty="0" err="1"/>
              <a:t>Myr</a:t>
            </a:r>
            <a:r>
              <a:rPr dirty="0"/>
              <a:t> at steady-state), m=0.4, uplift*area=10m2/</a:t>
            </a:r>
            <a:r>
              <a:rPr dirty="0" err="1"/>
              <a:t>yr</a:t>
            </a:r>
            <a:r>
              <a:rPr dirty="0"/>
              <a:t> (0.01 m/</a:t>
            </a:r>
            <a:r>
              <a:rPr dirty="0" err="1"/>
              <a:t>yr</a:t>
            </a:r>
            <a:r>
              <a:rPr dirty="0"/>
              <a:t>), </a:t>
            </a:r>
            <a:r>
              <a:rPr dirty="0" err="1"/>
              <a:t>precip</a:t>
            </a:r>
            <a:r>
              <a:rPr dirty="0"/>
              <a:t> catchment/basin =5,  alpha=5, K soil = 1e-5, K bedrock= 2e-5, G= 1, diffusion bedrock = 0.03, diffusion soil = 0.1, source SD 0.75, source D0 = 1</a:t>
            </a:r>
          </a:p>
        </p:txBody>
      </p:sp>
    </p:spTree>
    <p:extLst>
      <p:ext uri="{BB962C8B-B14F-4D97-AF65-F5344CB8AC3E}">
        <p14:creationId xmlns:p14="http://schemas.microsoft.com/office/powerpoint/2010/main" val="2082209229"/>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858</Words>
  <Application>Microsoft Macintosh PowerPoint</Application>
  <PresentationFormat>Custom</PresentationFormat>
  <Paragraphs>68</Paragraphs>
  <Slides>7</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vt:i4>
      </vt:variant>
    </vt:vector>
  </HeadingPairs>
  <TitlesOfParts>
    <vt:vector size="18" baseType="lpstr">
      <vt:lpstr>Arial</vt:lpstr>
      <vt:lpstr>Baskerville</vt:lpstr>
      <vt:lpstr>Bodoni SvtyTwo ITC TT-Book</vt:lpstr>
      <vt:lpstr>Bradley Hand ITC TT-Bold</vt:lpstr>
      <vt:lpstr>Cambria Math</vt:lpstr>
      <vt:lpstr>Cochin</vt:lpstr>
      <vt:lpstr>Gill Sans</vt:lpstr>
      <vt:lpstr>Helvetica Neue</vt:lpstr>
      <vt:lpstr>Palatino</vt:lpstr>
      <vt:lpstr>Times Roman</vt:lpstr>
      <vt:lpstr>PhotoPortfolio</vt:lpstr>
      <vt:lpstr>Multi-Channel Landscape Evolution Approaches  to Stratigraphic Grain Size Modelling</vt:lpstr>
      <vt:lpstr>PowerPoint Presentation</vt:lpstr>
      <vt:lpstr>FASTSCAPE (Landscape Evolution Model)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Multi-Channel Landscape Evolution Approaches  to Stratigraphic Grain Size Modelling</dc:title>
  <cp:lastModifiedBy>Amanda Wild</cp:lastModifiedBy>
  <cp:revision>1</cp:revision>
  <dcterms:modified xsi:type="dcterms:W3CDTF">2022-05-22T08:47:51Z</dcterms:modified>
</cp:coreProperties>
</file>