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72" r:id="rId4"/>
    <p:sldId id="264" r:id="rId5"/>
    <p:sldId id="273" r:id="rId6"/>
    <p:sldId id="265" r:id="rId7"/>
    <p:sldId id="266" r:id="rId8"/>
    <p:sldId id="267" r:id="rId9"/>
    <p:sldId id="268" r:id="rId10"/>
    <p:sldId id="269"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0066"/>
    <a:srgbClr val="D60093"/>
    <a:srgbClr val="993366"/>
    <a:srgbClr val="FF9900"/>
    <a:srgbClr val="CC9900"/>
    <a:srgbClr val="00FFFF"/>
    <a:srgbClr val="6666FF"/>
    <a:srgbClr val="FF66CC"/>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43" y="48"/>
      </p:cViewPr>
      <p:guideLst/>
    </p:cSldViewPr>
  </p:slideViewPr>
  <p:notesTextViewPr>
    <p:cViewPr>
      <p:scale>
        <a:sx n="1" d="1"/>
        <a:sy n="1" d="1"/>
      </p:scale>
      <p:origin x="0" y="0"/>
    </p:cViewPr>
  </p:notesTextViewPr>
  <p:sorterViewPr>
    <p:cViewPr>
      <p:scale>
        <a:sx n="100" d="100"/>
        <a:sy n="100" d="100"/>
      </p:scale>
      <p:origin x="0" y="-5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1B379-4739-4D25-94E8-417A2AFD2D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30A9CED-B534-4CA0-8C04-60918D6AAD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0EC3D364-5A9C-4D53-A11C-4E221FAEF5C0}"/>
              </a:ext>
            </a:extLst>
          </p:cNvPr>
          <p:cNvSpPr>
            <a:spLocks noGrp="1"/>
          </p:cNvSpPr>
          <p:nvPr>
            <p:ph type="dt" sz="half" idx="10"/>
          </p:nvPr>
        </p:nvSpPr>
        <p:spPr/>
        <p:txBody>
          <a:bodyPr/>
          <a:lstStyle/>
          <a:p>
            <a:fld id="{8D6FC250-E674-412C-B9EF-7AB53BA30935}" type="datetimeFigureOut">
              <a:rPr lang="en-IN" smtClean="0"/>
              <a:t>19-05-2022</a:t>
            </a:fld>
            <a:endParaRPr lang="en-IN"/>
          </a:p>
        </p:txBody>
      </p:sp>
      <p:sp>
        <p:nvSpPr>
          <p:cNvPr id="5" name="Footer Placeholder 4">
            <a:extLst>
              <a:ext uri="{FF2B5EF4-FFF2-40B4-BE49-F238E27FC236}">
                <a16:creationId xmlns:a16="http://schemas.microsoft.com/office/drawing/2014/main" id="{28CCC3FE-1BF0-4397-90F3-8F68C2840A1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8A98F1C-0BC2-4DCF-9AB7-E8AECE787291}"/>
              </a:ext>
            </a:extLst>
          </p:cNvPr>
          <p:cNvSpPr>
            <a:spLocks noGrp="1"/>
          </p:cNvSpPr>
          <p:nvPr>
            <p:ph type="sldNum" sz="quarter" idx="12"/>
          </p:nvPr>
        </p:nvSpPr>
        <p:spPr/>
        <p:txBody>
          <a:bodyPr/>
          <a:lstStyle/>
          <a:p>
            <a:fld id="{AC14C879-8481-4D78-9A79-9B9042258882}" type="slidenum">
              <a:rPr lang="en-IN" smtClean="0"/>
              <a:t>‹#›</a:t>
            </a:fld>
            <a:endParaRPr lang="en-IN"/>
          </a:p>
        </p:txBody>
      </p:sp>
    </p:spTree>
    <p:extLst>
      <p:ext uri="{BB962C8B-B14F-4D97-AF65-F5344CB8AC3E}">
        <p14:creationId xmlns:p14="http://schemas.microsoft.com/office/powerpoint/2010/main" val="4227334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7BD23-2883-41DA-AB1F-56AC9581992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1FD2C43-3399-4469-9D28-00AAD1A1AF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0288AEB-BCE6-407B-AF74-1714461A0545}"/>
              </a:ext>
            </a:extLst>
          </p:cNvPr>
          <p:cNvSpPr>
            <a:spLocks noGrp="1"/>
          </p:cNvSpPr>
          <p:nvPr>
            <p:ph type="dt" sz="half" idx="10"/>
          </p:nvPr>
        </p:nvSpPr>
        <p:spPr/>
        <p:txBody>
          <a:bodyPr/>
          <a:lstStyle/>
          <a:p>
            <a:fld id="{8D6FC250-E674-412C-B9EF-7AB53BA30935}" type="datetimeFigureOut">
              <a:rPr lang="en-IN" smtClean="0"/>
              <a:t>19-05-2022</a:t>
            </a:fld>
            <a:endParaRPr lang="en-IN"/>
          </a:p>
        </p:txBody>
      </p:sp>
      <p:sp>
        <p:nvSpPr>
          <p:cNvPr id="5" name="Footer Placeholder 4">
            <a:extLst>
              <a:ext uri="{FF2B5EF4-FFF2-40B4-BE49-F238E27FC236}">
                <a16:creationId xmlns:a16="http://schemas.microsoft.com/office/drawing/2014/main" id="{20607F39-C0A3-4CEB-B027-B937DEC4A5D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5267C56-7528-43C4-90FA-5B22F629C1A8}"/>
              </a:ext>
            </a:extLst>
          </p:cNvPr>
          <p:cNvSpPr>
            <a:spLocks noGrp="1"/>
          </p:cNvSpPr>
          <p:nvPr>
            <p:ph type="sldNum" sz="quarter" idx="12"/>
          </p:nvPr>
        </p:nvSpPr>
        <p:spPr/>
        <p:txBody>
          <a:bodyPr/>
          <a:lstStyle/>
          <a:p>
            <a:fld id="{AC14C879-8481-4D78-9A79-9B9042258882}" type="slidenum">
              <a:rPr lang="en-IN" smtClean="0"/>
              <a:t>‹#›</a:t>
            </a:fld>
            <a:endParaRPr lang="en-IN"/>
          </a:p>
        </p:txBody>
      </p:sp>
    </p:spTree>
    <p:extLst>
      <p:ext uri="{BB962C8B-B14F-4D97-AF65-F5344CB8AC3E}">
        <p14:creationId xmlns:p14="http://schemas.microsoft.com/office/powerpoint/2010/main" val="2493385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E0A12C-109C-41ED-A576-A9A1C587ABE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EB69D1A-D69E-43EE-83DB-4D9E996A92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62D9B3D-CEC5-44F6-B671-5BC9517392D4}"/>
              </a:ext>
            </a:extLst>
          </p:cNvPr>
          <p:cNvSpPr>
            <a:spLocks noGrp="1"/>
          </p:cNvSpPr>
          <p:nvPr>
            <p:ph type="dt" sz="half" idx="10"/>
          </p:nvPr>
        </p:nvSpPr>
        <p:spPr/>
        <p:txBody>
          <a:bodyPr/>
          <a:lstStyle/>
          <a:p>
            <a:fld id="{8D6FC250-E674-412C-B9EF-7AB53BA30935}" type="datetimeFigureOut">
              <a:rPr lang="en-IN" smtClean="0"/>
              <a:t>19-05-2022</a:t>
            </a:fld>
            <a:endParaRPr lang="en-IN"/>
          </a:p>
        </p:txBody>
      </p:sp>
      <p:sp>
        <p:nvSpPr>
          <p:cNvPr id="5" name="Footer Placeholder 4">
            <a:extLst>
              <a:ext uri="{FF2B5EF4-FFF2-40B4-BE49-F238E27FC236}">
                <a16:creationId xmlns:a16="http://schemas.microsoft.com/office/drawing/2014/main" id="{217EFAD7-EB2B-4FAD-BD4E-71A93A598AD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9BBDA5B-CB1E-4423-9C85-FBFA0123FAF5}"/>
              </a:ext>
            </a:extLst>
          </p:cNvPr>
          <p:cNvSpPr>
            <a:spLocks noGrp="1"/>
          </p:cNvSpPr>
          <p:nvPr>
            <p:ph type="sldNum" sz="quarter" idx="12"/>
          </p:nvPr>
        </p:nvSpPr>
        <p:spPr/>
        <p:txBody>
          <a:bodyPr/>
          <a:lstStyle/>
          <a:p>
            <a:fld id="{AC14C879-8481-4D78-9A79-9B9042258882}" type="slidenum">
              <a:rPr lang="en-IN" smtClean="0"/>
              <a:t>‹#›</a:t>
            </a:fld>
            <a:endParaRPr lang="en-IN"/>
          </a:p>
        </p:txBody>
      </p:sp>
    </p:spTree>
    <p:extLst>
      <p:ext uri="{BB962C8B-B14F-4D97-AF65-F5344CB8AC3E}">
        <p14:creationId xmlns:p14="http://schemas.microsoft.com/office/powerpoint/2010/main" val="917124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AD174-1141-490B-8C29-184E1655EFE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C50EA23-2738-4795-B509-4CD811139A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90F72A5-585B-4446-B793-2488B259058B}"/>
              </a:ext>
            </a:extLst>
          </p:cNvPr>
          <p:cNvSpPr>
            <a:spLocks noGrp="1"/>
          </p:cNvSpPr>
          <p:nvPr>
            <p:ph type="dt" sz="half" idx="10"/>
          </p:nvPr>
        </p:nvSpPr>
        <p:spPr/>
        <p:txBody>
          <a:bodyPr/>
          <a:lstStyle/>
          <a:p>
            <a:fld id="{8D6FC250-E674-412C-B9EF-7AB53BA30935}" type="datetimeFigureOut">
              <a:rPr lang="en-IN" smtClean="0"/>
              <a:t>19-05-2022</a:t>
            </a:fld>
            <a:endParaRPr lang="en-IN"/>
          </a:p>
        </p:txBody>
      </p:sp>
      <p:sp>
        <p:nvSpPr>
          <p:cNvPr id="5" name="Footer Placeholder 4">
            <a:extLst>
              <a:ext uri="{FF2B5EF4-FFF2-40B4-BE49-F238E27FC236}">
                <a16:creationId xmlns:a16="http://schemas.microsoft.com/office/drawing/2014/main" id="{FBB36A9F-C907-4373-9FD1-3DC5780EBF5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74FEC5A-B5F1-4AB8-B1ED-D68F5997DC8D}"/>
              </a:ext>
            </a:extLst>
          </p:cNvPr>
          <p:cNvSpPr>
            <a:spLocks noGrp="1"/>
          </p:cNvSpPr>
          <p:nvPr>
            <p:ph type="sldNum" sz="quarter" idx="12"/>
          </p:nvPr>
        </p:nvSpPr>
        <p:spPr/>
        <p:txBody>
          <a:bodyPr/>
          <a:lstStyle/>
          <a:p>
            <a:fld id="{AC14C879-8481-4D78-9A79-9B9042258882}" type="slidenum">
              <a:rPr lang="en-IN" smtClean="0"/>
              <a:t>‹#›</a:t>
            </a:fld>
            <a:endParaRPr lang="en-IN"/>
          </a:p>
        </p:txBody>
      </p:sp>
    </p:spTree>
    <p:extLst>
      <p:ext uri="{BB962C8B-B14F-4D97-AF65-F5344CB8AC3E}">
        <p14:creationId xmlns:p14="http://schemas.microsoft.com/office/powerpoint/2010/main" val="1021900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11087-B9BD-405B-94AA-830931E87D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4B6304D-B86E-459B-8030-11EAE2E881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D93B1B-5E25-471A-8FE2-4F220FA3B2A1}"/>
              </a:ext>
            </a:extLst>
          </p:cNvPr>
          <p:cNvSpPr>
            <a:spLocks noGrp="1"/>
          </p:cNvSpPr>
          <p:nvPr>
            <p:ph type="dt" sz="half" idx="10"/>
          </p:nvPr>
        </p:nvSpPr>
        <p:spPr/>
        <p:txBody>
          <a:bodyPr/>
          <a:lstStyle/>
          <a:p>
            <a:fld id="{8D6FC250-E674-412C-B9EF-7AB53BA30935}" type="datetimeFigureOut">
              <a:rPr lang="en-IN" smtClean="0"/>
              <a:t>19-05-2022</a:t>
            </a:fld>
            <a:endParaRPr lang="en-IN"/>
          </a:p>
        </p:txBody>
      </p:sp>
      <p:sp>
        <p:nvSpPr>
          <p:cNvPr id="5" name="Footer Placeholder 4">
            <a:extLst>
              <a:ext uri="{FF2B5EF4-FFF2-40B4-BE49-F238E27FC236}">
                <a16:creationId xmlns:a16="http://schemas.microsoft.com/office/drawing/2014/main" id="{A6943FE2-32C6-48EA-8352-8B659FA4F98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2991CF5-727A-406C-B35A-2060DFFAD75E}"/>
              </a:ext>
            </a:extLst>
          </p:cNvPr>
          <p:cNvSpPr>
            <a:spLocks noGrp="1"/>
          </p:cNvSpPr>
          <p:nvPr>
            <p:ph type="sldNum" sz="quarter" idx="12"/>
          </p:nvPr>
        </p:nvSpPr>
        <p:spPr/>
        <p:txBody>
          <a:bodyPr/>
          <a:lstStyle/>
          <a:p>
            <a:fld id="{AC14C879-8481-4D78-9A79-9B9042258882}" type="slidenum">
              <a:rPr lang="en-IN" smtClean="0"/>
              <a:t>‹#›</a:t>
            </a:fld>
            <a:endParaRPr lang="en-IN"/>
          </a:p>
        </p:txBody>
      </p:sp>
    </p:spTree>
    <p:extLst>
      <p:ext uri="{BB962C8B-B14F-4D97-AF65-F5344CB8AC3E}">
        <p14:creationId xmlns:p14="http://schemas.microsoft.com/office/powerpoint/2010/main" val="3081926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1ED59-C1C0-4566-A299-2D43DAEF9A7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4318C9C-C4F7-4671-B96B-F36BEA95E7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13DC055-DC59-4508-9276-27022D5D0E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D57D9F2-7217-4E68-A016-FEDDF35BEEA2}"/>
              </a:ext>
            </a:extLst>
          </p:cNvPr>
          <p:cNvSpPr>
            <a:spLocks noGrp="1"/>
          </p:cNvSpPr>
          <p:nvPr>
            <p:ph type="dt" sz="half" idx="10"/>
          </p:nvPr>
        </p:nvSpPr>
        <p:spPr/>
        <p:txBody>
          <a:bodyPr/>
          <a:lstStyle/>
          <a:p>
            <a:fld id="{8D6FC250-E674-412C-B9EF-7AB53BA30935}" type="datetimeFigureOut">
              <a:rPr lang="en-IN" smtClean="0"/>
              <a:t>19-05-2022</a:t>
            </a:fld>
            <a:endParaRPr lang="en-IN"/>
          </a:p>
        </p:txBody>
      </p:sp>
      <p:sp>
        <p:nvSpPr>
          <p:cNvPr id="6" name="Footer Placeholder 5">
            <a:extLst>
              <a:ext uri="{FF2B5EF4-FFF2-40B4-BE49-F238E27FC236}">
                <a16:creationId xmlns:a16="http://schemas.microsoft.com/office/drawing/2014/main" id="{5D27A371-51C4-4535-8DF7-D9FC7F401C2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D3DD507-366C-485A-8C63-AECCD27E9639}"/>
              </a:ext>
            </a:extLst>
          </p:cNvPr>
          <p:cNvSpPr>
            <a:spLocks noGrp="1"/>
          </p:cNvSpPr>
          <p:nvPr>
            <p:ph type="sldNum" sz="quarter" idx="12"/>
          </p:nvPr>
        </p:nvSpPr>
        <p:spPr/>
        <p:txBody>
          <a:bodyPr/>
          <a:lstStyle/>
          <a:p>
            <a:fld id="{AC14C879-8481-4D78-9A79-9B9042258882}" type="slidenum">
              <a:rPr lang="en-IN" smtClean="0"/>
              <a:t>‹#›</a:t>
            </a:fld>
            <a:endParaRPr lang="en-IN"/>
          </a:p>
        </p:txBody>
      </p:sp>
    </p:spTree>
    <p:extLst>
      <p:ext uri="{BB962C8B-B14F-4D97-AF65-F5344CB8AC3E}">
        <p14:creationId xmlns:p14="http://schemas.microsoft.com/office/powerpoint/2010/main" val="655277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D2FFD-540B-4993-881C-E976AB0A654F}"/>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2EC3517-750D-4F04-8C3B-0E549280F9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D3D9D4-51B9-45F5-862F-231600373C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CD102B3D-3C37-4349-987A-FA3F9EAA42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35B33D-DCEC-41C1-8E15-47FCE74D93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5C7E225C-31B6-4089-9D23-34E1B95C20DF}"/>
              </a:ext>
            </a:extLst>
          </p:cNvPr>
          <p:cNvSpPr>
            <a:spLocks noGrp="1"/>
          </p:cNvSpPr>
          <p:nvPr>
            <p:ph type="dt" sz="half" idx="10"/>
          </p:nvPr>
        </p:nvSpPr>
        <p:spPr/>
        <p:txBody>
          <a:bodyPr/>
          <a:lstStyle/>
          <a:p>
            <a:fld id="{8D6FC250-E674-412C-B9EF-7AB53BA30935}" type="datetimeFigureOut">
              <a:rPr lang="en-IN" smtClean="0"/>
              <a:t>19-05-2022</a:t>
            </a:fld>
            <a:endParaRPr lang="en-IN"/>
          </a:p>
        </p:txBody>
      </p:sp>
      <p:sp>
        <p:nvSpPr>
          <p:cNvPr id="8" name="Footer Placeholder 7">
            <a:extLst>
              <a:ext uri="{FF2B5EF4-FFF2-40B4-BE49-F238E27FC236}">
                <a16:creationId xmlns:a16="http://schemas.microsoft.com/office/drawing/2014/main" id="{596130CC-7777-44C2-9703-65F6BD8AC02A}"/>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6CDEB049-64B7-44C9-99BF-E60B0C40DEFB}"/>
              </a:ext>
            </a:extLst>
          </p:cNvPr>
          <p:cNvSpPr>
            <a:spLocks noGrp="1"/>
          </p:cNvSpPr>
          <p:nvPr>
            <p:ph type="sldNum" sz="quarter" idx="12"/>
          </p:nvPr>
        </p:nvSpPr>
        <p:spPr/>
        <p:txBody>
          <a:bodyPr/>
          <a:lstStyle/>
          <a:p>
            <a:fld id="{AC14C879-8481-4D78-9A79-9B9042258882}" type="slidenum">
              <a:rPr lang="en-IN" smtClean="0"/>
              <a:t>‹#›</a:t>
            </a:fld>
            <a:endParaRPr lang="en-IN"/>
          </a:p>
        </p:txBody>
      </p:sp>
    </p:spTree>
    <p:extLst>
      <p:ext uri="{BB962C8B-B14F-4D97-AF65-F5344CB8AC3E}">
        <p14:creationId xmlns:p14="http://schemas.microsoft.com/office/powerpoint/2010/main" val="514905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326BC-7BA4-498D-993F-14A83860A2FA}"/>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D5BBDD43-4104-447C-8F73-C3CEFC5A510B}"/>
              </a:ext>
            </a:extLst>
          </p:cNvPr>
          <p:cNvSpPr>
            <a:spLocks noGrp="1"/>
          </p:cNvSpPr>
          <p:nvPr>
            <p:ph type="dt" sz="half" idx="10"/>
          </p:nvPr>
        </p:nvSpPr>
        <p:spPr/>
        <p:txBody>
          <a:bodyPr/>
          <a:lstStyle/>
          <a:p>
            <a:fld id="{8D6FC250-E674-412C-B9EF-7AB53BA30935}" type="datetimeFigureOut">
              <a:rPr lang="en-IN" smtClean="0"/>
              <a:t>19-05-2022</a:t>
            </a:fld>
            <a:endParaRPr lang="en-IN"/>
          </a:p>
        </p:txBody>
      </p:sp>
      <p:sp>
        <p:nvSpPr>
          <p:cNvPr id="4" name="Footer Placeholder 3">
            <a:extLst>
              <a:ext uri="{FF2B5EF4-FFF2-40B4-BE49-F238E27FC236}">
                <a16:creationId xmlns:a16="http://schemas.microsoft.com/office/drawing/2014/main" id="{70A1DF41-27E0-45BE-91D6-2013EFB7B8C7}"/>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33C035E9-06A5-4793-9863-1234EDD10779}"/>
              </a:ext>
            </a:extLst>
          </p:cNvPr>
          <p:cNvSpPr>
            <a:spLocks noGrp="1"/>
          </p:cNvSpPr>
          <p:nvPr>
            <p:ph type="sldNum" sz="quarter" idx="12"/>
          </p:nvPr>
        </p:nvSpPr>
        <p:spPr/>
        <p:txBody>
          <a:bodyPr/>
          <a:lstStyle/>
          <a:p>
            <a:fld id="{AC14C879-8481-4D78-9A79-9B9042258882}" type="slidenum">
              <a:rPr lang="en-IN" smtClean="0"/>
              <a:t>‹#›</a:t>
            </a:fld>
            <a:endParaRPr lang="en-IN"/>
          </a:p>
        </p:txBody>
      </p:sp>
    </p:spTree>
    <p:extLst>
      <p:ext uri="{BB962C8B-B14F-4D97-AF65-F5344CB8AC3E}">
        <p14:creationId xmlns:p14="http://schemas.microsoft.com/office/powerpoint/2010/main" val="282203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77EDDD-78DD-4BEE-94BF-6547DF083F44}"/>
              </a:ext>
            </a:extLst>
          </p:cNvPr>
          <p:cNvSpPr>
            <a:spLocks noGrp="1"/>
          </p:cNvSpPr>
          <p:nvPr>
            <p:ph type="dt" sz="half" idx="10"/>
          </p:nvPr>
        </p:nvSpPr>
        <p:spPr/>
        <p:txBody>
          <a:bodyPr/>
          <a:lstStyle/>
          <a:p>
            <a:fld id="{8D6FC250-E674-412C-B9EF-7AB53BA30935}" type="datetimeFigureOut">
              <a:rPr lang="en-IN" smtClean="0"/>
              <a:t>19-05-2022</a:t>
            </a:fld>
            <a:endParaRPr lang="en-IN"/>
          </a:p>
        </p:txBody>
      </p:sp>
      <p:sp>
        <p:nvSpPr>
          <p:cNvPr id="3" name="Footer Placeholder 2">
            <a:extLst>
              <a:ext uri="{FF2B5EF4-FFF2-40B4-BE49-F238E27FC236}">
                <a16:creationId xmlns:a16="http://schemas.microsoft.com/office/drawing/2014/main" id="{B19A2E30-4272-48A1-B857-C4DFE6059399}"/>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C41E594B-1374-4EF2-9F0A-BCDECA37C1D4}"/>
              </a:ext>
            </a:extLst>
          </p:cNvPr>
          <p:cNvSpPr>
            <a:spLocks noGrp="1"/>
          </p:cNvSpPr>
          <p:nvPr>
            <p:ph type="sldNum" sz="quarter" idx="12"/>
          </p:nvPr>
        </p:nvSpPr>
        <p:spPr/>
        <p:txBody>
          <a:bodyPr/>
          <a:lstStyle/>
          <a:p>
            <a:fld id="{AC14C879-8481-4D78-9A79-9B9042258882}" type="slidenum">
              <a:rPr lang="en-IN" smtClean="0"/>
              <a:t>‹#›</a:t>
            </a:fld>
            <a:endParaRPr lang="en-IN"/>
          </a:p>
        </p:txBody>
      </p:sp>
    </p:spTree>
    <p:extLst>
      <p:ext uri="{BB962C8B-B14F-4D97-AF65-F5344CB8AC3E}">
        <p14:creationId xmlns:p14="http://schemas.microsoft.com/office/powerpoint/2010/main" val="2662506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356DB-1138-4C0F-8C64-B6256229AC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7A6F54B2-3CAB-48DF-B0B3-536DDBB18D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8B2C1ADF-8FDC-413B-8F40-3C70364204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28740B-EBE1-48B2-AC15-05ACC482A11F}"/>
              </a:ext>
            </a:extLst>
          </p:cNvPr>
          <p:cNvSpPr>
            <a:spLocks noGrp="1"/>
          </p:cNvSpPr>
          <p:nvPr>
            <p:ph type="dt" sz="half" idx="10"/>
          </p:nvPr>
        </p:nvSpPr>
        <p:spPr/>
        <p:txBody>
          <a:bodyPr/>
          <a:lstStyle/>
          <a:p>
            <a:fld id="{8D6FC250-E674-412C-B9EF-7AB53BA30935}" type="datetimeFigureOut">
              <a:rPr lang="en-IN" smtClean="0"/>
              <a:t>19-05-2022</a:t>
            </a:fld>
            <a:endParaRPr lang="en-IN"/>
          </a:p>
        </p:txBody>
      </p:sp>
      <p:sp>
        <p:nvSpPr>
          <p:cNvPr id="6" name="Footer Placeholder 5">
            <a:extLst>
              <a:ext uri="{FF2B5EF4-FFF2-40B4-BE49-F238E27FC236}">
                <a16:creationId xmlns:a16="http://schemas.microsoft.com/office/drawing/2014/main" id="{A8027715-7151-4A60-A57E-01BCFFB06FB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19CAA9A-4D24-480F-95B6-E2C249104316}"/>
              </a:ext>
            </a:extLst>
          </p:cNvPr>
          <p:cNvSpPr>
            <a:spLocks noGrp="1"/>
          </p:cNvSpPr>
          <p:nvPr>
            <p:ph type="sldNum" sz="quarter" idx="12"/>
          </p:nvPr>
        </p:nvSpPr>
        <p:spPr/>
        <p:txBody>
          <a:bodyPr/>
          <a:lstStyle/>
          <a:p>
            <a:fld id="{AC14C879-8481-4D78-9A79-9B9042258882}" type="slidenum">
              <a:rPr lang="en-IN" smtClean="0"/>
              <a:t>‹#›</a:t>
            </a:fld>
            <a:endParaRPr lang="en-IN"/>
          </a:p>
        </p:txBody>
      </p:sp>
    </p:spTree>
    <p:extLst>
      <p:ext uri="{BB962C8B-B14F-4D97-AF65-F5344CB8AC3E}">
        <p14:creationId xmlns:p14="http://schemas.microsoft.com/office/powerpoint/2010/main" val="661618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D6233-1075-4732-97EF-94C59048B5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428B400-486D-4FB5-840D-752DFF48D8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BCD33BBE-A890-4C9E-870B-D19C8607EB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7F3113-BCAC-4919-8F29-B5DC00E72F04}"/>
              </a:ext>
            </a:extLst>
          </p:cNvPr>
          <p:cNvSpPr>
            <a:spLocks noGrp="1"/>
          </p:cNvSpPr>
          <p:nvPr>
            <p:ph type="dt" sz="half" idx="10"/>
          </p:nvPr>
        </p:nvSpPr>
        <p:spPr/>
        <p:txBody>
          <a:bodyPr/>
          <a:lstStyle/>
          <a:p>
            <a:fld id="{8D6FC250-E674-412C-B9EF-7AB53BA30935}" type="datetimeFigureOut">
              <a:rPr lang="en-IN" smtClean="0"/>
              <a:t>19-05-2022</a:t>
            </a:fld>
            <a:endParaRPr lang="en-IN"/>
          </a:p>
        </p:txBody>
      </p:sp>
      <p:sp>
        <p:nvSpPr>
          <p:cNvPr id="6" name="Footer Placeholder 5">
            <a:extLst>
              <a:ext uri="{FF2B5EF4-FFF2-40B4-BE49-F238E27FC236}">
                <a16:creationId xmlns:a16="http://schemas.microsoft.com/office/drawing/2014/main" id="{84BF8259-73F5-4A20-A456-2DBBC47B72B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8A3BBCB-A5E1-4AC3-90E6-D798E058B0F0}"/>
              </a:ext>
            </a:extLst>
          </p:cNvPr>
          <p:cNvSpPr>
            <a:spLocks noGrp="1"/>
          </p:cNvSpPr>
          <p:nvPr>
            <p:ph type="sldNum" sz="quarter" idx="12"/>
          </p:nvPr>
        </p:nvSpPr>
        <p:spPr/>
        <p:txBody>
          <a:bodyPr/>
          <a:lstStyle/>
          <a:p>
            <a:fld id="{AC14C879-8481-4D78-9A79-9B9042258882}" type="slidenum">
              <a:rPr lang="en-IN" smtClean="0"/>
              <a:t>‹#›</a:t>
            </a:fld>
            <a:endParaRPr lang="en-IN"/>
          </a:p>
        </p:txBody>
      </p:sp>
    </p:spTree>
    <p:extLst>
      <p:ext uri="{BB962C8B-B14F-4D97-AF65-F5344CB8AC3E}">
        <p14:creationId xmlns:p14="http://schemas.microsoft.com/office/powerpoint/2010/main" val="2974690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256B92-1EA1-4483-A438-47F5B622B1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36868D3-31A8-4923-93D7-803784C40F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7A4D723-AD36-453F-9BD8-4855B658A4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6FC250-E674-412C-B9EF-7AB53BA30935}" type="datetimeFigureOut">
              <a:rPr lang="en-IN" smtClean="0"/>
              <a:t>19-05-2022</a:t>
            </a:fld>
            <a:endParaRPr lang="en-IN"/>
          </a:p>
        </p:txBody>
      </p:sp>
      <p:sp>
        <p:nvSpPr>
          <p:cNvPr id="5" name="Footer Placeholder 4">
            <a:extLst>
              <a:ext uri="{FF2B5EF4-FFF2-40B4-BE49-F238E27FC236}">
                <a16:creationId xmlns:a16="http://schemas.microsoft.com/office/drawing/2014/main" id="{9ADEC666-8945-4FCE-BD31-9B743EB5A0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DDF513D4-2CCA-446E-A0C1-EABD7EAF3B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14C879-8481-4D78-9A79-9B9042258882}" type="slidenum">
              <a:rPr lang="en-IN" smtClean="0"/>
              <a:t>‹#›</a:t>
            </a:fld>
            <a:endParaRPr lang="en-IN"/>
          </a:p>
        </p:txBody>
      </p:sp>
    </p:spTree>
    <p:extLst>
      <p:ext uri="{BB962C8B-B14F-4D97-AF65-F5344CB8AC3E}">
        <p14:creationId xmlns:p14="http://schemas.microsoft.com/office/powerpoint/2010/main" val="2688460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doi.org/10.1007/s11069-010-9582-x"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tif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tif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tiff"/><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4E63173-5454-48A3-BADA-F7DB6C724F53}"/>
              </a:ext>
            </a:extLst>
          </p:cNvPr>
          <p:cNvSpPr txBox="1"/>
          <p:nvPr/>
        </p:nvSpPr>
        <p:spPr>
          <a:xfrm>
            <a:off x="65219" y="274203"/>
            <a:ext cx="12080125" cy="1077218"/>
          </a:xfrm>
          <a:prstGeom prst="rect">
            <a:avLst/>
          </a:prstGeom>
          <a:noFill/>
        </p:spPr>
        <p:txBody>
          <a:bodyPr wrap="square">
            <a:spAutoFit/>
          </a:bodyPr>
          <a:lstStyle/>
          <a:p>
            <a:pPr algn="ctr"/>
            <a:r>
              <a:rPr lang="en-US" sz="3200" b="1" i="0" dirty="0">
                <a:solidFill>
                  <a:srgbClr val="CC0066"/>
                </a:solidFill>
                <a:effectLst/>
                <a:latin typeface="Roboto" panose="020B0604020202020204" pitchFamily="2" charset="0"/>
              </a:rPr>
              <a:t> Evaluating the Impact of Topography on Initiation of Nor’westers over Eastern India</a:t>
            </a:r>
            <a:endParaRPr lang="en-IN" sz="3200" b="1" dirty="0">
              <a:solidFill>
                <a:srgbClr val="CC0066"/>
              </a:solidFill>
            </a:endParaRPr>
          </a:p>
        </p:txBody>
      </p:sp>
      <p:sp>
        <p:nvSpPr>
          <p:cNvPr id="12" name="TextBox 11">
            <a:extLst>
              <a:ext uri="{FF2B5EF4-FFF2-40B4-BE49-F238E27FC236}">
                <a16:creationId xmlns:a16="http://schemas.microsoft.com/office/drawing/2014/main" id="{FE787E69-9C80-4E65-9EB2-C2DB4BC9C452}"/>
              </a:ext>
            </a:extLst>
          </p:cNvPr>
          <p:cNvSpPr txBox="1"/>
          <p:nvPr/>
        </p:nvSpPr>
        <p:spPr>
          <a:xfrm>
            <a:off x="65219" y="2230136"/>
            <a:ext cx="12052801" cy="369332"/>
          </a:xfrm>
          <a:prstGeom prst="rect">
            <a:avLst/>
          </a:prstGeom>
          <a:noFill/>
        </p:spPr>
        <p:txBody>
          <a:bodyPr wrap="square">
            <a:spAutoFit/>
          </a:bodyPr>
          <a:lstStyle/>
          <a:p>
            <a:pPr algn="ctr"/>
            <a:r>
              <a:rPr lang="en-IN" sz="1800" b="1" i="0" u="none" strike="noStrike" baseline="0" dirty="0">
                <a:solidFill>
                  <a:srgbClr val="00B050"/>
                </a:solidFill>
                <a:latin typeface="Arial" panose="020B0604020202020204" pitchFamily="34" charset="0"/>
              </a:rPr>
              <a:t>Rajesh Kumar Sahu</a:t>
            </a:r>
            <a:r>
              <a:rPr lang="en-IN" sz="1800" b="1" i="0" u="none" strike="noStrike" baseline="30000" dirty="0">
                <a:solidFill>
                  <a:srgbClr val="00B050"/>
                </a:solidFill>
                <a:latin typeface="Arial" panose="020B0604020202020204" pitchFamily="34" charset="0"/>
              </a:rPr>
              <a:t>1</a:t>
            </a:r>
            <a:r>
              <a:rPr lang="en-IN" sz="1800" b="1" i="0" u="none" strike="noStrike" baseline="0" dirty="0">
                <a:solidFill>
                  <a:srgbClr val="00B050"/>
                </a:solidFill>
                <a:latin typeface="Arial" panose="020B0604020202020204" pitchFamily="34" charset="0"/>
              </a:rPr>
              <a:t>, </a:t>
            </a:r>
            <a:r>
              <a:rPr lang="sv-SE" sz="1800" b="1" i="0" u="none" strike="noStrike" baseline="0" dirty="0">
                <a:solidFill>
                  <a:srgbClr val="00B050"/>
                </a:solidFill>
                <a:latin typeface="Arial" panose="020B0604020202020204" pitchFamily="34" charset="0"/>
              </a:rPr>
              <a:t>Kuvar Satya Singh</a:t>
            </a:r>
            <a:r>
              <a:rPr lang="en-IN" sz="1800" b="1" i="0" u="none" strike="noStrike" baseline="30000" dirty="0">
                <a:solidFill>
                  <a:srgbClr val="00B050"/>
                </a:solidFill>
                <a:latin typeface="Arial" panose="020B0604020202020204" pitchFamily="34" charset="0"/>
              </a:rPr>
              <a:t>2</a:t>
            </a:r>
            <a:r>
              <a:rPr lang="sv-SE" sz="1800" b="1" i="0" u="none" strike="noStrike" baseline="0" dirty="0">
                <a:solidFill>
                  <a:srgbClr val="00B050"/>
                </a:solidFill>
                <a:latin typeface="Arial" panose="020B0604020202020204" pitchFamily="34" charset="0"/>
              </a:rPr>
              <a:t>, Hara Prasad Nayak</a:t>
            </a:r>
            <a:r>
              <a:rPr lang="en-IN" b="1" baseline="30000" dirty="0">
                <a:solidFill>
                  <a:srgbClr val="00B050"/>
                </a:solidFill>
                <a:latin typeface="Arial" panose="020B0604020202020204" pitchFamily="34" charset="0"/>
              </a:rPr>
              <a:t>3</a:t>
            </a:r>
            <a:r>
              <a:rPr lang="sv-SE" sz="1800" b="1" i="0" u="none" strike="noStrike" baseline="0" dirty="0">
                <a:solidFill>
                  <a:srgbClr val="00B050"/>
                </a:solidFill>
                <a:latin typeface="Arial" panose="020B0604020202020204" pitchFamily="34" charset="0"/>
              </a:rPr>
              <a:t>, </a:t>
            </a:r>
            <a:r>
              <a:rPr lang="en-IN" sz="1800" b="1" i="0" u="none" strike="noStrike" baseline="0" dirty="0">
                <a:solidFill>
                  <a:srgbClr val="00B050"/>
                </a:solidFill>
                <a:latin typeface="Arial" panose="020B0604020202020204" pitchFamily="34" charset="0"/>
              </a:rPr>
              <a:t>Bhishma Tyagi</a:t>
            </a:r>
            <a:r>
              <a:rPr lang="en-IN" b="1" baseline="30000" dirty="0">
                <a:solidFill>
                  <a:srgbClr val="00B050"/>
                </a:solidFill>
                <a:latin typeface="Arial" panose="020B0604020202020204" pitchFamily="34" charset="0"/>
              </a:rPr>
              <a:t>1</a:t>
            </a:r>
            <a:endParaRPr lang="en-IN" baseline="30000" dirty="0">
              <a:solidFill>
                <a:srgbClr val="00B050"/>
              </a:solidFill>
            </a:endParaRPr>
          </a:p>
        </p:txBody>
      </p:sp>
      <p:sp>
        <p:nvSpPr>
          <p:cNvPr id="13" name="TextBox 12">
            <a:extLst>
              <a:ext uri="{FF2B5EF4-FFF2-40B4-BE49-F238E27FC236}">
                <a16:creationId xmlns:a16="http://schemas.microsoft.com/office/drawing/2014/main" id="{B58B3B36-1772-4537-A495-AFA0E42899DA}"/>
              </a:ext>
            </a:extLst>
          </p:cNvPr>
          <p:cNvSpPr txBox="1"/>
          <p:nvPr/>
        </p:nvSpPr>
        <p:spPr>
          <a:xfrm>
            <a:off x="65219" y="3294763"/>
            <a:ext cx="12052801" cy="2154436"/>
          </a:xfrm>
          <a:prstGeom prst="rect">
            <a:avLst/>
          </a:prstGeom>
          <a:noFill/>
        </p:spPr>
        <p:txBody>
          <a:bodyPr wrap="square">
            <a:spAutoFit/>
          </a:bodyPr>
          <a:lstStyle/>
          <a:p>
            <a:pPr algn="ctr"/>
            <a:endParaRPr lang="en-IN" sz="800" b="0" i="0" u="none" strike="noStrike" baseline="0" dirty="0">
              <a:solidFill>
                <a:srgbClr val="0000FF"/>
              </a:solidFill>
              <a:latin typeface="Arial" panose="020B0604020202020204" pitchFamily="34" charset="0"/>
            </a:endParaRPr>
          </a:p>
          <a:p>
            <a:pPr algn="ctr"/>
            <a:r>
              <a:rPr lang="en-US" b="1" baseline="30000" dirty="0">
                <a:solidFill>
                  <a:srgbClr val="0000FF"/>
                </a:solidFill>
                <a:latin typeface="Arial" panose="020B0604020202020204" pitchFamily="34" charset="0"/>
              </a:rPr>
              <a:t>1</a:t>
            </a:r>
            <a:r>
              <a:rPr lang="en-US" sz="1800" b="1" i="0" strike="noStrike" baseline="0" dirty="0">
                <a:solidFill>
                  <a:srgbClr val="0000FF"/>
                </a:solidFill>
                <a:latin typeface="Arial" panose="020B0604020202020204" pitchFamily="34" charset="0"/>
              </a:rPr>
              <a:t>Department of Earth and Atmospheric Sciences, </a:t>
            </a:r>
          </a:p>
          <a:p>
            <a:pPr algn="ctr"/>
            <a:r>
              <a:rPr lang="en-US" sz="1800" b="1" i="0" strike="noStrike" baseline="0" dirty="0">
                <a:solidFill>
                  <a:srgbClr val="0000FF"/>
                </a:solidFill>
                <a:latin typeface="Arial" panose="020B0604020202020204" pitchFamily="34" charset="0"/>
              </a:rPr>
              <a:t>National Institute of Technology Rourkela, Rourkela-769008, Odisha, India </a:t>
            </a:r>
          </a:p>
          <a:p>
            <a:pPr algn="ctr"/>
            <a:r>
              <a:rPr lang="en-US" b="1" dirty="0">
                <a:solidFill>
                  <a:srgbClr val="0000FF"/>
                </a:solidFill>
                <a:latin typeface="Arial" panose="020B0604020202020204" pitchFamily="34" charset="0"/>
              </a:rPr>
              <a:t>E-mail: </a:t>
            </a:r>
            <a:r>
              <a:rPr lang="en-US" sz="1800" b="1" i="0" strike="noStrike" baseline="0" dirty="0">
                <a:solidFill>
                  <a:srgbClr val="0000FF"/>
                </a:solidFill>
                <a:latin typeface="Arial" panose="020B0604020202020204" pitchFamily="34" charset="0"/>
              </a:rPr>
              <a:t>rsahu657@gmail.com, tyagib@nitrkl.ac.in</a:t>
            </a:r>
          </a:p>
          <a:p>
            <a:pPr algn="ctr"/>
            <a:endParaRPr lang="en-US" dirty="0">
              <a:solidFill>
                <a:srgbClr val="0000FF"/>
              </a:solidFill>
              <a:latin typeface="Arial" panose="020B0604020202020204" pitchFamily="34" charset="0"/>
            </a:endParaRPr>
          </a:p>
          <a:p>
            <a:pPr algn="ctr"/>
            <a:r>
              <a:rPr lang="en-US" b="1" baseline="30000" dirty="0">
                <a:solidFill>
                  <a:srgbClr val="0000FF"/>
                </a:solidFill>
                <a:latin typeface="Arial" panose="020B0604020202020204" pitchFamily="34" charset="0"/>
              </a:rPr>
              <a:t>2</a:t>
            </a:r>
            <a:r>
              <a:rPr lang="en-US" sz="1800" b="1" i="0" u="none" strike="noStrike" baseline="0" dirty="0">
                <a:solidFill>
                  <a:srgbClr val="0000FF"/>
                </a:solidFill>
                <a:latin typeface="Arial" panose="020B0604020202020204" pitchFamily="34" charset="0"/>
              </a:rPr>
              <a:t>Department of Mathematics, VIT University, Vellore 632014, India; kuvarsatya.singh@vit.ac.in</a:t>
            </a:r>
          </a:p>
          <a:p>
            <a:pPr algn="ctr"/>
            <a:endParaRPr lang="en-US" dirty="0">
              <a:solidFill>
                <a:srgbClr val="0000FF"/>
              </a:solidFill>
              <a:latin typeface="Arial" panose="020B0604020202020204" pitchFamily="34" charset="0"/>
            </a:endParaRPr>
          </a:p>
          <a:p>
            <a:pPr algn="ctr"/>
            <a:r>
              <a:rPr lang="en-US" b="1" baseline="30000" dirty="0">
                <a:solidFill>
                  <a:srgbClr val="0000FF"/>
                </a:solidFill>
                <a:latin typeface="Arial" panose="020B0604020202020204" pitchFamily="34" charset="0"/>
              </a:rPr>
              <a:t>3</a:t>
            </a:r>
            <a:r>
              <a:rPr lang="en-US" sz="1800" b="1" i="0" u="none" strike="noStrike" baseline="0" dirty="0">
                <a:solidFill>
                  <a:srgbClr val="0000FF"/>
                </a:solidFill>
                <a:latin typeface="Arial" panose="020B0604020202020204" pitchFamily="34" charset="0"/>
              </a:rPr>
              <a:t>Department of Geography, University of California Los Angeles, CA 90095, USA; hpmaths@gmail.com </a:t>
            </a:r>
            <a:endParaRPr lang="en-IN" dirty="0">
              <a:solidFill>
                <a:srgbClr val="0000FF"/>
              </a:solidFill>
            </a:endParaRPr>
          </a:p>
        </p:txBody>
      </p:sp>
      <p:sp>
        <p:nvSpPr>
          <p:cNvPr id="8" name="TextBox 7">
            <a:extLst>
              <a:ext uri="{FF2B5EF4-FFF2-40B4-BE49-F238E27FC236}">
                <a16:creationId xmlns:a16="http://schemas.microsoft.com/office/drawing/2014/main" id="{A25CD2E7-412B-4B05-8E12-3B3455779D63}"/>
              </a:ext>
            </a:extLst>
          </p:cNvPr>
          <p:cNvSpPr txBox="1"/>
          <p:nvPr/>
        </p:nvSpPr>
        <p:spPr>
          <a:xfrm>
            <a:off x="10016299" y="5489206"/>
            <a:ext cx="1448110" cy="369332"/>
          </a:xfrm>
          <a:prstGeom prst="rect">
            <a:avLst/>
          </a:prstGeom>
          <a:noFill/>
        </p:spPr>
        <p:txBody>
          <a:bodyPr wrap="square">
            <a:spAutoFit/>
          </a:bodyPr>
          <a:lstStyle/>
          <a:p>
            <a:r>
              <a:rPr lang="en-IN" b="1" i="0" dirty="0">
                <a:solidFill>
                  <a:srgbClr val="000000"/>
                </a:solidFill>
                <a:effectLst/>
                <a:latin typeface="Roboto" panose="020B0604020202020204" pitchFamily="2" charset="0"/>
              </a:rPr>
              <a:t>EGU22-558</a:t>
            </a:r>
            <a:endParaRPr lang="en-IN" b="1" dirty="0"/>
          </a:p>
        </p:txBody>
      </p:sp>
      <p:pic>
        <p:nvPicPr>
          <p:cNvPr id="4" name="Picture 3">
            <a:extLst>
              <a:ext uri="{FF2B5EF4-FFF2-40B4-BE49-F238E27FC236}">
                <a16:creationId xmlns:a16="http://schemas.microsoft.com/office/drawing/2014/main" id="{D726AED7-233E-0DE8-2069-C3C87163C8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6607" y="5765228"/>
            <a:ext cx="2778737" cy="797088"/>
          </a:xfrm>
          <a:prstGeom prst="rect">
            <a:avLst/>
          </a:prstGeom>
          <a:ln>
            <a:solidFill>
              <a:schemeClr val="bg1"/>
            </a:solidFill>
          </a:ln>
        </p:spPr>
      </p:pic>
      <p:sp>
        <p:nvSpPr>
          <p:cNvPr id="14" name="TextBox 13">
            <a:extLst>
              <a:ext uri="{FF2B5EF4-FFF2-40B4-BE49-F238E27FC236}">
                <a16:creationId xmlns:a16="http://schemas.microsoft.com/office/drawing/2014/main" id="{1A98A6F7-D6E8-3560-529B-837931F59A36}"/>
              </a:ext>
            </a:extLst>
          </p:cNvPr>
          <p:cNvSpPr txBox="1"/>
          <p:nvPr/>
        </p:nvSpPr>
        <p:spPr>
          <a:xfrm>
            <a:off x="7716415" y="6453163"/>
            <a:ext cx="4506685" cy="369332"/>
          </a:xfrm>
          <a:prstGeom prst="rect">
            <a:avLst/>
          </a:prstGeom>
          <a:noFill/>
        </p:spPr>
        <p:txBody>
          <a:bodyPr wrap="square">
            <a:spAutoFit/>
          </a:bodyPr>
          <a:lstStyle/>
          <a:p>
            <a:r>
              <a:rPr lang="en-IN" dirty="0">
                <a:latin typeface="Roboto" panose="02000000000000000000" pitchFamily="2" charset="0"/>
                <a:ea typeface="Roboto" panose="02000000000000000000" pitchFamily="2" charset="0"/>
              </a:rPr>
              <a:t>Vienna, Austria &amp; Online | 23–27 May 2022</a:t>
            </a:r>
          </a:p>
        </p:txBody>
      </p:sp>
    </p:spTree>
    <p:extLst>
      <p:ext uri="{BB962C8B-B14F-4D97-AF65-F5344CB8AC3E}">
        <p14:creationId xmlns:p14="http://schemas.microsoft.com/office/powerpoint/2010/main" val="2546819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218C114-3CD7-4662-985E-42642CA7B3A6}"/>
              </a:ext>
            </a:extLst>
          </p:cNvPr>
          <p:cNvSpPr txBox="1"/>
          <p:nvPr/>
        </p:nvSpPr>
        <p:spPr>
          <a:xfrm>
            <a:off x="93305" y="624339"/>
            <a:ext cx="11999167" cy="6268383"/>
          </a:xfrm>
          <a:prstGeom prst="rect">
            <a:avLst/>
          </a:prstGeom>
          <a:noFill/>
        </p:spPr>
        <p:txBody>
          <a:bodyPr wrap="square">
            <a:spAutoFit/>
          </a:bodyPr>
          <a:lstStyle/>
          <a:p>
            <a:pPr marL="342900" indent="-342900" algn="just">
              <a:lnSpc>
                <a:spcPct val="150000"/>
              </a:lnSpc>
              <a:spcAft>
                <a:spcPts val="800"/>
              </a:spcAft>
              <a:buFont typeface="Wingdings" panose="05000000000000000000" pitchFamily="2" charset="2"/>
              <a:buChar char=""/>
              <a:tabLst>
                <a:tab pos="457200" algn="l"/>
              </a:tabLst>
            </a:pPr>
            <a:r>
              <a:rPr lang="en-US" sz="1400" b="0" dirty="0">
                <a:latin typeface="Roboto" panose="020B0604020202020204" pitchFamily="2" charset="0"/>
                <a:ea typeface="Roboto" panose="020B0604020202020204" pitchFamily="2" charset="0"/>
                <a:cs typeface="Times New Roman" panose="02020603050405020304" pitchFamily="18" charset="0"/>
              </a:rPr>
              <a:t>Dudhia, J., 1989. Numerical study of convection observed during the winter monsoon experiment using a mesoscale two-dimensional model. Journal of Atmospheric Sciences, 46(20), pp.3077-3107.</a:t>
            </a:r>
          </a:p>
          <a:p>
            <a:pPr marL="342900" lvl="0" indent="-342900" algn="just">
              <a:lnSpc>
                <a:spcPct val="150000"/>
              </a:lnSpc>
              <a:spcAft>
                <a:spcPts val="800"/>
              </a:spcAft>
              <a:buFont typeface="Wingdings" panose="05000000000000000000" pitchFamily="2" charset="2"/>
              <a:buChar char=""/>
              <a:tabLst>
                <a:tab pos="457200" algn="l"/>
              </a:tabLst>
            </a:pPr>
            <a:r>
              <a:rPr lang="en-US" sz="1400" dirty="0">
                <a:effectLst/>
                <a:latin typeface="Roboto" panose="020B0604020202020204" pitchFamily="2" charset="0"/>
                <a:ea typeface="Roboto" panose="020B0604020202020204" pitchFamily="2" charset="0"/>
                <a:cs typeface="Times New Roman" panose="02020603050405020304" pitchFamily="18" charset="0"/>
              </a:rPr>
              <a:t>Kunz, M., 2007. </a:t>
            </a:r>
            <a:r>
              <a:rPr lang="en-US" sz="1400" dirty="0">
                <a:effectLst/>
                <a:latin typeface="Roboto" panose="02000000000000000000" pitchFamily="2" charset="0"/>
                <a:ea typeface="Roboto" panose="02000000000000000000" pitchFamily="2" charset="0"/>
                <a:cs typeface="Times New Roman" panose="02020603050405020304" pitchFamily="18" charset="0"/>
              </a:rPr>
              <a:t>The skill of convective parameters and indices to predict isolated and severe thunderstorms. </a:t>
            </a:r>
            <a:r>
              <a:rPr lang="en-US" sz="1400" dirty="0" err="1">
                <a:effectLst/>
                <a:latin typeface="Roboto" panose="020B0604020202020204" pitchFamily="2" charset="0"/>
                <a:ea typeface="Roboto" panose="020B0604020202020204" pitchFamily="2" charset="0"/>
                <a:cs typeface="Times New Roman" panose="02020603050405020304" pitchFamily="18" charset="0"/>
              </a:rPr>
              <a:t>Nat.l</a:t>
            </a:r>
            <a:r>
              <a:rPr lang="en-US" sz="1400" dirty="0">
                <a:effectLst/>
                <a:latin typeface="Roboto" panose="020B0604020202020204" pitchFamily="2" charset="0"/>
                <a:ea typeface="Roboto" panose="020B0604020202020204" pitchFamily="2" charset="0"/>
                <a:cs typeface="Times New Roman" panose="02020603050405020304" pitchFamily="18" charset="0"/>
              </a:rPr>
              <a:t> Hazards Earth Syst. Sci., 7(2), 327-342. </a:t>
            </a:r>
            <a:r>
              <a:rPr lang="en-IN" sz="1400" b="0" dirty="0">
                <a:effectLst/>
                <a:latin typeface="Roboto" panose="020B0604020202020204" pitchFamily="2" charset="0"/>
                <a:ea typeface="Roboto" panose="020B0604020202020204" pitchFamily="2" charset="0"/>
              </a:rPr>
              <a:t>https://doi.org/10.5194/nhess-7-327-2007.</a:t>
            </a:r>
          </a:p>
          <a:p>
            <a:pPr marL="342900" indent="-342900" algn="just">
              <a:lnSpc>
                <a:spcPct val="150000"/>
              </a:lnSpc>
              <a:spcAft>
                <a:spcPts val="800"/>
              </a:spcAft>
              <a:buFont typeface="Wingdings" panose="05000000000000000000" pitchFamily="2" charset="2"/>
              <a:buChar char=""/>
              <a:tabLst>
                <a:tab pos="457200" algn="l"/>
              </a:tabLst>
            </a:pPr>
            <a:r>
              <a:rPr lang="en-US" sz="1400" b="0" dirty="0">
                <a:latin typeface="Roboto" panose="020B0604020202020204" pitchFamily="2" charset="0"/>
                <a:ea typeface="Roboto" panose="020B0604020202020204" pitchFamily="2" charset="0"/>
                <a:cs typeface="Times New Roman" panose="02020603050405020304" pitchFamily="18" charset="0"/>
              </a:rPr>
              <a:t>Mlawer, E.J., Taubman, S.J., Brown, P.D., </a:t>
            </a:r>
            <a:r>
              <a:rPr lang="en-US" sz="1400" b="0" dirty="0" err="1">
                <a:latin typeface="Roboto" panose="020B0604020202020204" pitchFamily="2" charset="0"/>
                <a:ea typeface="Roboto" panose="020B0604020202020204" pitchFamily="2" charset="0"/>
                <a:cs typeface="Times New Roman" panose="02020603050405020304" pitchFamily="18" charset="0"/>
              </a:rPr>
              <a:t>Iacono</a:t>
            </a:r>
            <a:r>
              <a:rPr lang="en-US" sz="1400" b="0" dirty="0">
                <a:latin typeface="Roboto" panose="020B0604020202020204" pitchFamily="2" charset="0"/>
                <a:ea typeface="Roboto" panose="020B0604020202020204" pitchFamily="2" charset="0"/>
                <a:cs typeface="Times New Roman" panose="02020603050405020304" pitchFamily="18" charset="0"/>
              </a:rPr>
              <a:t>, M.J. and Clough, S.A., 1997. Radiative transfer for inhomogeneous atmospheres: RRTM, a validated correlated‐k model for the longwave. Journal of Geophysical Research: Atmospheres, 102(D14), pp.16663-16682.</a:t>
            </a:r>
          </a:p>
          <a:p>
            <a:pPr marL="342900" indent="-342900" algn="just">
              <a:lnSpc>
                <a:spcPct val="150000"/>
              </a:lnSpc>
              <a:spcAft>
                <a:spcPts val="800"/>
              </a:spcAft>
              <a:buFont typeface="Wingdings" panose="05000000000000000000" pitchFamily="2" charset="2"/>
              <a:buChar char=""/>
              <a:tabLst>
                <a:tab pos="457200" algn="l"/>
              </a:tabLst>
            </a:pPr>
            <a:r>
              <a:rPr lang="en-US" sz="1400" b="0" dirty="0">
                <a:latin typeface="Roboto" panose="020B0604020202020204" pitchFamily="2" charset="0"/>
                <a:ea typeface="Roboto" panose="020B0604020202020204" pitchFamily="2" charset="0"/>
                <a:cs typeface="Times New Roman" panose="02020603050405020304" pitchFamily="18" charset="0"/>
              </a:rPr>
              <a:t>Rotach, M.W., </a:t>
            </a:r>
            <a:r>
              <a:rPr lang="en-US" sz="1400" b="0" dirty="0" err="1">
                <a:latin typeface="Roboto" panose="020B0604020202020204" pitchFamily="2" charset="0"/>
                <a:ea typeface="Roboto" panose="020B0604020202020204" pitchFamily="2" charset="0"/>
                <a:cs typeface="Times New Roman" panose="02020603050405020304" pitchFamily="18" charset="0"/>
              </a:rPr>
              <a:t>Gohm</a:t>
            </a:r>
            <a:r>
              <a:rPr lang="en-US" sz="1400" b="0" dirty="0">
                <a:latin typeface="Roboto" panose="020B0604020202020204" pitchFamily="2" charset="0"/>
                <a:ea typeface="Roboto" panose="020B0604020202020204" pitchFamily="2" charset="0"/>
                <a:cs typeface="Times New Roman" panose="02020603050405020304" pitchFamily="18" charset="0"/>
              </a:rPr>
              <a:t>, A., Lang, M.N., </a:t>
            </a:r>
            <a:r>
              <a:rPr lang="en-US" sz="1400" b="0" dirty="0" err="1">
                <a:latin typeface="Roboto" panose="020B0604020202020204" pitchFamily="2" charset="0"/>
                <a:ea typeface="Roboto" panose="020B0604020202020204" pitchFamily="2" charset="0"/>
                <a:cs typeface="Times New Roman" panose="02020603050405020304" pitchFamily="18" charset="0"/>
              </a:rPr>
              <a:t>Leukauf</a:t>
            </a:r>
            <a:r>
              <a:rPr lang="en-US" sz="1400" b="0" dirty="0">
                <a:latin typeface="Roboto" panose="020B0604020202020204" pitchFamily="2" charset="0"/>
                <a:ea typeface="Roboto" panose="020B0604020202020204" pitchFamily="2" charset="0"/>
                <a:cs typeface="Times New Roman" panose="02020603050405020304" pitchFamily="18" charset="0"/>
              </a:rPr>
              <a:t>, D., </a:t>
            </a:r>
            <a:r>
              <a:rPr lang="en-US" sz="1400" b="0" dirty="0" err="1">
                <a:latin typeface="Roboto" panose="020B0604020202020204" pitchFamily="2" charset="0"/>
                <a:ea typeface="Roboto" panose="020B0604020202020204" pitchFamily="2" charset="0"/>
                <a:cs typeface="Times New Roman" panose="02020603050405020304" pitchFamily="18" charset="0"/>
              </a:rPr>
              <a:t>Stiperski</a:t>
            </a:r>
            <a:r>
              <a:rPr lang="en-US" sz="1400" b="0" dirty="0">
                <a:latin typeface="Roboto" panose="020B0604020202020204" pitchFamily="2" charset="0"/>
                <a:ea typeface="Roboto" panose="020B0604020202020204" pitchFamily="2" charset="0"/>
                <a:cs typeface="Times New Roman" panose="02020603050405020304" pitchFamily="18" charset="0"/>
              </a:rPr>
              <a:t>, I. and Wagner, J.S., 2015. On the vertical exchange of heat, mass, and momentum over complex, mountainous terrain. Frontiers in Earth Science, 3, p.76.</a:t>
            </a:r>
          </a:p>
          <a:p>
            <a:pPr marL="342900" indent="-342900" algn="just">
              <a:lnSpc>
                <a:spcPct val="150000"/>
              </a:lnSpc>
              <a:spcAft>
                <a:spcPts val="800"/>
              </a:spcAft>
              <a:buFont typeface="Wingdings" panose="05000000000000000000" pitchFamily="2" charset="2"/>
              <a:buChar char=""/>
              <a:tabLst>
                <a:tab pos="457200" algn="l"/>
              </a:tabLst>
            </a:pPr>
            <a:r>
              <a:rPr lang="en-US" sz="1400" dirty="0">
                <a:effectLst/>
                <a:latin typeface="Roboto" panose="020B0604020202020204" pitchFamily="2" charset="0"/>
                <a:ea typeface="Roboto" panose="020B0604020202020204" pitchFamily="2" charset="0"/>
                <a:cs typeface="Times New Roman" panose="02020603050405020304" pitchFamily="18" charset="0"/>
              </a:rPr>
              <a:t>Sahu, R.K., Dadich, J., Tyagi, B., Vissa, N.K. and Singh, J., 2020 a. </a:t>
            </a:r>
            <a:r>
              <a:rPr lang="en-US" sz="1400" dirty="0">
                <a:effectLst/>
                <a:latin typeface="Roboto" panose="02000000000000000000" pitchFamily="2" charset="0"/>
                <a:ea typeface="Roboto" panose="02000000000000000000" pitchFamily="2" charset="0"/>
                <a:cs typeface="Times New Roman" panose="02020603050405020304" pitchFamily="18" charset="0"/>
              </a:rPr>
              <a:t>Evaluating the impact of climate change in threshold values of thermodynamic indices during pre monsoon thunderstorm season over Eastern India. </a:t>
            </a:r>
            <a:r>
              <a:rPr lang="en-US" sz="1400" dirty="0">
                <a:effectLst/>
                <a:latin typeface="Roboto" panose="020B0604020202020204" pitchFamily="2" charset="0"/>
                <a:ea typeface="Roboto" panose="020B0604020202020204" pitchFamily="2" charset="0"/>
                <a:cs typeface="Times New Roman" panose="02020603050405020304" pitchFamily="18" charset="0"/>
              </a:rPr>
              <a:t>Nat. Hazards, 102(3), 1541-1569. </a:t>
            </a:r>
            <a:r>
              <a:rPr lang="en-IN" sz="1400" b="0" dirty="0">
                <a:effectLst/>
                <a:latin typeface="Roboto" panose="020B0604020202020204" pitchFamily="2" charset="0"/>
                <a:ea typeface="Roboto" panose="020B0604020202020204" pitchFamily="2" charset="0"/>
              </a:rPr>
              <a:t>https://doi.org/10.1007/s11069-020-03978-x.</a:t>
            </a:r>
          </a:p>
          <a:p>
            <a:pPr marL="342900" lvl="0" indent="-342900" algn="just">
              <a:lnSpc>
                <a:spcPct val="150000"/>
              </a:lnSpc>
              <a:spcAft>
                <a:spcPts val="800"/>
              </a:spcAft>
              <a:buFont typeface="Wingdings" panose="05000000000000000000" pitchFamily="2" charset="2"/>
              <a:buChar char=""/>
              <a:tabLst>
                <a:tab pos="457200" algn="l"/>
              </a:tabLst>
            </a:pPr>
            <a:r>
              <a:rPr lang="en-US" sz="1400" dirty="0">
                <a:effectLst/>
                <a:latin typeface="Roboto" panose="020B0604020202020204" pitchFamily="2" charset="0"/>
                <a:ea typeface="Roboto" panose="020B0604020202020204" pitchFamily="2" charset="0"/>
                <a:cs typeface="Times New Roman" panose="02020603050405020304" pitchFamily="18" charset="0"/>
              </a:rPr>
              <a:t>Sahu, R.K., Dadich, J., Tyagi, B, and Vissa, N.K., 2020 b. </a:t>
            </a:r>
            <a:r>
              <a:rPr lang="en-US" sz="1400" dirty="0">
                <a:effectLst/>
                <a:latin typeface="Roboto" panose="02000000000000000000" pitchFamily="2" charset="0"/>
                <a:ea typeface="Roboto" panose="02000000000000000000" pitchFamily="2" charset="0"/>
                <a:cs typeface="Times New Roman" panose="02020603050405020304" pitchFamily="18" charset="0"/>
              </a:rPr>
              <a:t>Trends of thermodynamic indices thresholds over two tropical stations of north east India during pre monsoon thunderstorms. </a:t>
            </a:r>
            <a:r>
              <a:rPr lang="en-US" sz="1400" dirty="0">
                <a:effectLst/>
                <a:latin typeface="Roboto" panose="020B0604020202020204" pitchFamily="2" charset="0"/>
                <a:ea typeface="Roboto" panose="020B0604020202020204" pitchFamily="2" charset="0"/>
                <a:cs typeface="Times New Roman" panose="02020603050405020304" pitchFamily="18" charset="0"/>
              </a:rPr>
              <a:t>J. Atmos. Sol. Terr. Phys., 211, 105472. </a:t>
            </a:r>
            <a:r>
              <a:rPr lang="en-IN" sz="1400" b="0" dirty="0">
                <a:effectLst/>
                <a:latin typeface="Roboto" panose="020B0604020202020204" pitchFamily="2" charset="0"/>
                <a:ea typeface="Roboto" panose="020B0604020202020204" pitchFamily="2" charset="0"/>
              </a:rPr>
              <a:t>https://doi.org/10.1016/j.jastp.2020.105472.</a:t>
            </a:r>
          </a:p>
          <a:p>
            <a:pPr marL="342900" indent="-342900" algn="just">
              <a:lnSpc>
                <a:spcPct val="150000"/>
              </a:lnSpc>
              <a:spcAft>
                <a:spcPts val="800"/>
              </a:spcAft>
              <a:buFont typeface="Wingdings" panose="05000000000000000000" pitchFamily="2" charset="2"/>
              <a:buChar char=""/>
              <a:tabLst>
                <a:tab pos="457200" algn="l"/>
              </a:tabLst>
            </a:pPr>
            <a:r>
              <a:rPr lang="en-US" sz="1400" b="0" dirty="0">
                <a:latin typeface="Roboto" panose="020B0604020202020204" pitchFamily="2" charset="0"/>
                <a:ea typeface="Roboto" panose="020B0604020202020204" pitchFamily="2" charset="0"/>
                <a:cs typeface="Times New Roman" panose="02020603050405020304" pitchFamily="18" charset="0"/>
              </a:rPr>
              <a:t>STORM (Severe Thunderstorms—Observations and Regional Modeling) </a:t>
            </a:r>
            <a:r>
              <a:rPr lang="en-US" sz="1400" b="0" dirty="0" err="1">
                <a:latin typeface="Roboto" panose="020B0604020202020204" pitchFamily="2" charset="0"/>
                <a:ea typeface="Roboto" panose="020B0604020202020204" pitchFamily="2" charset="0"/>
                <a:cs typeface="Times New Roman" panose="02020603050405020304" pitchFamily="18" charset="0"/>
              </a:rPr>
              <a:t>Programme</a:t>
            </a:r>
            <a:r>
              <a:rPr lang="en-US" sz="1400" b="0" dirty="0">
                <a:latin typeface="Roboto" panose="020B0604020202020204" pitchFamily="2" charset="0"/>
                <a:ea typeface="Roboto" panose="020B0604020202020204" pitchFamily="2" charset="0"/>
                <a:cs typeface="Times New Roman" panose="02020603050405020304" pitchFamily="18" charset="0"/>
              </a:rPr>
              <a:t>, 2005 Science plan Department of Science and Technology Government of India.</a:t>
            </a:r>
          </a:p>
          <a:p>
            <a:pPr marL="342900" lvl="0" indent="-342900" algn="just">
              <a:lnSpc>
                <a:spcPct val="150000"/>
              </a:lnSpc>
              <a:spcAft>
                <a:spcPts val="800"/>
              </a:spcAft>
              <a:buFont typeface="Wingdings" panose="05000000000000000000" pitchFamily="2" charset="2"/>
              <a:buChar char=""/>
              <a:tabLst>
                <a:tab pos="457200" algn="l"/>
              </a:tabLst>
            </a:pPr>
            <a:r>
              <a:rPr lang="en-US" sz="1400" dirty="0">
                <a:effectLst/>
                <a:latin typeface="Roboto" panose="020B0604020202020204" pitchFamily="2" charset="0"/>
                <a:ea typeface="Roboto" panose="020B0604020202020204" pitchFamily="2" charset="0"/>
                <a:cs typeface="Times New Roman" panose="02020603050405020304" pitchFamily="18" charset="0"/>
              </a:rPr>
              <a:t>Tyagi, B., Krishna, V.N., and Satyanarayana, A.N.V., 2011. </a:t>
            </a:r>
            <a:r>
              <a:rPr lang="en-US" sz="1400" dirty="0">
                <a:effectLst/>
                <a:latin typeface="Roboto" panose="02000000000000000000" pitchFamily="2" charset="0"/>
                <a:ea typeface="Roboto" panose="02000000000000000000" pitchFamily="2" charset="0"/>
                <a:cs typeface="Times New Roman" panose="02020603050405020304" pitchFamily="18" charset="0"/>
              </a:rPr>
              <a:t>Study of thermodynamic indices in forecasting pre monsoon thunderstorms over Kolkata during STORM pilot phase 2006-2008. </a:t>
            </a:r>
            <a:r>
              <a:rPr lang="en-US" sz="1400" dirty="0">
                <a:effectLst/>
                <a:latin typeface="Roboto" panose="020B0604020202020204" pitchFamily="2" charset="0"/>
                <a:ea typeface="Roboto" panose="020B0604020202020204" pitchFamily="2" charset="0"/>
                <a:cs typeface="Times New Roman" panose="02020603050405020304" pitchFamily="18" charset="0"/>
              </a:rPr>
              <a:t>Nat. Hazards, 56(3), 681-698. </a:t>
            </a:r>
            <a:r>
              <a:rPr lang="en-IN" sz="1400" b="0" dirty="0">
                <a:effectLst/>
                <a:latin typeface="Roboto" panose="020B0604020202020204" pitchFamily="2" charset="0"/>
                <a:ea typeface="Roboto" panose="020B0604020202020204" pitchFamily="2" charset="0"/>
                <a:hlinkClick r:id="rId2"/>
              </a:rPr>
              <a:t>https://doi.org/10.1007/s11069-010-9582-x</a:t>
            </a:r>
            <a:r>
              <a:rPr lang="en-US" sz="1400" b="0" dirty="0">
                <a:latin typeface="Roboto" panose="020B0604020202020204" pitchFamily="2" charset="0"/>
                <a:ea typeface="Roboto" panose="020B0604020202020204" pitchFamily="2" charset="0"/>
                <a:cs typeface="Times New Roman" panose="02020603050405020304" pitchFamily="18" charset="0"/>
              </a:rPr>
              <a:t>.</a:t>
            </a:r>
          </a:p>
        </p:txBody>
      </p:sp>
      <p:sp>
        <p:nvSpPr>
          <p:cNvPr id="8" name="TextBox 7">
            <a:extLst>
              <a:ext uri="{FF2B5EF4-FFF2-40B4-BE49-F238E27FC236}">
                <a16:creationId xmlns:a16="http://schemas.microsoft.com/office/drawing/2014/main" id="{E962FB18-1875-4776-93B5-DA87121BEE69}"/>
              </a:ext>
            </a:extLst>
          </p:cNvPr>
          <p:cNvSpPr txBox="1"/>
          <p:nvPr/>
        </p:nvSpPr>
        <p:spPr>
          <a:xfrm>
            <a:off x="0" y="0"/>
            <a:ext cx="12192000" cy="553998"/>
          </a:xfrm>
          <a:prstGeom prst="rect">
            <a:avLst/>
          </a:prstGeom>
          <a:noFill/>
        </p:spPr>
        <p:txBody>
          <a:bodyPr wrap="square" rtlCol="0">
            <a:spAutoFit/>
          </a:bodyPr>
          <a:lstStyle/>
          <a:p>
            <a:pPr algn="ctr"/>
            <a:r>
              <a:rPr lang="en-IN" sz="3000" b="1" dirty="0">
                <a:solidFill>
                  <a:srgbClr val="002060"/>
                </a:solidFill>
              </a:rPr>
              <a:t>References</a:t>
            </a:r>
          </a:p>
        </p:txBody>
      </p:sp>
      <p:pic>
        <p:nvPicPr>
          <p:cNvPr id="5" name="Picture 4">
            <a:extLst>
              <a:ext uri="{FF2B5EF4-FFF2-40B4-BE49-F238E27FC236}">
                <a16:creationId xmlns:a16="http://schemas.microsoft.com/office/drawing/2014/main" id="{B810B371-D264-C9F5-7588-68291A0974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5349" y="17498"/>
            <a:ext cx="2247086" cy="644583"/>
          </a:xfrm>
          <a:prstGeom prst="rect">
            <a:avLst/>
          </a:prstGeom>
          <a:ln>
            <a:solidFill>
              <a:schemeClr val="bg1"/>
            </a:solidFill>
          </a:ln>
        </p:spPr>
      </p:pic>
    </p:spTree>
    <p:extLst>
      <p:ext uri="{BB962C8B-B14F-4D97-AF65-F5344CB8AC3E}">
        <p14:creationId xmlns:p14="http://schemas.microsoft.com/office/powerpoint/2010/main" val="2852089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325A16A-7AC0-48A9-8E75-D8ADB8ABB7D3}"/>
              </a:ext>
            </a:extLst>
          </p:cNvPr>
          <p:cNvSpPr txBox="1"/>
          <p:nvPr/>
        </p:nvSpPr>
        <p:spPr>
          <a:xfrm>
            <a:off x="204186" y="674703"/>
            <a:ext cx="11798424" cy="2400657"/>
          </a:xfrm>
          <a:prstGeom prst="rect">
            <a:avLst/>
          </a:prstGeom>
          <a:noFill/>
        </p:spPr>
        <p:txBody>
          <a:bodyPr wrap="square" rtlCol="0">
            <a:spAutoFit/>
          </a:bodyPr>
          <a:lstStyle/>
          <a:p>
            <a:pPr algn="ctr"/>
            <a:r>
              <a:rPr lang="en-IN" sz="15000" b="1" dirty="0">
                <a:solidFill>
                  <a:schemeClr val="accent6">
                    <a:lumMod val="50000"/>
                  </a:schemeClr>
                </a:solidFill>
                <a:latin typeface="French Script MT" panose="03020402040607040605" pitchFamily="66" charset="0"/>
              </a:rPr>
              <a:t>Thank you</a:t>
            </a:r>
          </a:p>
        </p:txBody>
      </p:sp>
      <p:pic>
        <p:nvPicPr>
          <p:cNvPr id="7" name="Picture 6">
            <a:extLst>
              <a:ext uri="{FF2B5EF4-FFF2-40B4-BE49-F238E27FC236}">
                <a16:creationId xmlns:a16="http://schemas.microsoft.com/office/drawing/2014/main" id="{0023C14B-DD12-A0F7-0803-B57DAD69FD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5349" y="17498"/>
            <a:ext cx="2247086" cy="644583"/>
          </a:xfrm>
          <a:prstGeom prst="rect">
            <a:avLst/>
          </a:prstGeom>
          <a:ln>
            <a:solidFill>
              <a:schemeClr val="bg1"/>
            </a:solidFill>
          </a:ln>
        </p:spPr>
      </p:pic>
      <p:pic>
        <p:nvPicPr>
          <p:cNvPr id="3" name="Picture 2">
            <a:extLst>
              <a:ext uri="{FF2B5EF4-FFF2-40B4-BE49-F238E27FC236}">
                <a16:creationId xmlns:a16="http://schemas.microsoft.com/office/drawing/2014/main" id="{8572A130-E70B-1AFA-3D9C-3BC9EAB75B57}"/>
              </a:ext>
            </a:extLst>
          </p:cNvPr>
          <p:cNvPicPr>
            <a:picLocks noChangeAspect="1"/>
          </p:cNvPicPr>
          <p:nvPr/>
        </p:nvPicPr>
        <p:blipFill rotWithShape="1">
          <a:blip r:embed="rId3">
            <a:extLst>
              <a:ext uri="{28A0092B-C50C-407E-A947-70E740481C1C}">
                <a14:useLocalDpi xmlns:a14="http://schemas.microsoft.com/office/drawing/2010/main" val="0"/>
              </a:ext>
            </a:extLst>
          </a:blip>
          <a:srcRect t="5877" r="473"/>
          <a:stretch/>
        </p:blipFill>
        <p:spPr>
          <a:xfrm>
            <a:off x="1494146" y="3265264"/>
            <a:ext cx="8881495" cy="3048427"/>
          </a:xfrm>
          <a:prstGeom prst="rect">
            <a:avLst/>
          </a:prstGeom>
        </p:spPr>
      </p:pic>
    </p:spTree>
    <p:extLst>
      <p:ext uri="{BB962C8B-B14F-4D97-AF65-F5344CB8AC3E}">
        <p14:creationId xmlns:p14="http://schemas.microsoft.com/office/powerpoint/2010/main" val="4191781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F8C3791-4DAA-4C4F-37D8-3B59C23B29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5349" y="17498"/>
            <a:ext cx="2247086" cy="644583"/>
          </a:xfrm>
          <a:prstGeom prst="rect">
            <a:avLst/>
          </a:prstGeom>
          <a:ln>
            <a:solidFill>
              <a:schemeClr val="bg1"/>
            </a:solidFill>
          </a:ln>
        </p:spPr>
      </p:pic>
      <p:sp>
        <p:nvSpPr>
          <p:cNvPr id="22" name="TextBox 21">
            <a:extLst>
              <a:ext uri="{FF2B5EF4-FFF2-40B4-BE49-F238E27FC236}">
                <a16:creationId xmlns:a16="http://schemas.microsoft.com/office/drawing/2014/main" id="{7DFEEAAB-DFBA-44B3-96A4-C715E17BCA7F}"/>
              </a:ext>
            </a:extLst>
          </p:cNvPr>
          <p:cNvSpPr txBox="1"/>
          <p:nvPr/>
        </p:nvSpPr>
        <p:spPr>
          <a:xfrm>
            <a:off x="84882" y="-81025"/>
            <a:ext cx="12107118" cy="661720"/>
          </a:xfrm>
          <a:prstGeom prst="rect">
            <a:avLst/>
          </a:prstGeom>
          <a:noFill/>
        </p:spPr>
        <p:txBody>
          <a:bodyPr wrap="square">
            <a:spAutoFit/>
          </a:bodyPr>
          <a:lstStyle/>
          <a:p>
            <a:pPr algn="l"/>
            <a:endParaRPr lang="en-IN" sz="900" b="0" i="0" u="none" strike="noStrike" baseline="0" dirty="0">
              <a:solidFill>
                <a:srgbClr val="000000"/>
              </a:solidFill>
              <a:latin typeface="Arial" panose="020B0604020202020204" pitchFamily="34" charset="0"/>
            </a:endParaRPr>
          </a:p>
          <a:p>
            <a:pPr algn="ctr"/>
            <a:r>
              <a:rPr lang="en-IN" sz="2800" b="1" i="0" u="none" strike="noStrike" baseline="0" dirty="0">
                <a:solidFill>
                  <a:srgbClr val="FFFF00"/>
                </a:solidFill>
                <a:latin typeface="Roboto" panose="02000000000000000000" pitchFamily="2" charset="0"/>
                <a:ea typeface="Roboto" panose="02000000000000000000" pitchFamily="2" charset="0"/>
              </a:rPr>
              <a:t> </a:t>
            </a:r>
            <a:r>
              <a:rPr lang="en-IN" sz="2800" b="1" i="0" u="none" strike="noStrike" baseline="0" dirty="0">
                <a:solidFill>
                  <a:srgbClr val="002060"/>
                </a:solidFill>
                <a:latin typeface="Roboto" panose="02000000000000000000" pitchFamily="2" charset="0"/>
                <a:ea typeface="Roboto" panose="02000000000000000000" pitchFamily="2" charset="0"/>
              </a:rPr>
              <a:t>Introduction</a:t>
            </a:r>
            <a:endParaRPr lang="en-IN" sz="2800" b="1" dirty="0">
              <a:solidFill>
                <a:srgbClr val="002060"/>
              </a:solidFill>
              <a:latin typeface="Roboto" panose="02000000000000000000" pitchFamily="2" charset="0"/>
              <a:ea typeface="Roboto" panose="02000000000000000000" pitchFamily="2" charset="0"/>
            </a:endParaRPr>
          </a:p>
        </p:txBody>
      </p:sp>
      <p:sp>
        <p:nvSpPr>
          <p:cNvPr id="24" name="TextBox 23">
            <a:extLst>
              <a:ext uri="{FF2B5EF4-FFF2-40B4-BE49-F238E27FC236}">
                <a16:creationId xmlns:a16="http://schemas.microsoft.com/office/drawing/2014/main" id="{9A5FC9E5-2F1D-43DD-A08E-D5447962D78F}"/>
              </a:ext>
            </a:extLst>
          </p:cNvPr>
          <p:cNvSpPr txBox="1"/>
          <p:nvPr/>
        </p:nvSpPr>
        <p:spPr>
          <a:xfrm>
            <a:off x="7723573" y="4515253"/>
            <a:ext cx="4383546" cy="738664"/>
          </a:xfrm>
          <a:prstGeom prst="rect">
            <a:avLst/>
          </a:prstGeom>
          <a:noFill/>
        </p:spPr>
        <p:txBody>
          <a:bodyPr wrap="square">
            <a:spAutoFit/>
          </a:bodyPr>
          <a:lstStyle/>
          <a:p>
            <a:pPr algn="ctr"/>
            <a:r>
              <a:rPr lang="en-US" sz="1400" b="0" i="0" u="none" strike="noStrike" baseline="0" dirty="0">
                <a:solidFill>
                  <a:schemeClr val="bg1"/>
                </a:solidFill>
                <a:latin typeface="Calibri" panose="020F0502020204030204" pitchFamily="34" charset="0"/>
              </a:rPr>
              <a:t> </a:t>
            </a:r>
            <a:r>
              <a:rPr lang="en-US" sz="1400" b="1" i="1" u="none" strike="noStrike" baseline="0" dirty="0">
                <a:solidFill>
                  <a:srgbClr val="002060"/>
                </a:solidFill>
                <a:latin typeface="Calibri" panose="020F0502020204030204" pitchFamily="34" charset="0"/>
              </a:rPr>
              <a:t>Figure 1: Thunderstorms and associated Lightning (adopted from https://apod.nasa.gov/apod/ap161205.html)</a:t>
            </a:r>
            <a:endParaRPr lang="en-IN" sz="1400" dirty="0">
              <a:solidFill>
                <a:srgbClr val="002060"/>
              </a:solidFill>
            </a:endParaRPr>
          </a:p>
        </p:txBody>
      </p:sp>
      <p:sp>
        <p:nvSpPr>
          <p:cNvPr id="25" name="TextBox 24">
            <a:extLst>
              <a:ext uri="{FF2B5EF4-FFF2-40B4-BE49-F238E27FC236}">
                <a16:creationId xmlns:a16="http://schemas.microsoft.com/office/drawing/2014/main" id="{58255145-084F-4F08-A2D5-09F2FF1BBA9F}"/>
              </a:ext>
            </a:extLst>
          </p:cNvPr>
          <p:cNvSpPr txBox="1"/>
          <p:nvPr/>
        </p:nvSpPr>
        <p:spPr>
          <a:xfrm>
            <a:off x="31613" y="1263411"/>
            <a:ext cx="7638691" cy="2862322"/>
          </a:xfrm>
          <a:prstGeom prst="rect">
            <a:avLst/>
          </a:prstGeom>
          <a:noFill/>
        </p:spPr>
        <p:txBody>
          <a:bodyPr wrap="square">
            <a:spAutoFit/>
          </a:bodyPr>
          <a:lstStyle/>
          <a:p>
            <a:pPr marL="342900" indent="-342900" algn="just">
              <a:buFont typeface="Wingdings" panose="05000000000000000000" pitchFamily="2" charset="2"/>
              <a:buChar char="Ø"/>
              <a:tabLst>
                <a:tab pos="3946525" algn="l"/>
              </a:tabLst>
            </a:pPr>
            <a:r>
              <a:rPr lang="en-US" sz="2000" dirty="0">
                <a:latin typeface="Roboto" panose="02000000000000000000" pitchFamily="2" charset="0"/>
                <a:ea typeface="Roboto" panose="02000000000000000000" pitchFamily="2" charset="0"/>
              </a:rPr>
              <a:t>Pre-monsoon season (March-May) in eastern India is characterised by increased frequency and intensity convective activity across the country (Tyagi et al., 2011; Sahu et al., 2020a).</a:t>
            </a:r>
          </a:p>
          <a:p>
            <a:pPr marL="342900" indent="-342900" algn="just">
              <a:buFont typeface="Wingdings" panose="05000000000000000000" pitchFamily="2" charset="2"/>
              <a:buChar char="Ø"/>
              <a:tabLst>
                <a:tab pos="3946525" algn="l"/>
              </a:tabLst>
            </a:pPr>
            <a:endParaRPr lang="en-US" sz="2000" dirty="0">
              <a:latin typeface="Roboto" panose="02000000000000000000" pitchFamily="2" charset="0"/>
              <a:ea typeface="Roboto" panose="02000000000000000000" pitchFamily="2" charset="0"/>
            </a:endParaRPr>
          </a:p>
          <a:p>
            <a:pPr marL="342900" indent="-342900" algn="just">
              <a:buFont typeface="Wingdings" panose="05000000000000000000" pitchFamily="2" charset="2"/>
              <a:buChar char="Ø"/>
            </a:pPr>
            <a:r>
              <a:rPr lang="en-US" sz="2000" dirty="0">
                <a:latin typeface="Roboto" panose="02000000000000000000" pitchFamily="2" charset="0"/>
                <a:ea typeface="Roboto" panose="02000000000000000000" pitchFamily="2" charset="0"/>
              </a:rPr>
              <a:t>These thunderstorms frequently arise over the Bihar plateau and nearby areas and move southeast. This type of convection is known as "Nor'westers" or "Kal-Baishakhi.“</a:t>
            </a:r>
          </a:p>
          <a:p>
            <a:pPr algn="just"/>
            <a:endParaRPr lang="en-US" sz="2000" dirty="0">
              <a:latin typeface="Roboto" panose="02000000000000000000" pitchFamily="2" charset="0"/>
              <a:ea typeface="Roboto" panose="02000000000000000000" pitchFamily="2" charset="0"/>
            </a:endParaRPr>
          </a:p>
        </p:txBody>
      </p:sp>
      <p:sp>
        <p:nvSpPr>
          <p:cNvPr id="2" name="AutoShape 2" descr="Deadlines Coming for AGU Fall Meeting and AMS Annual Meeting | Earth and  Environmental System Modeling">
            <a:extLst>
              <a:ext uri="{FF2B5EF4-FFF2-40B4-BE49-F238E27FC236}">
                <a16:creationId xmlns:a16="http://schemas.microsoft.com/office/drawing/2014/main" id="{9FAA7C61-8E94-4FB0-8A59-A6D953921AA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4" name="TextBox 13">
            <a:extLst>
              <a:ext uri="{FF2B5EF4-FFF2-40B4-BE49-F238E27FC236}">
                <a16:creationId xmlns:a16="http://schemas.microsoft.com/office/drawing/2014/main" id="{9C30A5C9-42F5-4AD3-85EB-ADE7BC3766B7}"/>
              </a:ext>
            </a:extLst>
          </p:cNvPr>
          <p:cNvSpPr txBox="1"/>
          <p:nvPr/>
        </p:nvSpPr>
        <p:spPr>
          <a:xfrm>
            <a:off x="1" y="4025280"/>
            <a:ext cx="7670304" cy="1323439"/>
          </a:xfrm>
          <a:prstGeom prst="rect">
            <a:avLst/>
          </a:prstGeom>
          <a:noFill/>
        </p:spPr>
        <p:txBody>
          <a:bodyPr wrap="square">
            <a:spAutoFit/>
          </a:bodyPr>
          <a:lstStyle/>
          <a:p>
            <a:pPr marL="342900" indent="-342900" algn="just">
              <a:buFont typeface="Wingdings" panose="05000000000000000000" pitchFamily="2" charset="2"/>
              <a:buChar char="Ø"/>
            </a:pPr>
            <a:r>
              <a:rPr lang="en-US" sz="2000" dirty="0">
                <a:latin typeface="Roboto" panose="02000000000000000000" pitchFamily="2" charset="0"/>
                <a:ea typeface="Roboto" panose="02000000000000000000" pitchFamily="2" charset="0"/>
              </a:rPr>
              <a:t>The use of stability indices is one of the popular method for nowcasting thunderstorms. These indices are calculated hours before an event and have shown usefulness in prediction (Kunz, 2007; Tyagi et al., 2011; Sahu et al., 2020b).</a:t>
            </a:r>
          </a:p>
        </p:txBody>
      </p:sp>
      <p:pic>
        <p:nvPicPr>
          <p:cNvPr id="4" name="Picture 3">
            <a:extLst>
              <a:ext uri="{FF2B5EF4-FFF2-40B4-BE49-F238E27FC236}">
                <a16:creationId xmlns:a16="http://schemas.microsoft.com/office/drawing/2014/main" id="{56E585B0-3235-4830-F7D4-E456E25314B8}"/>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7723573" y="1130799"/>
            <a:ext cx="4384800" cy="3286800"/>
          </a:xfrm>
          <a:prstGeom prst="rect">
            <a:avLst/>
          </a:prstGeom>
        </p:spPr>
      </p:pic>
    </p:spTree>
    <p:extLst>
      <p:ext uri="{BB962C8B-B14F-4D97-AF65-F5344CB8AC3E}">
        <p14:creationId xmlns:p14="http://schemas.microsoft.com/office/powerpoint/2010/main" val="3446524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ED97949-5782-E35D-FA27-1A32BEA2A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8441" y="17498"/>
            <a:ext cx="2253994" cy="646565"/>
          </a:xfrm>
          <a:prstGeom prst="rect">
            <a:avLst/>
          </a:prstGeom>
          <a:ln>
            <a:solidFill>
              <a:schemeClr val="bg1"/>
            </a:solidFill>
          </a:ln>
        </p:spPr>
      </p:pic>
      <p:sp>
        <p:nvSpPr>
          <p:cNvPr id="22" name="TextBox 21">
            <a:extLst>
              <a:ext uri="{FF2B5EF4-FFF2-40B4-BE49-F238E27FC236}">
                <a16:creationId xmlns:a16="http://schemas.microsoft.com/office/drawing/2014/main" id="{7DFEEAAB-DFBA-44B3-96A4-C715E17BCA7F}"/>
              </a:ext>
            </a:extLst>
          </p:cNvPr>
          <p:cNvSpPr txBox="1"/>
          <p:nvPr/>
        </p:nvSpPr>
        <p:spPr>
          <a:xfrm>
            <a:off x="84882" y="-81025"/>
            <a:ext cx="12107118" cy="661720"/>
          </a:xfrm>
          <a:prstGeom prst="rect">
            <a:avLst/>
          </a:prstGeom>
          <a:noFill/>
        </p:spPr>
        <p:txBody>
          <a:bodyPr wrap="square">
            <a:spAutoFit/>
          </a:bodyPr>
          <a:lstStyle/>
          <a:p>
            <a:pPr algn="l"/>
            <a:endParaRPr lang="en-IN" sz="900" b="0" i="0" u="none" strike="noStrike" baseline="0" dirty="0">
              <a:solidFill>
                <a:srgbClr val="000000"/>
              </a:solidFill>
              <a:latin typeface="Arial" panose="020B0604020202020204" pitchFamily="34" charset="0"/>
            </a:endParaRPr>
          </a:p>
          <a:p>
            <a:pPr algn="ctr"/>
            <a:r>
              <a:rPr lang="en-IN" sz="2800" b="1" i="0" u="none" strike="noStrike" baseline="0" dirty="0">
                <a:solidFill>
                  <a:srgbClr val="FFFF00"/>
                </a:solidFill>
                <a:latin typeface="Roboto" panose="02000000000000000000" pitchFamily="2" charset="0"/>
                <a:ea typeface="Roboto" panose="02000000000000000000" pitchFamily="2" charset="0"/>
              </a:rPr>
              <a:t> </a:t>
            </a:r>
            <a:r>
              <a:rPr lang="en-IN" sz="2800" b="1" i="0" u="none" strike="noStrike" baseline="0" dirty="0">
                <a:solidFill>
                  <a:srgbClr val="002060"/>
                </a:solidFill>
                <a:latin typeface="Roboto" panose="02000000000000000000" pitchFamily="2" charset="0"/>
                <a:ea typeface="Roboto" panose="02000000000000000000" pitchFamily="2" charset="0"/>
              </a:rPr>
              <a:t>Introduction (Contd.)</a:t>
            </a:r>
            <a:endParaRPr lang="en-IN" sz="2800" b="1" dirty="0">
              <a:solidFill>
                <a:srgbClr val="002060"/>
              </a:solidFill>
              <a:latin typeface="Roboto" panose="02000000000000000000" pitchFamily="2" charset="0"/>
              <a:ea typeface="Roboto" panose="02000000000000000000" pitchFamily="2" charset="0"/>
            </a:endParaRPr>
          </a:p>
        </p:txBody>
      </p:sp>
      <p:sp>
        <p:nvSpPr>
          <p:cNvPr id="25" name="TextBox 24">
            <a:extLst>
              <a:ext uri="{FF2B5EF4-FFF2-40B4-BE49-F238E27FC236}">
                <a16:creationId xmlns:a16="http://schemas.microsoft.com/office/drawing/2014/main" id="{58255145-084F-4F08-A2D5-09F2FF1BBA9F}"/>
              </a:ext>
            </a:extLst>
          </p:cNvPr>
          <p:cNvSpPr txBox="1"/>
          <p:nvPr/>
        </p:nvSpPr>
        <p:spPr>
          <a:xfrm>
            <a:off x="84882" y="761647"/>
            <a:ext cx="12022236" cy="4708981"/>
          </a:xfrm>
          <a:prstGeom prst="rect">
            <a:avLst/>
          </a:prstGeom>
          <a:noFill/>
        </p:spPr>
        <p:txBody>
          <a:bodyPr wrap="square">
            <a:spAutoFit/>
          </a:bodyPr>
          <a:lstStyle/>
          <a:p>
            <a:pPr marL="342900" indent="-342900" algn="just">
              <a:buFont typeface="Wingdings" panose="05000000000000000000" pitchFamily="2" charset="2"/>
              <a:buChar char="Ø"/>
            </a:pPr>
            <a:r>
              <a:rPr lang="en-US" sz="2000" dirty="0">
                <a:latin typeface="Roboto" panose="02000000000000000000" pitchFamily="2" charset="0"/>
                <a:ea typeface="Roboto" panose="02000000000000000000" pitchFamily="2" charset="0"/>
              </a:rPr>
              <a:t>Topography substantially impacts weather processes by transferring momentum and energy among mesoscale and large-scale weather systems (Rotach et al., 2015).</a:t>
            </a:r>
          </a:p>
          <a:p>
            <a:pPr algn="just"/>
            <a:endParaRPr lang="en-US" sz="2000" dirty="0">
              <a:latin typeface="Roboto" panose="02000000000000000000" pitchFamily="2" charset="0"/>
              <a:ea typeface="Roboto" panose="02000000000000000000" pitchFamily="2" charset="0"/>
            </a:endParaRPr>
          </a:p>
          <a:p>
            <a:pPr marL="342900" indent="-342900" algn="just">
              <a:buFont typeface="Wingdings" panose="05000000000000000000" pitchFamily="2" charset="2"/>
              <a:buChar char="Ø"/>
            </a:pPr>
            <a:r>
              <a:rPr lang="en-US" sz="2000" dirty="0">
                <a:latin typeface="Roboto" panose="02000000000000000000" pitchFamily="2" charset="0"/>
                <a:ea typeface="Roboto" panose="02000000000000000000" pitchFamily="2" charset="0"/>
              </a:rPr>
              <a:t>It plays an essential role in developing convection and later results in the formation of thunderstorms.  It has been reported that most of the thunderstorms formed over Eastern India are initiated at the Chhotanagpur Plateau (STORM Science Plan, 2005). So, in this work, we have tried to see the impact of topography by changing its heights (increasing and decreasing) over the Chhotanagpur plateau (CNP).</a:t>
            </a:r>
          </a:p>
          <a:p>
            <a:pPr algn="just"/>
            <a:endParaRPr lang="en-US" sz="2000" dirty="0">
              <a:latin typeface="Roboto" panose="02000000000000000000" pitchFamily="2" charset="0"/>
              <a:ea typeface="Roboto" panose="02000000000000000000" pitchFamily="2" charset="0"/>
            </a:endParaRPr>
          </a:p>
          <a:p>
            <a:pPr marL="342900" indent="-342900" algn="just">
              <a:buFont typeface="Wingdings" panose="05000000000000000000" pitchFamily="2" charset="2"/>
              <a:buChar char="Ø"/>
            </a:pPr>
            <a:r>
              <a:rPr lang="en-US" sz="2000" dirty="0">
                <a:latin typeface="Roboto" panose="02000000000000000000" pitchFamily="2" charset="0"/>
                <a:ea typeface="Roboto" panose="02000000000000000000" pitchFamily="2" charset="0"/>
              </a:rPr>
              <a:t>The indices used in this work is Convective Available Potential Energy (CAPE), Convective Inhibition (CIN), Severe Weather Threat Index (SWEAT), Cross Total Index (CTI), Vertical Total Index (VTI), Totals Total Index (TTI), K Index (KI), Humidity Index (HI). </a:t>
            </a:r>
          </a:p>
          <a:p>
            <a:pPr marL="342900" indent="-342900" algn="just">
              <a:buFont typeface="Wingdings" panose="05000000000000000000" pitchFamily="2" charset="2"/>
              <a:buChar char="Ø"/>
            </a:pPr>
            <a:endParaRPr lang="en-US" sz="2000" dirty="0">
              <a:latin typeface="Roboto" panose="02000000000000000000" pitchFamily="2" charset="0"/>
              <a:ea typeface="Roboto" panose="02000000000000000000" pitchFamily="2" charset="0"/>
            </a:endParaRPr>
          </a:p>
          <a:p>
            <a:pPr marL="342900" indent="-342900" algn="just">
              <a:buFont typeface="Wingdings" panose="05000000000000000000" pitchFamily="2" charset="2"/>
              <a:buChar char="Ø"/>
            </a:pPr>
            <a:r>
              <a:rPr lang="en-US" sz="2000" dirty="0">
                <a:latin typeface="Roboto" panose="02000000000000000000" pitchFamily="2" charset="0"/>
                <a:ea typeface="Roboto" panose="02000000000000000000" pitchFamily="2" charset="0"/>
              </a:rPr>
              <a:t>The model analysis shows that when the topography of the CNP changes (increases/decreases) from its actual topography, the characteristics of several thermodynamic indices change substantially. </a:t>
            </a:r>
          </a:p>
        </p:txBody>
      </p:sp>
      <p:sp>
        <p:nvSpPr>
          <p:cNvPr id="2" name="AutoShape 2" descr="Deadlines Coming for AGU Fall Meeting and AMS Annual Meeting | Earth and  Environmental System Modeling">
            <a:extLst>
              <a:ext uri="{FF2B5EF4-FFF2-40B4-BE49-F238E27FC236}">
                <a16:creationId xmlns:a16="http://schemas.microsoft.com/office/drawing/2014/main" id="{9FAA7C61-8E94-4FB0-8A59-A6D953921AA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p14="http://schemas.microsoft.com/office/powerpoint/2010/main" val="4247351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799F0E0-68AD-47E4-B384-307CA9AAEF0B}"/>
              </a:ext>
            </a:extLst>
          </p:cNvPr>
          <p:cNvSpPr txBox="1"/>
          <p:nvPr/>
        </p:nvSpPr>
        <p:spPr>
          <a:xfrm>
            <a:off x="49605" y="711568"/>
            <a:ext cx="7824350" cy="6247864"/>
          </a:xfrm>
          <a:prstGeom prst="rect">
            <a:avLst/>
          </a:prstGeom>
          <a:noFill/>
        </p:spPr>
        <p:txBody>
          <a:bodyPr wrap="square">
            <a:spAutoFit/>
          </a:bodyPr>
          <a:lstStyle/>
          <a:p>
            <a:pPr marL="342900" indent="-342900" algn="just">
              <a:buFont typeface="Wingdings" panose="05000000000000000000" pitchFamily="2" charset="2"/>
              <a:buChar char="Ø"/>
            </a:pPr>
            <a:r>
              <a:rPr lang="en-IN" sz="2000" dirty="0">
                <a:solidFill>
                  <a:srgbClr val="000000"/>
                </a:solidFill>
                <a:latin typeface="Roboto" panose="02000000000000000000" pitchFamily="2" charset="0"/>
                <a:ea typeface="Roboto" panose="02000000000000000000" pitchFamily="2" charset="0"/>
              </a:rPr>
              <a:t>For this study Eastern India area which covers the Chhota Nagpur Plateau (CNP) area have been chosen. The CNP region covers the parts of Odisha, West Bengal, Jharkhand, Bihar, Chhattisgarh and a small part of Uttar Pradesh.</a:t>
            </a:r>
          </a:p>
          <a:p>
            <a:pPr marL="342900" indent="-342900" algn="just">
              <a:buFont typeface="Wingdings" panose="05000000000000000000" pitchFamily="2" charset="2"/>
              <a:buChar char="Ø"/>
            </a:pPr>
            <a:endParaRPr lang="en-IN" sz="2000" dirty="0">
              <a:solidFill>
                <a:srgbClr val="000000"/>
              </a:solidFill>
              <a:latin typeface="Roboto" panose="02000000000000000000" pitchFamily="2" charset="0"/>
              <a:ea typeface="Roboto" panose="02000000000000000000" pitchFamily="2" charset="0"/>
            </a:endParaRPr>
          </a:p>
          <a:p>
            <a:pPr marL="342900" indent="-342900" algn="just">
              <a:buFont typeface="Wingdings" panose="05000000000000000000" pitchFamily="2" charset="2"/>
              <a:buChar char="Ø"/>
            </a:pPr>
            <a:r>
              <a:rPr lang="en-IN" sz="2000" dirty="0">
                <a:solidFill>
                  <a:srgbClr val="000000"/>
                </a:solidFill>
                <a:latin typeface="Roboto" panose="02000000000000000000" pitchFamily="2" charset="0"/>
                <a:ea typeface="Roboto" panose="02000000000000000000" pitchFamily="2" charset="0"/>
              </a:rPr>
              <a:t>Thunderstorm occurrence information has been obtained from Storm Project Report of India Meteorological Department (IMD).</a:t>
            </a:r>
          </a:p>
          <a:p>
            <a:pPr algn="just"/>
            <a:endParaRPr lang="en-IN" sz="2000" dirty="0">
              <a:solidFill>
                <a:srgbClr val="000000"/>
              </a:solidFill>
              <a:latin typeface="Roboto" panose="02000000000000000000" pitchFamily="2" charset="0"/>
              <a:ea typeface="Roboto" panose="02000000000000000000" pitchFamily="2" charset="0"/>
            </a:endParaRPr>
          </a:p>
          <a:p>
            <a:pPr marL="342900" indent="-342900" algn="just">
              <a:buFont typeface="Wingdings" panose="05000000000000000000" pitchFamily="2" charset="2"/>
              <a:buChar char="Ø"/>
            </a:pPr>
            <a:r>
              <a:rPr lang="en-US" sz="2000" dirty="0">
                <a:solidFill>
                  <a:srgbClr val="000000"/>
                </a:solidFill>
                <a:latin typeface="Roboto" panose="02000000000000000000" pitchFamily="2" charset="0"/>
                <a:ea typeface="Roboto" panose="02000000000000000000" pitchFamily="2" charset="0"/>
              </a:rPr>
              <a:t>For this study NCEP/NCAR FNL data is utilized as initial condition to the WRF-ARW model (Version 3.9) . The model was run for 30 hours, starting at 0000 UTC, to examine 10 thunderstorm scenarios. For comparison of model with observation radiosonde (Vertical) data and MOSDAC </a:t>
            </a:r>
            <a:r>
              <a:rPr lang="it-IT" sz="2000" dirty="0">
                <a:solidFill>
                  <a:srgbClr val="000000"/>
                </a:solidFill>
                <a:latin typeface="Roboto" panose="02000000000000000000" pitchFamily="2" charset="0"/>
                <a:ea typeface="Roboto" panose="02000000000000000000" pitchFamily="2" charset="0"/>
              </a:rPr>
              <a:t>(Meteorological &amp; Oceanographic Satellite Data Archival Centre, ISRO, India) </a:t>
            </a:r>
            <a:r>
              <a:rPr lang="en-US" sz="2000" dirty="0">
                <a:solidFill>
                  <a:srgbClr val="000000"/>
                </a:solidFill>
                <a:latin typeface="Roboto" panose="02000000000000000000" pitchFamily="2" charset="0"/>
                <a:ea typeface="Roboto" panose="02000000000000000000" pitchFamily="2" charset="0"/>
              </a:rPr>
              <a:t>(Horizontal) data was utilized.</a:t>
            </a:r>
          </a:p>
          <a:p>
            <a:pPr algn="just"/>
            <a:endParaRPr lang="en-US" sz="2000" dirty="0">
              <a:solidFill>
                <a:srgbClr val="000000"/>
              </a:solidFill>
              <a:latin typeface="Roboto" panose="02000000000000000000" pitchFamily="2" charset="0"/>
              <a:ea typeface="Roboto" panose="02000000000000000000" pitchFamily="2" charset="0"/>
            </a:endParaRPr>
          </a:p>
          <a:p>
            <a:pPr marL="342900" indent="-342900" algn="just">
              <a:buFont typeface="Wingdings" panose="05000000000000000000" pitchFamily="2" charset="2"/>
              <a:buChar char="Ø"/>
            </a:pPr>
            <a:r>
              <a:rPr lang="en-US" sz="2000" dirty="0">
                <a:solidFill>
                  <a:srgbClr val="000000"/>
                </a:solidFill>
                <a:latin typeface="Roboto" panose="02000000000000000000" pitchFamily="2" charset="0"/>
                <a:ea typeface="Roboto" panose="02000000000000000000" pitchFamily="2" charset="0"/>
              </a:rPr>
              <a:t>For this experiment, a triple-nested domain structure was used. The first domain (d01) has a 27-kilometer resolution, while the second (d02) and third domains (d03) have 9-kilometer and 3-kilometer resolutions, respectively.</a:t>
            </a:r>
            <a:endParaRPr lang="en-IN" sz="2000" dirty="0">
              <a:solidFill>
                <a:srgbClr val="000000"/>
              </a:solidFill>
              <a:latin typeface="Roboto" panose="02000000000000000000" pitchFamily="2" charset="0"/>
              <a:ea typeface="Roboto" panose="02000000000000000000" pitchFamily="2" charset="0"/>
            </a:endParaRPr>
          </a:p>
        </p:txBody>
      </p:sp>
      <p:sp>
        <p:nvSpPr>
          <p:cNvPr id="7" name="Rectangle 6">
            <a:extLst>
              <a:ext uri="{FF2B5EF4-FFF2-40B4-BE49-F238E27FC236}">
                <a16:creationId xmlns:a16="http://schemas.microsoft.com/office/drawing/2014/main" id="{FC5D4577-26DE-45B5-8174-1E17C1F46872}"/>
              </a:ext>
            </a:extLst>
          </p:cNvPr>
          <p:cNvSpPr/>
          <p:nvPr/>
        </p:nvSpPr>
        <p:spPr>
          <a:xfrm>
            <a:off x="7967076" y="914399"/>
            <a:ext cx="4013432" cy="5455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C4264F40-36CC-4091-9D9D-B3334F32031D}"/>
              </a:ext>
            </a:extLst>
          </p:cNvPr>
          <p:cNvSpPr txBox="1"/>
          <p:nvPr/>
        </p:nvSpPr>
        <p:spPr>
          <a:xfrm>
            <a:off x="8035842" y="6443657"/>
            <a:ext cx="4106553" cy="307777"/>
          </a:xfrm>
          <a:prstGeom prst="rect">
            <a:avLst/>
          </a:prstGeom>
          <a:noFill/>
        </p:spPr>
        <p:txBody>
          <a:bodyPr wrap="square" rtlCol="0">
            <a:spAutoFit/>
          </a:bodyPr>
          <a:lstStyle/>
          <a:p>
            <a:pPr algn="ctr"/>
            <a:r>
              <a:rPr lang="en-IN" sz="1400" b="1" i="1" dirty="0">
                <a:solidFill>
                  <a:srgbClr val="002060"/>
                </a:solidFill>
                <a:latin typeface="Roboto" panose="020B0604020202020204" pitchFamily="2" charset="0"/>
                <a:ea typeface="Roboto" panose="020B0604020202020204" pitchFamily="2" charset="0"/>
              </a:rPr>
              <a:t>Figure 2: Study area showing CNP region</a:t>
            </a:r>
          </a:p>
        </p:txBody>
      </p:sp>
      <p:sp>
        <p:nvSpPr>
          <p:cNvPr id="9" name="TextBox 8">
            <a:extLst>
              <a:ext uri="{FF2B5EF4-FFF2-40B4-BE49-F238E27FC236}">
                <a16:creationId xmlns:a16="http://schemas.microsoft.com/office/drawing/2014/main" id="{1E7D92BB-D385-447A-A298-4E6F3E527CA1}"/>
              </a:ext>
            </a:extLst>
          </p:cNvPr>
          <p:cNvSpPr txBox="1"/>
          <p:nvPr/>
        </p:nvSpPr>
        <p:spPr>
          <a:xfrm>
            <a:off x="244913" y="33621"/>
            <a:ext cx="11828717" cy="666849"/>
          </a:xfrm>
          <a:prstGeom prst="rect">
            <a:avLst/>
          </a:prstGeom>
          <a:noFill/>
        </p:spPr>
        <p:txBody>
          <a:bodyPr wrap="square">
            <a:spAutoFit/>
          </a:bodyPr>
          <a:lstStyle/>
          <a:p>
            <a:pPr algn="ctr">
              <a:lnSpc>
                <a:spcPct val="150000"/>
              </a:lnSpc>
            </a:pPr>
            <a:r>
              <a:rPr lang="en-IN" sz="2800" b="1" dirty="0">
                <a:solidFill>
                  <a:srgbClr val="002060"/>
                </a:solidFill>
                <a:latin typeface="Roboto" panose="02000000000000000000" pitchFamily="2" charset="0"/>
                <a:ea typeface="Roboto" panose="02000000000000000000" pitchFamily="2" charset="0"/>
                <a:cs typeface="Arial" panose="020B0604020202020204" pitchFamily="34" charset="0"/>
              </a:rPr>
              <a:t>Site description, Data and Methodology</a:t>
            </a:r>
          </a:p>
        </p:txBody>
      </p:sp>
      <p:pic>
        <p:nvPicPr>
          <p:cNvPr id="11" name="Picture 10">
            <a:extLst>
              <a:ext uri="{FF2B5EF4-FFF2-40B4-BE49-F238E27FC236}">
                <a16:creationId xmlns:a16="http://schemas.microsoft.com/office/drawing/2014/main" id="{7840803F-4D53-1D31-D7FD-F57A82D24A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5349" y="26829"/>
            <a:ext cx="2247086" cy="644583"/>
          </a:xfrm>
          <a:prstGeom prst="rect">
            <a:avLst/>
          </a:prstGeom>
          <a:ln>
            <a:solidFill>
              <a:schemeClr val="bg1"/>
            </a:solidFill>
          </a:ln>
        </p:spPr>
      </p:pic>
      <p:pic>
        <p:nvPicPr>
          <p:cNvPr id="10" name="Picture 9">
            <a:extLst>
              <a:ext uri="{FF2B5EF4-FFF2-40B4-BE49-F238E27FC236}">
                <a16:creationId xmlns:a16="http://schemas.microsoft.com/office/drawing/2014/main" id="{503B7D5C-59C5-F24B-98C4-91789338A5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7077" y="767001"/>
            <a:ext cx="4013432" cy="5676656"/>
          </a:xfrm>
          <a:prstGeom prst="rect">
            <a:avLst/>
          </a:prstGeom>
        </p:spPr>
      </p:pic>
    </p:spTree>
    <p:extLst>
      <p:ext uri="{BB962C8B-B14F-4D97-AF65-F5344CB8AC3E}">
        <p14:creationId xmlns:p14="http://schemas.microsoft.com/office/powerpoint/2010/main" val="3210474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4D0CC3F-CD80-DF64-C347-3C87518905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5349" y="17498"/>
            <a:ext cx="2247086" cy="644583"/>
          </a:xfrm>
          <a:prstGeom prst="rect">
            <a:avLst/>
          </a:prstGeom>
          <a:ln>
            <a:solidFill>
              <a:schemeClr val="bg1"/>
            </a:solidFill>
          </a:ln>
        </p:spPr>
      </p:pic>
      <p:grpSp>
        <p:nvGrpSpPr>
          <p:cNvPr id="3" name="Group 2">
            <a:extLst>
              <a:ext uri="{FF2B5EF4-FFF2-40B4-BE49-F238E27FC236}">
                <a16:creationId xmlns:a16="http://schemas.microsoft.com/office/drawing/2014/main" id="{6C89F4F6-6B7B-F64E-6C9B-34A60438216E}"/>
              </a:ext>
            </a:extLst>
          </p:cNvPr>
          <p:cNvGrpSpPr>
            <a:grpSpLocks noChangeAspect="1"/>
          </p:cNvGrpSpPr>
          <p:nvPr/>
        </p:nvGrpSpPr>
        <p:grpSpPr>
          <a:xfrm>
            <a:off x="7880540" y="713084"/>
            <a:ext cx="4206876" cy="3600000"/>
            <a:chOff x="0" y="0"/>
            <a:chExt cx="5675630" cy="4834255"/>
          </a:xfrm>
        </p:grpSpPr>
        <p:pic>
          <p:nvPicPr>
            <p:cNvPr id="4" name="Picture 3">
              <a:extLst>
                <a:ext uri="{FF2B5EF4-FFF2-40B4-BE49-F238E27FC236}">
                  <a16:creationId xmlns:a16="http://schemas.microsoft.com/office/drawing/2014/main" id="{AC4B7560-AC08-2AB9-5095-FAA03CA63542}"/>
                </a:ext>
              </a:extLst>
            </p:cNvPr>
            <p:cNvPicPr>
              <a:picLocks noChangeAspect="1"/>
            </p:cNvPicPr>
            <p:nvPr/>
          </p:nvPicPr>
          <p:blipFill rotWithShape="1">
            <a:blip r:embed="rId3">
              <a:extLst>
                <a:ext uri="{28A0092B-C50C-407E-A947-70E740481C1C}">
                  <a14:useLocalDpi xmlns:a14="http://schemas.microsoft.com/office/drawing/2010/main" val="0"/>
                </a:ext>
              </a:extLst>
            </a:blip>
            <a:srcRect l="967" t="11483" b="4148"/>
            <a:stretch/>
          </p:blipFill>
          <p:spPr bwMode="auto">
            <a:xfrm>
              <a:off x="0" y="0"/>
              <a:ext cx="5675630" cy="4834255"/>
            </a:xfrm>
            <a:prstGeom prst="rect">
              <a:avLst/>
            </a:prstGeom>
            <a:ln>
              <a:noFill/>
            </a:ln>
            <a:extLst>
              <a:ext uri="{53640926-AAD7-44D8-BBD7-CCE9431645EC}">
                <a14:shadowObscured xmlns:a14="http://schemas.microsoft.com/office/drawing/2010/main"/>
              </a:ext>
            </a:extLst>
          </p:spPr>
        </p:pic>
        <p:sp>
          <p:nvSpPr>
            <p:cNvPr id="5" name="Text Box 2">
              <a:extLst>
                <a:ext uri="{FF2B5EF4-FFF2-40B4-BE49-F238E27FC236}">
                  <a16:creationId xmlns:a16="http://schemas.microsoft.com/office/drawing/2014/main" id="{B13CE496-FCE5-F093-C9AE-1BCB476726D6}"/>
                </a:ext>
              </a:extLst>
            </p:cNvPr>
            <p:cNvSpPr txBox="1">
              <a:spLocks noChangeArrowheads="1"/>
            </p:cNvSpPr>
            <p:nvPr/>
          </p:nvSpPr>
          <p:spPr bwMode="auto">
            <a:xfrm>
              <a:off x="502881" y="91417"/>
              <a:ext cx="483864" cy="34038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d01</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6" name="TextBox 5">
            <a:extLst>
              <a:ext uri="{FF2B5EF4-FFF2-40B4-BE49-F238E27FC236}">
                <a16:creationId xmlns:a16="http://schemas.microsoft.com/office/drawing/2014/main" id="{4CB090CC-770D-66C6-F93F-F89AAD8E030C}"/>
              </a:ext>
            </a:extLst>
          </p:cNvPr>
          <p:cNvSpPr txBox="1"/>
          <p:nvPr/>
        </p:nvSpPr>
        <p:spPr>
          <a:xfrm>
            <a:off x="7951869" y="4329400"/>
            <a:ext cx="4106553" cy="307777"/>
          </a:xfrm>
          <a:prstGeom prst="rect">
            <a:avLst/>
          </a:prstGeom>
          <a:noFill/>
        </p:spPr>
        <p:txBody>
          <a:bodyPr wrap="square" rtlCol="0">
            <a:spAutoFit/>
          </a:bodyPr>
          <a:lstStyle/>
          <a:p>
            <a:pPr algn="ctr"/>
            <a:r>
              <a:rPr lang="en-IN" sz="1400" b="1" i="1" dirty="0">
                <a:solidFill>
                  <a:srgbClr val="002060"/>
                </a:solidFill>
                <a:latin typeface="Roboto" panose="020B0604020202020204" pitchFamily="2" charset="0"/>
                <a:ea typeface="Roboto" panose="020B0604020202020204" pitchFamily="2" charset="0"/>
              </a:rPr>
              <a:t>Figure 3: WRF-ARW Domain</a:t>
            </a:r>
          </a:p>
        </p:txBody>
      </p:sp>
      <p:sp>
        <p:nvSpPr>
          <p:cNvPr id="7" name="TextBox 6">
            <a:extLst>
              <a:ext uri="{FF2B5EF4-FFF2-40B4-BE49-F238E27FC236}">
                <a16:creationId xmlns:a16="http://schemas.microsoft.com/office/drawing/2014/main" id="{70160A8F-7831-A228-1069-21CBB8B52166}"/>
              </a:ext>
            </a:extLst>
          </p:cNvPr>
          <p:cNvSpPr txBox="1"/>
          <p:nvPr/>
        </p:nvSpPr>
        <p:spPr>
          <a:xfrm>
            <a:off x="45520" y="636930"/>
            <a:ext cx="7715131" cy="3477875"/>
          </a:xfrm>
          <a:prstGeom prst="rect">
            <a:avLst/>
          </a:prstGeom>
          <a:noFill/>
        </p:spPr>
        <p:txBody>
          <a:bodyPr wrap="square">
            <a:spAutoFit/>
          </a:bodyPr>
          <a:lstStyle/>
          <a:p>
            <a:pPr marL="342900" indent="-342900" algn="just">
              <a:buFont typeface="Wingdings" panose="05000000000000000000" pitchFamily="2" charset="2"/>
              <a:buChar char="Ø"/>
            </a:pPr>
            <a:r>
              <a:rPr lang="en-IN" sz="2000" dirty="0">
                <a:solidFill>
                  <a:srgbClr val="000000"/>
                </a:solidFill>
                <a:latin typeface="Roboto" panose="02000000000000000000" pitchFamily="2" charset="0"/>
                <a:ea typeface="Roboto" panose="02000000000000000000" pitchFamily="2" charset="0"/>
              </a:rPr>
              <a:t>Mellor–Yamada–Janjic (MYJ) scheme for Planetary Boundary Layer (PBL), WRF single–moment 6–class (WSM6) scheme for microphysics, and Betts–Miller–Janjic (BMJ) scheme for cumulus parameterisation were used in the model.</a:t>
            </a:r>
          </a:p>
          <a:p>
            <a:pPr marL="342900" indent="-342900" algn="just">
              <a:buFont typeface="Wingdings" panose="05000000000000000000" pitchFamily="2" charset="2"/>
              <a:buChar char="Ø"/>
            </a:pPr>
            <a:endParaRPr lang="en-IN" sz="2000" dirty="0">
              <a:solidFill>
                <a:srgbClr val="000000"/>
              </a:solidFill>
              <a:latin typeface="Roboto" panose="02000000000000000000" pitchFamily="2" charset="0"/>
              <a:ea typeface="Roboto" panose="02000000000000000000" pitchFamily="2" charset="0"/>
            </a:endParaRPr>
          </a:p>
          <a:p>
            <a:pPr marL="342900" indent="-342900" algn="just">
              <a:buFont typeface="Wingdings" panose="05000000000000000000" pitchFamily="2" charset="2"/>
              <a:buChar char="Ø"/>
            </a:pPr>
            <a:r>
              <a:rPr lang="en-IN" sz="2000" dirty="0">
                <a:solidFill>
                  <a:srgbClr val="000000"/>
                </a:solidFill>
                <a:latin typeface="Roboto" panose="02000000000000000000" pitchFamily="2" charset="0"/>
                <a:ea typeface="Roboto" panose="02000000000000000000" pitchFamily="2" charset="0"/>
              </a:rPr>
              <a:t> In domain (d03), no convection technique is used to investigate if WRF can directly capture convection. The Noah Land Surface Model was used for the land surface, while the Rapid Radiation Transfer Model (RRTM) for longwave radiation (Mlawer, 1997) and the Dudhia scheme (Dudhia, 1989) for shortwave radiation were used for the microphysics options.</a:t>
            </a:r>
          </a:p>
        </p:txBody>
      </p:sp>
      <p:pic>
        <p:nvPicPr>
          <p:cNvPr id="8" name="Picture 7">
            <a:extLst>
              <a:ext uri="{FF2B5EF4-FFF2-40B4-BE49-F238E27FC236}">
                <a16:creationId xmlns:a16="http://schemas.microsoft.com/office/drawing/2014/main" id="{7D7BD53B-DAC5-217F-2915-4A77AF7C64D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865" t="22666" r="2799" b="21581"/>
          <a:stretch/>
        </p:blipFill>
        <p:spPr bwMode="auto">
          <a:xfrm>
            <a:off x="6265191" y="4630637"/>
            <a:ext cx="5913120" cy="1799590"/>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EFD95AF7-E336-54A1-9C4F-5B407A8A5FB0}"/>
              </a:ext>
            </a:extLst>
          </p:cNvPr>
          <p:cNvSpPr txBox="1"/>
          <p:nvPr/>
        </p:nvSpPr>
        <p:spPr>
          <a:xfrm>
            <a:off x="6410133" y="6409226"/>
            <a:ext cx="5685614" cy="307777"/>
          </a:xfrm>
          <a:prstGeom prst="rect">
            <a:avLst/>
          </a:prstGeom>
          <a:noFill/>
        </p:spPr>
        <p:txBody>
          <a:bodyPr wrap="square" rtlCol="0">
            <a:spAutoFit/>
          </a:bodyPr>
          <a:lstStyle/>
          <a:p>
            <a:pPr algn="ctr"/>
            <a:r>
              <a:rPr lang="en-IN" sz="1400" b="1" i="1" dirty="0">
                <a:solidFill>
                  <a:srgbClr val="002060"/>
                </a:solidFill>
                <a:latin typeface="Roboto" panose="020B0604020202020204" pitchFamily="2" charset="0"/>
                <a:ea typeface="Roboto" panose="020B0604020202020204" pitchFamily="2" charset="0"/>
              </a:rPr>
              <a:t>Figure 4: </a:t>
            </a:r>
            <a:r>
              <a:rPr lang="en-US" sz="1400" b="1" i="1" dirty="0">
                <a:solidFill>
                  <a:srgbClr val="002060"/>
                </a:solidFill>
                <a:latin typeface="Roboto" panose="020B0604020202020204" pitchFamily="2" charset="0"/>
                <a:ea typeface="Roboto" panose="020B0604020202020204" pitchFamily="2" charset="0"/>
              </a:rPr>
              <a:t>Topography change over CNP region marked in the white box</a:t>
            </a:r>
            <a:endParaRPr lang="en-IN" sz="1400" b="1" i="1" dirty="0">
              <a:solidFill>
                <a:srgbClr val="002060"/>
              </a:solidFill>
              <a:latin typeface="Roboto" panose="020B0604020202020204" pitchFamily="2" charset="0"/>
              <a:ea typeface="Roboto" panose="020B0604020202020204" pitchFamily="2" charset="0"/>
            </a:endParaRPr>
          </a:p>
        </p:txBody>
      </p:sp>
      <p:sp>
        <p:nvSpPr>
          <p:cNvPr id="11" name="TextBox 10">
            <a:extLst>
              <a:ext uri="{FF2B5EF4-FFF2-40B4-BE49-F238E27FC236}">
                <a16:creationId xmlns:a16="http://schemas.microsoft.com/office/drawing/2014/main" id="{87CE41C7-510F-E16E-42F6-61E90B9B33C7}"/>
              </a:ext>
            </a:extLst>
          </p:cNvPr>
          <p:cNvSpPr txBox="1"/>
          <p:nvPr/>
        </p:nvSpPr>
        <p:spPr>
          <a:xfrm>
            <a:off x="162971" y="4467158"/>
            <a:ext cx="6102220" cy="1938992"/>
          </a:xfrm>
          <a:prstGeom prst="rect">
            <a:avLst/>
          </a:prstGeom>
          <a:noFill/>
        </p:spPr>
        <p:txBody>
          <a:bodyPr wrap="square">
            <a:spAutoFit/>
          </a:bodyPr>
          <a:lstStyle/>
          <a:p>
            <a:pPr marL="342900" indent="-342900" algn="just">
              <a:buFont typeface="Wingdings" panose="05000000000000000000" pitchFamily="2" charset="2"/>
              <a:buChar char="Ø"/>
            </a:pPr>
            <a:r>
              <a:rPr lang="en-IN" sz="2000" dirty="0">
                <a:latin typeface="Roboto" panose="02000000000000000000" pitchFamily="2" charset="0"/>
                <a:ea typeface="Roboto" panose="02000000000000000000" pitchFamily="2" charset="0"/>
              </a:rPr>
              <a:t>For each thunderstorm instance, three model simulations were run without modifying the topography of CNP (CNTL), with the height of the topography of CNP decreased by 1/4th time (Expt.1), and with the height of the topography doubled (Expt.2).</a:t>
            </a:r>
          </a:p>
        </p:txBody>
      </p:sp>
      <p:sp>
        <p:nvSpPr>
          <p:cNvPr id="13" name="TextBox 12">
            <a:extLst>
              <a:ext uri="{FF2B5EF4-FFF2-40B4-BE49-F238E27FC236}">
                <a16:creationId xmlns:a16="http://schemas.microsoft.com/office/drawing/2014/main" id="{8F7A8286-6344-CAF1-1792-B59662CF3377}"/>
              </a:ext>
            </a:extLst>
          </p:cNvPr>
          <p:cNvSpPr txBox="1"/>
          <p:nvPr/>
        </p:nvSpPr>
        <p:spPr>
          <a:xfrm>
            <a:off x="2470353" y="53695"/>
            <a:ext cx="6102220" cy="523220"/>
          </a:xfrm>
          <a:prstGeom prst="rect">
            <a:avLst/>
          </a:prstGeom>
          <a:noFill/>
        </p:spPr>
        <p:txBody>
          <a:bodyPr wrap="square">
            <a:spAutoFit/>
          </a:bodyPr>
          <a:lstStyle/>
          <a:p>
            <a:pPr algn="ctr"/>
            <a:r>
              <a:rPr lang="en-IN" dirty="0"/>
              <a:t> </a:t>
            </a:r>
            <a:r>
              <a:rPr lang="en-IN" sz="2800" b="1" dirty="0">
                <a:solidFill>
                  <a:srgbClr val="002060"/>
                </a:solidFill>
                <a:latin typeface="Roboto" panose="02000000000000000000" pitchFamily="2" charset="0"/>
                <a:ea typeface="Roboto" panose="02000000000000000000" pitchFamily="2" charset="0"/>
                <a:cs typeface="Arial" panose="020B0604020202020204" pitchFamily="34" charset="0"/>
              </a:rPr>
              <a:t>Methodology (Contd.)</a:t>
            </a:r>
          </a:p>
        </p:txBody>
      </p:sp>
    </p:spTree>
    <p:extLst>
      <p:ext uri="{BB962C8B-B14F-4D97-AF65-F5344CB8AC3E}">
        <p14:creationId xmlns:p14="http://schemas.microsoft.com/office/powerpoint/2010/main" val="3493309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AC865DB-B7FD-4D83-99CC-B4C706CB20D4}"/>
              </a:ext>
            </a:extLst>
          </p:cNvPr>
          <p:cNvSpPr txBox="1"/>
          <p:nvPr/>
        </p:nvSpPr>
        <p:spPr>
          <a:xfrm>
            <a:off x="1" y="0"/>
            <a:ext cx="12192000" cy="1143326"/>
          </a:xfrm>
          <a:prstGeom prst="rect">
            <a:avLst/>
          </a:prstGeom>
          <a:noFill/>
        </p:spPr>
        <p:txBody>
          <a:bodyPr wrap="square" rtlCol="0">
            <a:spAutoFit/>
          </a:bodyPr>
          <a:lstStyle/>
          <a:p>
            <a:pPr algn="ctr">
              <a:lnSpc>
                <a:spcPct val="150000"/>
              </a:lnSpc>
            </a:pPr>
            <a:r>
              <a:rPr lang="en-IN" sz="2800" b="1" dirty="0">
                <a:solidFill>
                  <a:srgbClr val="002060"/>
                </a:solidFill>
                <a:latin typeface="Roboto" panose="020B0604020202020204" pitchFamily="2" charset="0"/>
                <a:ea typeface="Roboto" panose="020B0604020202020204" pitchFamily="2" charset="0"/>
              </a:rPr>
              <a:t>Results</a:t>
            </a:r>
          </a:p>
          <a:p>
            <a:pPr>
              <a:lnSpc>
                <a:spcPct val="150000"/>
              </a:lnSpc>
            </a:pPr>
            <a:r>
              <a:rPr lang="en-US" sz="2000" b="1" dirty="0">
                <a:solidFill>
                  <a:srgbClr val="002060"/>
                </a:solidFill>
                <a:latin typeface="Roboto" panose="020B0604020202020204" pitchFamily="2" charset="0"/>
                <a:ea typeface="Roboto" panose="020B0604020202020204" pitchFamily="2" charset="0"/>
              </a:rPr>
              <a:t>Surface and vertical meteorological parameters Variations for thunderstorm days </a:t>
            </a:r>
            <a:endParaRPr lang="en-IN" sz="2000" b="1" dirty="0">
              <a:solidFill>
                <a:srgbClr val="002060"/>
              </a:solidFill>
              <a:latin typeface="Roboto" panose="020B0604020202020204" pitchFamily="2" charset="0"/>
              <a:ea typeface="Roboto" panose="020B0604020202020204" pitchFamily="2" charset="0"/>
            </a:endParaRPr>
          </a:p>
        </p:txBody>
      </p:sp>
      <p:sp>
        <p:nvSpPr>
          <p:cNvPr id="12" name="TextBox 11">
            <a:extLst>
              <a:ext uri="{FF2B5EF4-FFF2-40B4-BE49-F238E27FC236}">
                <a16:creationId xmlns:a16="http://schemas.microsoft.com/office/drawing/2014/main" id="{95AB33D8-3E5E-4F28-BD77-E9EE681DAC6B}"/>
              </a:ext>
            </a:extLst>
          </p:cNvPr>
          <p:cNvSpPr txBox="1"/>
          <p:nvPr/>
        </p:nvSpPr>
        <p:spPr>
          <a:xfrm>
            <a:off x="6096001" y="4387400"/>
            <a:ext cx="5872430" cy="954107"/>
          </a:xfrm>
          <a:prstGeom prst="rect">
            <a:avLst/>
          </a:prstGeom>
          <a:noFill/>
        </p:spPr>
        <p:txBody>
          <a:bodyPr wrap="square" rtlCol="0">
            <a:spAutoFit/>
          </a:bodyPr>
          <a:lstStyle/>
          <a:p>
            <a:pPr algn="ctr"/>
            <a:r>
              <a:rPr lang="en-US" sz="1400" b="1" i="1" dirty="0">
                <a:solidFill>
                  <a:srgbClr val="002060"/>
                </a:solidFill>
                <a:latin typeface="Roboto" panose="020B0604020202020204" pitchFamily="2" charset="0"/>
                <a:ea typeface="Roboto" panose="020B0604020202020204" pitchFamily="2" charset="0"/>
              </a:rPr>
              <a:t>Figure 6: Vertical variation of model-simulated profiles of temperature (in °C), Relative humidity (in %) and wind speed (m/sec) with Radiosonde observation and ERA5 reanalysis data over Kolkata region for 00 UTC on 17th May 2017</a:t>
            </a:r>
            <a:endParaRPr lang="en-IN" sz="1400" b="1" i="1" dirty="0">
              <a:solidFill>
                <a:srgbClr val="002060"/>
              </a:solidFill>
              <a:latin typeface="Roboto" panose="020B0604020202020204" pitchFamily="2" charset="0"/>
              <a:ea typeface="Roboto" panose="020B0604020202020204" pitchFamily="2" charset="0"/>
            </a:endParaRPr>
          </a:p>
        </p:txBody>
      </p:sp>
      <p:sp>
        <p:nvSpPr>
          <p:cNvPr id="13" name="TextBox 12">
            <a:extLst>
              <a:ext uri="{FF2B5EF4-FFF2-40B4-BE49-F238E27FC236}">
                <a16:creationId xmlns:a16="http://schemas.microsoft.com/office/drawing/2014/main" id="{19402FA2-F045-41A5-9AA6-6D9883C44E6B}"/>
              </a:ext>
            </a:extLst>
          </p:cNvPr>
          <p:cNvSpPr txBox="1"/>
          <p:nvPr/>
        </p:nvSpPr>
        <p:spPr>
          <a:xfrm>
            <a:off x="0" y="5484043"/>
            <a:ext cx="12192001" cy="584775"/>
          </a:xfrm>
          <a:prstGeom prst="rect">
            <a:avLst/>
          </a:prstGeom>
          <a:noFill/>
        </p:spPr>
        <p:txBody>
          <a:bodyPr wrap="square" rtlCol="0">
            <a:spAutoFit/>
          </a:bodyPr>
          <a:lstStyle/>
          <a:p>
            <a:pPr algn="just"/>
            <a:r>
              <a:rPr lang="en-US" sz="1600" b="1" dirty="0">
                <a:solidFill>
                  <a:srgbClr val="002060"/>
                </a:solidFill>
                <a:latin typeface="Roboto" panose="020B0604020202020204" pitchFamily="2" charset="0"/>
                <a:ea typeface="Roboto" panose="020B0604020202020204" pitchFamily="2" charset="0"/>
              </a:rPr>
              <a:t>All ten thunderstorm cases were varied, and the meteorological parameters were well simulated with the model for vertical variation at 00 UTC, but the bias was greater at 12 UTC on the day of the thunderstorm occurrence.</a:t>
            </a:r>
            <a:endParaRPr lang="en-IN" sz="1600" b="1" dirty="0">
              <a:solidFill>
                <a:srgbClr val="002060"/>
              </a:solidFill>
              <a:latin typeface="Roboto" panose="020B0604020202020204" pitchFamily="2" charset="0"/>
              <a:ea typeface="Roboto" panose="020B0604020202020204" pitchFamily="2" charset="0"/>
            </a:endParaRPr>
          </a:p>
        </p:txBody>
      </p:sp>
      <p:pic>
        <p:nvPicPr>
          <p:cNvPr id="15" name="Picture 14">
            <a:extLst>
              <a:ext uri="{FF2B5EF4-FFF2-40B4-BE49-F238E27FC236}">
                <a16:creationId xmlns:a16="http://schemas.microsoft.com/office/drawing/2014/main" id="{0F48BD0B-52E8-5C7E-FA48-84CFA9607F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5349" y="17498"/>
            <a:ext cx="2247086" cy="644583"/>
          </a:xfrm>
          <a:prstGeom prst="rect">
            <a:avLst/>
          </a:prstGeom>
          <a:ln>
            <a:solidFill>
              <a:schemeClr val="bg1"/>
            </a:solidFill>
          </a:ln>
        </p:spPr>
      </p:pic>
      <p:pic>
        <p:nvPicPr>
          <p:cNvPr id="2" name="Picture 1">
            <a:extLst>
              <a:ext uri="{FF2B5EF4-FFF2-40B4-BE49-F238E27FC236}">
                <a16:creationId xmlns:a16="http://schemas.microsoft.com/office/drawing/2014/main" id="{416E4AA7-6752-DCAD-1C5D-892D97D367C3}"/>
              </a:ext>
            </a:extLst>
          </p:cNvPr>
          <p:cNvPicPr>
            <a:picLocks noChangeAspect="1"/>
          </p:cNvPicPr>
          <p:nvPr/>
        </p:nvPicPr>
        <p:blipFill>
          <a:blip r:embed="rId3"/>
          <a:stretch>
            <a:fillRect/>
          </a:stretch>
        </p:blipFill>
        <p:spPr>
          <a:xfrm>
            <a:off x="82014" y="1106144"/>
            <a:ext cx="5776461" cy="2743438"/>
          </a:xfrm>
          <a:prstGeom prst="rect">
            <a:avLst/>
          </a:prstGeom>
        </p:spPr>
      </p:pic>
      <p:sp>
        <p:nvSpPr>
          <p:cNvPr id="14" name="TextBox 13">
            <a:extLst>
              <a:ext uri="{FF2B5EF4-FFF2-40B4-BE49-F238E27FC236}">
                <a16:creationId xmlns:a16="http://schemas.microsoft.com/office/drawing/2014/main" id="{D4DB035D-B766-DC2D-4109-007C65FDAC81}"/>
              </a:ext>
            </a:extLst>
          </p:cNvPr>
          <p:cNvSpPr txBox="1"/>
          <p:nvPr/>
        </p:nvSpPr>
        <p:spPr>
          <a:xfrm>
            <a:off x="172861" y="3849582"/>
            <a:ext cx="5685614" cy="954107"/>
          </a:xfrm>
          <a:prstGeom prst="rect">
            <a:avLst/>
          </a:prstGeom>
          <a:noFill/>
        </p:spPr>
        <p:txBody>
          <a:bodyPr wrap="square" rtlCol="0">
            <a:spAutoFit/>
          </a:bodyPr>
          <a:lstStyle/>
          <a:p>
            <a:pPr algn="ctr"/>
            <a:r>
              <a:rPr lang="en-IN" sz="1400" b="1" i="1" dirty="0">
                <a:solidFill>
                  <a:srgbClr val="002060"/>
                </a:solidFill>
                <a:latin typeface="Roboto" panose="020B0604020202020204" pitchFamily="2" charset="0"/>
                <a:ea typeface="Roboto" panose="020B0604020202020204" pitchFamily="2" charset="0"/>
              </a:rPr>
              <a:t>Figure 5: </a:t>
            </a:r>
            <a:r>
              <a:rPr lang="en-US" sz="1400" b="1" i="1" dirty="0">
                <a:solidFill>
                  <a:srgbClr val="002060"/>
                </a:solidFill>
                <a:latin typeface="Roboto" panose="020B0604020202020204" pitchFamily="2" charset="0"/>
                <a:ea typeface="Roboto" panose="020B0604020202020204" pitchFamily="2" charset="0"/>
              </a:rPr>
              <a:t>Comparison of Model simulated surface meteorological parameters (a) Temperature (in °C) (b) Relative humidity (in %), with MOSDAC and ERA5 data over Kolkata from 00 UTC to 06 UTC on 17th to 18th May 2017</a:t>
            </a:r>
            <a:endParaRPr lang="en-IN" sz="1400" b="1" i="1" dirty="0">
              <a:solidFill>
                <a:srgbClr val="002060"/>
              </a:solidFill>
              <a:latin typeface="Roboto" panose="020B0604020202020204" pitchFamily="2" charset="0"/>
              <a:ea typeface="Roboto" panose="020B0604020202020204" pitchFamily="2" charset="0"/>
            </a:endParaRPr>
          </a:p>
        </p:txBody>
      </p:sp>
      <p:pic>
        <p:nvPicPr>
          <p:cNvPr id="3" name="Picture 2">
            <a:extLst>
              <a:ext uri="{FF2B5EF4-FFF2-40B4-BE49-F238E27FC236}">
                <a16:creationId xmlns:a16="http://schemas.microsoft.com/office/drawing/2014/main" id="{89E39D70-E5C2-D27D-769F-289873BE05FA}"/>
              </a:ext>
            </a:extLst>
          </p:cNvPr>
          <p:cNvPicPr>
            <a:picLocks noChangeAspect="1"/>
          </p:cNvPicPr>
          <p:nvPr/>
        </p:nvPicPr>
        <p:blipFill>
          <a:blip r:embed="rId4"/>
          <a:stretch>
            <a:fillRect/>
          </a:stretch>
        </p:blipFill>
        <p:spPr>
          <a:xfrm>
            <a:off x="5940488" y="1111200"/>
            <a:ext cx="6027942" cy="3261643"/>
          </a:xfrm>
          <a:prstGeom prst="rect">
            <a:avLst/>
          </a:prstGeom>
        </p:spPr>
      </p:pic>
    </p:spTree>
    <p:extLst>
      <p:ext uri="{BB962C8B-B14F-4D97-AF65-F5344CB8AC3E}">
        <p14:creationId xmlns:p14="http://schemas.microsoft.com/office/powerpoint/2010/main" val="1203978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BD14CFF-FAC8-DB23-6714-BF7C651077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5349" y="8163"/>
            <a:ext cx="2247086" cy="644583"/>
          </a:xfrm>
          <a:prstGeom prst="rect">
            <a:avLst/>
          </a:prstGeom>
          <a:ln>
            <a:solidFill>
              <a:schemeClr val="bg1"/>
            </a:solidFill>
          </a:ln>
        </p:spPr>
      </p:pic>
      <p:pic>
        <p:nvPicPr>
          <p:cNvPr id="3" name="Picture 2">
            <a:extLst>
              <a:ext uri="{FF2B5EF4-FFF2-40B4-BE49-F238E27FC236}">
                <a16:creationId xmlns:a16="http://schemas.microsoft.com/office/drawing/2014/main" id="{ABA6EE8A-B63C-1E74-985F-C4E8646B8F45}"/>
              </a:ext>
            </a:extLst>
          </p:cNvPr>
          <p:cNvPicPr>
            <a:picLocks noChangeAspect="1"/>
          </p:cNvPicPr>
          <p:nvPr/>
        </p:nvPicPr>
        <p:blipFill>
          <a:blip r:embed="rId3"/>
          <a:stretch>
            <a:fillRect/>
          </a:stretch>
        </p:blipFill>
        <p:spPr>
          <a:xfrm>
            <a:off x="682098" y="671545"/>
            <a:ext cx="5749026" cy="5480779"/>
          </a:xfrm>
          <a:prstGeom prst="rect">
            <a:avLst/>
          </a:prstGeom>
        </p:spPr>
      </p:pic>
      <p:sp>
        <p:nvSpPr>
          <p:cNvPr id="10" name="TextBox 9">
            <a:extLst>
              <a:ext uri="{FF2B5EF4-FFF2-40B4-BE49-F238E27FC236}">
                <a16:creationId xmlns:a16="http://schemas.microsoft.com/office/drawing/2014/main" id="{C16902E8-AD0C-82C0-97A2-D2F943166D2B}"/>
              </a:ext>
            </a:extLst>
          </p:cNvPr>
          <p:cNvSpPr txBox="1"/>
          <p:nvPr/>
        </p:nvSpPr>
        <p:spPr>
          <a:xfrm>
            <a:off x="221603" y="271435"/>
            <a:ext cx="9703746" cy="400110"/>
          </a:xfrm>
          <a:prstGeom prst="rect">
            <a:avLst/>
          </a:prstGeom>
          <a:noFill/>
        </p:spPr>
        <p:txBody>
          <a:bodyPr wrap="square">
            <a:spAutoFit/>
          </a:bodyPr>
          <a:lstStyle/>
          <a:p>
            <a:pPr algn="ctr"/>
            <a:r>
              <a:rPr lang="en-US" sz="2000" b="1" dirty="0">
                <a:solidFill>
                  <a:srgbClr val="002060"/>
                </a:solidFill>
                <a:latin typeface="Roboto" panose="020B0604020202020204" pitchFamily="2" charset="0"/>
                <a:ea typeface="Roboto" panose="020B0604020202020204" pitchFamily="2" charset="0"/>
              </a:rPr>
              <a:t>Statistical analysis of model performance analysis for thunderstorm days</a:t>
            </a:r>
            <a:endParaRPr lang="en-IN" sz="2000" b="1" dirty="0">
              <a:solidFill>
                <a:srgbClr val="002060"/>
              </a:solidFill>
              <a:latin typeface="Roboto" panose="020B0604020202020204" pitchFamily="2" charset="0"/>
              <a:ea typeface="Roboto" panose="020B0604020202020204" pitchFamily="2" charset="0"/>
            </a:endParaRPr>
          </a:p>
        </p:txBody>
      </p:sp>
      <p:sp>
        <p:nvSpPr>
          <p:cNvPr id="12" name="TextBox 11">
            <a:extLst>
              <a:ext uri="{FF2B5EF4-FFF2-40B4-BE49-F238E27FC236}">
                <a16:creationId xmlns:a16="http://schemas.microsoft.com/office/drawing/2014/main" id="{6127271E-C554-240A-F6EA-E06728639303}"/>
              </a:ext>
            </a:extLst>
          </p:cNvPr>
          <p:cNvSpPr txBox="1"/>
          <p:nvPr/>
        </p:nvSpPr>
        <p:spPr>
          <a:xfrm>
            <a:off x="118965" y="5974442"/>
            <a:ext cx="6235181" cy="738664"/>
          </a:xfrm>
          <a:prstGeom prst="rect">
            <a:avLst/>
          </a:prstGeom>
          <a:noFill/>
        </p:spPr>
        <p:txBody>
          <a:bodyPr wrap="square">
            <a:spAutoFit/>
          </a:bodyPr>
          <a:lstStyle/>
          <a:p>
            <a:pPr algn="ctr">
              <a:spcAft>
                <a:spcPts val="800"/>
              </a:spcAft>
            </a:pPr>
            <a:r>
              <a:rPr lang="en-IN" sz="1400" b="1" i="1" dirty="0">
                <a:solidFill>
                  <a:srgbClr val="002060"/>
                </a:solidFill>
                <a:latin typeface="Roboto" panose="020B0604020202020204" pitchFamily="2" charset="0"/>
                <a:ea typeface="Roboto" panose="020B0604020202020204" pitchFamily="2" charset="0"/>
              </a:rPr>
              <a:t>Figure 7:  Taylor plots of temperature (in °C), Relative humidity (in %) and wind speed (m/sec) (a) Surface variation, (b) Vertical 00 UTC variation and (c) Vertical 12 UTC variation over Kolkata region for ten thunderstorm cases</a:t>
            </a:r>
          </a:p>
        </p:txBody>
      </p:sp>
      <p:pic>
        <p:nvPicPr>
          <p:cNvPr id="13" name="Picture 12">
            <a:extLst>
              <a:ext uri="{FF2B5EF4-FFF2-40B4-BE49-F238E27FC236}">
                <a16:creationId xmlns:a16="http://schemas.microsoft.com/office/drawing/2014/main" id="{B82813CF-5A6C-1731-3739-3743AE92FAA1}"/>
              </a:ext>
            </a:extLst>
          </p:cNvPr>
          <p:cNvPicPr>
            <a:picLocks noChangeAspect="1"/>
          </p:cNvPicPr>
          <p:nvPr/>
        </p:nvPicPr>
        <p:blipFill>
          <a:blip r:embed="rId4"/>
          <a:stretch>
            <a:fillRect/>
          </a:stretch>
        </p:blipFill>
        <p:spPr>
          <a:xfrm>
            <a:off x="6891619" y="671545"/>
            <a:ext cx="3960000" cy="5599088"/>
          </a:xfrm>
          <a:prstGeom prst="rect">
            <a:avLst/>
          </a:prstGeom>
        </p:spPr>
      </p:pic>
      <p:sp>
        <p:nvSpPr>
          <p:cNvPr id="15" name="TextBox 14">
            <a:extLst>
              <a:ext uri="{FF2B5EF4-FFF2-40B4-BE49-F238E27FC236}">
                <a16:creationId xmlns:a16="http://schemas.microsoft.com/office/drawing/2014/main" id="{7DC0F920-EA52-B0EB-1E1A-28AA12F62F87}"/>
              </a:ext>
            </a:extLst>
          </p:cNvPr>
          <p:cNvSpPr txBox="1"/>
          <p:nvPr/>
        </p:nvSpPr>
        <p:spPr>
          <a:xfrm>
            <a:off x="6354146" y="5974442"/>
            <a:ext cx="5837854" cy="738664"/>
          </a:xfrm>
          <a:prstGeom prst="rect">
            <a:avLst/>
          </a:prstGeom>
          <a:noFill/>
        </p:spPr>
        <p:txBody>
          <a:bodyPr wrap="square">
            <a:spAutoFit/>
          </a:bodyPr>
          <a:lstStyle/>
          <a:p>
            <a:pPr algn="ctr">
              <a:spcAft>
                <a:spcPts val="800"/>
              </a:spcAft>
            </a:pPr>
            <a:r>
              <a:rPr lang="en-US" sz="1400" b="1" i="1" dirty="0">
                <a:solidFill>
                  <a:srgbClr val="002060"/>
                </a:solidFill>
                <a:latin typeface="Roboto" panose="020B0604020202020204" pitchFamily="2" charset="0"/>
                <a:ea typeface="Roboto" panose="020B0604020202020204" pitchFamily="2" charset="0"/>
              </a:rPr>
              <a:t>Figure 8:  Mean RMSE, MAE and MBE of temperature (in °C), Relative humidity (in %) and wind speed (m/sec) over Kolkata region for Surface and Vertical (00 and 12 UTC) variation for ten thunderstorm cases. </a:t>
            </a:r>
            <a:endParaRPr lang="en-IN" sz="1400" b="1" i="1" dirty="0">
              <a:solidFill>
                <a:srgbClr val="002060"/>
              </a:solidFill>
              <a:latin typeface="Roboto" panose="020B0604020202020204" pitchFamily="2" charset="0"/>
              <a:ea typeface="Roboto" panose="020B0604020202020204" pitchFamily="2" charset="0"/>
            </a:endParaRPr>
          </a:p>
        </p:txBody>
      </p:sp>
    </p:spTree>
    <p:extLst>
      <p:ext uri="{BB962C8B-B14F-4D97-AF65-F5344CB8AC3E}">
        <p14:creationId xmlns:p14="http://schemas.microsoft.com/office/powerpoint/2010/main" val="2286931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44F8546-6722-AE1D-55B7-420B019DA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5349" y="17498"/>
            <a:ext cx="2247086" cy="644583"/>
          </a:xfrm>
          <a:prstGeom prst="rect">
            <a:avLst/>
          </a:prstGeom>
          <a:ln>
            <a:solidFill>
              <a:schemeClr val="bg1"/>
            </a:solidFill>
          </a:ln>
        </p:spPr>
      </p:pic>
      <p:pic>
        <p:nvPicPr>
          <p:cNvPr id="3" name="Picture 2">
            <a:extLst>
              <a:ext uri="{FF2B5EF4-FFF2-40B4-BE49-F238E27FC236}">
                <a16:creationId xmlns:a16="http://schemas.microsoft.com/office/drawing/2014/main" id="{CF89B9DD-00D8-DADC-A507-1A887F56611B}"/>
              </a:ext>
            </a:extLst>
          </p:cNvPr>
          <p:cNvPicPr>
            <a:picLocks noChangeAspect="1"/>
          </p:cNvPicPr>
          <p:nvPr/>
        </p:nvPicPr>
        <p:blipFill>
          <a:blip r:embed="rId3"/>
          <a:stretch>
            <a:fillRect/>
          </a:stretch>
        </p:blipFill>
        <p:spPr>
          <a:xfrm>
            <a:off x="67553" y="647703"/>
            <a:ext cx="5730737" cy="1798476"/>
          </a:xfrm>
          <a:prstGeom prst="rect">
            <a:avLst/>
          </a:prstGeom>
        </p:spPr>
      </p:pic>
      <p:pic>
        <p:nvPicPr>
          <p:cNvPr id="4" name="Picture 3">
            <a:extLst>
              <a:ext uri="{FF2B5EF4-FFF2-40B4-BE49-F238E27FC236}">
                <a16:creationId xmlns:a16="http://schemas.microsoft.com/office/drawing/2014/main" id="{25D7A21D-CA41-F0A0-C333-F7F23F9863D7}"/>
              </a:ext>
            </a:extLst>
          </p:cNvPr>
          <p:cNvPicPr>
            <a:picLocks noChangeAspect="1"/>
          </p:cNvPicPr>
          <p:nvPr/>
        </p:nvPicPr>
        <p:blipFill>
          <a:blip r:embed="rId4"/>
          <a:stretch>
            <a:fillRect/>
          </a:stretch>
        </p:blipFill>
        <p:spPr>
          <a:xfrm>
            <a:off x="17889" y="2317323"/>
            <a:ext cx="5730737" cy="1822862"/>
          </a:xfrm>
          <a:prstGeom prst="rect">
            <a:avLst/>
          </a:prstGeom>
        </p:spPr>
      </p:pic>
      <p:pic>
        <p:nvPicPr>
          <p:cNvPr id="5" name="Picture 4">
            <a:extLst>
              <a:ext uri="{FF2B5EF4-FFF2-40B4-BE49-F238E27FC236}">
                <a16:creationId xmlns:a16="http://schemas.microsoft.com/office/drawing/2014/main" id="{9604036D-6F50-0A86-CEE9-99835E39ED5C}"/>
              </a:ext>
            </a:extLst>
          </p:cNvPr>
          <p:cNvPicPr>
            <a:picLocks noChangeAspect="1"/>
          </p:cNvPicPr>
          <p:nvPr/>
        </p:nvPicPr>
        <p:blipFill>
          <a:blip r:embed="rId5"/>
          <a:stretch>
            <a:fillRect/>
          </a:stretch>
        </p:blipFill>
        <p:spPr>
          <a:xfrm>
            <a:off x="18275" y="4029252"/>
            <a:ext cx="5730737" cy="1828959"/>
          </a:xfrm>
          <a:prstGeom prst="rect">
            <a:avLst/>
          </a:prstGeom>
        </p:spPr>
      </p:pic>
      <p:pic>
        <p:nvPicPr>
          <p:cNvPr id="15" name="Picture 14">
            <a:extLst>
              <a:ext uri="{FF2B5EF4-FFF2-40B4-BE49-F238E27FC236}">
                <a16:creationId xmlns:a16="http://schemas.microsoft.com/office/drawing/2014/main" id="{65B19E2C-211E-91B9-9EA6-0157F785C9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86723" y="657631"/>
            <a:ext cx="5731510" cy="1807210"/>
          </a:xfrm>
          <a:prstGeom prst="rect">
            <a:avLst/>
          </a:prstGeom>
        </p:spPr>
      </p:pic>
      <p:pic>
        <p:nvPicPr>
          <p:cNvPr id="16" name="Picture 15">
            <a:extLst>
              <a:ext uri="{FF2B5EF4-FFF2-40B4-BE49-F238E27FC236}">
                <a16:creationId xmlns:a16="http://schemas.microsoft.com/office/drawing/2014/main" id="{06C70061-4397-A6E8-6F71-57086F5148C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85950" y="2332355"/>
            <a:ext cx="5731510" cy="1827530"/>
          </a:xfrm>
          <a:prstGeom prst="rect">
            <a:avLst/>
          </a:prstGeom>
        </p:spPr>
      </p:pic>
      <p:pic>
        <p:nvPicPr>
          <p:cNvPr id="12" name="Picture 11">
            <a:extLst>
              <a:ext uri="{FF2B5EF4-FFF2-40B4-BE49-F238E27FC236}">
                <a16:creationId xmlns:a16="http://schemas.microsoft.com/office/drawing/2014/main" id="{C769F516-A894-2B08-1B81-312AC8D61C08}"/>
              </a:ext>
            </a:extLst>
          </p:cNvPr>
          <p:cNvPicPr>
            <a:picLocks noChangeAspect="1"/>
          </p:cNvPicPr>
          <p:nvPr/>
        </p:nvPicPr>
        <p:blipFill>
          <a:blip r:embed="rId8"/>
          <a:stretch>
            <a:fillRect/>
          </a:stretch>
        </p:blipFill>
        <p:spPr>
          <a:xfrm>
            <a:off x="5765052" y="4017844"/>
            <a:ext cx="5730737" cy="1816765"/>
          </a:xfrm>
          <a:prstGeom prst="rect">
            <a:avLst/>
          </a:prstGeom>
        </p:spPr>
      </p:pic>
      <p:sp>
        <p:nvSpPr>
          <p:cNvPr id="18" name="TextBox 17">
            <a:extLst>
              <a:ext uri="{FF2B5EF4-FFF2-40B4-BE49-F238E27FC236}">
                <a16:creationId xmlns:a16="http://schemas.microsoft.com/office/drawing/2014/main" id="{71913BE0-13DA-8DE5-BDEF-B0C23F933A46}"/>
              </a:ext>
            </a:extLst>
          </p:cNvPr>
          <p:cNvSpPr txBox="1"/>
          <p:nvPr/>
        </p:nvSpPr>
        <p:spPr>
          <a:xfrm>
            <a:off x="76883" y="169330"/>
            <a:ext cx="9692267" cy="400110"/>
          </a:xfrm>
          <a:prstGeom prst="rect">
            <a:avLst/>
          </a:prstGeom>
          <a:noFill/>
        </p:spPr>
        <p:txBody>
          <a:bodyPr wrap="square">
            <a:spAutoFit/>
          </a:bodyPr>
          <a:lstStyle/>
          <a:p>
            <a:pPr algn="ctr"/>
            <a:r>
              <a:rPr lang="en-US" sz="2000" b="1" dirty="0">
                <a:solidFill>
                  <a:srgbClr val="002060"/>
                </a:solidFill>
                <a:latin typeface="Roboto" panose="020B0604020202020204" pitchFamily="2" charset="0"/>
                <a:ea typeface="Roboto" panose="020B0604020202020204" pitchFamily="2" charset="0"/>
              </a:rPr>
              <a:t>Experiments with changed topography and its impact on thermodynamic indices</a:t>
            </a:r>
            <a:endParaRPr lang="en-IN" sz="2000" b="1" dirty="0">
              <a:solidFill>
                <a:srgbClr val="002060"/>
              </a:solidFill>
              <a:latin typeface="Roboto" panose="020B0604020202020204" pitchFamily="2" charset="0"/>
              <a:ea typeface="Roboto" panose="020B0604020202020204" pitchFamily="2" charset="0"/>
            </a:endParaRPr>
          </a:p>
        </p:txBody>
      </p:sp>
      <p:sp>
        <p:nvSpPr>
          <p:cNvPr id="20" name="TextBox 19">
            <a:extLst>
              <a:ext uri="{FF2B5EF4-FFF2-40B4-BE49-F238E27FC236}">
                <a16:creationId xmlns:a16="http://schemas.microsoft.com/office/drawing/2014/main" id="{C5EF7A73-5085-5C57-713A-01C622C64D82}"/>
              </a:ext>
            </a:extLst>
          </p:cNvPr>
          <p:cNvSpPr txBox="1"/>
          <p:nvPr/>
        </p:nvSpPr>
        <p:spPr>
          <a:xfrm>
            <a:off x="17889" y="5887131"/>
            <a:ext cx="11499571" cy="523220"/>
          </a:xfrm>
          <a:prstGeom prst="rect">
            <a:avLst/>
          </a:prstGeom>
          <a:noFill/>
        </p:spPr>
        <p:txBody>
          <a:bodyPr wrap="square">
            <a:spAutoFit/>
          </a:bodyPr>
          <a:lstStyle/>
          <a:p>
            <a:pPr algn="ctr"/>
            <a:r>
              <a:rPr lang="en-US" sz="1400" b="1" i="1" dirty="0">
                <a:solidFill>
                  <a:srgbClr val="002060"/>
                </a:solidFill>
                <a:latin typeface="Roboto" panose="020B0604020202020204" pitchFamily="2" charset="0"/>
                <a:ea typeface="Roboto" panose="020B0604020202020204" pitchFamily="2" charset="0"/>
              </a:rPr>
              <a:t>Figure 9: CTI, VTI, TTI, HI, SWEAT and KI at 15 UTC with changing topography obtained from the three simulation (CNTL, Expt.1 and Expt.2) of a thunderstorm case on 6th April 2019</a:t>
            </a:r>
            <a:endParaRPr lang="en-IN" sz="1400" b="1" i="1" dirty="0">
              <a:solidFill>
                <a:srgbClr val="002060"/>
              </a:solidFill>
              <a:latin typeface="Roboto" panose="020B0604020202020204" pitchFamily="2" charset="0"/>
              <a:ea typeface="Roboto" panose="020B0604020202020204" pitchFamily="2" charset="0"/>
            </a:endParaRPr>
          </a:p>
        </p:txBody>
      </p:sp>
    </p:spTree>
    <p:extLst>
      <p:ext uri="{BB962C8B-B14F-4D97-AF65-F5344CB8AC3E}">
        <p14:creationId xmlns:p14="http://schemas.microsoft.com/office/powerpoint/2010/main" val="2940755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905EB8-3306-4D3E-86C4-DE8180D1ED61}"/>
              </a:ext>
            </a:extLst>
          </p:cNvPr>
          <p:cNvSpPr txBox="1"/>
          <p:nvPr/>
        </p:nvSpPr>
        <p:spPr>
          <a:xfrm>
            <a:off x="0" y="47353"/>
            <a:ext cx="12192000" cy="553998"/>
          </a:xfrm>
          <a:prstGeom prst="rect">
            <a:avLst/>
          </a:prstGeom>
          <a:noFill/>
        </p:spPr>
        <p:txBody>
          <a:bodyPr wrap="square">
            <a:spAutoFit/>
          </a:bodyPr>
          <a:lstStyle/>
          <a:p>
            <a:pPr algn="ctr"/>
            <a:r>
              <a:rPr lang="en-IN" sz="3000" b="1" dirty="0">
                <a:solidFill>
                  <a:srgbClr val="002060"/>
                </a:solidFill>
                <a:latin typeface="Roboto" panose="020B0604020202020204" pitchFamily="2" charset="0"/>
                <a:ea typeface="Roboto" panose="020B0604020202020204" pitchFamily="2" charset="0"/>
              </a:rPr>
              <a:t>Conclusions</a:t>
            </a:r>
          </a:p>
        </p:txBody>
      </p:sp>
      <p:sp>
        <p:nvSpPr>
          <p:cNvPr id="6" name="TextBox 5">
            <a:extLst>
              <a:ext uri="{FF2B5EF4-FFF2-40B4-BE49-F238E27FC236}">
                <a16:creationId xmlns:a16="http://schemas.microsoft.com/office/drawing/2014/main" id="{AACA71A1-44EA-47DA-B67A-D7BA8DA8872E}"/>
              </a:ext>
            </a:extLst>
          </p:cNvPr>
          <p:cNvSpPr txBox="1"/>
          <p:nvPr/>
        </p:nvSpPr>
        <p:spPr>
          <a:xfrm>
            <a:off x="79896" y="990579"/>
            <a:ext cx="12023324" cy="4401205"/>
          </a:xfrm>
          <a:prstGeom prst="rect">
            <a:avLst/>
          </a:prstGeom>
          <a:noFill/>
        </p:spPr>
        <p:txBody>
          <a:bodyPr wrap="square" rtlCol="0">
            <a:spAutoFit/>
          </a:bodyPr>
          <a:lstStyle/>
          <a:p>
            <a:pPr marL="342900" indent="-342900" algn="just">
              <a:buFont typeface="Wingdings" panose="05000000000000000000" pitchFamily="2" charset="2"/>
              <a:buChar char="Ø"/>
            </a:pPr>
            <a:r>
              <a:rPr lang="en-US" sz="2000" b="1" dirty="0">
                <a:latin typeface="Roboto" panose="020B0604020202020204" pitchFamily="2" charset="0"/>
                <a:ea typeface="Roboto" panose="020B0604020202020204" pitchFamily="2" charset="0"/>
              </a:rPr>
              <a:t>Observed temperature and model temperatures are well correlated with less MBE, RMSE than RH and WS in both surface and vertical profiles.</a:t>
            </a:r>
            <a:endParaRPr lang="en-IN" sz="2000" b="1" dirty="0">
              <a:latin typeface="Roboto" panose="020B0604020202020204" pitchFamily="2" charset="0"/>
              <a:ea typeface="Roboto" panose="020B0604020202020204" pitchFamily="2" charset="0"/>
            </a:endParaRPr>
          </a:p>
          <a:p>
            <a:pPr marL="342900" indent="-342900" algn="just">
              <a:buFont typeface="Wingdings" panose="05000000000000000000" pitchFamily="2" charset="2"/>
              <a:buChar char="Ø"/>
            </a:pPr>
            <a:endParaRPr lang="en-IN" sz="2000" b="1" dirty="0">
              <a:latin typeface="Roboto" panose="020B0604020202020204" pitchFamily="2" charset="0"/>
              <a:ea typeface="Roboto" panose="020B0604020202020204" pitchFamily="2" charset="0"/>
            </a:endParaRPr>
          </a:p>
          <a:p>
            <a:pPr marL="342900" indent="-342900" algn="just">
              <a:buFont typeface="Wingdings" panose="05000000000000000000" pitchFamily="2" charset="2"/>
              <a:buChar char="Ø"/>
            </a:pPr>
            <a:r>
              <a:rPr lang="en-IN" sz="2000" b="1" dirty="0">
                <a:latin typeface="Roboto" panose="020B0604020202020204" pitchFamily="2" charset="0"/>
                <a:ea typeface="Roboto" panose="020B0604020202020204" pitchFamily="2" charset="0"/>
              </a:rPr>
              <a:t>Wind speed is poorly co-related with observation while RH is well co-related in 00 UTC and less significant with observation at 12 UTC. </a:t>
            </a:r>
          </a:p>
          <a:p>
            <a:pPr marL="342900" indent="-342900" algn="just">
              <a:buFont typeface="Wingdings" panose="05000000000000000000" pitchFamily="2" charset="2"/>
              <a:buChar char="Ø"/>
            </a:pPr>
            <a:endParaRPr lang="en-IN" sz="2000" b="1" dirty="0">
              <a:latin typeface="Roboto" panose="020B0604020202020204" pitchFamily="2" charset="0"/>
              <a:ea typeface="Roboto" panose="020B0604020202020204" pitchFamily="2" charset="0"/>
            </a:endParaRPr>
          </a:p>
          <a:p>
            <a:pPr marL="342900" indent="-342900" algn="just">
              <a:buFont typeface="Wingdings" panose="05000000000000000000" pitchFamily="2" charset="2"/>
              <a:buChar char="Ø"/>
            </a:pPr>
            <a:r>
              <a:rPr lang="en-US" sz="2000" b="1" dirty="0">
                <a:latin typeface="Roboto" panose="020B0604020202020204" pitchFamily="2" charset="0"/>
                <a:ea typeface="Roboto" panose="020B0604020202020204" pitchFamily="2" charset="0"/>
              </a:rPr>
              <a:t> CTI, HI, CIN, and SWEAT show considerable changes in their values when the topography is changed for most thunderstorm cases.</a:t>
            </a:r>
          </a:p>
          <a:p>
            <a:pPr marL="342900" indent="-342900" algn="just">
              <a:buFont typeface="Wingdings" panose="05000000000000000000" pitchFamily="2" charset="2"/>
              <a:buChar char="Ø"/>
            </a:pPr>
            <a:endParaRPr lang="en-US" sz="2000" b="1" dirty="0">
              <a:latin typeface="Roboto" panose="020B0604020202020204" pitchFamily="2" charset="0"/>
              <a:ea typeface="Roboto" panose="020B0604020202020204" pitchFamily="2" charset="0"/>
            </a:endParaRPr>
          </a:p>
          <a:p>
            <a:pPr marL="342900" indent="-342900" algn="just">
              <a:buFont typeface="Wingdings" panose="05000000000000000000" pitchFamily="2" charset="2"/>
              <a:buChar char="Ø"/>
            </a:pPr>
            <a:r>
              <a:rPr lang="en-US" sz="2000" b="1" dirty="0">
                <a:latin typeface="Roboto" panose="020B0604020202020204" pitchFamily="2" charset="0"/>
                <a:ea typeface="Roboto" panose="020B0604020202020204" pitchFamily="2" charset="0"/>
              </a:rPr>
              <a:t>The changes of thermodynamic indices is not prominent for the whole eastern India region but the variation is significant in the CNP and the adjacent regions.</a:t>
            </a:r>
            <a:endParaRPr lang="en-IN" sz="2000" b="1" dirty="0">
              <a:latin typeface="Roboto" panose="020B0604020202020204" pitchFamily="2" charset="0"/>
              <a:ea typeface="Roboto" panose="020B0604020202020204" pitchFamily="2" charset="0"/>
            </a:endParaRPr>
          </a:p>
          <a:p>
            <a:pPr marL="342900" indent="-342900" algn="just">
              <a:buFont typeface="Wingdings" panose="05000000000000000000" pitchFamily="2" charset="2"/>
              <a:buChar char="Ø"/>
            </a:pPr>
            <a:endParaRPr lang="en-IN" sz="2000" b="1" dirty="0">
              <a:latin typeface="Roboto" panose="020B0604020202020204" pitchFamily="2" charset="0"/>
              <a:ea typeface="Roboto" panose="020B0604020202020204" pitchFamily="2" charset="0"/>
            </a:endParaRPr>
          </a:p>
          <a:p>
            <a:pPr marL="342900" indent="-342900" algn="just">
              <a:buFont typeface="Wingdings" panose="05000000000000000000" pitchFamily="2" charset="2"/>
              <a:buChar char="Ø"/>
            </a:pPr>
            <a:r>
              <a:rPr lang="en-IN" sz="2000" b="1" dirty="0">
                <a:solidFill>
                  <a:srgbClr val="002060"/>
                </a:solidFill>
                <a:latin typeface="Roboto" panose="020B0604020202020204" pitchFamily="2" charset="0"/>
                <a:ea typeface="Roboto" panose="020B0604020202020204" pitchFamily="2" charset="0"/>
              </a:rPr>
              <a:t> The study suggest that  as the thermodynamic indices values are changing </a:t>
            </a:r>
            <a:r>
              <a:rPr lang="en-US" sz="2000" b="1" dirty="0">
                <a:solidFill>
                  <a:srgbClr val="002060"/>
                </a:solidFill>
                <a:latin typeface="Roboto" panose="020B0604020202020204" pitchFamily="2" charset="0"/>
                <a:ea typeface="Roboto" panose="020B0604020202020204" pitchFamily="2" charset="0"/>
              </a:rPr>
              <a:t>with the changing topography of CNP, which may result in impacting the thunderstorm activity over the study region.</a:t>
            </a:r>
            <a:endParaRPr lang="en-IN" sz="2000" b="1" dirty="0">
              <a:solidFill>
                <a:srgbClr val="002060"/>
              </a:solidFill>
              <a:latin typeface="Roboto" panose="020B0604020202020204" pitchFamily="2" charset="0"/>
              <a:ea typeface="Roboto" panose="020B0604020202020204" pitchFamily="2" charset="0"/>
            </a:endParaRPr>
          </a:p>
        </p:txBody>
      </p:sp>
      <p:pic>
        <p:nvPicPr>
          <p:cNvPr id="8" name="Picture 7">
            <a:extLst>
              <a:ext uri="{FF2B5EF4-FFF2-40B4-BE49-F238E27FC236}">
                <a16:creationId xmlns:a16="http://schemas.microsoft.com/office/drawing/2014/main" id="{96FA29A0-9366-2BD4-DCBA-9E6913C4A9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5349" y="17498"/>
            <a:ext cx="2247086" cy="644583"/>
          </a:xfrm>
          <a:prstGeom prst="rect">
            <a:avLst/>
          </a:prstGeom>
          <a:ln>
            <a:solidFill>
              <a:schemeClr val="bg1"/>
            </a:solidFill>
          </a:ln>
        </p:spPr>
      </p:pic>
    </p:spTree>
    <p:extLst>
      <p:ext uri="{BB962C8B-B14F-4D97-AF65-F5344CB8AC3E}">
        <p14:creationId xmlns:p14="http://schemas.microsoft.com/office/powerpoint/2010/main" val="38422343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669</TotalTime>
  <Words>1678</Words>
  <Application>Microsoft Office PowerPoint</Application>
  <PresentationFormat>Widescreen</PresentationFormat>
  <Paragraphs>75</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French Script MT</vt:lpstr>
      <vt:lpstr>Roboto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Rajesh</dc:creator>
  <cp:lastModifiedBy>Rajesh</cp:lastModifiedBy>
  <cp:revision>19</cp:revision>
  <dcterms:created xsi:type="dcterms:W3CDTF">2021-12-09T04:45:19Z</dcterms:created>
  <dcterms:modified xsi:type="dcterms:W3CDTF">2022-05-19T06:52:10Z</dcterms:modified>
</cp:coreProperties>
</file>