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73" r:id="rId4"/>
    <p:sldMasterId id="2147483697" r:id="rId5"/>
    <p:sldMasterId id="2147483712" r:id="rId6"/>
    <p:sldMasterId id="2147483727" r:id="rId7"/>
  </p:sldMasterIdLst>
  <p:notesMasterIdLst>
    <p:notesMasterId r:id="rId14"/>
  </p:notesMasterIdLst>
  <p:handoutMasterIdLst>
    <p:handoutMasterId r:id="rId15"/>
  </p:handoutMasterIdLst>
  <p:sldIdLst>
    <p:sldId id="275" r:id="rId8"/>
    <p:sldId id="1612" r:id="rId9"/>
    <p:sldId id="1724" r:id="rId10"/>
    <p:sldId id="280" r:id="rId11"/>
    <p:sldId id="172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464CE1-C78B-2253-EE54-5330DE6C376C}" name="Antonia MacDonald" initials="AM" userId="S::Antonia.MacDonald@jbarisk.com::b89d13d7-29e2-4dea-b7ba-6210a5f45455" providerId="AD"/>
  <p188:author id="{67D1C7EB-A920-ACC5-F0D8-E0D1BC8E91AD}" name="Philip Oldham" initials="PO" userId="S::philip.oldham@jbarisk.com::fad639c5-2688-486f-a8d3-d006e78b8bb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uren Hart" initials="LH" lastIdx="2" clrIdx="6">
    <p:extLst>
      <p:ext uri="{19B8F6BF-5375-455C-9EA6-DF929625EA0E}">
        <p15:presenceInfo xmlns:p15="http://schemas.microsoft.com/office/powerpoint/2012/main" userId="S::lauren.hart@jbarisk.com::de13fc9c-19d7-4c83-bf21-cda25c3efb24" providerId="AD"/>
      </p:ext>
    </p:extLst>
  </p:cmAuthor>
  <p:cmAuthor id="1" name="Saskia Marshall" initials="SM" lastIdx="5" clrIdx="0"/>
  <p:cmAuthor id="8" name="Antonia MacDonald" initials="AM" lastIdx="12" clrIdx="7">
    <p:extLst>
      <p:ext uri="{19B8F6BF-5375-455C-9EA6-DF929625EA0E}">
        <p15:presenceInfo xmlns:p15="http://schemas.microsoft.com/office/powerpoint/2012/main" userId="S::Antonia.MacDonald@jbarisk.com::b89d13d7-29e2-4dea-b7ba-6210a5f45455" providerId="AD"/>
      </p:ext>
    </p:extLst>
  </p:cmAuthor>
  <p:cmAuthor id="2" name="Collette McKenny" initials="CM" lastIdx="3" clrIdx="1">
    <p:extLst>
      <p:ext uri="{19B8F6BF-5375-455C-9EA6-DF929625EA0E}">
        <p15:presenceInfo xmlns:p15="http://schemas.microsoft.com/office/powerpoint/2012/main" userId="S::collette.mckenny@jbarisk.com::94af1341-d8b6-4d66-ba61-f638e7795349" providerId="AD"/>
      </p:ext>
    </p:extLst>
  </p:cmAuthor>
  <p:cmAuthor id="9" name="Fadoua Eddounia" initials="FE" lastIdx="1" clrIdx="8">
    <p:extLst>
      <p:ext uri="{19B8F6BF-5375-455C-9EA6-DF929625EA0E}">
        <p15:presenceInfo xmlns:p15="http://schemas.microsoft.com/office/powerpoint/2012/main" userId="S::Fadoua.Eddounia@jbarisk.com::1068075b-94a3-40c7-abde-08dc90afc2b1" providerId="AD"/>
      </p:ext>
    </p:extLst>
  </p:cmAuthor>
  <p:cmAuthor id="3" name="Naomi Foster" initials="NF" lastIdx="6" clrIdx="2">
    <p:extLst>
      <p:ext uri="{19B8F6BF-5375-455C-9EA6-DF929625EA0E}">
        <p15:presenceInfo xmlns:p15="http://schemas.microsoft.com/office/powerpoint/2012/main" userId="S::Naomi.Foster@jbarisk.com::b9f06acc-60a6-4448-9508-51f28a692234" providerId="AD"/>
      </p:ext>
    </p:extLst>
  </p:cmAuthor>
  <p:cmAuthor id="10" name="Iain Willis" initials="IW [2]" lastIdx="1" clrIdx="9">
    <p:extLst>
      <p:ext uri="{19B8F6BF-5375-455C-9EA6-DF929625EA0E}">
        <p15:presenceInfo xmlns:p15="http://schemas.microsoft.com/office/powerpoint/2012/main" userId="S::iain.willis@jbarisk.com::83fec9b4-d586-428d-8873-8c01a1f11256" providerId="AD"/>
      </p:ext>
    </p:extLst>
  </p:cmAuthor>
  <p:cmAuthor id="4" name="Sarah Jones" initials="SJ" lastIdx="4" clrIdx="3">
    <p:extLst>
      <p:ext uri="{19B8F6BF-5375-455C-9EA6-DF929625EA0E}">
        <p15:presenceInfo xmlns:p15="http://schemas.microsoft.com/office/powerpoint/2012/main" userId="S::sarah.jones@jbarisk.com::754fd03a-9a13-4f0c-b12c-bfe3ea57a513" providerId="AD"/>
      </p:ext>
    </p:extLst>
  </p:cmAuthor>
  <p:cmAuthor id="5" name="Stephen Dinsdale" initials="SD" lastIdx="4" clrIdx="4">
    <p:extLst>
      <p:ext uri="{19B8F6BF-5375-455C-9EA6-DF929625EA0E}">
        <p15:presenceInfo xmlns:p15="http://schemas.microsoft.com/office/powerpoint/2012/main" userId="S::stephen.dinsdale@jbarisk.com::5910d6bb-5a45-4dae-8734-95ae823a0473" providerId="AD"/>
      </p:ext>
    </p:extLst>
  </p:cmAuthor>
  <p:cmAuthor id="6" name="Judith Ellison" initials="JE" lastIdx="1" clrIdx="5">
    <p:extLst>
      <p:ext uri="{19B8F6BF-5375-455C-9EA6-DF929625EA0E}">
        <p15:presenceInfo xmlns:p15="http://schemas.microsoft.com/office/powerpoint/2012/main" userId="S::judith.ellison@jbarisk.com::ab64bf99-cdd8-45ee-8377-3096c026bb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a MacDonald" userId="b89d13d7-29e2-4dea-b7ba-6210a5f45455" providerId="ADAL" clId="{31D020DC-06BF-45CD-934F-3A641614D3F3}"/>
    <pc:docChg chg="modSld">
      <pc:chgData name="Antonia MacDonald" userId="b89d13d7-29e2-4dea-b7ba-6210a5f45455" providerId="ADAL" clId="{31D020DC-06BF-45CD-934F-3A641614D3F3}" dt="2022-05-24T12:50:25.687" v="9" actId="20577"/>
      <pc:docMkLst>
        <pc:docMk/>
      </pc:docMkLst>
      <pc:sldChg chg="delCm modNotesTx">
        <pc:chgData name="Antonia MacDonald" userId="b89d13d7-29e2-4dea-b7ba-6210a5f45455" providerId="ADAL" clId="{31D020DC-06BF-45CD-934F-3A641614D3F3}" dt="2022-05-24T12:50:23.231" v="8" actId="20577"/>
        <pc:sldMkLst>
          <pc:docMk/>
          <pc:sldMk cId="2795363055" sldId="280"/>
        </pc:sldMkLst>
      </pc:sldChg>
      <pc:sldChg chg="delCm modNotesTx">
        <pc:chgData name="Antonia MacDonald" userId="b89d13d7-29e2-4dea-b7ba-6210a5f45455" providerId="ADAL" clId="{31D020DC-06BF-45CD-934F-3A641614D3F3}" dt="2022-05-24T12:50:08.489" v="1" actId="20577"/>
        <pc:sldMkLst>
          <pc:docMk/>
          <pc:sldMk cId="1394575675" sldId="1612"/>
        </pc:sldMkLst>
      </pc:sldChg>
      <pc:sldChg chg="delCm modNotesTx">
        <pc:chgData name="Antonia MacDonald" userId="b89d13d7-29e2-4dea-b7ba-6210a5f45455" providerId="ADAL" clId="{31D020DC-06BF-45CD-934F-3A641614D3F3}" dt="2022-05-24T12:50:15.735" v="4" actId="20577"/>
        <pc:sldMkLst>
          <pc:docMk/>
          <pc:sldMk cId="2553525999" sldId="1724"/>
        </pc:sldMkLst>
      </pc:sldChg>
      <pc:sldChg chg="modNotesTx">
        <pc:chgData name="Antonia MacDonald" userId="b89d13d7-29e2-4dea-b7ba-6210a5f45455" providerId="ADAL" clId="{31D020DC-06BF-45CD-934F-3A641614D3F3}" dt="2022-05-24T12:50:25.687" v="9" actId="20577"/>
        <pc:sldMkLst>
          <pc:docMk/>
          <pc:sldMk cId="2778661522" sldId="17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13EFE7-9A1A-E942-B904-F621C5FAC8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8EC91-F0D9-BD45-BCEE-F3CC3084D9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F23F4-F45D-C849-BEF8-E8648AB585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A520-F271-694B-8A69-59084D57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6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3FFEA-88D3-A84A-A67B-1C077998E7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2FF29-7081-3446-A87A-3E88F753C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2FF29-7081-3446-A87A-3E88F753C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8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1800"/>
              </a:spcAft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2FF29-7081-3446-A87A-3E88F753C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0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8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48E05-09CC-BE4E-92BC-30A7B8156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7479"/>
            <a:ext cx="9144000" cy="2805647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– DELETE THIS BOX IF SUBTITLE IS NOT REQUIRED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284106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" name="JBA TFP Orange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eg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099352-3E36-0B41-A846-3D32D3AEA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3353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  <p:pic>
        <p:nvPicPr>
          <p:cNvPr id="10" name="JBA TFP Orange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egal MORE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3353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  <p:pic>
        <p:nvPicPr>
          <p:cNvPr id="10" name="JBA TFP Orange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89C461-FFBF-F742-8EE4-58E594D1D5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2BC983-BFD8-FA41-80E5-76A484CB3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1" name="JBA Web address">
            <a:extLst>
              <a:ext uri="{FF2B5EF4-FFF2-40B4-BE49-F238E27FC236}">
                <a16:creationId xmlns:a16="http://schemas.microsoft.com/office/drawing/2014/main" id="{F5B95B1E-9808-8448-9A50-D24D82754C17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 FL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29ACA1-387D-7843-8BE7-5F96E2B77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7" y="2"/>
            <a:ext cx="7136489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JBA TFP Orang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32" y="265608"/>
            <a:ext cx="1562671" cy="544145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0856" y="1046206"/>
            <a:ext cx="8804247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81AA42-5F5F-DD46-8939-87542E5A7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8" y="4567476"/>
            <a:ext cx="2145323" cy="576024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4B98A8A-0325-1F4C-8EE3-A401E5C1B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5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14" name="JBA Web address">
            <a:extLst>
              <a:ext uri="{FF2B5EF4-FFF2-40B4-BE49-F238E27FC236}">
                <a16:creationId xmlns:a16="http://schemas.microsoft.com/office/drawing/2014/main" id="{8BE0A68C-C998-FC40-9EB7-831038A87A50}"/>
              </a:ext>
            </a:extLst>
          </p:cNvPr>
          <p:cNvSpPr txBox="1"/>
          <p:nvPr userDrawn="1"/>
        </p:nvSpPr>
        <p:spPr>
          <a:xfrm>
            <a:off x="157681" y="4807358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25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JBA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– DELETE THIS BOX IF SUBTITLE IS NOT REQUIRED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E992A-ADAF-B64C-BA75-310BBE7737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7479"/>
            <a:ext cx="9144000" cy="2805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ALTERNATI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– DELETE THIS BOX IF SUBTITLE IS NOT REQUIRED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B41DB7-56B9-BD45-81AF-01DE6067F4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3210"/>
            <a:ext cx="9144000" cy="2792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BEAB0A-5E3C-6C4B-AE36-0A48F5592E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80284"/>
            <a:ext cx="853233" cy="790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8004605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4" name="JBA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742" y="273845"/>
            <a:ext cx="596268" cy="552924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9093" y="1046205"/>
            <a:ext cx="8716201" cy="301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38FA28-0472-F647-97CF-BB02F45044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9ED4700A-A700-6649-A65A-DFB5541337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2" name="JBA Web address">
            <a:extLst>
              <a:ext uri="{FF2B5EF4-FFF2-40B4-BE49-F238E27FC236}">
                <a16:creationId xmlns:a16="http://schemas.microsoft.com/office/drawing/2014/main" id="{97DD9E18-D742-D841-A286-73A2F49F458A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8004605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4" name="JBA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742" y="273845"/>
            <a:ext cx="596268" cy="552924"/>
          </a:xfrm>
          <a:prstGeom prst="rect">
            <a:avLst/>
          </a:prstGeom>
        </p:spPr>
      </p:pic>
      <p:sp>
        <p:nvSpPr>
          <p:cNvPr id="8" name="Text Placeholder">
            <a:extLst>
              <a:ext uri="{FF2B5EF4-FFF2-40B4-BE49-F238E27FC236}">
                <a16:creationId xmlns:a16="http://schemas.microsoft.com/office/drawing/2014/main" id="{0527409D-1B9C-D74E-AF84-56C9A9311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55" y="1046205"/>
            <a:ext cx="4300031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8782D1DE-56A0-B64F-BDDA-5FE14EE65D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84112" y="1046205"/>
            <a:ext cx="4300031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C098E6-418D-2744-B039-46DE80D799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96BDC5D5-9E58-F24F-8124-9ECA3E246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3" name="JBA Web address">
            <a:extLst>
              <a:ext uri="{FF2B5EF4-FFF2-40B4-BE49-F238E27FC236}">
                <a16:creationId xmlns:a16="http://schemas.microsoft.com/office/drawing/2014/main" id="{22101F1F-6C1C-8641-9138-2BEBF92E1EEF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929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lm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 imag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38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BA755-582A-9440-A806-80EB6DD02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4" name="JBA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‘Calm Water’ </a:t>
            </a:r>
            <a:br>
              <a:rPr lang="en-US"/>
            </a:br>
            <a:r>
              <a:rPr lang="en-US"/>
              <a:t>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ALTERNATI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EB17F8-DA68-744E-AFA5-C976EFC95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A7EF6-CE6D-D64F-B5FD-D1391775D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3210"/>
            <a:ext cx="9144000" cy="2792265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– DELETE THIS BOX IF SUBTITLE IS NOT REQUIRED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25295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n View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72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717325-C1C3-2347-9F8C-C6BAEBAC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12" name="JBA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1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‘Plan View Map’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K Coast 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K Coast Wave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4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743FDC-2960-B14F-9A90-4BC90EFEF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13" name="JBA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‘UK Coast Waves’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looded C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bmerged Car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05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D29863-39F2-4B41-9290-8987F06A5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13" name="JBA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‘flooded Cars’ title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eg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424137-854E-DB48-A4CF-6E1F5018F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13" name="JBA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egal MORE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JBA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15EEE4-F066-7345-A8CC-88486398A5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83E45779-C966-BB4E-A13D-3C60DC7F6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2" name="JBA Web address">
            <a:extLst>
              <a:ext uri="{FF2B5EF4-FFF2-40B4-BE49-F238E27FC236}">
                <a16:creationId xmlns:a16="http://schemas.microsoft.com/office/drawing/2014/main" id="{A64A29D3-4EA3-D246-B53A-7487E9CDA9DA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 OTHER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9AA06F-105E-2D4A-92C3-9CEEA2CD3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48E05-09CC-BE4E-92BC-30A7B8156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7479"/>
            <a:ext cx="9144000" cy="2805647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– DELETE THIS BOX IF SUBTITLE IS NOT REQUIRED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284106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" name="JBA TFP Oran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6FDC4-74D4-0940-9950-74135491AB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44714" y="4675445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>
              <a:solidFill>
                <a:schemeClr val="accent6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44865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EB17F8-DA68-744E-AFA5-C976EFC95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A7EF6-CE6D-D64F-B5FD-D1391775D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3210"/>
            <a:ext cx="9144000" cy="2792265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– DELETE THIS BOX IF SUBTITLE IS NOT REQUIRED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25295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440D2-29C0-3542-BB81-3101CBEA5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44714" y="4681018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6402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7136489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JBA TFP Orang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31" y="265607"/>
            <a:ext cx="1562671" cy="544145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0855" y="1046205"/>
            <a:ext cx="8804247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81AA42-5F5F-DD46-8939-87542E5A7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4B98A8A-0325-1F4C-8EE3-A401E5C1B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14" name="JBA Web address">
            <a:extLst>
              <a:ext uri="{FF2B5EF4-FFF2-40B4-BE49-F238E27FC236}">
                <a16:creationId xmlns:a16="http://schemas.microsoft.com/office/drawing/2014/main" id="{8BE0A68C-C998-FC40-9EB7-831038A87A50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1089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7114919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JBA TFP Orang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31" y="265607"/>
            <a:ext cx="1562671" cy="544145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0855" y="1046205"/>
            <a:ext cx="4300031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471FDC54-0F33-1140-91F3-66D916C8249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84112" y="1046205"/>
            <a:ext cx="4300031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56565E-7D0D-E244-ADD9-1A62BB757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B1C0A219-8FFE-DC42-A19F-B37A60353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13" name="JBA Web address">
            <a:extLst>
              <a:ext uri="{FF2B5EF4-FFF2-40B4-BE49-F238E27FC236}">
                <a16:creationId xmlns:a16="http://schemas.microsoft.com/office/drawing/2014/main" id="{14784AFE-91D9-244B-9451-E4E9F1B47F28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503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BA0D78-7D81-7248-9D30-75B0E0464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7136489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JBA TFP Orange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31" y="265607"/>
            <a:ext cx="1562671" cy="544145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0855" y="1046205"/>
            <a:ext cx="8804247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D0536F6-AB36-064D-A3D2-12F51B559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13" name="JBA Web address">
            <a:extLst>
              <a:ext uri="{FF2B5EF4-FFF2-40B4-BE49-F238E27FC236}">
                <a16:creationId xmlns:a16="http://schemas.microsoft.com/office/drawing/2014/main" id="{CC034FAF-9910-F44D-81FF-A670F7B7F3E5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265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lm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 imag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38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977AE2-8F5B-1F4C-A64E-6371222A0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20"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28424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‘Calm Water’ title</a:t>
            </a:r>
          </a:p>
        </p:txBody>
      </p:sp>
      <p:sp>
        <p:nvSpPr>
          <p:cNvPr id="7" name="JBA Web address"/>
          <p:cNvSpPr txBox="1"/>
          <p:nvPr userDrawn="1"/>
        </p:nvSpPr>
        <p:spPr>
          <a:xfrm>
            <a:off x="171801" y="4638633"/>
            <a:ext cx="21127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0" baseline="0" err="1">
                <a:solidFill>
                  <a:schemeClr val="accent6"/>
                </a:solidFill>
                <a:latin typeface="+mj-lt"/>
              </a:rPr>
              <a:t>www.jbarisk.com</a:t>
            </a:r>
            <a:endParaRPr lang="en-US" spc="0" baseline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44714" y="4660246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1"/>
                </a:solidFill>
                <a:latin typeface="+mj-lt"/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DD90C7-13D3-AC41-B463-77278C7DFA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52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n View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72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62D55A-C84C-9C4F-BDFE-91A5AC943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20"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1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278231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‘Plan View Map’ title</a:t>
            </a:r>
          </a:p>
        </p:txBody>
      </p:sp>
      <p:sp>
        <p:nvSpPr>
          <p:cNvPr id="15" name="JBA Web address"/>
          <p:cNvSpPr txBox="1"/>
          <p:nvPr userDrawn="1"/>
        </p:nvSpPr>
        <p:spPr>
          <a:xfrm>
            <a:off x="171801" y="4638633"/>
            <a:ext cx="21127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0" baseline="0" err="1">
                <a:solidFill>
                  <a:schemeClr val="accent6"/>
                </a:solidFill>
                <a:latin typeface="+mj-lt"/>
              </a:rPr>
              <a:t>www.jbarisk.com</a:t>
            </a:r>
            <a:endParaRPr lang="en-US" spc="0" baseline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44714" y="4660246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1"/>
                </a:solidFill>
                <a:latin typeface="+mj-lt"/>
              </a:rPr>
              <a:t>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8A480B-A5D3-7F4A-B2B2-39B7102D00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92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K Coast 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K Coast Wave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4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A243E8-6599-F44C-B4E7-C6E24B13C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20"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433889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‘UK Coast Waves’ title</a:t>
            </a:r>
          </a:p>
        </p:txBody>
      </p:sp>
      <p:sp>
        <p:nvSpPr>
          <p:cNvPr id="16" name="JBA Web address"/>
          <p:cNvSpPr txBox="1"/>
          <p:nvPr userDrawn="1"/>
        </p:nvSpPr>
        <p:spPr>
          <a:xfrm>
            <a:off x="171801" y="4638633"/>
            <a:ext cx="21127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0" baseline="0" err="1">
                <a:solidFill>
                  <a:schemeClr val="accent6"/>
                </a:solidFill>
                <a:latin typeface="+mj-lt"/>
              </a:rPr>
              <a:t>www.jbarisk.com</a:t>
            </a:r>
            <a:endParaRPr lang="en-US" spc="0" baseline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44714" y="4660246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1"/>
                </a:solidFill>
                <a:latin typeface="+mj-lt"/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C916E9-E463-5E4E-B6C8-B4880E7CDB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3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looded C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bmerged Car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05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DC18FC-9463-D141-8081-DCE031ED1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20"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02B538-6724-CC48-B26F-025DCC8F1E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433889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‘flooded Cars’ title</a:t>
            </a:r>
          </a:p>
        </p:txBody>
      </p:sp>
      <p:sp>
        <p:nvSpPr>
          <p:cNvPr id="16" name="JBA Web address"/>
          <p:cNvSpPr txBox="1"/>
          <p:nvPr userDrawn="1"/>
        </p:nvSpPr>
        <p:spPr>
          <a:xfrm>
            <a:off x="171801" y="4638633"/>
            <a:ext cx="21127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0" baseline="0" err="1">
                <a:solidFill>
                  <a:schemeClr val="accent6"/>
                </a:solidFill>
                <a:latin typeface="+mj-lt"/>
              </a:rPr>
              <a:t>www.jbarisk.com</a:t>
            </a:r>
            <a:endParaRPr lang="en-US" spc="0" baseline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44714" y="4660246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1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54709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eg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099352-3E36-0B41-A846-3D32D3AEA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20"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3353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  <p:sp>
        <p:nvSpPr>
          <p:cNvPr id="16" name="JBA Web address"/>
          <p:cNvSpPr txBox="1"/>
          <p:nvPr userDrawn="1"/>
        </p:nvSpPr>
        <p:spPr>
          <a:xfrm>
            <a:off x="171801" y="4638633"/>
            <a:ext cx="21127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0" baseline="0" err="1">
                <a:solidFill>
                  <a:schemeClr val="accent6"/>
                </a:solidFill>
                <a:latin typeface="+mj-lt"/>
              </a:rPr>
              <a:t>www.jbarisk.com</a:t>
            </a:r>
            <a:endParaRPr lang="en-US" spc="0" baseline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0" name="JBA TFP Oran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7EB1E0-E09F-834E-94D3-5BF7AB3F9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44714" y="4587887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1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95291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egal MORE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3353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  <p:pic>
        <p:nvPicPr>
          <p:cNvPr id="10" name="JBA TFP Orang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5F840-4DDB-914B-BCB1-FC1178EFF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C51126C-645B-1C4F-8900-B2ABBD9A7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11" name="JBA Web address">
            <a:extLst>
              <a:ext uri="{FF2B5EF4-FFF2-40B4-BE49-F238E27FC236}">
                <a16:creationId xmlns:a16="http://schemas.microsoft.com/office/drawing/2014/main" id="{8659E5AE-1CA8-F34B-81DC-4D9EB3D26683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394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 FL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29ACA1-387D-7843-8BE7-5F96E2B77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61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>
            <a:extLst>
              <a:ext uri="{FF2B5EF4-FFF2-40B4-BE49-F238E27FC236}">
                <a16:creationId xmlns:a16="http://schemas.microsoft.com/office/drawing/2014/main" id="{E3BF040F-D015-FC40-A2A6-F3C2344259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74B8B77C-83CB-E248-9192-F177053615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3353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  <p:pic>
        <p:nvPicPr>
          <p:cNvPr id="12" name="JBA TFP Orange Logo">
            <a:extLst>
              <a:ext uri="{FF2B5EF4-FFF2-40B4-BE49-F238E27FC236}">
                <a16:creationId xmlns:a16="http://schemas.microsoft.com/office/drawing/2014/main" id="{210D1E04-6FE6-FD44-9896-42D918CCE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186CE3-E905-F149-8D3C-E6A86941B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784A2A4-0082-7F40-BEF5-CA11C94C1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15" name="JBA Web address">
            <a:extLst>
              <a:ext uri="{FF2B5EF4-FFF2-40B4-BE49-F238E27FC236}">
                <a16:creationId xmlns:a16="http://schemas.microsoft.com/office/drawing/2014/main" id="{7AD26A87-A560-4D4D-A4EE-4B29E46D904C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6798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48E05-09CC-BE4E-92BC-30A7B8156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7479"/>
            <a:ext cx="9144000" cy="2805647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– DELETE THIS BOX IF SUBTITLE IS NOT REQUIRED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284106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" name="JBA TFP Orange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7114919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JBA TFP Orange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31" y="265607"/>
            <a:ext cx="1562671" cy="544145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0855" y="1046205"/>
            <a:ext cx="4300031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471FDC54-0F33-1140-91F3-66D916C8249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84112" y="1046205"/>
            <a:ext cx="4300031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C628A8-1E35-424D-87B0-F1EB3CF9C2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1675D2E4-8B24-AE44-9E55-49042FF4C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4" name="JBA Web address">
            <a:extLst>
              <a:ext uri="{FF2B5EF4-FFF2-40B4-BE49-F238E27FC236}">
                <a16:creationId xmlns:a16="http://schemas.microsoft.com/office/drawing/2014/main" id="{F0CF6DF5-EBFA-6542-AED1-00655245CC89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318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ALTERNATI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EB17F8-DA68-744E-AFA5-C976EFC95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A7EF6-CE6D-D64F-B5FD-D1391775D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3210"/>
            <a:ext cx="9144000" cy="2792265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– DELETE THIS BOX IF SUBTITLE IS NOT REQUIRED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25295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16281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BA0D78-7D81-7248-9D30-75B0E0464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7136489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JBA TFP Orange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31" y="265607"/>
            <a:ext cx="1562671" cy="544145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0855" y="1046205"/>
            <a:ext cx="8804247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D0536F6-AB36-064D-A3D2-12F51B559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13" name="JBA Web address">
            <a:extLst>
              <a:ext uri="{FF2B5EF4-FFF2-40B4-BE49-F238E27FC236}">
                <a16:creationId xmlns:a16="http://schemas.microsoft.com/office/drawing/2014/main" id="{CC034FAF-9910-F44D-81FF-A670F7B7F3E5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8780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7114919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JBA TFP Orange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31" y="265607"/>
            <a:ext cx="1562671" cy="544145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0855" y="1046205"/>
            <a:ext cx="4300031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471FDC54-0F33-1140-91F3-66D916C8249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84112" y="1046205"/>
            <a:ext cx="4300031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C628A8-1E35-424D-87B0-F1EB3CF9C2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1675D2E4-8B24-AE44-9E55-49042FF4C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4" name="JBA Web address">
            <a:extLst>
              <a:ext uri="{FF2B5EF4-FFF2-40B4-BE49-F238E27FC236}">
                <a16:creationId xmlns:a16="http://schemas.microsoft.com/office/drawing/2014/main" id="{F0CF6DF5-EBFA-6542-AED1-00655245CC89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0045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319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lm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 imag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38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977AE2-8F5B-1F4C-A64E-6371222A0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28424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‘Calm Water’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DD90C7-13D3-AC41-B463-77278C7DFA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39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n View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72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62D55A-C84C-9C4F-BDFE-91A5AC943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1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278231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‘Plan View Map’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8A480B-A5D3-7F4A-B2B2-39B7102D00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91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K Coast 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K Coast Wave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4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A243E8-6599-F44C-B4E7-C6E24B13C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433889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‘UK Coast Waves’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C916E9-E463-5E4E-B6C8-B4880E7CDB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33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looded C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bmerged Car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05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DC18FC-9463-D141-8081-DCE031ED1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02B538-6724-CC48-B26F-025DCC8F1E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433889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‘flooded Cars’ title</a:t>
            </a:r>
          </a:p>
        </p:txBody>
      </p:sp>
    </p:spTree>
    <p:extLst>
      <p:ext uri="{BB962C8B-B14F-4D97-AF65-F5344CB8AC3E}">
        <p14:creationId xmlns:p14="http://schemas.microsoft.com/office/powerpoint/2010/main" val="2826928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eg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099352-3E36-0B41-A846-3D32D3AEA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3353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  <p:pic>
        <p:nvPicPr>
          <p:cNvPr id="10" name="JBA TFP Orange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748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egal MORE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3353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  <p:pic>
        <p:nvPicPr>
          <p:cNvPr id="10" name="JBA TFP Orange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89C461-FFBF-F742-8EE4-58E594D1D5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2BC983-BFD8-FA41-80E5-76A484CB3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1" name="JBA Web address">
            <a:extLst>
              <a:ext uri="{FF2B5EF4-FFF2-40B4-BE49-F238E27FC236}">
                <a16:creationId xmlns:a16="http://schemas.microsoft.com/office/drawing/2014/main" id="{F5B95B1E-9808-8448-9A50-D24D82754C17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101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 FL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29ACA1-387D-7843-8BE7-5F96E2B77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866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7136489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JBA TFP Orang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31" y="265607"/>
            <a:ext cx="1562671" cy="544145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0855" y="1046205"/>
            <a:ext cx="8804247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81AA42-5F5F-DD46-8939-87542E5A7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4B98A8A-0325-1F4C-8EE3-A401E5C1B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14" name="JBA Web address">
            <a:extLst>
              <a:ext uri="{FF2B5EF4-FFF2-40B4-BE49-F238E27FC236}">
                <a16:creationId xmlns:a16="http://schemas.microsoft.com/office/drawing/2014/main" id="{8BE0A68C-C998-FC40-9EB7-831038A87A50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2800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ll in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E696BD-8427-534D-92FE-D7CE50FB9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13" name="Title">
            <a:extLst>
              <a:ext uri="{FF2B5EF4-FFF2-40B4-BE49-F238E27FC236}">
                <a16:creationId xmlns:a16="http://schemas.microsoft.com/office/drawing/2014/main" id="{A86B1680-5D57-5E4C-BB5B-FC93A4FAB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7136489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4" name="JBA TFP Orange Logo">
            <a:extLst>
              <a:ext uri="{FF2B5EF4-FFF2-40B4-BE49-F238E27FC236}">
                <a16:creationId xmlns:a16="http://schemas.microsoft.com/office/drawing/2014/main" id="{79A8DD31-FD3D-8E4E-9A57-B39ADFBA85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31" y="265607"/>
            <a:ext cx="1562671" cy="544145"/>
          </a:xfrm>
          <a:prstGeom prst="rect">
            <a:avLst/>
          </a:prstGeom>
        </p:spPr>
      </p:pic>
      <p:sp>
        <p:nvSpPr>
          <p:cNvPr id="15" name="Text Placeholder">
            <a:extLst>
              <a:ext uri="{FF2B5EF4-FFF2-40B4-BE49-F238E27FC236}">
                <a16:creationId xmlns:a16="http://schemas.microsoft.com/office/drawing/2014/main" id="{DABA9D82-F85D-574A-A1D6-BD8058FCC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55" y="1046205"/>
            <a:ext cx="8804247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BE68C74-B06A-EA4A-9685-9BDCB8A79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7909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lm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 imag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38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977AE2-8F5B-1F4C-A64E-6371222A0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28424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‘Calm Water’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DD90C7-13D3-AC41-B463-77278C7DFA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n View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72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62D55A-C84C-9C4F-BDFE-91A5AC943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1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278231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‘Plan View Map’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8A480B-A5D3-7F4A-B2B2-39B7102D00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K Coast 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K Coast Wave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4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A243E8-6599-F44C-B4E7-C6E24B13C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433889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‘UK Coast Waves’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C916E9-E463-5E4E-B6C8-B4880E7CDB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looded C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bmerged Car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05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DC18FC-9463-D141-8081-DCE031ED1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02B538-6724-CC48-B26F-025DCC8F1E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433889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‘flooded Cars’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83808" y="257369"/>
            <a:ext cx="7609188" cy="80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idx="1"/>
          </p:nvPr>
        </p:nvSpPr>
        <p:spPr>
          <a:xfrm>
            <a:off x="183807" y="1046205"/>
            <a:ext cx="8716201" cy="301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A8951F8-ABCD-C848-8368-6737BCF64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24" y="4678774"/>
            <a:ext cx="1348432" cy="273844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r>
              <a:rPr lang="en-US">
                <a:solidFill>
                  <a:schemeClr val="accent6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>
              <a:solidFill>
                <a:schemeClr val="accent6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9" name="JBA Web address">
            <a:extLst>
              <a:ext uri="{FF2B5EF4-FFF2-40B4-BE49-F238E27FC236}">
                <a16:creationId xmlns:a16="http://schemas.microsoft.com/office/drawing/2014/main" id="{C7740149-654C-584D-AE06-C19141684782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4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710" r:id="rId4"/>
    <p:sldLayoutId id="2147483679" r:id="rId5"/>
    <p:sldLayoutId id="2147483680" r:id="rId6"/>
    <p:sldLayoutId id="2147483682" r:id="rId7"/>
    <p:sldLayoutId id="2147483687" r:id="rId8"/>
    <p:sldLayoutId id="2147483693" r:id="rId9"/>
    <p:sldLayoutId id="2147483694" r:id="rId10"/>
    <p:sldLayoutId id="2147483696" r:id="rId11"/>
    <p:sldLayoutId id="2147483708" r:id="rId12"/>
    <p:sldLayoutId id="214748374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None/>
        <a:tabLst/>
        <a:defRPr kumimoji="0" lang="en-US" sz="2000" b="0" i="0" u="none" strike="noStrike" kern="1200" cap="none" spc="0" normalizeH="0" baseline="0" noProof="0" dirty="0" smtClean="0">
          <a:ln>
            <a:noFill/>
          </a:ln>
          <a:solidFill>
            <a:srgbClr val="494949"/>
          </a:solidFill>
          <a:effectLst/>
          <a:uLnTx/>
          <a:uFillTx/>
          <a:latin typeface="+mn-lt"/>
          <a:ea typeface="+mn-ea"/>
          <a:cs typeface="+mn-cs"/>
        </a:defRPr>
      </a:lvl1pPr>
      <a:lvl2pPr marL="539750" marR="0" indent="-204788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marR="0" indent="-214313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600" marR="0" indent="-223838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963" marR="0" indent="-24130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83808" y="257369"/>
            <a:ext cx="7609188" cy="80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idx="1"/>
          </p:nvPr>
        </p:nvSpPr>
        <p:spPr>
          <a:xfrm>
            <a:off x="183807" y="1046205"/>
            <a:ext cx="8716201" cy="301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6FD4789-2F7D-B543-8086-0918EB322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24" y="4678774"/>
            <a:ext cx="1348432" cy="273844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r>
              <a:rPr lang="en-US">
                <a:solidFill>
                  <a:schemeClr val="accent6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>
              <a:solidFill>
                <a:schemeClr val="accent6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9" name="JBA Web address">
            <a:extLst>
              <a:ext uri="{FF2B5EF4-FFF2-40B4-BE49-F238E27FC236}">
                <a16:creationId xmlns:a16="http://schemas.microsoft.com/office/drawing/2014/main" id="{E6D53686-5583-EF4D-863E-119059E44DA0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118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50000"/>
        <a:buFontTx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047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50000"/>
        <a:buFontTx/>
        <a:buBlip>
          <a:blip r:embed="rId14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50000"/>
        <a:buFontTx/>
        <a:buBlip>
          <a:blip r:embed="rId14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600" indent="-22383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50000"/>
        <a:buFontTx/>
        <a:buBlip>
          <a:blip r:embed="rId14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963" indent="-2413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50000"/>
        <a:buFontTx/>
        <a:buBlip>
          <a:blip r:embed="rId14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83808" y="257369"/>
            <a:ext cx="7609188" cy="80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idx="1"/>
          </p:nvPr>
        </p:nvSpPr>
        <p:spPr>
          <a:xfrm>
            <a:off x="183807" y="1046205"/>
            <a:ext cx="8716201" cy="301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1CF5941-9262-8948-9073-3AFC5A352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24" y="4678774"/>
            <a:ext cx="1348432" cy="273844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r>
              <a:rPr lang="en-US">
                <a:solidFill>
                  <a:schemeClr val="accent6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>
              <a:solidFill>
                <a:schemeClr val="accent6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9" name="JBA Web address">
            <a:extLst>
              <a:ext uri="{FF2B5EF4-FFF2-40B4-BE49-F238E27FC236}">
                <a16:creationId xmlns:a16="http://schemas.microsoft.com/office/drawing/2014/main" id="{8EE6D658-2919-6C46-8F91-6F5E5859611F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298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None/>
        <a:tabLst/>
        <a:defRPr kumimoji="0" lang="en-US" sz="2000" b="0" i="0" u="none" strike="noStrike" kern="1200" cap="none" spc="0" normalizeH="0" baseline="0" noProof="0" dirty="0" smtClean="0">
          <a:ln>
            <a:noFill/>
          </a:ln>
          <a:solidFill>
            <a:srgbClr val="494949"/>
          </a:solidFill>
          <a:effectLst/>
          <a:uLnTx/>
          <a:uFillTx/>
          <a:latin typeface="+mn-lt"/>
          <a:ea typeface="+mn-ea"/>
          <a:cs typeface="+mn-cs"/>
        </a:defRPr>
      </a:lvl1pPr>
      <a:lvl2pPr marL="539750" marR="0" indent="-204788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marR="0" indent="-214313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600" marR="0" indent="-223838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963" marR="0" indent="-24130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83808" y="257369"/>
            <a:ext cx="7609188" cy="80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idx="1"/>
          </p:nvPr>
        </p:nvSpPr>
        <p:spPr>
          <a:xfrm>
            <a:off x="183807" y="1046205"/>
            <a:ext cx="8716201" cy="301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A8951F8-ABCD-C848-8368-6737BCF64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24" y="4678774"/>
            <a:ext cx="1348432" cy="273844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r>
              <a:rPr lang="en-US">
                <a:solidFill>
                  <a:schemeClr val="accent6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>
              <a:solidFill>
                <a:schemeClr val="accent6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9" name="JBA Web address">
            <a:extLst>
              <a:ext uri="{FF2B5EF4-FFF2-40B4-BE49-F238E27FC236}">
                <a16:creationId xmlns:a16="http://schemas.microsoft.com/office/drawing/2014/main" id="{C7740149-654C-584D-AE06-C19141684782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31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None/>
        <a:tabLst/>
        <a:defRPr kumimoji="0" lang="en-US" sz="2000" b="0" i="0" u="none" strike="noStrike" kern="1200" cap="none" spc="0" normalizeH="0" baseline="0" noProof="0" dirty="0" smtClean="0">
          <a:ln>
            <a:noFill/>
          </a:ln>
          <a:solidFill>
            <a:srgbClr val="494949"/>
          </a:solidFill>
          <a:effectLst/>
          <a:uLnTx/>
          <a:uFillTx/>
          <a:latin typeface="+mn-lt"/>
          <a:ea typeface="+mn-ea"/>
          <a:cs typeface="+mn-cs"/>
        </a:defRPr>
      </a:lvl1pPr>
      <a:lvl2pPr marL="539750" marR="0" indent="-204788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6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marR="0" indent="-214313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6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600" marR="0" indent="-223838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6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963" marR="0" indent="-24130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6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426651C-0895-0517-6B9E-3061F8357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21" y="1212256"/>
            <a:ext cx="7691822" cy="1001556"/>
          </a:xfrm>
        </p:spPr>
        <p:txBody>
          <a:bodyPr/>
          <a:lstStyle/>
          <a:p>
            <a:r>
              <a:rPr lang="en-US" sz="2400"/>
              <a:t>An appraisal of tail flood losses using grey swan scenarios in London, UK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D074A-0462-65DB-BAD5-C6EF21C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Ruffling feathers: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B2AED-0344-EA3A-D21E-2A20DAB9534F}"/>
              </a:ext>
            </a:extLst>
          </p:cNvPr>
          <p:cNvSpPr txBox="1"/>
          <p:nvPr/>
        </p:nvSpPr>
        <p:spPr>
          <a:xfrm>
            <a:off x="166121" y="4173706"/>
            <a:ext cx="4576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Antonia.MacDonald@jbarisk.com</a:t>
            </a:r>
          </a:p>
          <a:p>
            <a:r>
              <a:rPr lang="en-US" sz="1800">
                <a:solidFill>
                  <a:schemeClr val="bg1"/>
                </a:solidFill>
              </a:rPr>
              <a:t>Philip.Oldham@jbarisk.com</a:t>
            </a:r>
          </a:p>
        </p:txBody>
      </p:sp>
    </p:spTree>
    <p:extLst>
      <p:ext uri="{BB962C8B-B14F-4D97-AF65-F5344CB8AC3E}">
        <p14:creationId xmlns:p14="http://schemas.microsoft.com/office/powerpoint/2010/main" val="153635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21F6-72D1-4AF4-86FA-21E84CDA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80975" algn="l"/>
              </a:tabLst>
            </a:pPr>
            <a:r>
              <a:rPr lang="en-GB"/>
              <a:t>Flood Catastrophe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73EB8-2880-42BC-A4DA-F10BF3C73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CEE780A3-A91A-46CD-ACA0-D10A03E5DA90}"/>
              </a:ext>
            </a:extLst>
          </p:cNvPr>
          <p:cNvSpPr/>
          <p:nvPr/>
        </p:nvSpPr>
        <p:spPr>
          <a:xfrm>
            <a:off x="287757" y="1265821"/>
            <a:ext cx="2700000" cy="1698759"/>
          </a:xfrm>
          <a:prstGeom prst="round2Diag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+mj-lt"/>
              </a:rPr>
              <a:t>Exposure</a:t>
            </a:r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116AD318-5F02-49D9-8B09-EAB2B2567735}"/>
              </a:ext>
            </a:extLst>
          </p:cNvPr>
          <p:cNvSpPr/>
          <p:nvPr/>
        </p:nvSpPr>
        <p:spPr>
          <a:xfrm>
            <a:off x="6183044" y="1265821"/>
            <a:ext cx="2700000" cy="1698759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+mj-lt"/>
              </a:rPr>
              <a:t>Vulnerability</a:t>
            </a: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41442217-2049-447F-8BF7-2295C94AB40C}"/>
              </a:ext>
            </a:extLst>
          </p:cNvPr>
          <p:cNvSpPr/>
          <p:nvPr/>
        </p:nvSpPr>
        <p:spPr>
          <a:xfrm>
            <a:off x="3235400" y="1265821"/>
            <a:ext cx="2700000" cy="1698759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+mj-lt"/>
              </a:rPr>
              <a:t>Hazard</a:t>
            </a:r>
            <a:endParaRPr lang="en-GB" sz="1800" b="1">
              <a:latin typeface="+mj-lt"/>
            </a:endParaRPr>
          </a:p>
          <a:p>
            <a:pPr algn="ctr"/>
            <a:r>
              <a:rPr lang="en-GB" sz="1800"/>
              <a:t>Stochastic / Deterministic</a:t>
            </a: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3A38D1DD-64CC-41E9-9430-09883276D4BF}"/>
              </a:ext>
            </a:extLst>
          </p:cNvPr>
          <p:cNvSpPr/>
          <p:nvPr/>
        </p:nvSpPr>
        <p:spPr>
          <a:xfrm>
            <a:off x="287757" y="3243582"/>
            <a:ext cx="8613481" cy="1193663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+mj-lt"/>
              </a:rPr>
              <a:t>Model output</a:t>
            </a:r>
          </a:p>
          <a:p>
            <a:pPr algn="ctr"/>
            <a:r>
              <a:rPr lang="en-GB" sz="1800"/>
              <a:t>(financial loss)</a:t>
            </a:r>
          </a:p>
        </p:txBody>
      </p:sp>
    </p:spTree>
    <p:extLst>
      <p:ext uri="{BB962C8B-B14F-4D97-AF65-F5344CB8AC3E}">
        <p14:creationId xmlns:p14="http://schemas.microsoft.com/office/powerpoint/2010/main" val="139457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62295A-B6CF-B842-9E61-46896B826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684" y="264299"/>
            <a:ext cx="1567419" cy="546559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F59251C7-B457-AB41-A116-F119710A3DB6}"/>
              </a:ext>
            </a:extLst>
          </p:cNvPr>
          <p:cNvSpPr txBox="1">
            <a:spLocks/>
          </p:cNvSpPr>
          <p:nvPr/>
        </p:nvSpPr>
        <p:spPr>
          <a:xfrm>
            <a:off x="2248680" y="21177"/>
            <a:ext cx="4736384" cy="930874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3000">
                <a:solidFill>
                  <a:srgbClr val="FFFFFF"/>
                </a:solidFill>
                <a:latin typeface="Arial Black" panose="020B0A04020102020204"/>
              </a:rPr>
              <a:t>What IF Scenarios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67189-D5BC-4B4B-B102-A465C9A0C8C7}"/>
              </a:ext>
            </a:extLst>
          </p:cNvPr>
          <p:cNvSpPr txBox="1"/>
          <p:nvPr/>
        </p:nvSpPr>
        <p:spPr>
          <a:xfrm>
            <a:off x="2296806" y="1011859"/>
            <a:ext cx="6847194" cy="304263"/>
          </a:xfrm>
          <a:prstGeom prst="rect">
            <a:avLst/>
          </a:prstGeom>
          <a:solidFill>
            <a:schemeClr val="tx2"/>
          </a:solidFill>
        </p:spPr>
        <p:txBody>
          <a:bodyPr wrap="square" lIns="81000" tIns="0" bIns="27000" rtlCol="0">
            <a:spAutoFit/>
          </a:bodyPr>
          <a:lstStyle/>
          <a:p>
            <a:pPr>
              <a:defRPr/>
            </a:pPr>
            <a:r>
              <a:rPr lang="en-GB" sz="1800" b="1" i="1">
                <a:solidFill>
                  <a:srgbClr val="FFFFFF"/>
                </a:solidFill>
                <a:latin typeface="Arial" panose="020B0604020202020204"/>
              </a:rPr>
              <a:t>Scenarios for portfolio stress testing</a:t>
            </a:r>
            <a:endParaRPr lang="en-GB" i="1">
              <a:solidFill>
                <a:srgbClr val="494949"/>
              </a:solidFill>
              <a:latin typeface="Arial" panose="020B0604020202020204"/>
            </a:endParaRPr>
          </a:p>
        </p:txBody>
      </p:sp>
      <p:pic>
        <p:nvPicPr>
          <p:cNvPr id="1026" name="Picture 2" descr="Uk England Country - Free vector graphic on Pixabay">
            <a:extLst>
              <a:ext uri="{FF2B5EF4-FFF2-40B4-BE49-F238E27FC236}">
                <a16:creationId xmlns:a16="http://schemas.microsoft.com/office/drawing/2014/main" id="{D7D086E1-63DB-4FDF-9E9D-7AD82EE5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745">
            <a:off x="314427" y="-5950"/>
            <a:ext cx="2915056" cy="47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17CBC702-095B-4FAF-A990-6103DC07FC69}"/>
              </a:ext>
            </a:extLst>
          </p:cNvPr>
          <p:cNvSpPr/>
          <p:nvPr/>
        </p:nvSpPr>
        <p:spPr>
          <a:xfrm>
            <a:off x="2997373" y="3623737"/>
            <a:ext cx="152227" cy="15492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 defTabSz="685783">
              <a:defRPr/>
            </a:pPr>
            <a:endParaRPr lang="en-GB" sz="110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8C8FF94-110E-C705-8F96-9BA9084EE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897" y="1865881"/>
            <a:ext cx="5183146" cy="1914411"/>
          </a:xfrm>
        </p:spPr>
        <p:txBody>
          <a:bodyPr/>
          <a:lstStyle/>
          <a:p>
            <a:pPr marL="334962" lvl="1" indent="0">
              <a:spcAft>
                <a:spcPts val="1800"/>
              </a:spcAft>
              <a:buNone/>
            </a:pPr>
            <a:r>
              <a:rPr lang="en-US" sz="1800">
                <a:solidFill>
                  <a:srgbClr val="F6A123"/>
                </a:solidFill>
                <a:latin typeface="Arial Black" panose="020B0A04020102020204"/>
              </a:rPr>
              <a:t>THAMES BARRIER FAILURE</a:t>
            </a:r>
            <a:endParaRPr lang="en-US" sz="1800">
              <a:solidFill>
                <a:schemeClr val="bg1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US" sz="1800">
                <a:solidFill>
                  <a:schemeClr val="bg1"/>
                </a:solidFill>
              </a:rPr>
              <a:t>What if the barrier remains open?</a:t>
            </a:r>
          </a:p>
          <a:p>
            <a:pPr lvl="1">
              <a:spcAft>
                <a:spcPts val="1800"/>
              </a:spcAft>
            </a:pPr>
            <a:r>
              <a:rPr lang="en-US" sz="1800">
                <a:solidFill>
                  <a:schemeClr val="bg1"/>
                </a:solidFill>
              </a:rPr>
              <a:t>What if </a:t>
            </a:r>
            <a:r>
              <a:rPr lang="en-US" sz="1800" err="1">
                <a:solidFill>
                  <a:schemeClr val="bg1"/>
                </a:solidFill>
              </a:rPr>
              <a:t>defences</a:t>
            </a:r>
            <a:r>
              <a:rPr lang="en-US" sz="1800">
                <a:solidFill>
                  <a:schemeClr val="bg1"/>
                </a:solidFill>
              </a:rPr>
              <a:t> upstream are also breached?</a:t>
            </a:r>
          </a:p>
          <a:p>
            <a:pPr lvl="1">
              <a:spcAft>
                <a:spcPts val="1800"/>
              </a:spcAft>
            </a:pPr>
            <a:r>
              <a:rPr lang="en-US" sz="1800">
                <a:solidFill>
                  <a:schemeClr val="bg1"/>
                </a:solidFill>
              </a:rPr>
              <a:t>What if </a:t>
            </a:r>
            <a:r>
              <a:rPr lang="en-US" sz="1800" err="1">
                <a:solidFill>
                  <a:schemeClr val="bg1"/>
                </a:solidFill>
              </a:rPr>
              <a:t>defences</a:t>
            </a:r>
            <a:r>
              <a:rPr lang="en-US" sz="1800">
                <a:solidFill>
                  <a:schemeClr val="bg1"/>
                </a:solidFill>
              </a:rPr>
              <a:t> downstream are also breached?</a:t>
            </a:r>
          </a:p>
          <a:p>
            <a:pPr marL="334962" lvl="1" indent="0">
              <a:spcAft>
                <a:spcPts val="1800"/>
              </a:spcAft>
              <a:buNone/>
            </a:pP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C377969-06C6-8106-AA12-0308F041A8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5352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79FE-0A44-2ABF-CAEA-9175DC1F5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Loss return periods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D6A24-9E35-D18F-73DE-A05E7EFB3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graphicFrame>
        <p:nvGraphicFramePr>
          <p:cNvPr id="30" name="Content Placeholder 4">
            <a:extLst>
              <a:ext uri="{FF2B5EF4-FFF2-40B4-BE49-F238E27FC236}">
                <a16:creationId xmlns:a16="http://schemas.microsoft.com/office/drawing/2014/main" id="{64789750-0EAD-A459-F6C0-25AB8CDA1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781685"/>
              </p:ext>
            </p:extLst>
          </p:nvPr>
        </p:nvGraphicFramePr>
        <p:xfrm>
          <a:off x="2633433" y="3912864"/>
          <a:ext cx="3877134" cy="1190064"/>
        </p:xfrm>
        <a:graphic>
          <a:graphicData uri="http://schemas.openxmlformats.org/drawingml/2006/table">
            <a:tbl>
              <a:tblPr firstRow="1" firstCol="1" bandRow="1"/>
              <a:tblGrid>
                <a:gridCol w="1292378">
                  <a:extLst>
                    <a:ext uri="{9D8B030D-6E8A-4147-A177-3AD203B41FA5}">
                      <a16:colId xmlns:a16="http://schemas.microsoft.com/office/drawing/2014/main" val="1481097952"/>
                    </a:ext>
                  </a:extLst>
                </a:gridCol>
                <a:gridCol w="1292378">
                  <a:extLst>
                    <a:ext uri="{9D8B030D-6E8A-4147-A177-3AD203B41FA5}">
                      <a16:colId xmlns:a16="http://schemas.microsoft.com/office/drawing/2014/main" val="1345961236"/>
                    </a:ext>
                  </a:extLst>
                </a:gridCol>
                <a:gridCol w="1292378">
                  <a:extLst>
                    <a:ext uri="{9D8B030D-6E8A-4147-A177-3AD203B41FA5}">
                      <a16:colId xmlns:a16="http://schemas.microsoft.com/office/drawing/2014/main" val="1137324612"/>
                    </a:ext>
                  </a:extLst>
                </a:gridCol>
              </a:tblGrid>
              <a:tr h="297516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123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 (Body CS)"/>
                        </a:rPr>
                        <a:t>Mean Loss</a:t>
                      </a:r>
                      <a:endParaRPr lang="en-GB" sz="900" b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123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 (Body CS)"/>
                        </a:rPr>
                        <a:t>Mean Loss Return Period</a:t>
                      </a:r>
                      <a:endParaRPr lang="en-GB" sz="900" b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1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566661"/>
                  </a:ext>
                </a:extLst>
              </a:tr>
              <a:tr h="297516">
                <a:tc>
                  <a:txBody>
                    <a:bodyPr/>
                    <a:lstStyle/>
                    <a:p>
                      <a:pPr marL="36195" marR="36195" algn="ctr"/>
                      <a:r>
                        <a:rPr lang="en-GB" sz="90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 (Body CS)"/>
                        </a:rPr>
                        <a:t>Barrier Open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/>
                      <a:r>
                        <a:rPr lang="en-GB" sz="90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 (Body CS)"/>
                        </a:rPr>
                        <a:t>£2.6 billion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/>
                      <a:r>
                        <a:rPr lang="en-GB" sz="90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 (Body CS)"/>
                        </a:rPr>
                        <a:t>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67973"/>
                  </a:ext>
                </a:extLst>
              </a:tr>
              <a:tr h="297516">
                <a:tc>
                  <a:txBody>
                    <a:bodyPr/>
                    <a:lstStyle/>
                    <a:p>
                      <a:pPr marL="36195" marR="36195" algn="ctr"/>
                      <a:r>
                        <a:rPr lang="en-GB" sz="90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 (Body CS)"/>
                        </a:rPr>
                        <a:t>Upstream Defences Breached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/>
                      <a:r>
                        <a:rPr lang="en-GB" sz="90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 (Body CS)"/>
                        </a:rPr>
                        <a:t>£6.6 billion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/>
                      <a:r>
                        <a:rPr lang="en-GB" sz="90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 (Body CS)"/>
                        </a:rPr>
                        <a:t>358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69449"/>
                  </a:ext>
                </a:extLst>
              </a:tr>
              <a:tr h="297516">
                <a:tc>
                  <a:txBody>
                    <a:bodyPr/>
                    <a:lstStyle/>
                    <a:p>
                      <a:pPr marL="36195" marR="36195" algn="ctr"/>
                      <a:r>
                        <a:rPr lang="en-GB" sz="90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 (Body CS)"/>
                        </a:rPr>
                        <a:t>Up &amp; Downstream Defences Breached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/>
                      <a:r>
                        <a:rPr lang="en-GB" sz="90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 (Body CS)"/>
                        </a:rPr>
                        <a:t>£13.2 billion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/>
                      <a:r>
                        <a:rPr lang="en-GB" sz="900">
                          <a:solidFill>
                            <a:srgbClr val="49494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 (Body CS)"/>
                        </a:rPr>
                        <a:t>8,813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72653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6023558-E55C-482F-9ED4-1D9614AB3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317" y="1091871"/>
            <a:ext cx="4320000" cy="28209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365688-7AEB-4F6C-824F-29F2004FE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7" y="1091134"/>
            <a:ext cx="4320000" cy="28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6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62295A-B6CF-B842-9E61-46896B826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684" y="264299"/>
            <a:ext cx="1567419" cy="546559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F59251C7-B457-AB41-A116-F119710A3DB6}"/>
              </a:ext>
            </a:extLst>
          </p:cNvPr>
          <p:cNvSpPr txBox="1">
            <a:spLocks/>
          </p:cNvSpPr>
          <p:nvPr/>
        </p:nvSpPr>
        <p:spPr>
          <a:xfrm>
            <a:off x="2248680" y="21177"/>
            <a:ext cx="4736384" cy="930874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3000">
                <a:solidFill>
                  <a:srgbClr val="FFFFFF"/>
                </a:solidFill>
                <a:latin typeface="Arial Black" panose="020B0A04020102020204"/>
              </a:rPr>
              <a:t>What IF Scenarios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67189-D5BC-4B4B-B102-A465C9A0C8C7}"/>
              </a:ext>
            </a:extLst>
          </p:cNvPr>
          <p:cNvSpPr txBox="1"/>
          <p:nvPr/>
        </p:nvSpPr>
        <p:spPr>
          <a:xfrm>
            <a:off x="2296806" y="1011859"/>
            <a:ext cx="6847194" cy="304263"/>
          </a:xfrm>
          <a:prstGeom prst="rect">
            <a:avLst/>
          </a:prstGeom>
          <a:solidFill>
            <a:schemeClr val="tx2"/>
          </a:solidFill>
        </p:spPr>
        <p:txBody>
          <a:bodyPr wrap="square" lIns="81000" tIns="0" bIns="27000" rtlCol="0">
            <a:spAutoFit/>
          </a:bodyPr>
          <a:lstStyle/>
          <a:p>
            <a:pPr>
              <a:defRPr/>
            </a:pPr>
            <a:r>
              <a:rPr lang="en-GB" sz="1800" b="1" i="1">
                <a:solidFill>
                  <a:srgbClr val="FFFFFF"/>
                </a:solidFill>
                <a:latin typeface="Arial" panose="020B0604020202020204"/>
              </a:rPr>
              <a:t>Summary</a:t>
            </a:r>
            <a:endParaRPr lang="en-GB" i="1">
              <a:solidFill>
                <a:srgbClr val="494949"/>
              </a:solidFill>
              <a:latin typeface="Arial" panose="020B0604020202020204"/>
            </a:endParaRPr>
          </a:p>
        </p:txBody>
      </p:sp>
      <p:pic>
        <p:nvPicPr>
          <p:cNvPr id="1026" name="Picture 2" descr="Uk England Country - Free vector graphic on Pixabay">
            <a:extLst>
              <a:ext uri="{FF2B5EF4-FFF2-40B4-BE49-F238E27FC236}">
                <a16:creationId xmlns:a16="http://schemas.microsoft.com/office/drawing/2014/main" id="{D7D086E1-63DB-4FDF-9E9D-7AD82EE5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745">
            <a:off x="314427" y="-5950"/>
            <a:ext cx="2915056" cy="47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17CBC702-095B-4FAF-A990-6103DC07FC69}"/>
              </a:ext>
            </a:extLst>
          </p:cNvPr>
          <p:cNvSpPr/>
          <p:nvPr/>
        </p:nvSpPr>
        <p:spPr>
          <a:xfrm>
            <a:off x="2997373" y="3623737"/>
            <a:ext cx="152227" cy="15492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 defTabSz="685783">
              <a:defRPr/>
            </a:pPr>
            <a:endParaRPr lang="en-GB" sz="110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8C8FF94-110E-C705-8F96-9BA9084EE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897" y="1375930"/>
            <a:ext cx="5183146" cy="3619023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en-US" sz="1600">
                <a:solidFill>
                  <a:schemeClr val="bg1"/>
                </a:solidFill>
              </a:rPr>
              <a:t>“What If” scenarios useful for stress testing by re/insurers</a:t>
            </a:r>
          </a:p>
          <a:p>
            <a:pPr lvl="1">
              <a:spcAft>
                <a:spcPts val="1800"/>
              </a:spcAft>
            </a:pPr>
            <a:r>
              <a:rPr lang="en-US" sz="1600">
                <a:solidFill>
                  <a:schemeClr val="bg1"/>
                </a:solidFill>
              </a:rPr>
              <a:t>Consistent modelling architecture between deterministic and stochastic results (used for business decisions)</a:t>
            </a:r>
          </a:p>
          <a:p>
            <a:pPr lvl="1">
              <a:spcAft>
                <a:spcPts val="1800"/>
              </a:spcAft>
            </a:pPr>
            <a:r>
              <a:rPr lang="en-US" sz="1600">
                <a:solidFill>
                  <a:schemeClr val="bg1"/>
                </a:solidFill>
              </a:rPr>
              <a:t>Flexible architecture allows reaction to ongoing flood events by estimating loss to aid with emergency response</a:t>
            </a:r>
          </a:p>
          <a:p>
            <a:pPr lvl="1">
              <a:spcAft>
                <a:spcPts val="1800"/>
              </a:spcAft>
            </a:pPr>
            <a:r>
              <a:rPr lang="en-US" sz="1600">
                <a:solidFill>
                  <a:schemeClr val="bg1"/>
                </a:solidFill>
              </a:rPr>
              <a:t>Functionality is also paired with JBA global stochastic modelling: </a:t>
            </a:r>
            <a:r>
              <a:rPr lang="en-US" sz="1600" b="1" i="1">
                <a:solidFill>
                  <a:schemeClr val="bg1"/>
                </a:solidFill>
              </a:rPr>
              <a:t>what scenario can you dream up?</a:t>
            </a:r>
          </a:p>
          <a:p>
            <a:pPr marL="334962" lvl="1" indent="0">
              <a:spcAft>
                <a:spcPts val="1800"/>
              </a:spcAft>
              <a:buNone/>
            </a:pP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C377969-06C6-8106-AA12-0308F041A8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866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349265"/>
      </p:ext>
    </p:extLst>
  </p:cSld>
  <p:clrMapOvr>
    <a:masterClrMapping/>
  </p:clrMapOvr>
</p:sld>
</file>

<file path=ppt/theme/theme1.xml><?xml version="1.0" encoding="utf-8"?>
<a:theme xmlns:a="http://schemas.openxmlformats.org/drawingml/2006/main" name="JBA Risk Management TFP">
  <a:themeElements>
    <a:clrScheme name="JBA Risk Colourscheme 1">
      <a:dk1>
        <a:srgbClr val="494949"/>
      </a:dk1>
      <a:lt1>
        <a:srgbClr val="FFFFFF"/>
      </a:lt1>
      <a:dk2>
        <a:srgbClr val="F6A123"/>
      </a:dk2>
      <a:lt2>
        <a:srgbClr val="E7E6E6"/>
      </a:lt2>
      <a:accent1>
        <a:srgbClr val="24367D"/>
      </a:accent1>
      <a:accent2>
        <a:srgbClr val="77C5D5"/>
      </a:accent2>
      <a:accent3>
        <a:srgbClr val="A5A5A5"/>
      </a:accent3>
      <a:accent4>
        <a:srgbClr val="BB8CBE"/>
      </a:accent4>
      <a:accent5>
        <a:srgbClr val="B8B100"/>
      </a:accent5>
      <a:accent6>
        <a:srgbClr val="0086AD"/>
      </a:accent6>
      <a:hlink>
        <a:srgbClr val="494949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JBA_Risk_PowerpointTemplate_2018 v1.0  -  Read-Only" id="{83DA2A26-0308-4F49-954D-BEA2F6A46C5F}" vid="{5A5DE666-9AB8-454E-AF18-72FCF6FE5A2B}"/>
    </a:ext>
  </a:extLst>
</a:theme>
</file>

<file path=ppt/theme/theme2.xml><?xml version="1.0" encoding="utf-8"?>
<a:theme xmlns:a="http://schemas.openxmlformats.org/drawingml/2006/main" name="JBA Risk Management">
  <a:themeElements>
    <a:clrScheme name="JBA Risk Colourscheme">
      <a:dk1>
        <a:srgbClr val="494949"/>
      </a:dk1>
      <a:lt1>
        <a:srgbClr val="FFFFFF"/>
      </a:lt1>
      <a:dk2>
        <a:srgbClr val="F6A123"/>
      </a:dk2>
      <a:lt2>
        <a:srgbClr val="E7E6E6"/>
      </a:lt2>
      <a:accent1>
        <a:srgbClr val="24367D"/>
      </a:accent1>
      <a:accent2>
        <a:srgbClr val="F6A123"/>
      </a:accent2>
      <a:accent3>
        <a:srgbClr val="A5A5A5"/>
      </a:accent3>
      <a:accent4>
        <a:srgbClr val="BB8CBE"/>
      </a:accent4>
      <a:accent5>
        <a:srgbClr val="B8B100"/>
      </a:accent5>
      <a:accent6>
        <a:srgbClr val="0086AD"/>
      </a:accent6>
      <a:hlink>
        <a:srgbClr val="494949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BA_Risk_PowerpointTemplate_2018 v1.0  -  Read-Only" id="{83DA2A26-0308-4F49-954D-BEA2F6A46C5F}" vid="{60CB9D0B-EEB8-409E-A1AD-2823E1D49610}"/>
    </a:ext>
  </a:extLst>
</a:theme>
</file>

<file path=ppt/theme/theme3.xml><?xml version="1.0" encoding="utf-8"?>
<a:theme xmlns:a="http://schemas.openxmlformats.org/drawingml/2006/main" name="3_JBA Risk Management TFP">
  <a:themeElements>
    <a:clrScheme name="JBA Risk Colourscheme 1">
      <a:dk1>
        <a:srgbClr val="494949"/>
      </a:dk1>
      <a:lt1>
        <a:srgbClr val="FFFFFF"/>
      </a:lt1>
      <a:dk2>
        <a:srgbClr val="F6A123"/>
      </a:dk2>
      <a:lt2>
        <a:srgbClr val="E7E6E6"/>
      </a:lt2>
      <a:accent1>
        <a:srgbClr val="24367D"/>
      </a:accent1>
      <a:accent2>
        <a:srgbClr val="77C5D5"/>
      </a:accent2>
      <a:accent3>
        <a:srgbClr val="A5A5A5"/>
      </a:accent3>
      <a:accent4>
        <a:srgbClr val="BB8CBE"/>
      </a:accent4>
      <a:accent5>
        <a:srgbClr val="B8B100"/>
      </a:accent5>
      <a:accent6>
        <a:srgbClr val="0086AD"/>
      </a:accent6>
      <a:hlink>
        <a:srgbClr val="494949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JBA_IUA_GlobalFloodModel_July2019" id="{56937E9F-D7F1-47D1-A7FB-46C6FB2BF06C}" vid="{6657DB3F-FDD2-4B7C-8F44-0329E1EC1ABD}"/>
    </a:ext>
  </a:extLst>
</a:theme>
</file>

<file path=ppt/theme/theme4.xml><?xml version="1.0" encoding="utf-8"?>
<a:theme xmlns:a="http://schemas.openxmlformats.org/drawingml/2006/main" name="4_JBA Risk Management TFP">
  <a:themeElements>
    <a:clrScheme name="JBA RML CUSTOM COLOURS 2019">
      <a:dk1>
        <a:srgbClr val="494949"/>
      </a:dk1>
      <a:lt1>
        <a:srgbClr val="FFFFFF"/>
      </a:lt1>
      <a:dk2>
        <a:srgbClr val="F6A123"/>
      </a:dk2>
      <a:lt2>
        <a:srgbClr val="E7E6E6"/>
      </a:lt2>
      <a:accent1>
        <a:srgbClr val="24367D"/>
      </a:accent1>
      <a:accent2>
        <a:srgbClr val="77C5D5"/>
      </a:accent2>
      <a:accent3>
        <a:srgbClr val="A5A5A5"/>
      </a:accent3>
      <a:accent4>
        <a:srgbClr val="BB8CBE"/>
      </a:accent4>
      <a:accent5>
        <a:srgbClr val="B8B100"/>
      </a:accent5>
      <a:accent6>
        <a:srgbClr val="0086AD"/>
      </a:accent6>
      <a:hlink>
        <a:srgbClr val="494949"/>
      </a:hlink>
      <a:folHlink>
        <a:srgbClr val="F6A12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JBA_IUA_GlobalFloodModel_July2019" id="{56937E9F-D7F1-47D1-A7FB-46C6FB2BF06C}" vid="{49361381-D15C-423C-AC61-FC6DF4AFB5F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E2A6DFC664594D977AC5E47E008534" ma:contentTypeVersion="7" ma:contentTypeDescription="Create a new document." ma:contentTypeScope="" ma:versionID="cb119e2e93d887b76a210cd4f58e65aa">
  <xsd:schema xmlns:xsd="http://www.w3.org/2001/XMLSchema" xmlns:xs="http://www.w3.org/2001/XMLSchema" xmlns:p="http://schemas.microsoft.com/office/2006/metadata/properties" xmlns:ns2="16037192-71f8-4589-bee5-f0c2d3fe623a" xmlns:ns3="d83e7591-95b4-4b14-b154-937e689f0459" targetNamespace="http://schemas.microsoft.com/office/2006/metadata/properties" ma:root="true" ma:fieldsID="d70c1cf1b91beefd9bfd98b23e1eaf6e" ns2:_="" ns3:_="">
    <xsd:import namespace="16037192-71f8-4589-bee5-f0c2d3fe623a"/>
    <xsd:import namespace="d83e7591-95b4-4b14-b154-937e689f04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jd9949de31814d578b1481b88094c65e" minOccurs="0"/>
                <xsd:element ref="ns2:TaxCatchAll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37192-71f8-4589-bee5-f0c2d3fe62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description="" ma:hidden="true" ma:list="{a938a851-aeb3-453b-aeb9-9b9e54bb6b62}" ma:internalName="TaxCatchAll" ma:showField="CatchAllData" ma:web="16037192-71f8-4589-bee5-f0c2d3fe62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e7591-95b4-4b14-b154-937e689f0459" elementFormDefault="qualified">
    <xsd:import namespace="http://schemas.microsoft.com/office/2006/documentManagement/types"/>
    <xsd:import namespace="http://schemas.microsoft.com/office/infopath/2007/PartnerControls"/>
    <xsd:element name="jd9949de31814d578b1481b88094c65e" ma:index="11" ma:taxonomy="true" ma:internalName="jd9949de31814d578b1481b88094c65e" ma:taxonomyFieldName="DocType" ma:displayName="DocType" ma:default="" ma:fieldId="{3d9949de-3181-4d57-8b14-81b88094c65e}" ma:sspId="39e6c7e4-3866-47f6-a8f9-1f11433ee682" ma:termSetId="3e9e9f66-3e56-4f87-8ad5-18f1d67a59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d9949de31814d578b1481b88094c65e xmlns="d83e7591-95b4-4b14-b154-937e689f045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Slides</TermName>
          <TermId xmlns="http://schemas.microsoft.com/office/infopath/2007/PartnerControls">a936a669-a07b-47dd-bf2f-0c040b470ac6</TermId>
        </TermInfo>
      </Terms>
    </jd9949de31814d578b1481b88094c65e>
    <TaxCatchAll xmlns="16037192-71f8-4589-bee5-f0c2d3fe623a">
      <Value>1982</Value>
    </TaxCatchAll>
  </documentManagement>
</p:properties>
</file>

<file path=customXml/itemProps1.xml><?xml version="1.0" encoding="utf-8"?>
<ds:datastoreItem xmlns:ds="http://schemas.openxmlformats.org/officeDocument/2006/customXml" ds:itemID="{54EB594D-0342-45BD-A116-7AF03B862E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81F7E2-61AF-4E1F-8EBF-7284CB1BACDE}">
  <ds:schemaRefs>
    <ds:schemaRef ds:uri="16037192-71f8-4589-bee5-f0c2d3fe623a"/>
    <ds:schemaRef ds:uri="d83e7591-95b4-4b14-b154-937e689f04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BDCAE0-2B88-4BE5-AB52-121FDCC33684}">
  <ds:schemaRefs>
    <ds:schemaRef ds:uri="16037192-71f8-4589-bee5-f0c2d3fe623a"/>
    <ds:schemaRef ds:uri="d83e7591-95b4-4b14-b154-937e689f045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JBA RML PowerPoint Template 2018</Template>
  <TotalTime>0</TotalTime>
  <Words>193</Words>
  <Application>Microsoft Office PowerPoint</Application>
  <PresentationFormat>On-screen Show (16:9)</PresentationFormat>
  <Paragraphs>51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Open Sans</vt:lpstr>
      <vt:lpstr>JBA Risk Management TFP</vt:lpstr>
      <vt:lpstr>JBA Risk Management</vt:lpstr>
      <vt:lpstr>3_JBA Risk Management TFP</vt:lpstr>
      <vt:lpstr>4_JBA Risk Management TFP</vt:lpstr>
      <vt:lpstr>Ruffling feathers:</vt:lpstr>
      <vt:lpstr>Flood Catastrophe model</vt:lpstr>
      <vt:lpstr>PowerPoint Presentation</vt:lpstr>
      <vt:lpstr>Loss return periods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 (delete this slide once read) </dc:title>
  <dc:creator>Ian Millinship</dc:creator>
  <cp:lastModifiedBy>Antonia MacDonald</cp:lastModifiedBy>
  <cp:revision>1</cp:revision>
  <dcterms:created xsi:type="dcterms:W3CDTF">2022-04-12T13:05:18Z</dcterms:created>
  <dcterms:modified xsi:type="dcterms:W3CDTF">2022-05-24T12:50:31Z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0x0101004DE2A6DFC664594D977AC5E47E008534</vt:lpwstr>
  </property>
  <property fmtid="{D5CDD505-2E9C-101B-9397-08002B2CF9AE}" pid="3" name="DocType">
    <vt:lpwstr>1982;#Slides|a936a669-a07b-47dd-bf2f-0c040b470ac6</vt:lpwstr>
  </property>
</Properties>
</file>