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532" r:id="rId7"/>
    <p:sldId id="499" r:id="rId8"/>
    <p:sldId id="500" r:id="rId9"/>
    <p:sldId id="501" r:id="rId10"/>
    <p:sldId id="535" r:id="rId11"/>
    <p:sldId id="505" r:id="rId12"/>
    <p:sldId id="506" r:id="rId13"/>
    <p:sldId id="534" r:id="rId14"/>
    <p:sldId id="512" r:id="rId15"/>
    <p:sldId id="517" r:id="rId16"/>
    <p:sldId id="518" r:id="rId17"/>
    <p:sldId id="520" r:id="rId18"/>
    <p:sldId id="52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49" autoAdjust="0"/>
    <p:restoredTop sz="94660"/>
  </p:normalViewPr>
  <p:slideViewPr>
    <p:cSldViewPr snapToGrid="0">
      <p:cViewPr varScale="1">
        <p:scale>
          <a:sx n="76" d="100"/>
          <a:sy n="76" d="100"/>
        </p:scale>
        <p:origin x="3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atmli\Dropbox\My%20Papers\Comparing%20REE%20in%20wastes\All%20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/>
              <a:t>Coal_Fly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988858791219117E-2"/>
          <c:y val="0.15631157849528229"/>
          <c:w val="0.83782706159343445"/>
          <c:h val="0.7036210245429495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'Coal pH desorption duplicates'!$D$1</c:f>
              <c:strCache>
                <c:ptCount val="1"/>
                <c:pt idx="0">
                  <c:v>Sc</c:v>
                </c:pt>
              </c:strCache>
            </c:strRef>
          </c:tx>
          <c:spPr>
            <a:ln w="63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bg1">
                  <a:lumMod val="75000"/>
                </a:schemeClr>
              </a:solidFill>
              <a:ln w="9525">
                <a:solidFill>
                  <a:schemeClr val="dk1">
                    <a:tint val="88500"/>
                  </a:schemeClr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duplicates'!$D$2:$D$12</c:f>
              <c:numCache>
                <c:formatCode>0.00</c:formatCode>
                <c:ptCount val="11"/>
                <c:pt idx="0">
                  <c:v>0.25</c:v>
                </c:pt>
                <c:pt idx="1">
                  <c:v>0.25</c:v>
                </c:pt>
                <c:pt idx="2">
                  <c:v>0.25</c:v>
                </c:pt>
                <c:pt idx="3">
                  <c:v>0.25</c:v>
                </c:pt>
                <c:pt idx="4">
                  <c:v>0.25</c:v>
                </c:pt>
                <c:pt idx="5">
                  <c:v>0.25</c:v>
                </c:pt>
                <c:pt idx="6">
                  <c:v>0.33817448692293317</c:v>
                </c:pt>
                <c:pt idx="7">
                  <c:v>2.953582606667275</c:v>
                </c:pt>
                <c:pt idx="8">
                  <c:v>3.1207953890007252</c:v>
                </c:pt>
                <c:pt idx="9">
                  <c:v>3.1035442087206189</c:v>
                </c:pt>
                <c:pt idx="10">
                  <c:v>3.3205897569836877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C22-45F9-8466-B6ED0A965108}"/>
            </c:ext>
          </c:extLst>
        </c:ser>
        <c:ser>
          <c:idx val="1"/>
          <c:order val="1"/>
          <c:tx>
            <c:strRef>
              <c:f>'Coal pH desorption duplicates'!$E$1</c:f>
              <c:strCache>
                <c:ptCount val="1"/>
                <c:pt idx="0">
                  <c:v>Y</c:v>
                </c:pt>
              </c:strCache>
            </c:strRef>
          </c:tx>
          <c:spPr>
            <a:ln w="6350" cap="rnd">
              <a:solidFill>
                <a:schemeClr val="bg1">
                  <a:lumMod val="6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65000"/>
                </a:schemeClr>
              </a:solidFill>
              <a:ln w="6350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duplicates'!$E$2:$E$12</c:f>
              <c:numCache>
                <c:formatCode>0.00</c:formatCode>
                <c:ptCount val="11"/>
                <c:pt idx="0">
                  <c:v>6.25E-2</c:v>
                </c:pt>
                <c:pt idx="1">
                  <c:v>6.25E-2</c:v>
                </c:pt>
                <c:pt idx="2">
                  <c:v>6.25E-2</c:v>
                </c:pt>
                <c:pt idx="3">
                  <c:v>3.5983467637225304</c:v>
                </c:pt>
                <c:pt idx="4">
                  <c:v>5.5742784614030567</c:v>
                </c:pt>
                <c:pt idx="5">
                  <c:v>9.2109956882859638</c:v>
                </c:pt>
                <c:pt idx="6">
                  <c:v>9.673086737787413</c:v>
                </c:pt>
                <c:pt idx="7">
                  <c:v>10.733520113309337</c:v>
                </c:pt>
                <c:pt idx="8">
                  <c:v>11.300644953306513</c:v>
                </c:pt>
                <c:pt idx="9">
                  <c:v>11.362910794263213</c:v>
                </c:pt>
                <c:pt idx="10">
                  <c:v>11.92381044057619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1C22-45F9-8466-B6ED0A965108}"/>
            </c:ext>
          </c:extLst>
        </c:ser>
        <c:ser>
          <c:idx val="2"/>
          <c:order val="2"/>
          <c:tx>
            <c:strRef>
              <c:f>'Coal pH desorption duplicates'!$F$1</c:f>
              <c:strCache>
                <c:ptCount val="1"/>
                <c:pt idx="0">
                  <c:v>La</c:v>
                </c:pt>
              </c:strCache>
            </c:strRef>
          </c:tx>
          <c:spPr>
            <a:ln w="6350" cap="rnd">
              <a:solidFill>
                <a:schemeClr val="tx1"/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tx1"/>
              </a:solidFill>
              <a:ln w="6350">
                <a:solidFill>
                  <a:schemeClr val="tx1"/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duplicates'!$F$2:$F$12</c:f>
              <c:numCache>
                <c:formatCode>0.00</c:formatCode>
                <c:ptCount val="11"/>
                <c:pt idx="0">
                  <c:v>1.2500000000000001E-2</c:v>
                </c:pt>
                <c:pt idx="1">
                  <c:v>1.2500000000000001E-2</c:v>
                </c:pt>
                <c:pt idx="2">
                  <c:v>1.2500000000000001E-2</c:v>
                </c:pt>
                <c:pt idx="3">
                  <c:v>3.0152240356351103</c:v>
                </c:pt>
                <c:pt idx="4">
                  <c:v>6.788698069614175</c:v>
                </c:pt>
                <c:pt idx="5">
                  <c:v>12.842032641106002</c:v>
                </c:pt>
                <c:pt idx="6">
                  <c:v>13.614221268854376</c:v>
                </c:pt>
                <c:pt idx="7">
                  <c:v>15.777613496909687</c:v>
                </c:pt>
                <c:pt idx="8">
                  <c:v>16.294613493423689</c:v>
                </c:pt>
                <c:pt idx="9">
                  <c:v>15.974916986113188</c:v>
                </c:pt>
                <c:pt idx="10">
                  <c:v>16.513679649250562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1C22-45F9-8466-B6ED0A965108}"/>
            </c:ext>
          </c:extLst>
        </c:ser>
        <c:ser>
          <c:idx val="3"/>
          <c:order val="3"/>
          <c:tx>
            <c:strRef>
              <c:f>'Coal pH desorption duplicates'!$G$1</c:f>
              <c:strCache>
                <c:ptCount val="1"/>
                <c:pt idx="0">
                  <c:v>Ce</c:v>
                </c:pt>
              </c:strCache>
            </c:strRef>
          </c:tx>
          <c:spPr>
            <a:ln w="15875" cap="rnd">
              <a:solidFill>
                <a:schemeClr val="dk1">
                  <a:tint val="985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dk1">
                  <a:tint val="98500"/>
                </a:schemeClr>
              </a:solidFill>
              <a:ln w="6350">
                <a:solidFill>
                  <a:schemeClr val="dk1">
                    <a:tint val="98500"/>
                  </a:schemeClr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duplicates'!$G$2:$G$12</c:f>
              <c:numCache>
                <c:formatCode>0.00</c:formatCode>
                <c:ptCount val="11"/>
                <c:pt idx="0">
                  <c:v>0.125</c:v>
                </c:pt>
                <c:pt idx="1">
                  <c:v>0.125</c:v>
                </c:pt>
                <c:pt idx="2">
                  <c:v>0.125</c:v>
                </c:pt>
                <c:pt idx="3">
                  <c:v>5.4332814610409557</c:v>
                </c:pt>
                <c:pt idx="4">
                  <c:v>13.141749255233876</c:v>
                </c:pt>
                <c:pt idx="5">
                  <c:v>25.228047280926187</c:v>
                </c:pt>
                <c:pt idx="6">
                  <c:v>26.379940832834691</c:v>
                </c:pt>
                <c:pt idx="7">
                  <c:v>29.897069606778878</c:v>
                </c:pt>
                <c:pt idx="8">
                  <c:v>30.395456545827127</c:v>
                </c:pt>
                <c:pt idx="9">
                  <c:v>29.867254229135376</c:v>
                </c:pt>
                <c:pt idx="10">
                  <c:v>30.979781243936188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1C22-45F9-8466-B6ED0A965108}"/>
            </c:ext>
          </c:extLst>
        </c:ser>
        <c:ser>
          <c:idx val="4"/>
          <c:order val="4"/>
          <c:tx>
            <c:strRef>
              <c:f>'Coal pH desorption duplicates'!$H$1</c:f>
              <c:strCache>
                <c:ptCount val="1"/>
                <c:pt idx="0">
                  <c:v>Pr</c:v>
                </c:pt>
              </c:strCache>
            </c:strRef>
          </c:tx>
          <c:spPr>
            <a:ln w="6350" cap="rnd">
              <a:solidFill>
                <a:schemeClr val="tx1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tx1"/>
              </a:solidFill>
              <a:ln w="6350">
                <a:solidFill>
                  <a:schemeClr val="tx1"/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duplicates'!$H$2:$H$12</c:f>
              <c:numCache>
                <c:formatCode>0.00</c:formatCode>
                <c:ptCount val="11"/>
                <c:pt idx="0">
                  <c:v>2.5000000000000001E-2</c:v>
                </c:pt>
                <c:pt idx="1">
                  <c:v>2.5000000000000001E-2</c:v>
                </c:pt>
                <c:pt idx="2">
                  <c:v>2.5000000000000001E-2</c:v>
                </c:pt>
                <c:pt idx="3">
                  <c:v>0.70617170973207655</c:v>
                </c:pt>
                <c:pt idx="4">
                  <c:v>1.5248915834626064</c:v>
                </c:pt>
                <c:pt idx="5">
                  <c:v>2.8523363707893874</c:v>
                </c:pt>
                <c:pt idx="6">
                  <c:v>2.9655526561755003</c:v>
                </c:pt>
                <c:pt idx="7">
                  <c:v>3.3020571539719441</c:v>
                </c:pt>
                <c:pt idx="8">
                  <c:v>3.3346276791483378</c:v>
                </c:pt>
                <c:pt idx="9">
                  <c:v>3.3200905763783939</c:v>
                </c:pt>
                <c:pt idx="10">
                  <c:v>3.4286037686478688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1C22-45F9-8466-B6ED0A965108}"/>
            </c:ext>
          </c:extLst>
        </c:ser>
        <c:ser>
          <c:idx val="5"/>
          <c:order val="5"/>
          <c:tx>
            <c:strRef>
              <c:f>'Coal pH desorption duplicates'!$I$1</c:f>
              <c:strCache>
                <c:ptCount val="1"/>
                <c:pt idx="0">
                  <c:v>Nd</c:v>
                </c:pt>
              </c:strCache>
            </c:strRef>
          </c:tx>
          <c:spPr>
            <a:ln w="6350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bg1">
                  <a:lumMod val="65000"/>
                </a:schemeClr>
              </a:solidFill>
              <a:ln w="6350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duplicates'!$I$2:$I$12</c:f>
              <c:numCache>
                <c:formatCode>0.00</c:formatCode>
                <c:ptCount val="11"/>
                <c:pt idx="0">
                  <c:v>6.25E-2</c:v>
                </c:pt>
                <c:pt idx="1">
                  <c:v>6.25E-2</c:v>
                </c:pt>
                <c:pt idx="2">
                  <c:v>6.25E-2</c:v>
                </c:pt>
                <c:pt idx="3">
                  <c:v>6.25E-2</c:v>
                </c:pt>
                <c:pt idx="4">
                  <c:v>5.9265077075599875</c:v>
                </c:pt>
                <c:pt idx="5">
                  <c:v>10.875769219035824</c:v>
                </c:pt>
                <c:pt idx="6">
                  <c:v>11.238083938030307</c:v>
                </c:pt>
                <c:pt idx="7">
                  <c:v>12.366067448796276</c:v>
                </c:pt>
                <c:pt idx="8">
                  <c:v>12.489350792686881</c:v>
                </c:pt>
                <c:pt idx="9">
                  <c:v>12.371678587836051</c:v>
                </c:pt>
                <c:pt idx="10">
                  <c:v>12.765822112501251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1C22-45F9-8466-B6ED0A965108}"/>
            </c:ext>
          </c:extLst>
        </c:ser>
        <c:ser>
          <c:idx val="6"/>
          <c:order val="6"/>
          <c:tx>
            <c:strRef>
              <c:f>'Coal pH desorption duplicates'!$J$1</c:f>
              <c:strCache>
                <c:ptCount val="1"/>
                <c:pt idx="0">
                  <c:v>Sm</c:v>
                </c:pt>
              </c:strCache>
            </c:strRef>
          </c:tx>
          <c:spPr>
            <a:ln w="6350" cap="rnd">
              <a:solidFill>
                <a:schemeClr val="dk1">
                  <a:tint val="80000"/>
                </a:schemeClr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dk1">
                  <a:tint val="80000"/>
                </a:schemeClr>
              </a:solidFill>
              <a:ln w="6350">
                <a:solidFill>
                  <a:schemeClr val="dk1">
                    <a:tint val="80000"/>
                  </a:schemeClr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duplicates'!$J$2:$J$12</c:f>
              <c:numCache>
                <c:formatCode>0.00</c:formatCode>
                <c:ptCount val="11"/>
                <c:pt idx="0">
                  <c:v>1.2500000000000001E-2</c:v>
                </c:pt>
                <c:pt idx="1">
                  <c:v>1.2500000000000001E-2</c:v>
                </c:pt>
                <c:pt idx="2">
                  <c:v>1.2500000000000001E-2</c:v>
                </c:pt>
                <c:pt idx="3">
                  <c:v>0.593715067471004</c:v>
                </c:pt>
                <c:pt idx="4">
                  <c:v>1.2783747642749812</c:v>
                </c:pt>
                <c:pt idx="5">
                  <c:v>2.2500295775769503</c:v>
                </c:pt>
                <c:pt idx="6">
                  <c:v>2.3306831863695812</c:v>
                </c:pt>
                <c:pt idx="7">
                  <c:v>2.5478774910819753</c:v>
                </c:pt>
                <c:pt idx="8">
                  <c:v>2.5653963316724631</c:v>
                </c:pt>
                <c:pt idx="9">
                  <c:v>2.5452226133107003</c:v>
                </c:pt>
                <c:pt idx="10">
                  <c:v>2.6328040554879752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1C22-45F9-8466-B6ED0A965108}"/>
            </c:ext>
          </c:extLst>
        </c:ser>
        <c:ser>
          <c:idx val="7"/>
          <c:order val="7"/>
          <c:tx>
            <c:strRef>
              <c:f>'Coal pH desorption duplicates'!$K$1</c:f>
              <c:strCache>
                <c:ptCount val="1"/>
                <c:pt idx="0">
                  <c:v>Eu</c:v>
                </c:pt>
              </c:strCache>
            </c:strRef>
          </c:tx>
          <c:spPr>
            <a:ln w="6350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75000"/>
                </a:schemeClr>
              </a:solidFill>
              <a:ln w="9525">
                <a:solidFill>
                  <a:schemeClr val="accent4">
                    <a:lumMod val="75000"/>
                  </a:schemeClr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duplicates'!$K$2:$K$12</c:f>
              <c:numCache>
                <c:formatCode>0.00</c:formatCode>
                <c:ptCount val="11"/>
                <c:pt idx="0">
                  <c:v>6.2500000000000003E-3</c:v>
                </c:pt>
                <c:pt idx="1">
                  <c:v>6.2500000000000003E-3</c:v>
                </c:pt>
                <c:pt idx="2">
                  <c:v>6.2500000000000003E-3</c:v>
                </c:pt>
                <c:pt idx="3">
                  <c:v>0.13085330549722951</c:v>
                </c:pt>
                <c:pt idx="4">
                  <c:v>0.24463473885064502</c:v>
                </c:pt>
                <c:pt idx="5">
                  <c:v>0.42230547729603696</c:v>
                </c:pt>
                <c:pt idx="6">
                  <c:v>0.43378747985842192</c:v>
                </c:pt>
                <c:pt idx="7">
                  <c:v>0.47566865394755564</c:v>
                </c:pt>
                <c:pt idx="8">
                  <c:v>0.47887017884753758</c:v>
                </c:pt>
                <c:pt idx="9">
                  <c:v>0.47566453577381312</c:v>
                </c:pt>
                <c:pt idx="10">
                  <c:v>0.52668451720869125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7-1C22-45F9-8466-B6ED0A965108}"/>
            </c:ext>
          </c:extLst>
        </c:ser>
        <c:ser>
          <c:idx val="8"/>
          <c:order val="8"/>
          <c:tx>
            <c:strRef>
              <c:f>'Coal pH desorption duplicates'!$L$1</c:f>
              <c:strCache>
                <c:ptCount val="1"/>
                <c:pt idx="0">
                  <c:v>Gd</c:v>
                </c:pt>
              </c:strCache>
            </c:strRef>
          </c:tx>
          <c:spPr>
            <a:ln w="6350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x"/>
            <c:size val="5"/>
            <c:spPr>
              <a:solidFill>
                <a:schemeClr val="bg1">
                  <a:lumMod val="75000"/>
                </a:schemeClr>
              </a:solidFill>
              <a:ln w="9525">
                <a:solidFill>
                  <a:schemeClr val="dk1">
                    <a:tint val="55000"/>
                  </a:schemeClr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duplicates'!$L$2:$L$12</c:f>
              <c:numCache>
                <c:formatCode>0.00</c:formatCode>
                <c:ptCount val="11"/>
                <c:pt idx="0">
                  <c:v>1.2500000000000001E-2</c:v>
                </c:pt>
                <c:pt idx="1">
                  <c:v>1.2500000000000001E-2</c:v>
                </c:pt>
                <c:pt idx="2">
                  <c:v>1.2500000000000001E-2</c:v>
                </c:pt>
                <c:pt idx="3">
                  <c:v>0.66391638483355053</c:v>
                </c:pt>
                <c:pt idx="4">
                  <c:v>1.1836409641533581</c:v>
                </c:pt>
                <c:pt idx="5">
                  <c:v>1.9871341997933749</c:v>
                </c:pt>
                <c:pt idx="6">
                  <c:v>2.0436962210760568</c:v>
                </c:pt>
                <c:pt idx="7">
                  <c:v>2.223611370278169</c:v>
                </c:pt>
                <c:pt idx="8">
                  <c:v>2.2234662331814379</c:v>
                </c:pt>
                <c:pt idx="9">
                  <c:v>2.1889983983606562</c:v>
                </c:pt>
                <c:pt idx="10">
                  <c:v>2.2337160159517566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8-1C22-45F9-8466-B6ED0A965108}"/>
            </c:ext>
          </c:extLst>
        </c:ser>
        <c:ser>
          <c:idx val="9"/>
          <c:order val="9"/>
          <c:tx>
            <c:strRef>
              <c:f>'Coal pH desorption duplicates'!$M$1</c:f>
              <c:strCache>
                <c:ptCount val="1"/>
                <c:pt idx="0">
                  <c:v>Tb</c:v>
                </c:pt>
              </c:strCache>
            </c:strRef>
          </c:tx>
          <c:spPr>
            <a:ln w="635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duplicates'!$M$2:$M$12</c:f>
              <c:numCache>
                <c:formatCode>0.00</c:formatCode>
                <c:ptCount val="11"/>
                <c:pt idx="0">
                  <c:v>6.2500000000000003E-3</c:v>
                </c:pt>
                <c:pt idx="1">
                  <c:v>6.2500000000000003E-3</c:v>
                </c:pt>
                <c:pt idx="2">
                  <c:v>6.2500000000000003E-3</c:v>
                </c:pt>
                <c:pt idx="3">
                  <c:v>9.6790877535856162E-2</c:v>
                </c:pt>
                <c:pt idx="4">
                  <c:v>0.16528701706236001</c:v>
                </c:pt>
                <c:pt idx="5">
                  <c:v>0.27790695801201248</c:v>
                </c:pt>
                <c:pt idx="6">
                  <c:v>0.28805826138801816</c:v>
                </c:pt>
                <c:pt idx="7">
                  <c:v>0.31012287467257627</c:v>
                </c:pt>
                <c:pt idx="8">
                  <c:v>0.3109043116845519</c:v>
                </c:pt>
                <c:pt idx="9">
                  <c:v>0.3076910152480119</c:v>
                </c:pt>
                <c:pt idx="10">
                  <c:v>0.31683859091008815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9-1C22-45F9-8466-B6ED0A965108}"/>
            </c:ext>
          </c:extLst>
        </c:ser>
        <c:ser>
          <c:idx val="10"/>
          <c:order val="10"/>
          <c:tx>
            <c:strRef>
              <c:f>'Coal pH desorption duplicates'!$N$1</c:f>
              <c:strCache>
                <c:ptCount val="1"/>
                <c:pt idx="0">
                  <c:v>Dy</c:v>
                </c:pt>
              </c:strCache>
            </c:strRef>
          </c:tx>
          <c:spPr>
            <a:ln w="63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dk1">
                    <a:tint val="98500"/>
                  </a:schemeClr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duplicates'!$N$2:$N$12</c:f>
              <c:numCache>
                <c:formatCode>0.00</c:formatCode>
                <c:ptCount val="11"/>
                <c:pt idx="0">
                  <c:v>1.2500000000000001E-2</c:v>
                </c:pt>
                <c:pt idx="1">
                  <c:v>1.2500000000000001E-2</c:v>
                </c:pt>
                <c:pt idx="2">
                  <c:v>1.2500000000000001E-2</c:v>
                </c:pt>
                <c:pt idx="3">
                  <c:v>0.55745097581435599</c:v>
                </c:pt>
                <c:pt idx="4">
                  <c:v>0.93784311109560758</c:v>
                </c:pt>
                <c:pt idx="5">
                  <c:v>1.5569625493576251</c:v>
                </c:pt>
                <c:pt idx="6">
                  <c:v>1.5949244482273377</c:v>
                </c:pt>
                <c:pt idx="7">
                  <c:v>1.7396911616296626</c:v>
                </c:pt>
                <c:pt idx="8">
                  <c:v>1.7457936782890813</c:v>
                </c:pt>
                <c:pt idx="9">
                  <c:v>1.7194959880704626</c:v>
                </c:pt>
                <c:pt idx="10">
                  <c:v>1.7721416444399125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A-1C22-45F9-8466-B6ED0A965108}"/>
            </c:ext>
          </c:extLst>
        </c:ser>
        <c:ser>
          <c:idx val="11"/>
          <c:order val="11"/>
          <c:tx>
            <c:strRef>
              <c:f>'Coal pH desorption duplicates'!$O$1</c:f>
              <c:strCache>
                <c:ptCount val="1"/>
                <c:pt idx="0">
                  <c:v>Ho</c:v>
                </c:pt>
              </c:strCache>
            </c:strRef>
          </c:tx>
          <c:spPr>
            <a:ln w="6350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75000"/>
                </a:schemeClr>
              </a:solidFill>
              <a:ln w="95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duplicates'!$O$2:$O$12</c:f>
              <c:numCache>
                <c:formatCode>0.00</c:formatCode>
                <c:ptCount val="11"/>
                <c:pt idx="0">
                  <c:v>6.2500000000000003E-3</c:v>
                </c:pt>
                <c:pt idx="1">
                  <c:v>6.2500000000000003E-3</c:v>
                </c:pt>
                <c:pt idx="2">
                  <c:v>6.2500000000000003E-3</c:v>
                </c:pt>
                <c:pt idx="3">
                  <c:v>0.109688762826954</c:v>
                </c:pt>
                <c:pt idx="4">
                  <c:v>0.177406821325265</c:v>
                </c:pt>
                <c:pt idx="5">
                  <c:v>0.28845086848228685</c:v>
                </c:pt>
                <c:pt idx="6">
                  <c:v>0.2992601469670394</c:v>
                </c:pt>
                <c:pt idx="7">
                  <c:v>0.32243338260704313</c:v>
                </c:pt>
                <c:pt idx="8">
                  <c:v>0.32300953734378063</c:v>
                </c:pt>
                <c:pt idx="9">
                  <c:v>0.31877124320806061</c:v>
                </c:pt>
                <c:pt idx="10">
                  <c:v>0.32958919326663194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B-1C22-45F9-8466-B6ED0A965108}"/>
            </c:ext>
          </c:extLst>
        </c:ser>
        <c:ser>
          <c:idx val="12"/>
          <c:order val="12"/>
          <c:tx>
            <c:strRef>
              <c:f>'Coal pH desorption duplicates'!$P$1</c:f>
              <c:strCache>
                <c:ptCount val="1"/>
                <c:pt idx="0">
                  <c:v>Er</c:v>
                </c:pt>
              </c:strCache>
            </c:strRef>
          </c:tx>
          <c:spPr>
            <a:ln w="63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duplicates'!$P$2:$P$12</c:f>
              <c:numCache>
                <c:formatCode>0.00</c:formatCode>
                <c:ptCount val="11"/>
                <c:pt idx="0">
                  <c:v>6.2500000000000003E-3</c:v>
                </c:pt>
                <c:pt idx="1">
                  <c:v>6.2500000000000003E-3</c:v>
                </c:pt>
                <c:pt idx="2">
                  <c:v>6.2500000000000003E-3</c:v>
                </c:pt>
                <c:pt idx="3">
                  <c:v>0.29373603003593801</c:v>
                </c:pt>
                <c:pt idx="4">
                  <c:v>0.47006840260849692</c:v>
                </c:pt>
                <c:pt idx="5">
                  <c:v>0.76971235805706006</c:v>
                </c:pt>
                <c:pt idx="6">
                  <c:v>0.79863240905625932</c:v>
                </c:pt>
                <c:pt idx="7">
                  <c:v>0.86848201831563321</c:v>
                </c:pt>
                <c:pt idx="8">
                  <c:v>0.86885402143614376</c:v>
                </c:pt>
                <c:pt idx="9">
                  <c:v>0.85733426815108249</c:v>
                </c:pt>
                <c:pt idx="10">
                  <c:v>0.88476520950366955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C-1C22-45F9-8466-B6ED0A965108}"/>
            </c:ext>
          </c:extLst>
        </c:ser>
        <c:ser>
          <c:idx val="13"/>
          <c:order val="13"/>
          <c:tx>
            <c:strRef>
              <c:f>'Coal pH desorption duplicates'!$Q$1</c:f>
              <c:strCache>
                <c:ptCount val="1"/>
                <c:pt idx="0">
                  <c:v>Tm</c:v>
                </c:pt>
              </c:strCache>
            </c:strRef>
          </c:tx>
          <c:spPr>
            <a:ln w="6350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tx2">
                  <a:lumMod val="60000"/>
                  <a:lumOff val="40000"/>
                </a:schemeClr>
              </a:solidFill>
              <a:ln w="9525">
                <a:solidFill>
                  <a:schemeClr val="accent1">
                    <a:lumMod val="60000"/>
                    <a:lumOff val="40000"/>
                  </a:schemeClr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duplicates'!$Q$2:$Q$12</c:f>
              <c:numCache>
                <c:formatCode>0.00</c:formatCode>
                <c:ptCount val="11"/>
                <c:pt idx="0">
                  <c:v>6.2500000000000003E-3</c:v>
                </c:pt>
                <c:pt idx="1">
                  <c:v>6.2500000000000003E-3</c:v>
                </c:pt>
                <c:pt idx="2">
                  <c:v>6.2500000000000003E-3</c:v>
                </c:pt>
                <c:pt idx="3">
                  <c:v>3.84298888140263E-2</c:v>
                </c:pt>
                <c:pt idx="4">
                  <c:v>6.22195151336635E-2</c:v>
                </c:pt>
                <c:pt idx="5">
                  <c:v>0.10273369189811637</c:v>
                </c:pt>
                <c:pt idx="6">
                  <c:v>0.10643492920784062</c:v>
                </c:pt>
                <c:pt idx="7">
                  <c:v>0.11466410050702383</c:v>
                </c:pt>
                <c:pt idx="8">
                  <c:v>0.1150737531296267</c:v>
                </c:pt>
                <c:pt idx="9">
                  <c:v>0.11300822614690739</c:v>
                </c:pt>
                <c:pt idx="10">
                  <c:v>0.11712869805686218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D-1C22-45F9-8466-B6ED0A965108}"/>
            </c:ext>
          </c:extLst>
        </c:ser>
        <c:ser>
          <c:idx val="14"/>
          <c:order val="14"/>
          <c:tx>
            <c:strRef>
              <c:f>'Coal pH desorption duplicates'!$R$1</c:f>
              <c:strCache>
                <c:ptCount val="1"/>
                <c:pt idx="0">
                  <c:v>Yb</c:v>
                </c:pt>
              </c:strCache>
            </c:strRef>
          </c:tx>
          <c:spPr>
            <a:ln w="6350" cap="rnd">
              <a:solidFill>
                <a:schemeClr val="dk1">
                  <a:tint val="885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dk1">
                  <a:tint val="88500"/>
                </a:schemeClr>
              </a:solidFill>
              <a:ln w="6350">
                <a:solidFill>
                  <a:schemeClr val="dk1">
                    <a:tint val="88500"/>
                  </a:schemeClr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duplicates'!$R$2:$R$12</c:f>
              <c:numCache>
                <c:formatCode>0.00</c:formatCode>
                <c:ptCount val="11"/>
                <c:pt idx="0">
                  <c:v>6.2500000000000003E-3</c:v>
                </c:pt>
                <c:pt idx="1">
                  <c:v>6.2500000000000003E-3</c:v>
                </c:pt>
                <c:pt idx="2">
                  <c:v>6.2500000000000003E-3</c:v>
                </c:pt>
                <c:pt idx="3">
                  <c:v>0.21590112247148602</c:v>
                </c:pt>
                <c:pt idx="4">
                  <c:v>0.37216446689953686</c:v>
                </c:pt>
                <c:pt idx="5">
                  <c:v>0.62783122916218814</c:v>
                </c:pt>
                <c:pt idx="6">
                  <c:v>0.64920264888935808</c:v>
                </c:pt>
                <c:pt idx="7">
                  <c:v>0.70472211409749186</c:v>
                </c:pt>
                <c:pt idx="8">
                  <c:v>0.70652241721972375</c:v>
                </c:pt>
                <c:pt idx="9">
                  <c:v>0.70271538519869581</c:v>
                </c:pt>
                <c:pt idx="10">
                  <c:v>0.72081225213009625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E-1C22-45F9-8466-B6ED0A965108}"/>
            </c:ext>
          </c:extLst>
        </c:ser>
        <c:ser>
          <c:idx val="15"/>
          <c:order val="15"/>
          <c:tx>
            <c:strRef>
              <c:f>'Coal pH desorption duplicates'!$S$1</c:f>
              <c:strCache>
                <c:ptCount val="1"/>
                <c:pt idx="0">
                  <c:v>Lu</c:v>
                </c:pt>
              </c:strCache>
            </c:strRef>
          </c:tx>
          <c:spPr>
            <a:ln w="6350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ysClr val="windowText" lastClr="000000"/>
              </a:solidFill>
              <a:ln w="9525">
                <a:solidFill>
                  <a:sysClr val="windowText" lastClr="000000"/>
                </a:solidFill>
              </a:ln>
              <a:effectLst/>
            </c:spPr>
          </c:marker>
          <c:xVal>
            <c:numRef>
              <c:f>'Coal pH desorption duplicates'!$B$2:$B$12</c:f>
              <c:numCache>
                <c:formatCode>0.00</c:formatCode>
                <c:ptCount val="11"/>
                <c:pt idx="0">
                  <c:v>11.3</c:v>
                </c:pt>
                <c:pt idx="1">
                  <c:v>9.9699999999999989</c:v>
                </c:pt>
                <c:pt idx="2">
                  <c:v>7.22</c:v>
                </c:pt>
                <c:pt idx="3">
                  <c:v>3.5750000000000002</c:v>
                </c:pt>
                <c:pt idx="4">
                  <c:v>3.38</c:v>
                </c:pt>
                <c:pt idx="5">
                  <c:v>2.3200000000000003</c:v>
                </c:pt>
                <c:pt idx="6">
                  <c:v>1.7149999999999999</c:v>
                </c:pt>
                <c:pt idx="7">
                  <c:v>0.63500000000000001</c:v>
                </c:pt>
                <c:pt idx="8">
                  <c:v>0.3</c:v>
                </c:pt>
                <c:pt idx="9">
                  <c:v>0.14500000000000002</c:v>
                </c:pt>
                <c:pt idx="10">
                  <c:v>-0.21000000000000002</c:v>
                </c:pt>
              </c:numCache>
            </c:numRef>
          </c:xVal>
          <c:yVal>
            <c:numRef>
              <c:f>'Coal pH desorption duplicates'!$S$2:$S$12</c:f>
              <c:numCache>
                <c:formatCode>0.00</c:formatCode>
                <c:ptCount val="11"/>
                <c:pt idx="0">
                  <c:v>6.2500000000000003E-3</c:v>
                </c:pt>
                <c:pt idx="1">
                  <c:v>6.2500000000000003E-3</c:v>
                </c:pt>
                <c:pt idx="2">
                  <c:v>6.2500000000000003E-3</c:v>
                </c:pt>
                <c:pt idx="3">
                  <c:v>3.2376570469300106E-2</c:v>
                </c:pt>
                <c:pt idx="4">
                  <c:v>5.5634837716177311E-2</c:v>
                </c:pt>
                <c:pt idx="5">
                  <c:v>9.3920968617073941E-2</c:v>
                </c:pt>
                <c:pt idx="6">
                  <c:v>9.7648712249059882E-2</c:v>
                </c:pt>
                <c:pt idx="7">
                  <c:v>0.10578889047717094</c:v>
                </c:pt>
                <c:pt idx="8">
                  <c:v>0.10672105788518188</c:v>
                </c:pt>
                <c:pt idx="9">
                  <c:v>0.1075261450988305</c:v>
                </c:pt>
                <c:pt idx="10">
                  <c:v>0.11119964138799576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F-1C22-45F9-8466-B6ED0A9651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4011560"/>
        <c:axId val="524011952"/>
      </c:scatterChart>
      <c:valAx>
        <c:axId val="524011560"/>
        <c:scaling>
          <c:orientation val="minMax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24011952"/>
        <c:crosses val="autoZero"/>
        <c:crossBetween val="midCat"/>
      </c:valAx>
      <c:valAx>
        <c:axId val="524011952"/>
        <c:scaling>
          <c:orientation val="minMax"/>
          <c:min val="0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REE Concentration (mg/kg)</a:t>
                </a:r>
              </a:p>
              <a:p>
                <a:pPr algn="ctr" rtl="0">
                  <a:defRPr/>
                </a:pP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6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240115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7AA5-7370-4FBE-8FB1-D7686681A1FD}" type="datetimeFigureOut">
              <a:rPr lang="en-CA" smtClean="0"/>
              <a:t>2022-05-24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7451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7AA5-7370-4FBE-8FB1-D7686681A1FD}" type="datetimeFigureOut">
              <a:rPr lang="en-CA" smtClean="0"/>
              <a:t>2022-05-24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4874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7AA5-7370-4FBE-8FB1-D7686681A1FD}" type="datetimeFigureOut">
              <a:rPr lang="en-CA" smtClean="0"/>
              <a:t>2022-05-24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30132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9920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33" y="252000"/>
            <a:ext cx="419666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60248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7AA5-7370-4FBE-8FB1-D7686681A1FD}" type="datetimeFigureOut">
              <a:rPr lang="en-CA" smtClean="0"/>
              <a:t>2022-05-24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3963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7AA5-7370-4FBE-8FB1-D7686681A1FD}" type="datetimeFigureOut">
              <a:rPr lang="en-CA" smtClean="0"/>
              <a:t>2022-05-24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3495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7AA5-7370-4FBE-8FB1-D7686681A1FD}" type="datetimeFigureOut">
              <a:rPr lang="en-CA" smtClean="0"/>
              <a:t>2022-05-24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73479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7AA5-7370-4FBE-8FB1-D7686681A1FD}" type="datetimeFigureOut">
              <a:rPr lang="en-CA" smtClean="0"/>
              <a:t>2022-05-24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45672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7AA5-7370-4FBE-8FB1-D7686681A1FD}" type="datetimeFigureOut">
              <a:rPr lang="en-CA" smtClean="0"/>
              <a:t>2022-05-24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34939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7AA5-7370-4FBE-8FB1-D7686681A1FD}" type="datetimeFigureOut">
              <a:rPr lang="en-CA" smtClean="0"/>
              <a:t>2022-05-24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6280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7AA5-7370-4FBE-8FB1-D7686681A1FD}" type="datetimeFigureOut">
              <a:rPr lang="en-CA" smtClean="0"/>
              <a:t>2022-05-24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0357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7AA5-7370-4FBE-8FB1-D7686681A1FD}" type="datetimeFigureOut">
              <a:rPr lang="en-CA" smtClean="0"/>
              <a:t>2022-05-24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08268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87AA5-7370-4FBE-8FB1-D7686681A1FD}" type="datetimeFigureOut">
              <a:rPr lang="en-CA" smtClean="0"/>
              <a:t>2022-05-24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47469F-EDA3-4C02-AD33-F220E4AF1B67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7867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customXml" Target="../../customXml/item5.xml"/><Relationship Id="rId1" Type="http://schemas.openxmlformats.org/officeDocument/2006/relationships/customXml" Target="../../customXml/item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iencedirect.com/science/article/pii/S0375674222000589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4358EA-4D5B-461F-997D-DE6729900D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653" y="3545117"/>
            <a:ext cx="11822011" cy="2706458"/>
          </a:xfrm>
        </p:spPr>
        <p:txBody>
          <a:bodyPr/>
          <a:lstStyle/>
          <a:p>
            <a:r>
              <a:rPr lang="en-US" sz="7200" dirty="0"/>
              <a:t>REE potentials and extraction from waste products</a:t>
            </a:r>
            <a:endParaRPr lang="en-GB" sz="72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8CE6942-A17C-4247-86C6-41FACF7E90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600" dirty="0" smtClean="0"/>
              <a:t>Ana T. Lima </a:t>
            </a:r>
          </a:p>
          <a:p>
            <a:r>
              <a:rPr lang="en-GB" sz="2800" i="1" dirty="0"/>
              <a:t>In collaboration with G.M. Kirkelund, F. Ntuli, L.M. Ottosen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A221E4-1851-497D-90EE-984C7112166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C8C45C-947F-4981-8B3F-4F32E973C901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151785" y="6609465"/>
            <a:ext cx="5540309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+mj-lt"/>
              </a:rPr>
              <a:t>Marie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Sklodowska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-Curie grant agreement no. 713683 (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COFUNDfellowsDTU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)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43709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Extraction</a:t>
            </a:r>
            <a:r>
              <a:rPr lang="da-DK" dirty="0" smtClean="0"/>
              <a:t> ratios at pH 0-1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0386278"/>
              </p:ext>
            </p:extLst>
          </p:nvPr>
        </p:nvGraphicFramePr>
        <p:xfrm>
          <a:off x="1127448" y="1556793"/>
          <a:ext cx="10320482" cy="486189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48069">
                  <a:extLst>
                    <a:ext uri="{9D8B030D-6E8A-4147-A177-3AD203B41FA5}">
                      <a16:colId xmlns:a16="http://schemas.microsoft.com/office/drawing/2014/main" val="274282899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222933052"/>
                    </a:ext>
                  </a:extLst>
                </a:gridCol>
                <a:gridCol w="1032024">
                  <a:extLst>
                    <a:ext uri="{9D8B030D-6E8A-4147-A177-3AD203B41FA5}">
                      <a16:colId xmlns:a16="http://schemas.microsoft.com/office/drawing/2014/main" val="3075925425"/>
                    </a:ext>
                  </a:extLst>
                </a:gridCol>
                <a:gridCol w="891195">
                  <a:extLst>
                    <a:ext uri="{9D8B030D-6E8A-4147-A177-3AD203B41FA5}">
                      <a16:colId xmlns:a16="http://schemas.microsoft.com/office/drawing/2014/main" val="3739048086"/>
                    </a:ext>
                  </a:extLst>
                </a:gridCol>
                <a:gridCol w="891195">
                  <a:extLst>
                    <a:ext uri="{9D8B030D-6E8A-4147-A177-3AD203B41FA5}">
                      <a16:colId xmlns:a16="http://schemas.microsoft.com/office/drawing/2014/main" val="2956294407"/>
                    </a:ext>
                  </a:extLst>
                </a:gridCol>
                <a:gridCol w="891195">
                  <a:extLst>
                    <a:ext uri="{9D8B030D-6E8A-4147-A177-3AD203B41FA5}">
                      <a16:colId xmlns:a16="http://schemas.microsoft.com/office/drawing/2014/main" val="3239365812"/>
                    </a:ext>
                  </a:extLst>
                </a:gridCol>
                <a:gridCol w="890147">
                  <a:extLst>
                    <a:ext uri="{9D8B030D-6E8A-4147-A177-3AD203B41FA5}">
                      <a16:colId xmlns:a16="http://schemas.microsoft.com/office/drawing/2014/main" val="1522845079"/>
                    </a:ext>
                  </a:extLst>
                </a:gridCol>
                <a:gridCol w="947746">
                  <a:extLst>
                    <a:ext uri="{9D8B030D-6E8A-4147-A177-3AD203B41FA5}">
                      <a16:colId xmlns:a16="http://schemas.microsoft.com/office/drawing/2014/main" val="3212634867"/>
                    </a:ext>
                  </a:extLst>
                </a:gridCol>
                <a:gridCol w="970786">
                  <a:extLst>
                    <a:ext uri="{9D8B030D-6E8A-4147-A177-3AD203B41FA5}">
                      <a16:colId xmlns:a16="http://schemas.microsoft.com/office/drawing/2014/main" val="206055429"/>
                    </a:ext>
                  </a:extLst>
                </a:gridCol>
                <a:gridCol w="970786">
                  <a:extLst>
                    <a:ext uri="{9D8B030D-6E8A-4147-A177-3AD203B41FA5}">
                      <a16:colId xmlns:a16="http://schemas.microsoft.com/office/drawing/2014/main" val="3125798543"/>
                    </a:ext>
                  </a:extLst>
                </a:gridCol>
                <a:gridCol w="891195">
                  <a:extLst>
                    <a:ext uri="{9D8B030D-6E8A-4147-A177-3AD203B41FA5}">
                      <a16:colId xmlns:a16="http://schemas.microsoft.com/office/drawing/2014/main" val="2650390992"/>
                    </a:ext>
                  </a:extLst>
                </a:gridCol>
              </a:tblGrid>
              <a:tr h="3160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600" b="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Sediment_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Stormwater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Coal_Fly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Wood_Bottom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Wood_Fly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MSW_Nuuk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MSW_ARC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SSA_Avedøre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SSA_Germany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SSA_Lynetten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Mine_SA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extLst>
                  <a:ext uri="{0D108BD9-81ED-4DB2-BD59-A6C34878D82A}">
                    <a16:rowId xmlns:a16="http://schemas.microsoft.com/office/drawing/2014/main" val="2121750646"/>
                  </a:ext>
                </a:extLst>
              </a:tr>
              <a:tr h="16717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Sc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15.0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49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29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73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59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1592074479"/>
                  </a:ext>
                </a:extLst>
              </a:tr>
              <a:tr h="15801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 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27.4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41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67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88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94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38290477"/>
                  </a:ext>
                </a:extLst>
              </a:tr>
              <a:tr h="16717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La 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25.6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45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76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67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49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40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4223014915"/>
                  </a:ext>
                </a:extLst>
              </a:tr>
              <a:tr h="16717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Ce 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24.8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40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67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52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26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17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4063542619"/>
                  </a:ext>
                </a:extLst>
              </a:tr>
              <a:tr h="16717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Pr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22.7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42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70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65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27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660276825"/>
                  </a:ext>
                </a:extLst>
              </a:tr>
              <a:tr h="16717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Nd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24.2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44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74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68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39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31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88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23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203919421"/>
                  </a:ext>
                </a:extLst>
              </a:tr>
              <a:tr h="316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Sm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24.2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42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72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71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67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47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30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2969136064"/>
                  </a:ext>
                </a:extLst>
              </a:tr>
              <a:tr h="16717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Eu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22.9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35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60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62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40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35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3027081604"/>
                  </a:ext>
                </a:extLst>
              </a:tr>
              <a:tr h="316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Gd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22.6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39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71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68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67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79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50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3210980848"/>
                  </a:ext>
                </a:extLst>
              </a:tr>
              <a:tr h="16717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21.1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33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63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53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69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64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39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13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984625685"/>
                  </a:ext>
                </a:extLst>
              </a:tr>
              <a:tr h="16717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Dy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20.6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33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63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68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71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47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14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4260291065"/>
                  </a:ext>
                </a:extLst>
              </a:tr>
              <a:tr h="16717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Ho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19.4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29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57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61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65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80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51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12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2870912382"/>
                  </a:ext>
                </a:extLst>
              </a:tr>
              <a:tr h="16717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Er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18.1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27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55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61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88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13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2991259484"/>
                  </a:ext>
                </a:extLst>
              </a:tr>
              <a:tr h="3160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Tm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16.7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25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52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62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48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12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479573220"/>
                  </a:ext>
                </a:extLst>
              </a:tr>
              <a:tr h="16717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Yb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15.7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24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52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62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64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13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3556297929"/>
                  </a:ext>
                </a:extLst>
              </a:tr>
              <a:tr h="16717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Lu 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15.9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25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48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50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81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77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46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13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48" marR="58048" marT="0" marB="0" anchor="b"/>
                </a:tc>
                <a:extLst>
                  <a:ext uri="{0D108BD9-81ED-4DB2-BD59-A6C34878D82A}">
                    <a16:rowId xmlns:a16="http://schemas.microsoft.com/office/drawing/2014/main" val="15954298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10</a:t>
            </a:fld>
            <a:endParaRPr lang="en-CA" dirty="0"/>
          </a:p>
        </p:txBody>
      </p:sp>
      <p:sp>
        <p:nvSpPr>
          <p:cNvPr id="7" name="Oval 6"/>
          <p:cNvSpPr/>
          <p:nvPr/>
        </p:nvSpPr>
        <p:spPr bwMode="auto">
          <a:xfrm>
            <a:off x="2063552" y="1860680"/>
            <a:ext cx="792088" cy="4680520"/>
          </a:xfrm>
          <a:prstGeom prst="ellipse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ts val="432"/>
              </a:spcBef>
              <a:spcAft>
                <a:spcPct val="0"/>
              </a:spcAft>
            </a:pPr>
            <a:endParaRPr lang="en-US" sz="1600" dirty="0" err="1">
              <a:solidFill>
                <a:srgbClr val="FFFFFF"/>
              </a:solidFill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886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713" y="512194"/>
            <a:ext cx="3536469" cy="62773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13427" y="2103644"/>
            <a:ext cx="1788811" cy="461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 err="1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Incineration</a:t>
            </a:r>
            <a:endParaRPr lang="en-US" sz="24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61102" y="4273987"/>
            <a:ext cx="2285701" cy="830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Road </a:t>
            </a:r>
            <a:r>
              <a:rPr lang="da-DK" sz="2400" dirty="0" err="1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Infrastructure</a:t>
            </a:r>
            <a:endParaRPr lang="en-US" sz="24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61101" y="6338383"/>
            <a:ext cx="2285701" cy="461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Mining</a:t>
            </a:r>
            <a:endParaRPr lang="en-US" sz="24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37179" y="3813636"/>
            <a:ext cx="1735810" cy="132326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da-DK" sz="2000" b="1" dirty="0"/>
              <a:t>Sediments from </a:t>
            </a:r>
            <a:r>
              <a:rPr lang="da-DK" sz="2000" b="1" dirty="0" err="1"/>
              <a:t>Stormwater</a:t>
            </a:r>
            <a:r>
              <a:rPr lang="da-DK" sz="2000" b="1" dirty="0"/>
              <a:t> ponds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237180" y="1313717"/>
            <a:ext cx="1318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Wood </a:t>
            </a:r>
            <a:r>
              <a:rPr lang="da-DK" dirty="0" err="1"/>
              <a:t>ashes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37179" y="2069280"/>
            <a:ext cx="1735810" cy="40005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da-DK" sz="2000" b="1" dirty="0" err="1"/>
              <a:t>Coal</a:t>
            </a:r>
            <a:r>
              <a:rPr lang="da-DK" sz="2000" b="1" dirty="0"/>
              <a:t> </a:t>
            </a:r>
            <a:r>
              <a:rPr lang="da-DK" sz="2000" b="1" dirty="0" err="1"/>
              <a:t>ashes</a:t>
            </a:r>
            <a:r>
              <a:rPr lang="da-DK" sz="2000" b="1" dirty="0"/>
              <a:t>    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237180" y="2766307"/>
            <a:ext cx="1735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Sewage</a:t>
            </a:r>
            <a:r>
              <a:rPr lang="da-DK" dirty="0"/>
              <a:t> </a:t>
            </a:r>
            <a:r>
              <a:rPr lang="da-DK" dirty="0" err="1"/>
              <a:t>sludge</a:t>
            </a:r>
            <a:r>
              <a:rPr lang="da-DK" dirty="0"/>
              <a:t> </a:t>
            </a:r>
            <a:r>
              <a:rPr lang="da-DK" dirty="0" err="1"/>
              <a:t>ashes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37180" y="5567101"/>
            <a:ext cx="1318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Mining </a:t>
            </a:r>
            <a:r>
              <a:rPr lang="da-DK" dirty="0" err="1"/>
              <a:t>residue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37180" y="560605"/>
            <a:ext cx="1318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MSW </a:t>
            </a:r>
            <a:r>
              <a:rPr lang="da-DK" dirty="0" err="1"/>
              <a:t>ashes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147654" y="2378295"/>
            <a:ext cx="887398" cy="54751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147654" y="2269309"/>
            <a:ext cx="88739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147654" y="1593532"/>
            <a:ext cx="887398" cy="44166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147654" y="941853"/>
            <a:ext cx="887398" cy="92606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153287" y="4475268"/>
            <a:ext cx="88739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146803" y="5890222"/>
            <a:ext cx="88739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081729" y="-19749"/>
            <a:ext cx="8837538" cy="461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b="1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Most </a:t>
            </a:r>
            <a:r>
              <a:rPr lang="da-DK" sz="2400" b="1" dirty="0" err="1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promising</a:t>
            </a:r>
            <a:r>
              <a:rPr lang="da-DK" sz="2400" b="1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da-DK" sz="2400" b="1" u="sng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DILUTE</a:t>
            </a:r>
            <a:r>
              <a:rPr lang="da-DK" sz="2400" b="1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da-DK" sz="2400" b="1" dirty="0" err="1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sources</a:t>
            </a:r>
            <a:r>
              <a:rPr lang="da-DK" sz="2400" b="1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of Rare Earth Elements</a:t>
            </a:r>
            <a:endParaRPr lang="en-US" sz="2400" b="1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581108" y="459435"/>
            <a:ext cx="9905719" cy="6248231"/>
          </a:xfrm>
          <a:prstGeom prst="round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8" name="TextBox 27"/>
          <p:cNvSpPr txBox="1"/>
          <p:nvPr/>
        </p:nvSpPr>
        <p:spPr>
          <a:xfrm>
            <a:off x="9573261" y="1669225"/>
            <a:ext cx="1757451" cy="1200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err="1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Highest</a:t>
            </a:r>
            <a:r>
              <a:rPr lang="da-DK" sz="24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total REE </a:t>
            </a:r>
            <a:r>
              <a:rPr lang="da-DK" sz="2400" dirty="0" err="1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contents</a:t>
            </a:r>
            <a:endParaRPr lang="en-US" sz="24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9600406" y="3690540"/>
            <a:ext cx="1757451" cy="156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 err="1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Highest</a:t>
            </a:r>
            <a:r>
              <a:rPr lang="da-DK" sz="24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da-DK" sz="2400" dirty="0" err="1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leachable</a:t>
            </a:r>
            <a:r>
              <a:rPr lang="da-DK" sz="24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REE </a:t>
            </a:r>
            <a:r>
              <a:rPr lang="da-DK" sz="2400" dirty="0" err="1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contents</a:t>
            </a:r>
            <a:endParaRPr lang="en-US" sz="24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0" name="Left Arrow 29"/>
          <p:cNvSpPr/>
          <p:nvPr/>
        </p:nvSpPr>
        <p:spPr>
          <a:xfrm rot="10800000">
            <a:off x="8120334" y="1909303"/>
            <a:ext cx="1452927" cy="720012"/>
          </a:xfrm>
          <a:prstGeom prst="leftArrow">
            <a:avLst/>
          </a:prstGeom>
          <a:solidFill>
            <a:srgbClr val="AC0000"/>
          </a:solidFill>
          <a:ln>
            <a:solidFill>
              <a:srgbClr val="A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Left Arrow 36"/>
          <p:cNvSpPr/>
          <p:nvPr/>
        </p:nvSpPr>
        <p:spPr>
          <a:xfrm rot="10800000">
            <a:off x="8120335" y="4115262"/>
            <a:ext cx="1452926" cy="720012"/>
          </a:xfrm>
          <a:prstGeom prst="leftArrow">
            <a:avLst/>
          </a:prstGeom>
          <a:solidFill>
            <a:srgbClr val="AC0000"/>
          </a:solidFill>
          <a:ln>
            <a:solidFill>
              <a:srgbClr val="A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8154" y="1929613"/>
            <a:ext cx="736542" cy="67939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8311" y="4100649"/>
            <a:ext cx="876231" cy="74924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0505" y="515696"/>
            <a:ext cx="831840" cy="57346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6116" y="2752142"/>
            <a:ext cx="1100619" cy="67457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6011" y="5486480"/>
            <a:ext cx="1000828" cy="80748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13670" y="1119143"/>
            <a:ext cx="1045510" cy="74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30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Final </a:t>
            </a:r>
            <a:r>
              <a:rPr lang="da-DK" dirty="0" err="1" smtClean="0"/>
              <a:t>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Extraction </a:t>
            </a:r>
            <a:r>
              <a:rPr lang="en-US" dirty="0"/>
              <a:t>and recovery efforts should have into account REE </a:t>
            </a:r>
            <a:r>
              <a:rPr lang="en-US" dirty="0" smtClean="0"/>
              <a:t>complexation </a:t>
            </a:r>
            <a:r>
              <a:rPr lang="en-US" dirty="0"/>
              <a:t>in wastes</a:t>
            </a:r>
          </a:p>
          <a:p>
            <a:r>
              <a:rPr lang="en-US" dirty="0" err="1"/>
              <a:t>Stormwater</a:t>
            </a:r>
            <a:r>
              <a:rPr lang="en-US" dirty="0"/>
              <a:t> retention pond sediments have the most acid leachable REE at room temperature</a:t>
            </a:r>
          </a:p>
          <a:p>
            <a:r>
              <a:rPr lang="en-US" dirty="0"/>
              <a:t>Coal fly ashes and </a:t>
            </a:r>
            <a:r>
              <a:rPr lang="en-US" dirty="0" err="1"/>
              <a:t>stormwater</a:t>
            </a:r>
            <a:r>
              <a:rPr lang="en-US" dirty="0"/>
              <a:t> retention pond sediments are the most promising REE dilute sources</a:t>
            </a:r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i="1" dirty="0" smtClean="0">
                <a:solidFill>
                  <a:schemeClr val="bg1">
                    <a:lumMod val="65000"/>
                  </a:schemeClr>
                </a:solidFill>
              </a:rPr>
              <a:t>See the link for more </a:t>
            </a:r>
            <a:r>
              <a:rPr lang="da-DK" i="1" dirty="0" err="1" smtClean="0">
                <a:solidFill>
                  <a:schemeClr val="bg1">
                    <a:lumMod val="65000"/>
                  </a:schemeClr>
                </a:solidFill>
              </a:rPr>
              <a:t>details</a:t>
            </a:r>
            <a:r>
              <a:rPr lang="da-DK" i="1" dirty="0" smtClean="0">
                <a:solidFill>
                  <a:schemeClr val="bg1">
                    <a:lumMod val="65000"/>
                  </a:schemeClr>
                </a:solidFill>
              </a:rPr>
              <a:t>: </a:t>
            </a:r>
            <a:r>
              <a:rPr lang="da-DK" i="1" dirty="0">
                <a:solidFill>
                  <a:schemeClr val="bg1">
                    <a:lumMod val="65000"/>
                  </a:schemeClr>
                </a:solidFill>
                <a:hlinkClick r:id="rId2"/>
              </a:rPr>
              <a:t>https://</a:t>
            </a:r>
            <a:r>
              <a:rPr lang="da-DK" i="1" dirty="0" smtClean="0">
                <a:solidFill>
                  <a:schemeClr val="bg1">
                    <a:lumMod val="65000"/>
                  </a:schemeClr>
                </a:solidFill>
                <a:hlinkClick r:id="rId2"/>
              </a:rPr>
              <a:t>www.sciencedirect.com/science/article/pii/S0375674222000589</a:t>
            </a:r>
            <a:endParaRPr lang="da-DK" i="1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7502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 smtClean="0">
                <a:solidFill>
                  <a:schemeClr val="bg1"/>
                </a:solidFill>
              </a:rPr>
              <a:t>Thank</a:t>
            </a:r>
            <a:r>
              <a:rPr lang="da-DK" dirty="0" smtClean="0">
                <a:solidFill>
                  <a:schemeClr val="bg1"/>
                </a:solidFill>
              </a:rPr>
              <a:t> </a:t>
            </a:r>
            <a:r>
              <a:rPr lang="da-DK" dirty="0" err="1" smtClean="0">
                <a:solidFill>
                  <a:schemeClr val="bg1"/>
                </a:solidFill>
              </a:rPr>
              <a:t>you</a:t>
            </a:r>
            <a:r>
              <a:rPr lang="da-DK" dirty="0" smtClean="0">
                <a:solidFill>
                  <a:schemeClr val="bg1"/>
                </a:solidFill>
              </a:rPr>
              <a:t>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sz="4400" dirty="0" err="1" smtClean="0">
                <a:solidFill>
                  <a:schemeClr val="bg1"/>
                </a:solidFill>
              </a:rPr>
              <a:t>Questions</a:t>
            </a:r>
            <a:r>
              <a:rPr lang="da-DK" sz="4400" dirty="0" smtClean="0">
                <a:solidFill>
                  <a:schemeClr val="bg1"/>
                </a:solidFill>
              </a:rPr>
              <a:t>?</a:t>
            </a:r>
          </a:p>
          <a:p>
            <a:r>
              <a:rPr lang="da-DK" dirty="0" err="1" smtClean="0">
                <a:solidFill>
                  <a:schemeClr val="bg1"/>
                </a:solidFill>
              </a:rPr>
              <a:t>Welcome</a:t>
            </a:r>
            <a:r>
              <a:rPr lang="da-DK" dirty="0" smtClean="0">
                <a:solidFill>
                  <a:schemeClr val="bg1"/>
                </a:solidFill>
              </a:rPr>
              <a:t> atmli@dtu.dk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13</a:t>
            </a:fld>
            <a:endParaRPr lang="en-GB" dirty="0"/>
          </a:p>
        </p:txBody>
      </p:sp>
      <p:pic>
        <p:nvPicPr>
          <p:cNvPr id="6146" name="Picture 2" descr="Rare earth elements undervalu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128" y="668541"/>
            <a:ext cx="4086088" cy="539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151785" y="6609465"/>
            <a:ext cx="5540309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+mj-lt"/>
              </a:rPr>
              <a:t>Marie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Sklodowska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-Curie grant agreement no. 713683 (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COFUNDfellowsDTU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3681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 smtClean="0"/>
              <a:t>What</a:t>
            </a:r>
            <a:r>
              <a:rPr lang="da-DK" dirty="0" smtClean="0"/>
              <a:t> </a:t>
            </a:r>
            <a:r>
              <a:rPr lang="da-DK" dirty="0" err="1" smtClean="0"/>
              <a:t>are</a:t>
            </a:r>
            <a:r>
              <a:rPr lang="da-DK" dirty="0" smtClean="0"/>
              <a:t> rare </a:t>
            </a:r>
            <a:r>
              <a:rPr lang="da-DK" dirty="0" err="1" smtClean="0"/>
              <a:t>earth</a:t>
            </a:r>
            <a:r>
              <a:rPr lang="da-DK" dirty="0" smtClean="0"/>
              <a:t> elements?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151785" y="6609465"/>
            <a:ext cx="5540309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+mj-lt"/>
              </a:rPr>
              <a:t>Marie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Sklodowska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-Curie grant agreement no. 713683 (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COFUNDfellowsDTU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34381" y="6581068"/>
            <a:ext cx="554030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dirty="0">
                <a:latin typeface="+mj-lt"/>
              </a:rPr>
              <a:t>Marie </a:t>
            </a:r>
            <a:r>
              <a:rPr lang="en-US" sz="1200" dirty="0" err="1">
                <a:latin typeface="+mj-lt"/>
              </a:rPr>
              <a:t>Sklodowska</a:t>
            </a:r>
            <a:r>
              <a:rPr lang="en-US" sz="1200" dirty="0">
                <a:latin typeface="+mj-lt"/>
              </a:rPr>
              <a:t>-Curie grant agreement no. 713683 (</a:t>
            </a:r>
            <a:r>
              <a:rPr lang="en-US" sz="1200" dirty="0" err="1">
                <a:latin typeface="+mj-lt"/>
              </a:rPr>
              <a:t>COFUNDfellowsDTU</a:t>
            </a:r>
            <a:r>
              <a:rPr lang="en-US" sz="1200" dirty="0"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0863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5122" name="Picture 2" descr="Rare Earths – Hastings Technology Metals Limi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48" y="393849"/>
            <a:ext cx="10968558" cy="5835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151785" y="6609465"/>
            <a:ext cx="5540309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+mj-lt"/>
              </a:rPr>
              <a:t>Marie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Sklodowska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-Curie grant agreement no. 713683 (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COFUNDfellowsDTU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0072" y="6278062"/>
            <a:ext cx="23443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smtClean="0"/>
              <a:t>Light: La-Sm</a:t>
            </a:r>
          </a:p>
          <a:p>
            <a:r>
              <a:rPr lang="da-DK" dirty="0" smtClean="0"/>
              <a:t>Heavy: </a:t>
            </a:r>
            <a:r>
              <a:rPr lang="da-DK" dirty="0" err="1" smtClean="0"/>
              <a:t>Eu</a:t>
            </a:r>
            <a:r>
              <a:rPr lang="da-DK" dirty="0" smtClean="0"/>
              <a:t>-Lu (+Y)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92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Background on rare </a:t>
            </a:r>
            <a:r>
              <a:rPr lang="da-DK" dirty="0" err="1" smtClean="0"/>
              <a:t>earth</a:t>
            </a:r>
            <a:r>
              <a:rPr lang="da-DK" dirty="0" smtClean="0"/>
              <a:t> elements (REE)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REEs are soft, malleable, ductile, and good electrical conductors</a:t>
            </a:r>
          </a:p>
          <a:p>
            <a:pPr lvl="1"/>
            <a:r>
              <a:rPr lang="da-DK" sz="2000" dirty="0" err="1"/>
              <a:t>Used</a:t>
            </a:r>
            <a:r>
              <a:rPr lang="da-DK" sz="2000" dirty="0"/>
              <a:t> in </a:t>
            </a:r>
            <a:r>
              <a:rPr lang="en-US" sz="2000" dirty="0"/>
              <a:t>automotive, nuclear, petroleum, electronic, renewable energy technologies </a:t>
            </a:r>
          </a:p>
          <a:p>
            <a:pPr lvl="1"/>
            <a:endParaRPr lang="en-US" sz="2000" dirty="0"/>
          </a:p>
          <a:p>
            <a:r>
              <a:rPr lang="da-DK" sz="2400" dirty="0"/>
              <a:t>Group of 17 elements</a:t>
            </a:r>
          </a:p>
          <a:p>
            <a:pPr lvl="1"/>
            <a:r>
              <a:rPr lang="en-US" sz="2000" dirty="0" smtClean="0"/>
              <a:t>Light </a:t>
            </a:r>
            <a:r>
              <a:rPr lang="en-US" sz="2000" dirty="0"/>
              <a:t>and heavy REE have been listed as </a:t>
            </a:r>
            <a:r>
              <a:rPr lang="en-US" sz="2000" dirty="0" smtClean="0"/>
              <a:t>critical</a:t>
            </a:r>
          </a:p>
          <a:p>
            <a:pPr lvl="1"/>
            <a:r>
              <a:rPr lang="da-DK" sz="2000" dirty="0" err="1" smtClean="0"/>
              <a:t>Essential</a:t>
            </a:r>
            <a:r>
              <a:rPr lang="da-DK" sz="2000" dirty="0" smtClean="0"/>
              <a:t> </a:t>
            </a:r>
            <a:r>
              <a:rPr lang="da-DK" sz="2000" dirty="0"/>
              <a:t>for </a:t>
            </a:r>
            <a:r>
              <a:rPr lang="da-DK" sz="2000" dirty="0" err="1"/>
              <a:t>current</a:t>
            </a:r>
            <a:r>
              <a:rPr lang="da-DK" sz="2000" dirty="0"/>
              <a:t> </a:t>
            </a:r>
            <a:r>
              <a:rPr lang="da-DK" sz="2000" dirty="0" err="1"/>
              <a:t>industries</a:t>
            </a:r>
            <a:endParaRPr lang="da-DK" sz="2000" dirty="0"/>
          </a:p>
          <a:p>
            <a:endParaRPr lang="da-DK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151785" y="6609465"/>
            <a:ext cx="5540309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+mj-lt"/>
              </a:rPr>
              <a:t>Marie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Sklodowska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-Curie grant agreement no. 713683 (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COFUNDfellowsDTU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34381" y="6581068"/>
            <a:ext cx="554030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dirty="0">
                <a:latin typeface="+mj-lt"/>
              </a:rPr>
              <a:t>Marie </a:t>
            </a:r>
            <a:r>
              <a:rPr lang="en-US" sz="1200" dirty="0" err="1">
                <a:latin typeface="+mj-lt"/>
              </a:rPr>
              <a:t>Sklodowska</a:t>
            </a:r>
            <a:r>
              <a:rPr lang="en-US" sz="1200" dirty="0">
                <a:latin typeface="+mj-lt"/>
              </a:rPr>
              <a:t>-Curie grant agreement no. 713683 (</a:t>
            </a:r>
            <a:r>
              <a:rPr lang="en-US" sz="1200" dirty="0" err="1">
                <a:latin typeface="+mj-lt"/>
              </a:rPr>
              <a:t>COFUNDfellowsDTU</a:t>
            </a:r>
            <a:r>
              <a:rPr lang="en-US" sz="1200" dirty="0"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0664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REE </a:t>
            </a:r>
            <a:r>
              <a:rPr lang="da-DK" dirty="0" err="1" smtClean="0"/>
              <a:t>geochemical</a:t>
            </a:r>
            <a:r>
              <a:rPr lang="da-DK" dirty="0" smtClean="0"/>
              <a:t> </a:t>
            </a:r>
            <a:r>
              <a:rPr lang="da-DK" dirty="0" err="1" smtClean="0"/>
              <a:t>behaviour</a:t>
            </a:r>
            <a:r>
              <a:rPr lang="da-DK" dirty="0" smtClean="0"/>
              <a:t> in short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000" dirty="0" err="1"/>
              <a:t>M</a:t>
            </a:r>
            <a:r>
              <a:rPr lang="en-US" sz="2000" baseline="30000" dirty="0" err="1"/>
              <a:t>n</a:t>
            </a:r>
            <a:r>
              <a:rPr lang="en-US" sz="2000" baseline="30000" dirty="0"/>
              <a:t>+ </a:t>
            </a:r>
            <a:r>
              <a:rPr lang="en-US" sz="2000" dirty="0"/>
              <a:t>+ L</a:t>
            </a:r>
            <a:r>
              <a:rPr lang="en-US" sz="2000" baseline="30000" dirty="0"/>
              <a:t>y− </a:t>
            </a:r>
            <a:r>
              <a:rPr lang="en-US" sz="2000" dirty="0"/>
              <a:t>⇔ ML</a:t>
            </a:r>
            <a:r>
              <a:rPr lang="en-US" sz="2000" baseline="30000" dirty="0"/>
              <a:t>(n−y)+ </a:t>
            </a:r>
          </a:p>
          <a:p>
            <a:endParaRPr lang="da-DK" sz="2000" dirty="0"/>
          </a:p>
          <a:p>
            <a:pPr marL="0" indent="0">
              <a:buNone/>
            </a:pPr>
            <a:r>
              <a:rPr lang="en-US" sz="2000" dirty="0"/>
              <a:t>where </a:t>
            </a:r>
            <a:r>
              <a:rPr lang="en-US" sz="2000" i="1" dirty="0"/>
              <a:t>M</a:t>
            </a:r>
            <a:r>
              <a:rPr lang="en-US" sz="2000" dirty="0"/>
              <a:t> stands for metal ion,</a:t>
            </a:r>
            <a:r>
              <a:rPr lang="en-US" sz="2000" i="1" dirty="0"/>
              <a:t> L</a:t>
            </a:r>
            <a:r>
              <a:rPr lang="en-US" sz="2000" dirty="0"/>
              <a:t> for ligand,</a:t>
            </a:r>
            <a:r>
              <a:rPr lang="en-US" sz="2000" i="1" dirty="0"/>
              <a:t> n</a:t>
            </a:r>
            <a:r>
              <a:rPr lang="en-US" sz="2000" dirty="0"/>
              <a:t> the oxidation number of M and </a:t>
            </a:r>
            <a:r>
              <a:rPr lang="en-US" sz="2000" i="1" dirty="0"/>
              <a:t>y</a:t>
            </a:r>
            <a:r>
              <a:rPr lang="en-US" sz="2000" dirty="0"/>
              <a:t> the oxidation number of L. </a:t>
            </a:r>
          </a:p>
          <a:p>
            <a:pPr marL="0" indent="0">
              <a:buNone/>
            </a:pPr>
            <a:endParaRPr lang="da-DK" sz="2000" dirty="0"/>
          </a:p>
          <a:p>
            <a:pPr marL="0" indent="0">
              <a:buNone/>
            </a:pPr>
            <a:r>
              <a:rPr lang="da-DK" sz="2000" dirty="0"/>
              <a:t>Determinants for REE </a:t>
            </a:r>
            <a:r>
              <a:rPr lang="da-DK" sz="2000" dirty="0" err="1"/>
              <a:t>solubility</a:t>
            </a:r>
            <a:r>
              <a:rPr lang="da-DK" sz="2000" dirty="0"/>
              <a:t> in </a:t>
            </a:r>
            <a:r>
              <a:rPr lang="da-DK" sz="2000" dirty="0" err="1"/>
              <a:t>porous</a:t>
            </a:r>
            <a:r>
              <a:rPr lang="da-DK" sz="2000" dirty="0"/>
              <a:t> media:</a:t>
            </a:r>
          </a:p>
          <a:p>
            <a:pPr>
              <a:buFontTx/>
              <a:buChar char="-"/>
            </a:pPr>
            <a:r>
              <a:rPr lang="da-DK" sz="2000" dirty="0"/>
              <a:t>pH</a:t>
            </a:r>
          </a:p>
          <a:p>
            <a:pPr>
              <a:buFontTx/>
              <a:buChar char="-"/>
            </a:pPr>
            <a:r>
              <a:rPr lang="da-DK" sz="2000" dirty="0" err="1"/>
              <a:t>Sulfate</a:t>
            </a:r>
            <a:r>
              <a:rPr lang="da-DK" sz="2000" dirty="0"/>
              <a:t> </a:t>
            </a:r>
            <a:r>
              <a:rPr lang="da-DK" sz="2000" dirty="0" err="1"/>
              <a:t>content</a:t>
            </a:r>
            <a:endParaRPr lang="da-DK" sz="2000" dirty="0"/>
          </a:p>
          <a:p>
            <a:pPr>
              <a:buFontTx/>
              <a:buChar char="-"/>
            </a:pPr>
            <a:r>
              <a:rPr lang="da-DK" sz="2000" dirty="0"/>
              <a:t>Al-, Fe- and Mn-</a:t>
            </a:r>
            <a:r>
              <a:rPr lang="da-DK" sz="2000" dirty="0" err="1"/>
              <a:t>oxides</a:t>
            </a:r>
            <a:endParaRPr lang="da-DK" sz="2000" dirty="0"/>
          </a:p>
          <a:p>
            <a:pPr>
              <a:buFontTx/>
              <a:buChar char="-"/>
            </a:pPr>
            <a:r>
              <a:rPr lang="da-DK" sz="2000" dirty="0" err="1"/>
              <a:t>Carbonates</a:t>
            </a:r>
            <a:endParaRPr lang="da-DK" sz="2000" dirty="0"/>
          </a:p>
          <a:p>
            <a:pPr>
              <a:buFontTx/>
              <a:buChar char="-"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5</a:t>
            </a:fld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736319" y="6132411"/>
            <a:ext cx="11305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91440" algn="just">
              <a:spcAft>
                <a:spcPts val="300"/>
              </a:spcAft>
            </a:pPr>
            <a:r>
              <a:rPr lang="en-CA" i="1" dirty="0">
                <a:solidFill>
                  <a:schemeClr val="bg1">
                    <a:lumMod val="65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Lima &amp; Ottosen (2021) Recovering Rare Earth Elements from contaminated soils: Critical overview of current remediation technologies, Chemosphere, </a:t>
            </a:r>
            <a:r>
              <a:rPr lang="en-US" i="1" dirty="0">
                <a:solidFill>
                  <a:schemeClr val="bg1">
                    <a:lumMod val="65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265, 129163</a:t>
            </a:r>
            <a:endParaRPr lang="en-US" sz="1400" i="1" dirty="0">
              <a:solidFill>
                <a:schemeClr val="bg1">
                  <a:lumMod val="65000"/>
                </a:schemeClr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51785" y="6609465"/>
            <a:ext cx="5540309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+mj-lt"/>
              </a:rPr>
              <a:t>Marie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Sklodowska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-Curie grant agreement no. 713683 (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COFUNDfellowsDTU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290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901" y="131416"/>
            <a:ext cx="2308301" cy="6250869"/>
          </a:xfrm>
          <a:solidFill>
            <a:schemeClr val="bg2"/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/>
          <a:lstStyle/>
          <a:p>
            <a:r>
              <a:rPr lang="da-DK" dirty="0" err="1" smtClean="0"/>
              <a:t>Different</a:t>
            </a:r>
            <a:r>
              <a:rPr lang="da-DK" dirty="0" smtClean="0"/>
              <a:t> </a:t>
            </a:r>
            <a:r>
              <a:rPr lang="da-DK" dirty="0" err="1" smtClean="0"/>
              <a:t>screened</a:t>
            </a:r>
            <a:r>
              <a:rPr lang="da-DK" dirty="0" smtClean="0"/>
              <a:t> </a:t>
            </a:r>
            <a:br>
              <a:rPr lang="da-DK" dirty="0" smtClean="0"/>
            </a:br>
            <a:r>
              <a:rPr lang="da-DK" dirty="0" err="1" smtClean="0"/>
              <a:t>wastes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19012" y="6535997"/>
            <a:ext cx="432600" cy="316800"/>
          </a:xfrm>
        </p:spPr>
        <p:txBody>
          <a:bodyPr/>
          <a:lstStyle/>
          <a:p>
            <a:fld id="{1347469F-EDA3-4C02-AD33-F220E4AF1B67}" type="slidenum">
              <a:rPr lang="en-CA" smtClean="0"/>
              <a:t>6</a:t>
            </a:fld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4151785" y="6609465"/>
            <a:ext cx="5540309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+mj-lt"/>
              </a:rPr>
              <a:t>Marie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Sklodowska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-Curie grant agreement no. 713683 (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COFUNDfellowsDTU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7729" y="131416"/>
            <a:ext cx="3536469" cy="6277355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4446899" y="1685941"/>
            <a:ext cx="1788811" cy="461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 err="1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Incineration</a:t>
            </a:r>
            <a:endParaRPr lang="en-US" sz="24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94574" y="3856284"/>
            <a:ext cx="2285701" cy="830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Road </a:t>
            </a:r>
            <a:r>
              <a:rPr lang="da-DK" sz="2400" dirty="0" err="1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Infrastructure</a:t>
            </a:r>
            <a:endParaRPr lang="en-US" sz="24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194573" y="5920680"/>
            <a:ext cx="2285701" cy="461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2400" dirty="0"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Mining</a:t>
            </a:r>
            <a:endParaRPr lang="en-US" sz="2400" dirty="0"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6481126" y="1960592"/>
            <a:ext cx="887398" cy="54751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481126" y="1851606"/>
            <a:ext cx="88739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481126" y="1175829"/>
            <a:ext cx="887398" cy="44166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6481126" y="524150"/>
            <a:ext cx="887398" cy="92606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486759" y="4057565"/>
            <a:ext cx="88739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480275" y="5472519"/>
            <a:ext cx="88739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1626" y="1511910"/>
            <a:ext cx="736542" cy="679397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1783" y="3682946"/>
            <a:ext cx="876231" cy="749241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3977" y="97993"/>
            <a:ext cx="831840" cy="573465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19588" y="2334439"/>
            <a:ext cx="1100619" cy="674572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9483" y="5068777"/>
            <a:ext cx="1000828" cy="807486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47142" y="701440"/>
            <a:ext cx="1045510" cy="742571"/>
          </a:xfrm>
          <a:prstGeom prst="rect">
            <a:avLst/>
          </a:prstGeom>
        </p:spPr>
      </p:pic>
      <p:sp>
        <p:nvSpPr>
          <p:cNvPr id="59" name="TextBox 58"/>
          <p:cNvSpPr txBox="1"/>
          <p:nvPr/>
        </p:nvSpPr>
        <p:spPr>
          <a:xfrm>
            <a:off x="8542262" y="3436467"/>
            <a:ext cx="173581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dirty="0"/>
              <a:t>Sediments from </a:t>
            </a:r>
            <a:r>
              <a:rPr lang="da-DK" dirty="0" err="1"/>
              <a:t>Stormwater</a:t>
            </a:r>
            <a:r>
              <a:rPr lang="da-DK" dirty="0"/>
              <a:t> ponds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8542263" y="936549"/>
            <a:ext cx="1318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Wood </a:t>
            </a:r>
            <a:r>
              <a:rPr lang="da-DK" dirty="0" err="1"/>
              <a:t>ashes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8542262" y="1692112"/>
            <a:ext cx="1735810" cy="4000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dirty="0" err="1"/>
              <a:t>Coal</a:t>
            </a:r>
            <a:r>
              <a:rPr lang="da-DK" dirty="0"/>
              <a:t> </a:t>
            </a:r>
            <a:r>
              <a:rPr lang="da-DK" dirty="0" err="1"/>
              <a:t>ashes</a:t>
            </a:r>
            <a:r>
              <a:rPr lang="da-DK" sz="2000" dirty="0"/>
              <a:t>    </a:t>
            </a:r>
            <a:endParaRPr lang="en-US" sz="2000" dirty="0"/>
          </a:p>
        </p:txBody>
      </p:sp>
      <p:sp>
        <p:nvSpPr>
          <p:cNvPr id="62" name="TextBox 61"/>
          <p:cNvSpPr txBox="1"/>
          <p:nvPr/>
        </p:nvSpPr>
        <p:spPr>
          <a:xfrm>
            <a:off x="8542263" y="2389139"/>
            <a:ext cx="1735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 err="1"/>
              <a:t>Sewage</a:t>
            </a:r>
            <a:r>
              <a:rPr lang="da-DK" dirty="0"/>
              <a:t> </a:t>
            </a:r>
            <a:r>
              <a:rPr lang="da-DK" dirty="0" err="1"/>
              <a:t>sludge</a:t>
            </a:r>
            <a:r>
              <a:rPr lang="da-DK" dirty="0"/>
              <a:t> </a:t>
            </a:r>
            <a:r>
              <a:rPr lang="da-DK" dirty="0" err="1"/>
              <a:t>ashes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8542263" y="5189933"/>
            <a:ext cx="1318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Mining </a:t>
            </a:r>
            <a:r>
              <a:rPr lang="da-DK" dirty="0" err="1"/>
              <a:t>residue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8542263" y="183437"/>
            <a:ext cx="1318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MSW </a:t>
            </a:r>
            <a:r>
              <a:rPr lang="da-DK" dirty="0" err="1"/>
              <a:t>ashes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734381" y="6581068"/>
            <a:ext cx="554030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dirty="0">
                <a:latin typeface="+mj-lt"/>
              </a:rPr>
              <a:t>Marie </a:t>
            </a:r>
            <a:r>
              <a:rPr lang="en-US" sz="1200" dirty="0" err="1">
                <a:latin typeface="+mj-lt"/>
              </a:rPr>
              <a:t>Sklodowska</a:t>
            </a:r>
            <a:r>
              <a:rPr lang="en-US" sz="1200" dirty="0">
                <a:latin typeface="+mj-lt"/>
              </a:rPr>
              <a:t>-Curie grant agreement no. 713683 (</a:t>
            </a:r>
            <a:r>
              <a:rPr lang="en-US" sz="1200" dirty="0" err="1">
                <a:latin typeface="+mj-lt"/>
              </a:rPr>
              <a:t>COFUNDfellowsDTU</a:t>
            </a:r>
            <a:r>
              <a:rPr lang="en-US" sz="1200" dirty="0"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2616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Critical REE </a:t>
            </a:r>
            <a:r>
              <a:rPr lang="da-DK" dirty="0" err="1" smtClean="0"/>
              <a:t>Concentrations</a:t>
            </a:r>
            <a:r>
              <a:rPr lang="da-DK" dirty="0" smtClean="0"/>
              <a:t> (mg/kg) – HF digestion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7</a:t>
            </a:fld>
            <a:endParaRPr lang="en-CA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894040"/>
              </p:ext>
            </p:extLst>
          </p:nvPr>
        </p:nvGraphicFramePr>
        <p:xfrm>
          <a:off x="1769383" y="1854814"/>
          <a:ext cx="8352928" cy="433741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100976762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52474741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29439742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07664853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012409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18985342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160775555"/>
                    </a:ext>
                  </a:extLst>
                </a:gridCol>
              </a:tblGrid>
              <a:tr h="3428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Sample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Nd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Eu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Tb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Dy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Er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899315"/>
                  </a:ext>
                </a:extLst>
              </a:tr>
              <a:tr h="3502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Urban retention pond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11,7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11,5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600" u="none" strike="noStrike" dirty="0" smtClean="0">
                          <a:effectLst/>
                        </a:rPr>
                        <a:t>1,0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55436"/>
                  </a:ext>
                </a:extLst>
              </a:tr>
              <a:tr h="357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Coal ash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43,5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52,7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8,6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4,9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243150"/>
                  </a:ext>
                </a:extLst>
              </a:tr>
              <a:tr h="343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Wood </a:t>
                      </a:r>
                      <a:r>
                        <a:rPr lang="en-US" sz="1600" u="none" strike="noStrike" dirty="0" smtClean="0">
                          <a:effectLst/>
                        </a:rPr>
                        <a:t>bottom </a:t>
                      </a:r>
                      <a:r>
                        <a:rPr lang="en-US" sz="1600" u="none" strike="noStrike" dirty="0">
                          <a:effectLst/>
                        </a:rPr>
                        <a:t>ash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7,0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8,3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174381"/>
                  </a:ext>
                </a:extLst>
              </a:tr>
              <a:tr h="3502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MSW 1 fly </a:t>
                      </a:r>
                      <a:r>
                        <a:rPr lang="en-US" sz="1600" u="none" strike="noStrike" dirty="0">
                          <a:effectLst/>
                        </a:rPr>
                        <a:t>ash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4,1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733968"/>
                  </a:ext>
                </a:extLst>
              </a:tr>
              <a:tr h="33612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MSW (ARC) </a:t>
                      </a:r>
                      <a:r>
                        <a:rPr lang="en-US" sz="1600" u="none" strike="noStrike" dirty="0">
                          <a:effectLst/>
                        </a:rPr>
                        <a:t>fly ash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2,8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0,07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680678"/>
                  </a:ext>
                </a:extLst>
              </a:tr>
              <a:tr h="3502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</a:t>
                      </a:r>
                      <a:r>
                        <a:rPr lang="en-US" sz="1600" u="none" strike="noStrike" dirty="0" smtClean="0">
                          <a:effectLst/>
                        </a:rPr>
                        <a:t>ood fly </a:t>
                      </a:r>
                      <a:r>
                        <a:rPr lang="en-US" sz="1600" u="none" strike="noStrike" dirty="0">
                          <a:effectLst/>
                        </a:rPr>
                        <a:t>ash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11,8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14,8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934711"/>
                  </a:ext>
                </a:extLst>
              </a:tr>
              <a:tr h="40476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SSA </a:t>
                      </a:r>
                      <a:r>
                        <a:rPr lang="en-US" sz="1600" u="none" strike="noStrike" dirty="0" err="1" smtClean="0">
                          <a:effectLst/>
                        </a:rPr>
                        <a:t>Avedøre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12,1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15,8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94759"/>
                  </a:ext>
                </a:extLst>
              </a:tr>
              <a:tr h="3502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SSA Germany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12,2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16,0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740037"/>
                  </a:ext>
                </a:extLst>
              </a:tr>
              <a:tr h="33612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SSA </a:t>
                      </a:r>
                      <a:r>
                        <a:rPr lang="en-US" sz="1600" u="none" strike="noStrike" dirty="0" err="1" smtClean="0">
                          <a:effectLst/>
                        </a:rPr>
                        <a:t>Lynetten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16,2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19,5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900385"/>
                  </a:ext>
                </a:extLst>
              </a:tr>
              <a:tr h="3502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Harbour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</a:rPr>
                        <a:t>sediment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21,2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28,6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3,4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794971"/>
                  </a:ext>
                </a:extLst>
              </a:tr>
              <a:tr h="465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Fe-Cr South Africa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12,3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11,8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13229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51785" y="6609465"/>
            <a:ext cx="5540309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+mj-lt"/>
              </a:rPr>
              <a:t>Marie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Sklodowska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-Curie grant agreement no. 713683 (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COFUNDfellowsDTU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34381" y="6581068"/>
            <a:ext cx="554030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dirty="0">
                <a:latin typeface="+mj-lt"/>
              </a:rPr>
              <a:t>Marie </a:t>
            </a:r>
            <a:r>
              <a:rPr lang="en-US" sz="1200" dirty="0" err="1">
                <a:latin typeface="+mj-lt"/>
              </a:rPr>
              <a:t>Sklodowska</a:t>
            </a:r>
            <a:r>
              <a:rPr lang="en-US" sz="1200" dirty="0">
                <a:latin typeface="+mj-lt"/>
              </a:rPr>
              <a:t>-Curie grant agreement no. 713683 (</a:t>
            </a:r>
            <a:r>
              <a:rPr lang="en-US" sz="1200" dirty="0" err="1">
                <a:latin typeface="+mj-lt"/>
              </a:rPr>
              <a:t>COFUNDfellowsDTU</a:t>
            </a:r>
            <a:r>
              <a:rPr lang="en-US" sz="1200" dirty="0"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9958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Critical REE </a:t>
            </a:r>
            <a:r>
              <a:rPr lang="da-DK" dirty="0" err="1" smtClean="0"/>
              <a:t>Concentrations</a:t>
            </a:r>
            <a:r>
              <a:rPr lang="da-DK" dirty="0" smtClean="0"/>
              <a:t> (mg/kg) – HF digestion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8</a:t>
            </a:fld>
            <a:endParaRPr lang="en-CA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752492"/>
              </p:ext>
            </p:extLst>
          </p:nvPr>
        </p:nvGraphicFramePr>
        <p:xfrm>
          <a:off x="1769383" y="1854814"/>
          <a:ext cx="8352928" cy="433741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1009767626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52474741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29439742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07664853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1012409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18985342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160775555"/>
                    </a:ext>
                  </a:extLst>
                </a:gridCol>
              </a:tblGrid>
              <a:tr h="3428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Sample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Nd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Eu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Tb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Dy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Er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899315"/>
                  </a:ext>
                </a:extLst>
              </a:tr>
              <a:tr h="3502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Urban retention pond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11,7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11,5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a-DK" sz="1600" u="none" strike="noStrike" dirty="0" smtClean="0">
                          <a:effectLst/>
                        </a:rPr>
                        <a:t>1,0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55436"/>
                  </a:ext>
                </a:extLst>
              </a:tr>
              <a:tr h="35752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Coal ash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43,5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52,7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2,3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1,5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8,6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4,9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243150"/>
                  </a:ext>
                </a:extLst>
              </a:tr>
              <a:tr h="343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Wood </a:t>
                      </a:r>
                      <a:r>
                        <a:rPr lang="en-US" sz="1600" u="none" strike="noStrike" dirty="0" smtClean="0">
                          <a:effectLst/>
                        </a:rPr>
                        <a:t>bottom </a:t>
                      </a:r>
                      <a:r>
                        <a:rPr lang="en-US" sz="1600" u="none" strike="noStrike" dirty="0">
                          <a:effectLst/>
                        </a:rPr>
                        <a:t>ash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7,0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8,3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174381"/>
                  </a:ext>
                </a:extLst>
              </a:tr>
              <a:tr h="3502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MSW 1 fly </a:t>
                      </a:r>
                      <a:r>
                        <a:rPr lang="en-US" sz="1600" u="none" strike="noStrike" dirty="0">
                          <a:effectLst/>
                        </a:rPr>
                        <a:t>ash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4,2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4,1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733968"/>
                  </a:ext>
                </a:extLst>
              </a:tr>
              <a:tr h="33612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MSW (ARC) </a:t>
                      </a:r>
                      <a:r>
                        <a:rPr lang="en-US" sz="1600" u="none" strike="noStrike" dirty="0">
                          <a:effectLst/>
                        </a:rPr>
                        <a:t>fly ash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2,8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0,07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680678"/>
                  </a:ext>
                </a:extLst>
              </a:tr>
              <a:tr h="3502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W</a:t>
                      </a:r>
                      <a:r>
                        <a:rPr lang="en-US" sz="1600" u="none" strike="noStrike" dirty="0" smtClean="0">
                          <a:effectLst/>
                        </a:rPr>
                        <a:t>ood fly </a:t>
                      </a:r>
                      <a:r>
                        <a:rPr lang="en-US" sz="1600" u="none" strike="noStrike" dirty="0">
                          <a:effectLst/>
                        </a:rPr>
                        <a:t>ash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11,8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14,8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934711"/>
                  </a:ext>
                </a:extLst>
              </a:tr>
              <a:tr h="40476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SSA </a:t>
                      </a:r>
                      <a:r>
                        <a:rPr lang="en-US" sz="1600" u="none" strike="noStrike" dirty="0" err="1" smtClean="0">
                          <a:effectLst/>
                        </a:rPr>
                        <a:t>Avedøre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12,1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15,8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94759"/>
                  </a:ext>
                </a:extLst>
              </a:tr>
              <a:tr h="3502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SSA Germany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12,2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16,0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740037"/>
                  </a:ext>
                </a:extLst>
              </a:tr>
              <a:tr h="33612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SSA </a:t>
                      </a:r>
                      <a:r>
                        <a:rPr lang="en-US" sz="1600" u="none" strike="noStrike" dirty="0" err="1" smtClean="0">
                          <a:effectLst/>
                        </a:rPr>
                        <a:t>Lynetten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16,2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19,5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900385"/>
                  </a:ext>
                </a:extLst>
              </a:tr>
              <a:tr h="3502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</a:rPr>
                        <a:t>Harbour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</a:rPr>
                        <a:t>sediment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21,2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28,6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3,4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794971"/>
                  </a:ext>
                </a:extLst>
              </a:tr>
              <a:tr h="465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Fe-Cr South Africa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12,3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11,8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0,3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82" marR="4582" marT="4582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13229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51785" y="6609465"/>
            <a:ext cx="5540309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  <a:latin typeface="+mj-lt"/>
              </a:rPr>
              <a:t>Marie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Sklodowska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-Curie grant agreement no. 713683 (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COFUNDfellowsDTU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)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338838" y="2490433"/>
            <a:ext cx="9744422" cy="576064"/>
          </a:xfrm>
          <a:prstGeom prst="ellipse">
            <a:avLst/>
          </a:prstGeom>
          <a:noFill/>
          <a:ln w="9525" cap="flat" cmpd="sng" algn="ctr">
            <a:solidFill>
              <a:srgbClr val="C00000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ts val="432"/>
              </a:spcBef>
              <a:spcAft>
                <a:spcPct val="0"/>
              </a:spcAft>
            </a:pPr>
            <a:endParaRPr lang="en-US" sz="1600" dirty="0" err="1">
              <a:solidFill>
                <a:srgbClr val="FFFFFF"/>
              </a:solidFill>
              <a:ea typeface="ＭＳ Ｐゴシック" pitchFamily="-80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4381" y="6581068"/>
            <a:ext cx="554030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dirty="0">
                <a:latin typeface="+mj-lt"/>
              </a:rPr>
              <a:t>Marie </a:t>
            </a:r>
            <a:r>
              <a:rPr lang="en-US" sz="1200" dirty="0" err="1">
                <a:latin typeface="+mj-lt"/>
              </a:rPr>
              <a:t>Sklodowska</a:t>
            </a:r>
            <a:r>
              <a:rPr lang="en-US" sz="1200" dirty="0">
                <a:latin typeface="+mj-lt"/>
              </a:rPr>
              <a:t>-Curie grant agreement no. 713683 (</a:t>
            </a:r>
            <a:r>
              <a:rPr lang="en-US" sz="1200" dirty="0" err="1">
                <a:latin typeface="+mj-lt"/>
              </a:rPr>
              <a:t>COFUNDfellowsDTU</a:t>
            </a:r>
            <a:r>
              <a:rPr lang="en-US" sz="1200" dirty="0"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1181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pH </a:t>
            </a:r>
            <a:r>
              <a:rPr lang="da-DK" dirty="0" err="1"/>
              <a:t>desorption</a:t>
            </a:r>
            <a:r>
              <a:rPr lang="da-DK" dirty="0"/>
              <a:t> </a:t>
            </a:r>
            <a:r>
              <a:rPr lang="da-DK" dirty="0" err="1"/>
              <a:t>curves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47469F-EDA3-4C02-AD33-F220E4AF1B67}" type="slidenum">
              <a:rPr lang="en-CA" smtClean="0"/>
              <a:t>9</a:t>
            </a:fld>
            <a:endParaRPr lang="en-C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8750436"/>
              </p:ext>
            </p:extLst>
          </p:nvPr>
        </p:nvGraphicFramePr>
        <p:xfrm>
          <a:off x="1128388" y="1447945"/>
          <a:ext cx="9312275" cy="4545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054" y="2773508"/>
            <a:ext cx="5060974" cy="138808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734381" y="6581068"/>
            <a:ext cx="554030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200" dirty="0">
                <a:latin typeface="+mj-lt"/>
              </a:rPr>
              <a:t>Marie </a:t>
            </a:r>
            <a:r>
              <a:rPr lang="en-US" sz="1200" dirty="0" err="1">
                <a:latin typeface="+mj-lt"/>
              </a:rPr>
              <a:t>Sklodowska</a:t>
            </a:r>
            <a:r>
              <a:rPr lang="en-US" sz="1200" dirty="0">
                <a:latin typeface="+mj-lt"/>
              </a:rPr>
              <a:t>-Curie grant agreement no. 713683 (</a:t>
            </a:r>
            <a:r>
              <a:rPr lang="en-US" sz="1200" dirty="0" err="1">
                <a:latin typeface="+mj-lt"/>
              </a:rPr>
              <a:t>COFUNDfellowsDTU</a:t>
            </a:r>
            <a:r>
              <a:rPr lang="en-US" sz="1200" dirty="0">
                <a:latin typeface="+mj-l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8637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A28F53B99CF6A49B1954C5B1CFCFFB2" ma:contentTypeVersion="14" ma:contentTypeDescription="Opret et nyt dokument." ma:contentTypeScope="" ma:versionID="a1c9f94fa130c0e4970c32c51bad3d25">
  <xsd:schema xmlns:xsd="http://www.w3.org/2001/XMLSchema" xmlns:xs="http://www.w3.org/2001/XMLSchema" xmlns:p="http://schemas.microsoft.com/office/2006/metadata/properties" xmlns:ns3="66edcad3-7fb0-407a-bb43-c7b243c966c4" xmlns:ns4="c4657522-e634-45a2-97ba-f2958aa130b2" targetNamespace="http://schemas.microsoft.com/office/2006/metadata/properties" ma:root="true" ma:fieldsID="33707ea9c9bd9ceebc1d24360ae44dea" ns3:_="" ns4:_="">
    <xsd:import namespace="66edcad3-7fb0-407a-bb43-c7b243c966c4"/>
    <xsd:import namespace="c4657522-e634-45a2-97ba-f2958aa130b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edcad3-7fb0-407a-bb43-c7b243c966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657522-e634-45a2-97ba-f2958aa130b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5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608F780E-8977-44CE-8FEE-4282F6BC77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800C7C-5707-4BE2-9353-098D30F103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edcad3-7fb0-407a-bb43-c7b243c966c4"/>
    <ds:schemaRef ds:uri="c4657522-e634-45a2-97ba-f2958aa130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42F0160-6370-41F7-9873-D6E6232FBEC9}">
  <ds:schemaRefs>
    <ds:schemaRef ds:uri="c4657522-e634-45a2-97ba-f2958aa130b2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66edcad3-7fb0-407a-bb43-c7b243c966c4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3E2EE6D1-4D22-4EA6-8C55-9F74AA57E5E4}">
  <ds:schemaRefs/>
</ds:datastoreItem>
</file>

<file path=customXml/itemProps5.xml><?xml version="1.0" encoding="utf-8"?>
<ds:datastoreItem xmlns:ds="http://schemas.openxmlformats.org/officeDocument/2006/customXml" ds:itemID="{1D5FF412-25D5-4D7D-808C-3FFE7B969E95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925</TotalTime>
  <Words>882</Words>
  <Application>Microsoft Office PowerPoint</Application>
  <PresentationFormat>Widescreen</PresentationFormat>
  <Paragraphs>444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Cambria</vt:lpstr>
      <vt:lpstr>Times New Roman</vt:lpstr>
      <vt:lpstr>Office Theme</vt:lpstr>
      <vt:lpstr>REE potentials and extraction from waste products</vt:lpstr>
      <vt:lpstr>What are rare earth elements?</vt:lpstr>
      <vt:lpstr>PowerPoint Presentation</vt:lpstr>
      <vt:lpstr>Background on rare earth elements (REE)</vt:lpstr>
      <vt:lpstr>REE geochemical behaviour in short</vt:lpstr>
      <vt:lpstr>Different screened  wastes</vt:lpstr>
      <vt:lpstr>Critical REE Concentrations (mg/kg) – HF digestion</vt:lpstr>
      <vt:lpstr>Critical REE Concentrations (mg/kg) – HF digestion</vt:lpstr>
      <vt:lpstr>pH desorption curves</vt:lpstr>
      <vt:lpstr>Extraction ratios at pH 0-1</vt:lpstr>
      <vt:lpstr>PowerPoint Presentation</vt:lpstr>
      <vt:lpstr>Final considerations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 Teresa Lima</dc:creator>
  <cp:lastModifiedBy>Ana Teresa Macas Lima</cp:lastModifiedBy>
  <cp:revision>61</cp:revision>
  <dcterms:created xsi:type="dcterms:W3CDTF">2019-11-07T19:45:14Z</dcterms:created>
  <dcterms:modified xsi:type="dcterms:W3CDTF">2022-05-24T15:25:47Z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0x0101004A28F53B99CF6A49B1954C5B1CFCFFB2</vt:lpwstr>
  </property>
</Properties>
</file>