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5143500" type="screen16x9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FF4"/>
    <a:srgbClr val="E2FEED"/>
    <a:srgbClr val="CBFDDE"/>
    <a:srgbClr val="CCFFCC"/>
    <a:srgbClr val="A6F8AE"/>
    <a:srgbClr val="00589C"/>
    <a:srgbClr val="E3E4E6"/>
    <a:srgbClr val="004D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>
      <p:cViewPr varScale="1">
        <p:scale>
          <a:sx n="108" d="100"/>
          <a:sy n="108" d="100"/>
        </p:scale>
        <p:origin x="715" y="6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96" charset="-128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96" charset="-128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96" charset="-128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E6E11EAB-2FE2-43CA-B7D8-E6DC313F7CA3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32171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96" charset="-128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96" charset="-128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004D95"/>
                </a:solidFill>
                <a:latin typeface="Verdana" pitchFamily="96" charset="0"/>
                <a:ea typeface="ＭＳ Ｐゴシック" pitchFamily="96" charset="-128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000">
                <a:solidFill>
                  <a:srgbClr val="004D95"/>
                </a:solidFill>
                <a:latin typeface="Verdana" panose="020B0604030504040204" pitchFamily="34" charset="0"/>
              </a:defRPr>
            </a:lvl1pPr>
          </a:lstStyle>
          <a:p>
            <a:fld id="{0A463E84-36D0-47AB-AE84-D840C4315E64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72094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96" charset="0"/>
        <a:ea typeface="MS PGothic" panose="020B0600070205080204" pitchFamily="34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rgbClr val="004D95"/>
        </a:solidFill>
        <a:latin typeface="Verdana" pitchFamily="96" charset="0"/>
        <a:ea typeface="MS PGothic" panose="020B0600070205080204" pitchFamily="34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96" charset="0"/>
        <a:ea typeface="MS PGothic" panose="020B0600070205080204" pitchFamily="34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96" charset="0"/>
        <a:ea typeface="MS PGothic" panose="020B0600070205080204" pitchFamily="34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96" charset="0"/>
        <a:ea typeface="MS PGothic" panose="020B0600070205080204" pitchFamily="34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463E84-36D0-47AB-AE84-D840C4315E64}" type="slidenum">
              <a:rPr lang="de-DE" altLang="de-DE" smtClean="0"/>
              <a:pPr/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00676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 userDrawn="1"/>
        </p:nvSpPr>
        <p:spPr bwMode="auto">
          <a:xfrm>
            <a:off x="0" y="1588"/>
            <a:ext cx="9144000" cy="5143500"/>
          </a:xfrm>
          <a:prstGeom prst="rect">
            <a:avLst/>
          </a:prstGeom>
          <a:solidFill>
            <a:srgbClr val="0058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" name="Line 18"/>
          <p:cNvSpPr>
            <a:spLocks noChangeShapeType="1"/>
          </p:cNvSpPr>
          <p:nvPr/>
        </p:nvSpPr>
        <p:spPr bwMode="auto">
          <a:xfrm>
            <a:off x="-36513" y="4587875"/>
            <a:ext cx="92884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6" name="Bild 11" descr="GFZ-LogoNeu_eng_neg_1c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659313"/>
            <a:ext cx="587375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2400" y="228600"/>
            <a:ext cx="8839200" cy="15430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 lvl="0"/>
            <a:r>
              <a:rPr lang="de-DE" noProof="0"/>
              <a:t>Titelmasterformat durch Klicken bearbeiten</a:t>
            </a:r>
            <a:endParaRPr lang="de-DE" noProof="0" dirty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771650"/>
            <a:ext cx="8839200" cy="8001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  <a:latin typeface="+mj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 lvl="0"/>
            <a:r>
              <a:rPr lang="de-DE" noProof="0"/>
              <a:t>Formatvorlage des Untertitelmasters durch Klicken bearbeiten</a:t>
            </a:r>
            <a:endParaRPr lang="de-DE" noProof="0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4744832"/>
            <a:ext cx="1331640" cy="28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581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>
              <a:defRPr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>
              <a:defRPr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>
              <a:defRPr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>
              <a:defRPr>
                <a:latin typeface="+mn-lt"/>
                <a:ea typeface="Arial Unicode MS" pitchFamily="34" charset="-128"/>
                <a:cs typeface="Arial Unicode MS" pitchFamily="34" charset="-128"/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105EDC-34E1-4D80-B051-D0CBD59863B8}" type="slidenum">
              <a:rPr lang="de-DE" altLang="de-DE"/>
              <a:pPr/>
              <a:t>‹#›</a:t>
            </a:fld>
            <a:endParaRPr lang="de-DE" alt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96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52400" y="1257300"/>
            <a:ext cx="4343400" cy="3028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57300"/>
            <a:ext cx="4343400" cy="3028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32C7EE-0DD2-4C7A-B362-5FAF3A75D56D}" type="slidenum">
              <a:rPr lang="de-DE" altLang="de-DE"/>
              <a:pPr/>
              <a:t>‹#›</a:t>
            </a:fld>
            <a:endParaRPr lang="de-DE" alt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438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AB479F-EF7F-4B2E-A81B-1A7DE36B62D2}" type="slidenum">
              <a:rPr lang="de-DE" altLang="de-DE"/>
              <a:pPr/>
              <a:t>‹#›</a:t>
            </a:fld>
            <a:endParaRPr lang="de-DE" alt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258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C05238-B3BF-498D-8B46-96DFE24180B0}" type="slidenum">
              <a:rPr lang="de-DE" altLang="de-DE"/>
              <a:pPr/>
              <a:t>‹#›</a:t>
            </a:fld>
            <a:endParaRPr lang="de-DE" alt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518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42CEB1-8695-4710-AD70-0F6B9EB4A9E3}" type="slidenum">
              <a:rPr lang="de-DE" altLang="de-DE"/>
              <a:pPr/>
              <a:t>‹#›</a:t>
            </a:fld>
            <a:endParaRPr lang="de-DE" alt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226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D40D77-E111-40D0-8F47-B615418AF78A}" type="slidenum">
              <a:rPr lang="de-DE" altLang="de-DE"/>
              <a:pPr/>
              <a:t>‹#›</a:t>
            </a:fld>
            <a:endParaRPr lang="de-DE" alt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147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883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257300"/>
            <a:ext cx="8839200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71600" y="4887913"/>
            <a:ext cx="5410200" cy="2555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ＭＳ Ｐゴシック" pitchFamily="96" charset="-128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4887913"/>
            <a:ext cx="838200" cy="2555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fld id="{90D4C99E-7E1A-4B9A-BF08-BD24E44EFC6B}" type="slidenum">
              <a:rPr lang="de-DE" altLang="de-DE"/>
              <a:pPr/>
              <a:t>‹#›</a:t>
            </a:fld>
            <a:endParaRPr lang="de-DE" altLang="de-DE">
              <a:solidFill>
                <a:schemeClr val="tx1"/>
              </a:solidFill>
            </a:endParaRPr>
          </a:p>
        </p:txBody>
      </p:sp>
      <p:sp>
        <p:nvSpPr>
          <p:cNvPr id="2" name="Line 12"/>
          <p:cNvSpPr>
            <a:spLocks noChangeShapeType="1"/>
          </p:cNvSpPr>
          <p:nvPr/>
        </p:nvSpPr>
        <p:spPr bwMode="auto">
          <a:xfrm>
            <a:off x="0" y="4564063"/>
            <a:ext cx="9144000" cy="0"/>
          </a:xfrm>
          <a:prstGeom prst="line">
            <a:avLst/>
          </a:prstGeom>
          <a:noFill/>
          <a:ln w="6350">
            <a:solidFill>
              <a:srgbClr val="004D9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1031" name="Bild 10" descr="GFZ-LogoNeu_eng_4c.eps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659313"/>
            <a:ext cx="576263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Grafik 2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743" y="4803998"/>
            <a:ext cx="1135070" cy="1587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589C"/>
          </a:solidFill>
          <a:latin typeface="+mj-lt"/>
          <a:ea typeface="MS PGothic" panose="020B0600070205080204" pitchFamily="34" charset="-128"/>
          <a:cs typeface="ＭＳ Ｐゴシック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589C"/>
          </a:solidFill>
          <a:latin typeface="Verdana" pitchFamily="96" charset="0"/>
          <a:ea typeface="MS PGothic" panose="020B0600070205080204" pitchFamily="34" charset="-128"/>
          <a:cs typeface="ＭＳ Ｐゴシック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589C"/>
          </a:solidFill>
          <a:latin typeface="Verdana" pitchFamily="96" charset="0"/>
          <a:ea typeface="MS PGothic" panose="020B0600070205080204" pitchFamily="34" charset="-128"/>
          <a:cs typeface="ＭＳ Ｐゴシック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589C"/>
          </a:solidFill>
          <a:latin typeface="Verdana" pitchFamily="96" charset="0"/>
          <a:ea typeface="MS PGothic" panose="020B0600070205080204" pitchFamily="34" charset="-128"/>
          <a:cs typeface="ＭＳ Ｐゴシック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589C"/>
          </a:solidFill>
          <a:latin typeface="Verdana" pitchFamily="96" charset="0"/>
          <a:ea typeface="MS PGothic" panose="020B0600070205080204" pitchFamily="34" charset="-128"/>
          <a:cs typeface="ＭＳ Ｐゴシック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4D95"/>
          </a:solidFill>
          <a:latin typeface="Verdana" pitchFamily="96" charset="0"/>
          <a:ea typeface="ＭＳ Ｐゴシック" pitchFamily="96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4D95"/>
          </a:solidFill>
          <a:latin typeface="Verdana" pitchFamily="96" charset="0"/>
          <a:ea typeface="ＭＳ Ｐゴシック" pitchFamily="96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4D95"/>
          </a:solidFill>
          <a:latin typeface="Verdana" pitchFamily="96" charset="0"/>
          <a:ea typeface="ＭＳ Ｐゴシック" pitchFamily="96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4D95"/>
          </a:solidFill>
          <a:latin typeface="Verdana" pitchFamily="96" charset="0"/>
          <a:ea typeface="ＭＳ Ｐゴシック" pitchFamily="96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rgbClr val="00589C"/>
          </a:solidFill>
          <a:latin typeface="+mn-lt"/>
          <a:ea typeface="MS PGothic" panose="020B0600070205080204" pitchFamily="34" charset="-128"/>
          <a:cs typeface="ＭＳ Ｐゴシック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bg2"/>
          </a:solidFill>
          <a:latin typeface="+mn-lt"/>
          <a:ea typeface="MS PGothic" panose="020B0600070205080204" pitchFamily="34" charset="-128"/>
          <a:cs typeface="ＭＳ Ｐゴシック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bg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bg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bg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 bwMode="auto">
          <a:xfrm>
            <a:off x="0" y="1"/>
            <a:ext cx="9144000" cy="843558"/>
          </a:xfrm>
          <a:prstGeom prst="rect">
            <a:avLst/>
          </a:prstGeom>
          <a:solidFill>
            <a:srgbClr val="EFFF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96" charset="-128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5DC501B6-81AB-4F40-8D20-4986F450F3AE}"/>
              </a:ext>
            </a:extLst>
          </p:cNvPr>
          <p:cNvSpPr txBox="1"/>
          <p:nvPr/>
        </p:nvSpPr>
        <p:spPr>
          <a:xfrm>
            <a:off x="0" y="9418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de-DE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Applying Precision Criteria to the Radio Sources in the Daily IVS Sessions</a:t>
            </a: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D0EE8D17-40A7-486E-B596-32FB74B1F662}"/>
              </a:ext>
            </a:extLst>
          </p:cNvPr>
          <p:cNvSpPr txBox="1"/>
          <p:nvPr/>
        </p:nvSpPr>
        <p:spPr>
          <a:xfrm>
            <a:off x="0" y="443448"/>
            <a:ext cx="91440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Pakize Küreç Nehbit</a:t>
            </a:r>
            <a:r>
              <a:rPr lang="tr-TR" sz="9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tr-TR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Susanne</a:t>
            </a:r>
            <a:r>
              <a:rPr lang="tr-TR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Glaser</a:t>
            </a:r>
            <a:r>
              <a:rPr lang="tr-TR" sz="9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tr-TR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r>
              <a:rPr lang="en-US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Susanne </a:t>
            </a:r>
            <a:r>
              <a:rPr lang="tr-TR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Lunz</a:t>
            </a:r>
            <a:r>
              <a:rPr lang="tr-TR" sz="9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tr-TR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Robert Heinkelmann</a:t>
            </a:r>
            <a:r>
              <a:rPr lang="tr-TR" sz="9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tr-TR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Harald</a:t>
            </a:r>
            <a:r>
              <a:rPr lang="tr-TR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Schuh</a:t>
            </a:r>
            <a:r>
              <a:rPr lang="tr-TR" sz="9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3,2</a:t>
            </a:r>
            <a:r>
              <a:rPr lang="tr-TR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</a:t>
            </a:r>
            <a:r>
              <a:rPr lang="tr-TR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Haluk Konak</a:t>
            </a:r>
            <a:r>
              <a:rPr lang="tr-TR" sz="9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tr-TR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endParaRPr lang="en-US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A816A278-14DF-4D52-829F-AC9C4AFD8CA4}"/>
              </a:ext>
            </a:extLst>
          </p:cNvPr>
          <p:cNvSpPr txBox="1"/>
          <p:nvPr/>
        </p:nvSpPr>
        <p:spPr>
          <a:xfrm>
            <a:off x="0" y="627534"/>
            <a:ext cx="91440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spcBef>
                <a:spcPts val="0"/>
              </a:spcBef>
              <a:defRPr/>
            </a:pPr>
            <a:r>
              <a:rPr lang="tr-TR" sz="700" kern="0" baseline="30000" noProof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</a:t>
            </a:r>
            <a:r>
              <a:rPr lang="tr-TR" sz="700" kern="0" noProof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Kocaeli University, Department of Geomatics Engineering, Kocaeli, Turkey; </a:t>
            </a:r>
            <a:r>
              <a:rPr lang="tr-TR" sz="700" kern="0" baseline="30000" noProof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</a:t>
            </a:r>
            <a:r>
              <a:rPr lang="tr-TR" sz="700" kern="0" noProof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GFZ German Research Centre for Geosciences, Potsdam, Germany;</a:t>
            </a:r>
            <a:r>
              <a:rPr lang="de-DE" sz="700" kern="0" noProof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sz="700" kern="0" baseline="30000" noProof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</a:t>
            </a:r>
            <a:r>
              <a:rPr lang="tr-TR" sz="700" kern="0" noProof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Technische Universität Berlin, Chair of Satellite Geodesy, Berlin, Germany</a:t>
            </a:r>
            <a:endParaRPr lang="en-US" sz="700" dirty="0"/>
          </a:p>
        </p:txBody>
      </p:sp>
      <p:pic>
        <p:nvPicPr>
          <p:cNvPr id="28" name="Resim 27">
            <a:extLst>
              <a:ext uri="{FF2B5EF4-FFF2-40B4-BE49-F238E27FC236}">
                <a16:creationId xmlns:a16="http://schemas.microsoft.com/office/drawing/2014/main" id="{B388472C-2C8D-483B-8610-209E7E8980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735" y="4632447"/>
            <a:ext cx="670321" cy="375380"/>
          </a:xfrm>
          <a:prstGeom prst="rect">
            <a:avLst/>
          </a:prstGeom>
        </p:spPr>
      </p:pic>
      <p:pic>
        <p:nvPicPr>
          <p:cNvPr id="29" name="Resim 28">
            <a:extLst>
              <a:ext uri="{FF2B5EF4-FFF2-40B4-BE49-F238E27FC236}">
                <a16:creationId xmlns:a16="http://schemas.microsoft.com/office/drawing/2014/main" id="{E7B750B7-A36C-426C-A938-5F4D23BF5A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5656" y="4602447"/>
            <a:ext cx="435380" cy="435380"/>
          </a:xfrm>
          <a:prstGeom prst="rect">
            <a:avLst/>
          </a:prstGeom>
        </p:spPr>
      </p:pic>
      <p:sp>
        <p:nvSpPr>
          <p:cNvPr id="30" name="Rectangle 3">
            <a:extLst>
              <a:ext uri="{FF2B5EF4-FFF2-40B4-BE49-F238E27FC236}">
                <a16:creationId xmlns:a16="http://schemas.microsoft.com/office/drawing/2014/main" id="{4607058F-795D-4EA4-93A4-D4B159270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7960" y="4587024"/>
            <a:ext cx="4668414" cy="556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000">
                <a:solidFill>
                  <a:schemeClr val="bg1"/>
                </a:solidFill>
                <a:latin typeface="+mj-lt"/>
                <a:ea typeface="Arial Unicode MS" pitchFamily="34" charset="-128"/>
                <a:cs typeface="Arial Unicode MS" pitchFamily="34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rgbClr val="00589C"/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bg2"/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pPr eaLnBrk="1" hangingPunct="1">
              <a:defRPr/>
            </a:pPr>
            <a:r>
              <a:rPr lang="tr-TR" sz="14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EGU General Assembly 2022</a:t>
            </a:r>
          </a:p>
          <a:p>
            <a:pPr eaLnBrk="1" hangingPunct="1">
              <a:defRPr/>
            </a:pPr>
            <a:r>
              <a:rPr lang="en-US" sz="1400" kern="0" noProof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Vienna, Austria &amp; Online | 23–27 May 2022</a:t>
            </a:r>
            <a:endParaRPr lang="de-DE" sz="1400" kern="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25ED907B-A2A3-48A3-9D48-CBFFDC9D59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80312" y="4587024"/>
            <a:ext cx="397647" cy="556451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B44494E4-0B88-41F1-80D0-8B8869C0C013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36613" t="23720" r="36612" b="29000"/>
          <a:stretch/>
        </p:blipFill>
        <p:spPr>
          <a:xfrm>
            <a:off x="6804248" y="4604461"/>
            <a:ext cx="504056" cy="50067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0" name="Metin kutusu 19">
                <a:extLst>
                  <a:ext uri="{FF2B5EF4-FFF2-40B4-BE49-F238E27FC236}">
                    <a16:creationId xmlns:a16="http://schemas.microsoft.com/office/drawing/2014/main" id="{106A47FA-B4D1-4495-991B-A13B422685D8}"/>
                  </a:ext>
                </a:extLst>
              </p:cNvPr>
              <p:cNvSpPr txBox="1"/>
              <p:nvPr/>
            </p:nvSpPr>
            <p:spPr>
              <a:xfrm>
                <a:off x="6156176" y="946615"/>
                <a:ext cx="2877135" cy="2733441"/>
              </a:xfrm>
              <a:prstGeom prst="rect">
                <a:avLst/>
              </a:prstGeom>
              <a:solidFill>
                <a:schemeClr val="accent3">
                  <a:lumMod val="9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marL="0" indent="0" algn="just" eaLnBrk="1" hangingPunct="1">
                  <a:lnSpc>
                    <a:spcPct val="150000"/>
                  </a:lnSpc>
                  <a:buClr>
                    <a:srgbClr val="0070C0"/>
                  </a:buClr>
                  <a:buNone/>
                </a:pPr>
                <a:r>
                  <a:rPr lang="tr-TR" sz="900" b="1" noProof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Parameters of the Helmert mean error ellipse</a:t>
                </a:r>
              </a:p>
              <a:p>
                <a:pPr marL="171450" indent="-171450" algn="just" eaLnBrk="1" hangingPunct="1">
                  <a:buClr>
                    <a:srgbClr val="0070C0"/>
                  </a:buClr>
                  <a:buFont typeface="Arial" panose="020B0604020202020204" pitchFamily="34" charset="0"/>
                  <a:buChar char="•"/>
                </a:pPr>
                <a:r>
                  <a:rPr lang="tr-TR" sz="900" noProof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Semi-major axis:</a:t>
                </a:r>
              </a:p>
              <a:p>
                <a:pPr algn="just" eaLnBrk="1" hangingPunct="1">
                  <a:buClr>
                    <a:srgbClr val="0070C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900" i="1" noProof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tr-TR" sz="900" b="0" i="1" noProof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tr-TR" sz="900" b="0" i="1" noProof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𝐻</m:t>
                          </m:r>
                        </m:sub>
                      </m:sSub>
                      <m:r>
                        <a:rPr lang="tr-TR" sz="900" b="0" i="1" noProof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tr-TR" sz="900" i="1" noProof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tr-TR" sz="900" i="1" noProof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tr-TR" sz="900" i="1" noProof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0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tr-TR" sz="900" i="1" noProof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tr-TR" sz="900" i="1" noProof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fPr>
                            <m:num>
                              <m:r>
                                <a:rPr lang="tr-TR" sz="900" b="0" i="1" noProof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tr-TR" sz="900" b="0" i="1" noProof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ctrlPr>
                                <a:rPr lang="tr-TR" sz="900" i="1" noProof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  <m:t>𝛼𝛼</m:t>
                                  </m:r>
                                </m:sub>
                              </m:sSub>
                              <m:r>
                                <a:rPr lang="tr-TR" sz="9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  <m:t>𝛿𝛿</m:t>
                                  </m:r>
                                </m:sub>
                              </m:sSub>
                              <m:r>
                                <a:rPr lang="tr-TR" sz="9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tr-TR" sz="900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</m:d>
                        </m:e>
                      </m:rad>
                      <m:r>
                        <a:rPr lang="tr-TR" sz="900" b="0" i="1" noProof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tr-TR" sz="900" b="0" i="1" noProof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tr-TR" sz="900" b="0" i="1" noProof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tr-TR" sz="900" b="0" i="1" noProof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0</m:t>
                          </m:r>
                        </m:sub>
                      </m:sSub>
                      <m:r>
                        <a:rPr lang="tr-TR" sz="900" b="0" i="1" noProof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tr-TR" sz="900" b="0" i="1" noProof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tr-TR" sz="900" b="0" i="1" noProof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900" b="0" i="1" noProof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λ</m:t>
                              </m:r>
                            </m:e>
                            <m:sub>
                              <m:r>
                                <a:rPr lang="tr-TR" sz="900" b="0" i="1" noProof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𝑚𝑎𝑥</m:t>
                              </m:r>
                            </m:sub>
                          </m:sSub>
                        </m:e>
                      </m:rad>
                    </m:oMath>
                  </m:oMathPara>
                </a14:m>
                <a:br>
                  <a:rPr lang="de-DE" sz="900" noProof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</a:br>
                <a:r>
                  <a:rPr lang="de-DE" sz="800" noProof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tr-TR" sz="800" noProof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171450" indent="-171450" algn="just" eaLnBrk="1" hangingPunct="1">
                  <a:buClr>
                    <a:srgbClr val="0070C0"/>
                  </a:buClr>
                  <a:buFont typeface="Arial" panose="020B0604020202020204" pitchFamily="34" charset="0"/>
                  <a:buChar char="•"/>
                </a:pPr>
                <a:r>
                  <a:rPr lang="tr-TR" sz="900" noProof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Semi-minor axis:</a:t>
                </a:r>
              </a:p>
              <a:p>
                <a:pPr algn="just" eaLnBrk="1" hangingPunct="1">
                  <a:buClr>
                    <a:srgbClr val="0070C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900" i="1" noProof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tr-TR" sz="900" b="0" i="1" noProof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𝐵</m:t>
                          </m:r>
                        </m:e>
                        <m:sub>
                          <m:r>
                            <a:rPr lang="tr-TR" sz="900" b="0" i="1" noProof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𝐻</m:t>
                          </m:r>
                        </m:sub>
                      </m:sSub>
                      <m:r>
                        <a:rPr lang="tr-TR" sz="900" b="0" i="1" noProof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tr-TR" sz="900" i="1" noProof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tr-TR" sz="900" i="1" noProof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tr-TR" sz="900" i="1" noProof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0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tr-TR" sz="900" i="1" noProof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tr-TR" sz="900" i="1" noProof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fPr>
                            <m:num>
                              <m:r>
                                <a:rPr lang="tr-TR" sz="900" i="1" noProof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tr-TR" sz="900" i="1" noProof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ctrlPr>
                                <a:rPr lang="tr-TR" sz="900" i="1" noProof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  <m:t>𝛼𝛼</m:t>
                                  </m:r>
                                </m:sub>
                              </m:sSub>
                              <m:r>
                                <a:rPr lang="tr-TR" sz="9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  <m:t>𝛿𝛿</m:t>
                                  </m:r>
                                </m:sub>
                              </m:sSub>
                              <m:r>
                                <a:rPr lang="tr-TR" sz="9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tr-TR" sz="900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</m:d>
                        </m:e>
                      </m:rad>
                      <m:r>
                        <a:rPr lang="tr-TR" sz="900" b="0" i="1" noProof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tr-TR" sz="900" b="0" i="1" noProof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tr-TR" sz="900" b="0" i="1" noProof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tr-TR" sz="900" b="0" i="1" noProof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0</m:t>
                          </m:r>
                        </m:sub>
                      </m:sSub>
                      <m:r>
                        <a:rPr lang="tr-TR" sz="900" b="0" i="1" noProof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tr-TR" sz="900" b="0" i="1" noProof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tr-TR" sz="900" b="0" i="1" noProof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900" b="0" i="1" noProof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λ</m:t>
                              </m:r>
                            </m:e>
                            <m:sub>
                              <m:r>
                                <a:rPr lang="tr-TR" sz="900" b="0" i="1" noProof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𝑚𝑖𝑛</m:t>
                              </m:r>
                            </m:sub>
                          </m:sSub>
                        </m:e>
                      </m:rad>
                    </m:oMath>
                  </m:oMathPara>
                </a14:m>
                <a:br>
                  <a:rPr lang="de-DE" sz="900" noProof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</a:br>
                <a:r>
                  <a:rPr lang="de-DE" sz="800" noProof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tr-TR" sz="800" noProof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171450" indent="-171450" algn="just" eaLnBrk="1" hangingPunct="1">
                  <a:buClr>
                    <a:srgbClr val="0070C0"/>
                  </a:buClr>
                  <a:buFont typeface="Arial" panose="020B0604020202020204" pitchFamily="34" charset="0"/>
                  <a:buChar char="•"/>
                </a:pPr>
                <a:r>
                  <a:rPr lang="tr-TR" sz="900" noProof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Direction of the semi-major axis:</a:t>
                </a:r>
              </a:p>
              <a:p>
                <a:pPr algn="just" eaLnBrk="1" hangingPunct="1">
                  <a:buClr>
                    <a:srgbClr val="0070C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tr-TR" sz="900" b="0" i="1" noProof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𝑄</m:t>
                      </m:r>
                      <m:r>
                        <a:rPr lang="tr-TR" sz="900" b="0" i="1" noProof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f>
                        <m:fPr>
                          <m:ctrlPr>
                            <a:rPr lang="tr-TR" sz="900" b="0" i="1" noProof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tr-TR" sz="900" b="0" i="1" noProof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tr-TR" sz="900" b="0" i="1" noProof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</m:den>
                      </m:f>
                      <m:func>
                        <m:funcPr>
                          <m:ctrlPr>
                            <a:rPr lang="tr-TR" sz="900" b="0" i="1" noProof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 sz="900" b="0" i="0" noProof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arctan</m:t>
                          </m:r>
                        </m:fName>
                        <m:e>
                          <m:d>
                            <m:dPr>
                              <m:ctrlPr>
                                <a:rPr lang="tr-TR" sz="900" b="0" i="1" noProof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dPr>
                            <m:e>
                              <m:r>
                                <a:rPr lang="tr-TR" sz="900" b="0" i="1" noProof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tr-TR" sz="900" b="0" i="1" noProof="1" smtClean="0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Tahoma" panose="020B060403050404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tr-TR" sz="900" b="0" i="1" noProof="1" smtClean="0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Tahoma" panose="020B0604030504040204" pitchFamily="34" charset="0"/>
                                    </a:rPr>
                                    <m:t>2</m:t>
                                  </m:r>
                                  <m:sSub>
                                    <m:sSubPr>
                                      <m:ctrlPr>
                                        <a:rPr lang="tr-TR" sz="900" b="0" i="1" noProof="1" smtClean="0">
                                          <a:latin typeface="Cambria Math" panose="02040503050406030204" pitchFamily="18" charset="0"/>
                                          <a:ea typeface="Tahoma" panose="020B0604030504040204" pitchFamily="34" charset="0"/>
                                          <a:cs typeface="Tahoma" panose="020B060403050404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sz="900" b="0" i="1" noProof="1" smtClean="0">
                                          <a:latin typeface="Cambria Math" panose="02040503050406030204" pitchFamily="18" charset="0"/>
                                          <a:ea typeface="Tahoma" panose="020B0604030504040204" pitchFamily="34" charset="0"/>
                                          <a:cs typeface="Tahoma" panose="020B0604030504040204" pitchFamily="34" charset="0"/>
                                        </a:rPr>
                                        <m:t>𝑞</m:t>
                                      </m:r>
                                    </m:e>
                                    <m:sub>
                                      <m:r>
                                        <a:rPr lang="en-US" sz="900" i="1">
                                          <a:latin typeface="Cambria Math" panose="02040503050406030204" pitchFamily="18" charset="0"/>
                                        </a:rPr>
                                        <m:t>𝛼𝛿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9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900" i="1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</m:e>
                                    <m:sub>
                                      <m:r>
                                        <a:rPr lang="en-US" sz="900" i="1">
                                          <a:latin typeface="Cambria Math" panose="02040503050406030204" pitchFamily="18" charset="0"/>
                                        </a:rPr>
                                        <m:t>𝛼𝛼</m:t>
                                      </m:r>
                                    </m:sub>
                                  </m:sSub>
                                  <m:r>
                                    <a:rPr lang="tr-TR" sz="9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9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900" i="1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</m:e>
                                    <m:sub>
                                      <m:r>
                                        <a:rPr lang="en-US" sz="900" i="1">
                                          <a:latin typeface="Cambria Math" panose="02040503050406030204" pitchFamily="18" charset="0"/>
                                        </a:rPr>
                                        <m:t>𝛿𝛿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tr-TR" sz="900" b="0" i="1" noProof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 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br>
                  <a:rPr lang="de-DE" sz="900" noProof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</a:br>
                <a:r>
                  <a:rPr lang="de-DE" sz="300" noProof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de-DE" sz="400" noProof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just">
                  <a:buClr>
                    <a:srgbClr val="0070C0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tr-TR" sz="800" i="1" noProof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tr-TR" sz="800" noProof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Calibri" panose="020F0502020204030204" pitchFamily="34" charset="0"/>
                          </a:rPr>
                          <m:t>𝑚</m:t>
                        </m:r>
                      </m:e>
                      <m:sub>
                        <m:r>
                          <a:rPr lang="tr-TR" sz="800" noProof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Calibri" panose="020F0502020204030204" pitchFamily="3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sz="800" noProof="1">
                    <a:latin typeface="Calibri" panose="020F0502020204030204" pitchFamily="34" charset="0"/>
                    <a:ea typeface="Tahoma" panose="020B060403050404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800" noProof="1">
                    <a:latin typeface="Calibri" panose="020F0502020204030204" pitchFamily="34" charset="0"/>
                    <a:ea typeface="Tahoma" panose="020B0604030504040204" pitchFamily="34" charset="0"/>
                    <a:cs typeface="Calibri" panose="020F0502020204030204" pitchFamily="34" charset="0"/>
                  </a:rPr>
                  <a:t>standard error of unit weight</a:t>
                </a:r>
                <a:r>
                  <a:rPr lang="de-DE" sz="800" noProof="1">
                    <a:latin typeface="Calibri" panose="020F0502020204030204" pitchFamily="34" charset="0"/>
                    <a:ea typeface="Tahoma" panose="020B0604030504040204" pitchFamily="34" charset="0"/>
                    <a:cs typeface="Calibri" panose="020F0502020204030204" pitchFamily="34" charset="0"/>
                  </a:rPr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800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tr-TR" sz="80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Calibri" panose="020F0502020204030204" pitchFamily="34" charset="0"/>
                          </a:rPr>
                          <m:t>𝑄</m:t>
                        </m:r>
                      </m:e>
                      <m:sub>
                        <m:r>
                          <a:rPr lang="tr-TR" sz="80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Calibri" panose="020F0502020204030204" pitchFamily="34" charset="0"/>
                          </a:rPr>
                          <m:t>𝑥𝑥</m:t>
                        </m:r>
                      </m:sub>
                    </m:sSub>
                    <m:r>
                      <a:rPr lang="tr-TR" sz="800">
                        <a:latin typeface="Cambria Math" panose="02040503050406030204" pitchFamily="18" charset="0"/>
                        <a:ea typeface="Tahoma" panose="020B0604030504040204" pitchFamily="34" charset="0"/>
                        <a:cs typeface="Calibri" panose="020F0502020204030204" pitchFamily="34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800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Calibri" panose="020F050202020403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800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Calibri" panose="020F0502020204030204" pitchFamily="34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800" i="1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800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Calibri" panose="020F0502020204030204" pitchFamily="34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US" sz="800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Calibri" panose="020F0502020204030204" pitchFamily="34" charset="0"/>
                                    </a:rPr>
                                    <m:t>𝛼𝛼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800" i="1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800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Calibri" panose="020F0502020204030204" pitchFamily="34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US" sz="800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Calibri" panose="020F0502020204030204" pitchFamily="34" charset="0"/>
                                    </a:rPr>
                                    <m:t>𝛼𝛿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800" i="1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800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Calibri" panose="020F0502020204030204" pitchFamily="34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US" sz="800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Calibri" panose="020F0502020204030204" pitchFamily="34" charset="0"/>
                                    </a:rPr>
                                    <m:t>𝛿𝛼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800" i="1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800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Calibri" panose="020F0502020204030204" pitchFamily="34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US" sz="800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Calibri" panose="020F0502020204030204" pitchFamily="34" charset="0"/>
                                    </a:rPr>
                                    <m:t>𝛿𝛿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de-DE" sz="800" noProof="1">
                    <a:latin typeface="Calibri" panose="020F0502020204030204" pitchFamily="34" charset="0"/>
                    <a:ea typeface="Tahoma" panose="020B0604030504040204" pitchFamily="34" charset="0"/>
                    <a:cs typeface="Calibri" panose="020F0502020204030204" pitchFamily="34" charset="0"/>
                  </a:rPr>
                  <a:t> cofactor matrix;</a:t>
                </a:r>
                <a14:m>
                  <m:oMath xmlns:m="http://schemas.openxmlformats.org/officeDocument/2006/math">
                    <m:r>
                      <a:rPr lang="de-DE" sz="800">
                        <a:latin typeface="Cambria Math" panose="02040503050406030204" pitchFamily="18" charset="0"/>
                        <a:ea typeface="Tahoma" panose="020B0604030504040204" pitchFamily="34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tr-TR" sz="800">
                        <a:latin typeface="Cambria Math" panose="02040503050406030204" pitchFamily="18" charset="0"/>
                        <a:ea typeface="Tahoma" panose="020B0604030504040204" pitchFamily="34" charset="0"/>
                        <a:cs typeface="Calibri" panose="020F0502020204030204" pitchFamily="34" charset="0"/>
                      </a:rPr>
                      <m:t>𝑤</m:t>
                    </m:r>
                  </m:oMath>
                </a14:m>
                <a:r>
                  <a:rPr lang="de-DE" sz="800" noProof="1">
                    <a:latin typeface="Calibri" panose="020F0502020204030204" pitchFamily="34" charset="0"/>
                    <a:ea typeface="Tahoma" panose="020B060403050404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800">
                        <a:latin typeface="Cambria Math" panose="02040503050406030204" pitchFamily="18" charset="0"/>
                        <a:ea typeface="Tahoma" panose="020B0604030504040204" pitchFamily="34" charset="0"/>
                        <a:cs typeface="Calibri" panose="020F050202020403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tr-TR" sz="800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Calibri" panose="020F050202020403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tr-TR" sz="800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Calibri" panose="020F0502020204030204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tr-TR" sz="800" i="1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Calibri" panose="020F0502020204030204" pitchFamily="34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800" i="1"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800"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Calibri" panose="020F0502020204030204" pitchFamily="34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800"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Calibri" panose="020F0502020204030204" pitchFamily="34" charset="0"/>
                                      </a:rPr>
                                      <m:t>𝛼𝛼</m:t>
                                    </m:r>
                                  </m:sub>
                                </m:sSub>
                                <m:r>
                                  <a:rPr lang="tr-TR" sz="80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Calibri" panose="020F0502020204030204" pitchFamily="34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800" i="1"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800"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Calibri" panose="020F0502020204030204" pitchFamily="34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800"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Calibri" panose="020F0502020204030204" pitchFamily="34" charset="0"/>
                                      </a:rPr>
                                      <m:t>𝛿𝛿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tr-TR" sz="80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Calibri" panose="020F050202020403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tr-TR" sz="80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Calibri" panose="020F0502020204030204" pitchFamily="34" charset="0"/>
                          </a:rPr>
                          <m:t>+4.</m:t>
                        </m:r>
                        <m:sSubSup>
                          <m:sSubSupPr>
                            <m:ctrlPr>
                              <a:rPr lang="tr-TR" sz="800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Calibri" panose="020F0502020204030204" pitchFamily="34" charset="0"/>
                              </a:rPr>
                            </m:ctrlPr>
                          </m:sSubSupPr>
                          <m:e>
                            <m:r>
                              <a:rPr lang="tr-TR" sz="80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Calibri" panose="020F0502020204030204" pitchFamily="34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sz="80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Calibri" panose="020F0502020204030204" pitchFamily="34" charset="0"/>
                              </a:rPr>
                              <m:t>𝛼𝛿</m:t>
                            </m:r>
                          </m:sub>
                          <m:sup>
                            <m:r>
                              <a:rPr lang="tr-TR" sz="80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Calibri" panose="020F0502020204030204" pitchFamily="34" charset="0"/>
                              </a:rPr>
                              <m:t>2</m:t>
                            </m:r>
                          </m:sup>
                        </m:sSubSup>
                      </m:e>
                    </m:rad>
                  </m:oMath>
                </a14:m>
                <a:r>
                  <a:rPr lang="de-DE" sz="800" noProof="1">
                    <a:latin typeface="Calibri" panose="020F0502020204030204" pitchFamily="34" charset="0"/>
                    <a:ea typeface="Tahoma" panose="020B0604030504040204" pitchFamily="34" charset="0"/>
                    <a:cs typeface="Calibri" panose="020F0502020204030204" pitchFamily="34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de-DE" sz="800" noProof="1">
                        <a:latin typeface="Cambria Math" panose="02040503050406030204" pitchFamily="18" charset="0"/>
                        <a:ea typeface="Tahoma" panose="020B0604030504040204" pitchFamily="34" charset="0"/>
                        <a:cs typeface="Calibri" panose="020F0502020204030204" pitchFamily="34" charset="0"/>
                      </a:rPr>
                      <m:t>  </m:t>
                    </m:r>
                    <m:sSub>
                      <m:sSubPr>
                        <m:ctrlPr>
                          <a:rPr lang="tr-TR" sz="800" i="1" noProof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800" noProof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Calibri" panose="020F0502020204030204" pitchFamily="34" charset="0"/>
                          </a:rPr>
                          <m:t>λ</m:t>
                        </m:r>
                      </m:e>
                      <m:sub>
                        <m:r>
                          <a:rPr lang="tr-TR" sz="800" noProof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Calibri" panose="020F0502020204030204" pitchFamily="34" charset="0"/>
                          </a:rPr>
                          <m:t>𝑚𝑖𝑛</m:t>
                        </m:r>
                      </m:sub>
                    </m:sSub>
                  </m:oMath>
                </a14:m>
                <a:r>
                  <a:rPr lang="de-DE" sz="800" noProof="1">
                    <a:latin typeface="Calibri" panose="020F0502020204030204" pitchFamily="34" charset="0"/>
                    <a:ea typeface="Tahoma" panose="020B0604030504040204" pitchFamily="34" charset="0"/>
                    <a:cs typeface="Calibri" panose="020F0502020204030204" pitchFamily="34" charset="0"/>
                  </a:rPr>
                  <a:t>,</a:t>
                </a:r>
                <a:r>
                  <a:rPr lang="tr-TR" sz="800" noProof="1">
                    <a:latin typeface="Calibri" panose="020F0502020204030204" pitchFamily="34" charset="0"/>
                    <a:ea typeface="Tahoma" panose="020B060403050404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800" i="1" noProof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800" noProof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Calibri" panose="020F0502020204030204" pitchFamily="34" charset="0"/>
                          </a:rPr>
                          <m:t>λ</m:t>
                        </m:r>
                      </m:e>
                      <m:sub>
                        <m:r>
                          <a:rPr lang="tr-TR" sz="800" noProof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Calibri" panose="020F0502020204030204" pitchFamily="34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de-DE" sz="800" noProof="1">
                    <a:latin typeface="Calibri" panose="020F0502020204030204" pitchFamily="34" charset="0"/>
                    <a:ea typeface="Tahoma" panose="020B0604030504040204" pitchFamily="34" charset="0"/>
                    <a:cs typeface="Calibri" panose="020F0502020204030204" pitchFamily="34" charset="0"/>
                  </a:rPr>
                  <a:t> min/max eigenvalue of the cofactor matrix</a:t>
                </a:r>
                <a:endParaRPr lang="tr-TR" sz="800" noProof="1">
                  <a:latin typeface="Calibri" panose="020F0502020204030204" pitchFamily="34" charset="0"/>
                  <a:ea typeface="Tahoma" panose="020B060403050404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0" name="Metin kutusu 19">
                <a:extLst>
                  <a:ext uri="{FF2B5EF4-FFF2-40B4-BE49-F238E27FC236}">
                    <a16:creationId xmlns:a16="http://schemas.microsoft.com/office/drawing/2014/main" id="{106A47FA-B4D1-4495-991B-A13B422685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946615"/>
                <a:ext cx="2877135" cy="273344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Metin kutusu 8">
                <a:extLst>
                  <a:ext uri="{FF2B5EF4-FFF2-40B4-BE49-F238E27FC236}">
                    <a16:creationId xmlns:a16="http://schemas.microsoft.com/office/drawing/2014/main" id="{A11DC71A-C55F-4563-9988-59BA47916B35}"/>
                  </a:ext>
                </a:extLst>
              </p:cNvPr>
              <p:cNvSpPr txBox="1"/>
              <p:nvPr/>
            </p:nvSpPr>
            <p:spPr>
              <a:xfrm>
                <a:off x="4788024" y="3800385"/>
                <a:ext cx="4245287" cy="715581"/>
              </a:xfrm>
              <a:prstGeom prst="rect">
                <a:avLst/>
              </a:prstGeom>
              <a:solidFill>
                <a:schemeClr val="accent3">
                  <a:lumMod val="9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9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What are the expectations</a:t>
                </a:r>
                <a:r>
                  <a:rPr lang="tr-TR" sz="9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</a:p>
              <a:p>
                <a:pPr marL="171450" indent="-171450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en-US" sz="9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Semi-axes of the radio sources should be similar</a:t>
                </a:r>
              </a:p>
              <a:p>
                <a:pPr marL="171450" indent="-171450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en-US" sz="9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Sky location, number of observations </a:t>
                </a:r>
                <a14:m>
                  <m:oMath xmlns:m="http://schemas.openxmlformats.org/officeDocument/2006/math">
                    <m:r>
                      <a:rPr lang="en-US" sz="900" i="1" noProof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→</m:t>
                    </m:r>
                  </m:oMath>
                </a14:m>
                <a:r>
                  <a:rPr lang="tr-TR" sz="9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9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precision criteria of a radio source</a:t>
                </a:r>
              </a:p>
            </p:txBody>
          </p:sp>
        </mc:Choice>
        <mc:Fallback xmlns="">
          <p:sp>
            <p:nvSpPr>
              <p:cNvPr id="9" name="Metin kutusu 8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11DC71A-C55F-4563-9988-59BA47916B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3800385"/>
                <a:ext cx="4245287" cy="71558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Metin kutusu 4">
            <a:extLst>
              <a:ext uri="{FF2B5EF4-FFF2-40B4-BE49-F238E27FC236}">
                <a16:creationId xmlns:a16="http://schemas.microsoft.com/office/drawing/2014/main" id="{BD565352-2498-486B-A1F1-F08DDAA632E5}"/>
              </a:ext>
            </a:extLst>
          </p:cNvPr>
          <p:cNvSpPr txBox="1"/>
          <p:nvPr/>
        </p:nvSpPr>
        <p:spPr>
          <a:xfrm>
            <a:off x="162520" y="4074626"/>
            <a:ext cx="4481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Figure 1: Radio sources observed in the session </a:t>
            </a:r>
            <a:r>
              <a:rPr lang="tr-TR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17DEC07XB</a:t>
            </a:r>
            <a:r>
              <a:rPr lang="de-DE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red numbers are the number of observations of the respective radio source</a:t>
            </a:r>
            <a:r>
              <a:rPr lang="de-DE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en-US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Resim 14">
            <a:extLst>
              <a:ext uri="{FF2B5EF4-FFF2-40B4-BE49-F238E27FC236}">
                <a16:creationId xmlns:a16="http://schemas.microsoft.com/office/drawing/2014/main" id="{4E7CBDAA-2971-571B-364D-D845B42293DE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4667" t="23322" r="1666" b="9479"/>
          <a:stretch/>
        </p:blipFill>
        <p:spPr>
          <a:xfrm>
            <a:off x="74685" y="884685"/>
            <a:ext cx="5976664" cy="30285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GFZ_Praesentation_DE">
  <a:themeElements>
    <a:clrScheme name="Leere Prä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eere Präsentation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96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GFZ_Praesentation_blanko_eng.16x9 [Kompatibilitätsmodus]" id="{848BB4CB-CB3F-40D7-8280-F70AFA76886F}" vid="{74AA69A1-D48A-4BF3-AC59-BE1D7FD1E45A}"/>
    </a:ext>
  </a:ext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GFZ_Praesentation_ppt2013_16x9_en</Template>
  <TotalTime>5</TotalTime>
  <Words>207</Words>
  <Application>Microsoft Office PowerPoint</Application>
  <PresentationFormat>Ekran Gösterisi (16:9)</PresentationFormat>
  <Paragraphs>18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8" baseType="lpstr">
      <vt:lpstr>Arial</vt:lpstr>
      <vt:lpstr>Calibri</vt:lpstr>
      <vt:lpstr>Cambria Math</vt:lpstr>
      <vt:lpstr>Tahoma</vt:lpstr>
      <vt:lpstr>Verdana</vt:lpstr>
      <vt:lpstr>Wingdings</vt:lpstr>
      <vt:lpstr>GFZ_Praesentation_DE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AV-Medien_G222</dc:creator>
  <cp:lastModifiedBy>pakize küreç</cp:lastModifiedBy>
  <cp:revision>43</cp:revision>
  <dcterms:created xsi:type="dcterms:W3CDTF">2018-04-25T15:07:40Z</dcterms:created>
  <dcterms:modified xsi:type="dcterms:W3CDTF">2022-05-21T18:43:03Z</dcterms:modified>
</cp:coreProperties>
</file>