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56" r:id="rId4"/>
    <p:sldId id="263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strepo Acevedo, Ana Maria" initials="RAAM" lastIdx="4" clrIdx="0">
    <p:extLst>
      <p:ext uri="{19B8F6BF-5375-455C-9EA6-DF929625EA0E}">
        <p15:presenceInfo xmlns:p15="http://schemas.microsoft.com/office/powerpoint/2012/main" userId="Restrepo Acevedo, Ana Ma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3221" autoAdjust="0"/>
  </p:normalViewPr>
  <p:slideViewPr>
    <p:cSldViewPr snapToGrid="0">
      <p:cViewPr>
        <p:scale>
          <a:sx n="73" d="100"/>
          <a:sy n="73" d="100"/>
        </p:scale>
        <p:origin x="1061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93325-257E-4613-AF45-28607FA3AF0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2D59E-596F-4B40-BBBF-E4BC0B77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2D59E-596F-4B40-BBBF-E4BC0B77E2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2D59E-596F-4B40-BBBF-E4BC0B77E2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6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2D59E-596F-4B40-BBBF-E4BC0B77E2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8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2D59E-596F-4B40-BBBF-E4BC0B77E2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2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2D59E-596F-4B40-BBBF-E4BC0B77E2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9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2D59E-596F-4B40-BBBF-E4BC0B77E2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5393-B4DB-4EF6-A21F-BF83A98E8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97584-7FDF-44AF-B25A-3E3A7C9BD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21D76-2DA7-4E98-8047-6CAC7B01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7313-74BA-4FFF-B304-0DF6C9D419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DE4F3-7D63-4DDE-B422-823D636A5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8D0AC-FD69-41FB-A2F7-CC00404E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D9DE-2ECB-4544-9628-D2443165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5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EED5-A128-4B4E-84E3-FFD4680F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FDC82-D9B1-4EB5-BAC0-7F899E4AE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89109-E079-4AF4-B62C-78E283F2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7313-74BA-4FFF-B304-0DF6C9D419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7B1E4-7FC8-4796-9269-62EA5689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66427-41E7-49ED-B942-260D9FF2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D9DE-2ECB-4544-9628-D2443165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0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CD2D9-2DF2-4B6A-BBB9-5D635F3B3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6B6B1-A631-4CDE-B783-2B08B35D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23395-BA74-4B16-9E81-E40AFDF1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7313-74BA-4FFF-B304-0DF6C9D419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23219-5AF7-404B-B1EB-2EF61657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4610D-1383-46E2-9EA3-C813C8E8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D9DE-2ECB-4544-9628-D2443165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9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1333-E033-4411-BCB9-34CF40D8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AD989-DA72-4930-B014-F2E49CDF1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35698-1F4C-42A5-9ECF-337A6E3D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7313-74BA-4FFF-B304-0DF6C9D419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F85F2-A729-4180-BDC6-BCB51C16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A9C91-F3A2-4E46-B3B9-06033519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D9DE-2ECB-4544-9628-D2443165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7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CE5AC-82AC-4E21-9F1E-23C98F8C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25FCD-7EAD-475B-84C9-138DE2E32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2BDAA-71F0-4554-8823-E5CD1F43C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7313-74BA-4FFF-B304-0DF6C9D419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B94DA-9F4F-4191-9FBD-E5194D95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D4C22-98C4-4AEA-B320-1C322975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D9DE-2ECB-4544-9628-D2443165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7E37-B504-467A-A50C-BA017D7C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2F890-B273-4B8A-AC4B-8975E9668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8663B-3C66-4BFB-BC02-A64F17907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FAA47-2D24-42C1-A845-7CDD30E3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7313-74BA-4FFF-B304-0DF6C9D419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231CB-276B-4C6E-8D81-BDE62F099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A2AB-65C1-49E3-AB0E-71209CAD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D9DE-2ECB-4544-9628-D2443165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2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A525-312C-4EEE-A04B-D4FB41D4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4332D-4091-423B-A304-AF6A19BA9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E512B-9F34-4074-95AA-F19085701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7B2B7-358D-4C2E-9FC3-6DAB64EEE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E0E89-4283-4E4A-BE57-6B0332174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E386DE-5616-48A6-A1ED-A0E834564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7313-74BA-4FFF-B304-0DF6C9D419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7658E-E594-4828-AECF-DDA8DF0A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B915D6-4E1C-458D-854D-C1D49583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D9DE-2ECB-4544-9628-D2443165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3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FAA5-D6A2-4B4C-BDDD-CF6AF2D8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4874F-01A0-4FD1-AFA5-A09BD754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7313-74BA-4FFF-B304-0DF6C9D419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2B02D-9730-4398-8C91-14682A59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E5DC1-BCD9-456D-B5D2-3D2B9F29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D9DE-2ECB-4544-9628-D2443165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2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1A5F9C-7761-43BF-B899-392D1BAE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7313-74BA-4FFF-B304-0DF6C9D419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51C9B-6397-4DE8-83F0-7DE74632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9B0FD-625A-403E-83B7-87A0C43E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D9DE-2ECB-4544-9628-D2443165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6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B0C4-1188-400D-9874-49E40923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F724A-81AB-4437-93D0-AFA430E9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8AC35-0B98-4DC4-9CE5-7A3E23AEA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1E956-B66E-420C-BE79-7DFFE91BE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7313-74BA-4FFF-B304-0DF6C9D419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EE64F-8B46-4F06-AD93-3B8F8112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E914D-8F7B-41AB-A8EC-6CD96969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D9DE-2ECB-4544-9628-D2443165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3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D797-33ED-4491-BE03-F9C72E8BB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79298-97FE-4D87-89B7-3F8445676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2FBA5-8A84-4046-A349-5FA1E4102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C9CEE-B32B-42AE-A3DB-D0B5B60B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7313-74BA-4FFF-B304-0DF6C9D419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523AC-D4F8-4B79-A63A-B77216853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43DDD-91B4-4D07-90A0-2CC28330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D9DE-2ECB-4544-9628-D2443165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6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F31E2-1055-4119-B6B0-692E6ABB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97794-0463-47F7-8A3E-124E12B42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CF4AC-DF6D-4A10-A54B-E847ACE5E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67313-74BA-4FFF-B304-0DF6C9D4197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89F79-8024-462B-9EE5-DF23B9E16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DD639-653D-43DB-B15A-B05F72532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BD9DE-2ECB-4544-9628-D2443165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7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mailto:anarestrepo@utexas.edu" TargetMode="Externa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.jpe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7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hyperlink" Target="mailto:anarestrepo@utexas.edu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sv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92,361 Pine Needles Stock Photos, Pictures &amp; Royalty-Free Images - iStock">
            <a:extLst>
              <a:ext uri="{FF2B5EF4-FFF2-40B4-BE49-F238E27FC236}">
                <a16:creationId xmlns:a16="http://schemas.microsoft.com/office/drawing/2014/main" id="{BAD53241-DD32-4CCF-B24D-DBC875157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57965">
            <a:off x="10620135" y="5558125"/>
            <a:ext cx="983000" cy="6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848602-BB83-4D8D-A897-25F29707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90" y="686426"/>
            <a:ext cx="5560601" cy="6007655"/>
          </a:xfrm>
        </p:spPr>
        <p:txBody>
          <a:bodyPr>
            <a:noAutofit/>
          </a:bodyPr>
          <a:lstStyle/>
          <a:p>
            <a:r>
              <a:rPr lang="en-US" sz="4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Wood water content 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influences </a:t>
            </a:r>
            <a:r>
              <a:rPr lang="en-US" sz="4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sap flux 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estimations under </a:t>
            </a:r>
            <a:r>
              <a:rPr lang="en-US" sz="4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water limited conditions 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 a deciduous forest in Michigan.</a:t>
            </a:r>
            <a:br>
              <a:rPr lang="en-US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US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Ana Mar</a:t>
            </a:r>
            <a:r>
              <a:rPr lang="es-C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ía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Restrepo Acevedo</a:t>
            </a:r>
            <a:b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000" i="1" dirty="0">
                <a:latin typeface="Arial" panose="020B0604020202020204" pitchFamily="34" charset="0"/>
                <a:cs typeface="Arial" panose="020B0604020202020204" pitchFamily="34" charset="0"/>
              </a:rPr>
              <a:t>PhD Candidate</a:t>
            </a:r>
            <a:br>
              <a:rPr lang="es-CO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Texas at Austin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anarestrepo@utexas.edu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Co-authors: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Dr. Elizabeth Agee and Dr. Ashley Matheny.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C1C7E28-357C-40BB-A96F-8D1209B29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4501"/>
          <a:stretch/>
        </p:blipFill>
        <p:spPr>
          <a:xfrm>
            <a:off x="6818111" y="248479"/>
            <a:ext cx="5036436" cy="2553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9BFF3-2421-F3A2-FA92-6EEE5172C2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048"/>
          <a:stretch/>
        </p:blipFill>
        <p:spPr>
          <a:xfrm>
            <a:off x="8275690" y="2497344"/>
            <a:ext cx="3620565" cy="2802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C98DA7-CBE9-7595-687A-181563156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78" b="99837" l="4360" r="980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624939">
            <a:off x="8293961" y="5295371"/>
            <a:ext cx="563505" cy="895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3CA0DE-CD0E-22EF-4A32-E965603FD1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60" b="100000" l="0" r="99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46737">
            <a:off x="9497596" y="5288771"/>
            <a:ext cx="701194" cy="66634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1AEA929-8678-B509-C6B8-B7124DA41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41" y="2538167"/>
            <a:ext cx="1329291" cy="27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AF2433-7A87-6554-499F-5D9244C6E4EB}"/>
              </a:ext>
            </a:extLst>
          </p:cNvPr>
          <p:cNvSpPr/>
          <p:nvPr/>
        </p:nvSpPr>
        <p:spPr>
          <a:xfrm>
            <a:off x="8315005" y="2538167"/>
            <a:ext cx="1125693" cy="39079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B6E3CE-4410-9261-4CCE-D64364353F21}"/>
              </a:ext>
            </a:extLst>
          </p:cNvPr>
          <p:cNvSpPr txBox="1"/>
          <p:nvPr/>
        </p:nvSpPr>
        <p:spPr>
          <a:xfrm>
            <a:off x="8771496" y="5739138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Oaks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40EAFD-F739-442D-3B1C-15436C1EFE8E}"/>
              </a:ext>
            </a:extLst>
          </p:cNvPr>
          <p:cNvSpPr/>
          <p:nvPr/>
        </p:nvSpPr>
        <p:spPr>
          <a:xfrm>
            <a:off x="9494771" y="2538167"/>
            <a:ext cx="1170958" cy="39079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06638C-3F2F-8B9E-0251-D90D33B94837}"/>
              </a:ext>
            </a:extLst>
          </p:cNvPr>
          <p:cNvSpPr/>
          <p:nvPr/>
        </p:nvSpPr>
        <p:spPr>
          <a:xfrm>
            <a:off x="10752334" y="2538167"/>
            <a:ext cx="1170958" cy="39079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910D33-6443-2026-37A7-670E191D9041}"/>
              </a:ext>
            </a:extLst>
          </p:cNvPr>
          <p:cNvSpPr txBox="1"/>
          <p:nvPr/>
        </p:nvSpPr>
        <p:spPr>
          <a:xfrm>
            <a:off x="9788344" y="579973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Maples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8B179D-E218-C8FE-5108-092825164592}"/>
              </a:ext>
            </a:extLst>
          </p:cNvPr>
          <p:cNvSpPr txBox="1"/>
          <p:nvPr/>
        </p:nvSpPr>
        <p:spPr>
          <a:xfrm>
            <a:off x="11223110" y="5799735"/>
            <a:ext cx="95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White Pines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A7153-1BDD-AC00-8339-BBC2794FCF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47" y="5386202"/>
            <a:ext cx="1330956" cy="10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0CC2DD-AB56-D65C-CC57-EDE18E0991EA}"/>
              </a:ext>
            </a:extLst>
          </p:cNvPr>
          <p:cNvGrpSpPr/>
          <p:nvPr/>
        </p:nvGrpSpPr>
        <p:grpSpPr>
          <a:xfrm>
            <a:off x="230137" y="175715"/>
            <a:ext cx="11878355" cy="6652819"/>
            <a:chOff x="230137" y="175715"/>
            <a:chExt cx="11878355" cy="66528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422B96-5FE4-15D7-0046-231D06FBE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4141" y="175715"/>
              <a:ext cx="5843071" cy="665281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243384-96DD-9FF6-02E6-3B07BD271FE6}"/>
                </a:ext>
              </a:extLst>
            </p:cNvPr>
            <p:cNvSpPr/>
            <p:nvPr/>
          </p:nvSpPr>
          <p:spPr>
            <a:xfrm rot="18820899">
              <a:off x="8034401" y="3702296"/>
              <a:ext cx="442032" cy="489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1E4561-8932-8FB0-DD89-1A710B32DFF9}"/>
                </a:ext>
              </a:extLst>
            </p:cNvPr>
            <p:cNvSpPr/>
            <p:nvPr/>
          </p:nvSpPr>
          <p:spPr>
            <a:xfrm>
              <a:off x="8496750" y="3874282"/>
              <a:ext cx="321802" cy="207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893A73-94E9-9A9D-12D0-62E7CB958266}"/>
                </a:ext>
              </a:extLst>
            </p:cNvPr>
            <p:cNvSpPr/>
            <p:nvPr/>
          </p:nvSpPr>
          <p:spPr>
            <a:xfrm rot="1876299">
              <a:off x="7806615" y="3994330"/>
              <a:ext cx="617902" cy="207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B49B7B-E92E-4991-FE57-A42993B2674C}"/>
                </a:ext>
              </a:extLst>
            </p:cNvPr>
            <p:cNvSpPr txBox="1"/>
            <p:nvPr/>
          </p:nvSpPr>
          <p:spPr>
            <a:xfrm>
              <a:off x="8197675" y="733379"/>
              <a:ext cx="1282440" cy="738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/>
                <a:t>Climate and Environmental Conditions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F046F9-2000-D9A4-0B9B-2A980E9A4D97}"/>
                </a:ext>
              </a:extLst>
            </p:cNvPr>
            <p:cNvCxnSpPr>
              <a:cxnSpLocks/>
            </p:cNvCxnSpPr>
            <p:nvPr/>
          </p:nvCxnSpPr>
          <p:spPr>
            <a:xfrm>
              <a:off x="7223890" y="1065759"/>
              <a:ext cx="10326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7399127-EAF5-BB7B-16B1-900534F8724A}"/>
                </a:ext>
              </a:extLst>
            </p:cNvPr>
            <p:cNvGrpSpPr/>
            <p:nvPr/>
          </p:nvGrpSpPr>
          <p:grpSpPr>
            <a:xfrm>
              <a:off x="9602613" y="1001234"/>
              <a:ext cx="2505879" cy="2048616"/>
              <a:chOff x="8613574" y="5913304"/>
              <a:chExt cx="3577601" cy="268281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D3E1E14-15E1-D594-904B-9B0519B35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3574" y="5913304"/>
                <a:ext cx="3520041" cy="2643943"/>
              </a:xfrm>
              <a:prstGeom prst="rect">
                <a:avLst/>
              </a:prstGeom>
              <a:ln w="127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24A38F-B42F-CF4D-3BEF-950C0948E45C}"/>
                  </a:ext>
                </a:extLst>
              </p:cNvPr>
              <p:cNvSpPr/>
              <p:nvPr/>
            </p:nvSpPr>
            <p:spPr>
              <a:xfrm>
                <a:off x="9009999" y="8120826"/>
                <a:ext cx="3181176" cy="475290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  <a:ea typeface="Calibri" panose="020F0502020204030204" pitchFamily="34" charset="0"/>
                  </a:rPr>
                  <a:t>Eddy covariance tower</a:t>
                </a:r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A684E65-2ADD-E7AE-C6B5-087892541B6C}"/>
                </a:ext>
              </a:extLst>
            </p:cNvPr>
            <p:cNvSpPr/>
            <p:nvPr/>
          </p:nvSpPr>
          <p:spPr>
            <a:xfrm>
              <a:off x="4660015" y="3172264"/>
              <a:ext cx="255494" cy="1090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E8007C-F47E-EF80-3269-02DDC744857F}"/>
                </a:ext>
              </a:extLst>
            </p:cNvPr>
            <p:cNvSpPr/>
            <p:nvPr/>
          </p:nvSpPr>
          <p:spPr>
            <a:xfrm>
              <a:off x="4731560" y="3668587"/>
              <a:ext cx="89022" cy="788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0448FF6-5AB8-FEFE-1E68-B9AE6A27D44A}"/>
                </a:ext>
              </a:extLst>
            </p:cNvPr>
            <p:cNvSpPr/>
            <p:nvPr/>
          </p:nvSpPr>
          <p:spPr>
            <a:xfrm>
              <a:off x="6619109" y="5767274"/>
              <a:ext cx="255494" cy="1090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8979C25-3952-17A3-119B-1E7583A1CEC2}"/>
                </a:ext>
              </a:extLst>
            </p:cNvPr>
            <p:cNvSpPr/>
            <p:nvPr/>
          </p:nvSpPr>
          <p:spPr>
            <a:xfrm>
              <a:off x="4732023" y="3462703"/>
              <a:ext cx="77061" cy="7884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D93F6DF-F6D8-8653-CDE7-7EB76EA079F9}"/>
                </a:ext>
              </a:extLst>
            </p:cNvPr>
            <p:cNvSpPr/>
            <p:nvPr/>
          </p:nvSpPr>
          <p:spPr>
            <a:xfrm>
              <a:off x="4753372" y="3532485"/>
              <a:ext cx="45719" cy="165623"/>
            </a:xfrm>
            <a:custGeom>
              <a:avLst/>
              <a:gdLst>
                <a:gd name="connsiteX0" fmla="*/ 23642 w 30693"/>
                <a:gd name="connsiteY0" fmla="*/ 0 h 133004"/>
                <a:gd name="connsiteX1" fmla="*/ 22256 w 30693"/>
                <a:gd name="connsiteY1" fmla="*/ 6927 h 133004"/>
                <a:gd name="connsiteX2" fmla="*/ 16715 w 30693"/>
                <a:gd name="connsiteY2" fmla="*/ 11084 h 133004"/>
                <a:gd name="connsiteX3" fmla="*/ 8402 w 30693"/>
                <a:gd name="connsiteY3" fmla="*/ 19396 h 133004"/>
                <a:gd name="connsiteX4" fmla="*/ 4245 w 30693"/>
                <a:gd name="connsiteY4" fmla="*/ 23553 h 133004"/>
                <a:gd name="connsiteX5" fmla="*/ 2860 w 30693"/>
                <a:gd name="connsiteY5" fmla="*/ 51262 h 133004"/>
                <a:gd name="connsiteX6" fmla="*/ 16715 w 30693"/>
                <a:gd name="connsiteY6" fmla="*/ 58189 h 133004"/>
                <a:gd name="connsiteX7" fmla="*/ 26413 w 30693"/>
                <a:gd name="connsiteY7" fmla="*/ 65116 h 133004"/>
                <a:gd name="connsiteX8" fmla="*/ 29184 w 30693"/>
                <a:gd name="connsiteY8" fmla="*/ 70658 h 133004"/>
                <a:gd name="connsiteX9" fmla="*/ 27798 w 30693"/>
                <a:gd name="connsiteY9" fmla="*/ 91440 h 133004"/>
                <a:gd name="connsiteX10" fmla="*/ 23642 w 30693"/>
                <a:gd name="connsiteY10" fmla="*/ 96982 h 133004"/>
                <a:gd name="connsiteX11" fmla="*/ 22256 w 30693"/>
                <a:gd name="connsiteY11" fmla="*/ 101138 h 133004"/>
                <a:gd name="connsiteX12" fmla="*/ 18100 w 30693"/>
                <a:gd name="connsiteY12" fmla="*/ 105295 h 133004"/>
                <a:gd name="connsiteX13" fmla="*/ 16715 w 30693"/>
                <a:gd name="connsiteY13" fmla="*/ 112222 h 133004"/>
                <a:gd name="connsiteX14" fmla="*/ 20871 w 30693"/>
                <a:gd name="connsiteY14" fmla="*/ 133004 h 13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693" h="133004">
                  <a:moveTo>
                    <a:pt x="23642" y="0"/>
                  </a:moveTo>
                  <a:cubicBezTo>
                    <a:pt x="23180" y="2309"/>
                    <a:pt x="23504" y="4930"/>
                    <a:pt x="22256" y="6927"/>
                  </a:cubicBezTo>
                  <a:cubicBezTo>
                    <a:pt x="21032" y="8885"/>
                    <a:pt x="18431" y="9539"/>
                    <a:pt x="16715" y="11084"/>
                  </a:cubicBezTo>
                  <a:cubicBezTo>
                    <a:pt x="13802" y="13705"/>
                    <a:pt x="11173" y="16625"/>
                    <a:pt x="8402" y="19396"/>
                  </a:cubicBezTo>
                  <a:lnTo>
                    <a:pt x="4245" y="23553"/>
                  </a:lnTo>
                  <a:cubicBezTo>
                    <a:pt x="1290" y="32422"/>
                    <a:pt x="-2869" y="41366"/>
                    <a:pt x="2860" y="51262"/>
                  </a:cubicBezTo>
                  <a:cubicBezTo>
                    <a:pt x="5447" y="55730"/>
                    <a:pt x="12585" y="55090"/>
                    <a:pt x="16715" y="58189"/>
                  </a:cubicBezTo>
                  <a:cubicBezTo>
                    <a:pt x="23588" y="63345"/>
                    <a:pt x="20335" y="61066"/>
                    <a:pt x="26413" y="65116"/>
                  </a:cubicBezTo>
                  <a:cubicBezTo>
                    <a:pt x="27337" y="66963"/>
                    <a:pt x="28459" y="68724"/>
                    <a:pt x="29184" y="70658"/>
                  </a:cubicBezTo>
                  <a:cubicBezTo>
                    <a:pt x="31936" y="77997"/>
                    <a:pt x="30598" y="83038"/>
                    <a:pt x="27798" y="91440"/>
                  </a:cubicBezTo>
                  <a:cubicBezTo>
                    <a:pt x="27068" y="93631"/>
                    <a:pt x="25027" y="95135"/>
                    <a:pt x="23642" y="96982"/>
                  </a:cubicBezTo>
                  <a:cubicBezTo>
                    <a:pt x="23180" y="98367"/>
                    <a:pt x="23066" y="99923"/>
                    <a:pt x="22256" y="101138"/>
                  </a:cubicBezTo>
                  <a:cubicBezTo>
                    <a:pt x="21169" y="102768"/>
                    <a:pt x="18976" y="103542"/>
                    <a:pt x="18100" y="105295"/>
                  </a:cubicBezTo>
                  <a:cubicBezTo>
                    <a:pt x="17047" y="107401"/>
                    <a:pt x="17177" y="109913"/>
                    <a:pt x="16715" y="112222"/>
                  </a:cubicBezTo>
                  <a:cubicBezTo>
                    <a:pt x="19725" y="130288"/>
                    <a:pt x="17708" y="123517"/>
                    <a:pt x="20871" y="133004"/>
                  </a:cubicBezTo>
                </a:path>
              </a:pathLst>
            </a:cu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F8D162-1F92-D7D6-F8D1-EE30388549BB}"/>
                </a:ext>
              </a:extLst>
            </p:cNvPr>
            <p:cNvSpPr txBox="1"/>
            <p:nvPr/>
          </p:nvSpPr>
          <p:spPr>
            <a:xfrm>
              <a:off x="8428547" y="5184609"/>
              <a:ext cx="1030232" cy="408511"/>
            </a:xfrm>
            <a:prstGeom prst="rect">
              <a:avLst/>
            </a:prstGeom>
            <a:solidFill>
              <a:schemeClr val="accent4">
                <a:lumMod val="75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>
                <a:defRPr sz="9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Soil Water Content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625143-81B8-D159-EBD4-55A932B865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6750" y="4563671"/>
              <a:ext cx="0" cy="8152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51DE1D-80A8-2298-2B8F-E2C13F105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5924" y="4572514"/>
              <a:ext cx="1770826" cy="660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4048CAD-D5FF-5E10-B245-8C353ED3D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54402" y="4210825"/>
              <a:ext cx="2513771" cy="2062382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BFEA485-F14D-35E0-7B47-08B4B8A7C834}"/>
                </a:ext>
              </a:extLst>
            </p:cNvPr>
            <p:cNvSpPr/>
            <p:nvPr/>
          </p:nvSpPr>
          <p:spPr>
            <a:xfrm>
              <a:off x="6602854" y="4584102"/>
              <a:ext cx="255494" cy="1090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420BEA1-B348-D3C3-9A60-DFA92695EADA}"/>
                </a:ext>
              </a:extLst>
            </p:cNvPr>
            <p:cNvSpPr/>
            <p:nvPr/>
          </p:nvSpPr>
          <p:spPr>
            <a:xfrm>
              <a:off x="6602854" y="4780945"/>
              <a:ext cx="255494" cy="1090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C0FC38D-E673-1C72-D96C-AE945F9F2173}"/>
                </a:ext>
              </a:extLst>
            </p:cNvPr>
            <p:cNvSpPr/>
            <p:nvPr/>
          </p:nvSpPr>
          <p:spPr>
            <a:xfrm>
              <a:off x="6602854" y="5062274"/>
              <a:ext cx="255494" cy="1090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FD051C5-8290-446B-2F3C-69218E3641EA}"/>
                </a:ext>
              </a:extLst>
            </p:cNvPr>
            <p:cNvSpPr/>
            <p:nvPr/>
          </p:nvSpPr>
          <p:spPr>
            <a:xfrm>
              <a:off x="6616791" y="5289102"/>
              <a:ext cx="255494" cy="1090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0E9F88E-4FCA-D6DB-E401-F531BF9C286E}"/>
                </a:ext>
              </a:extLst>
            </p:cNvPr>
            <p:cNvSpPr/>
            <p:nvPr/>
          </p:nvSpPr>
          <p:spPr>
            <a:xfrm>
              <a:off x="6616791" y="5524773"/>
              <a:ext cx="255494" cy="1090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DEF8903-CCDB-D6F3-8A1B-6C948A1EB49B}"/>
                </a:ext>
              </a:extLst>
            </p:cNvPr>
            <p:cNvSpPr/>
            <p:nvPr/>
          </p:nvSpPr>
          <p:spPr>
            <a:xfrm>
              <a:off x="4625625" y="4008938"/>
              <a:ext cx="255494" cy="1090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3320F07-59BB-330C-9350-A7B5D3DA7097}"/>
                </a:ext>
              </a:extLst>
            </p:cNvPr>
            <p:cNvSpPr/>
            <p:nvPr/>
          </p:nvSpPr>
          <p:spPr>
            <a:xfrm>
              <a:off x="6616791" y="5994102"/>
              <a:ext cx="255494" cy="1090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4" descr="Image result for Thermal dissipation">
              <a:extLst>
                <a:ext uri="{FF2B5EF4-FFF2-40B4-BE49-F238E27FC236}">
                  <a16:creationId xmlns:a16="http://schemas.microsoft.com/office/drawing/2014/main" id="{0CFB3257-74EA-89C5-C6A2-17D1DBB2B1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2" t="6005" r="13749" b="21497"/>
            <a:stretch/>
          </p:blipFill>
          <p:spPr bwMode="auto">
            <a:xfrm>
              <a:off x="230137" y="3865630"/>
              <a:ext cx="2182931" cy="2257467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C32682-0024-2874-2005-85BC6FF25F31}"/>
                </a:ext>
              </a:extLst>
            </p:cNvPr>
            <p:cNvSpPr txBox="1"/>
            <p:nvPr/>
          </p:nvSpPr>
          <p:spPr>
            <a:xfrm>
              <a:off x="1246909" y="5764960"/>
              <a:ext cx="121704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Sap flow (SF)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BE0E6D-C3D1-5215-64B4-1811B2B707CD}"/>
                </a:ext>
              </a:extLst>
            </p:cNvPr>
            <p:cNvSpPr txBox="1"/>
            <p:nvPr/>
          </p:nvSpPr>
          <p:spPr>
            <a:xfrm>
              <a:off x="686868" y="3069339"/>
              <a:ext cx="1393367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Tree-Level Measurements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034430-14FA-4E31-BAC9-B892246FDBC1}"/>
                </a:ext>
              </a:extLst>
            </p:cNvPr>
            <p:cNvGrpSpPr/>
            <p:nvPr/>
          </p:nvGrpSpPr>
          <p:grpSpPr>
            <a:xfrm>
              <a:off x="302879" y="819766"/>
              <a:ext cx="2513770" cy="2048616"/>
              <a:chOff x="-233959" y="3170970"/>
              <a:chExt cx="3443677" cy="2634460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2FAEC28-2B34-177D-130D-BAD6AF8D52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35" r="8743"/>
              <a:stretch/>
            </p:blipFill>
            <p:spPr>
              <a:xfrm>
                <a:off x="-226060" y="3170970"/>
                <a:ext cx="3418112" cy="2587692"/>
              </a:xfrm>
              <a:prstGeom prst="rect">
                <a:avLst/>
              </a:prstGeom>
              <a:ln w="1905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348C81-2117-BD35-35AD-612B973F029E}"/>
                  </a:ext>
                </a:extLst>
              </p:cNvPr>
              <p:cNvSpPr txBox="1"/>
              <p:nvPr/>
            </p:nvSpPr>
            <p:spPr>
              <a:xfrm>
                <a:off x="-233959" y="5384540"/>
                <a:ext cx="3443677" cy="420890"/>
              </a:xfrm>
              <a:prstGeom prst="rect">
                <a:avLst/>
              </a:prstGeom>
              <a:solidFill>
                <a:schemeClr val="bg1">
                  <a:lumMod val="65000"/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Wood Water Content (WWC)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E07BEFE-E207-0882-F1AC-6C750B929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7541" y="3237661"/>
              <a:ext cx="2125831" cy="218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C98298D-DCE6-7F10-6ED6-B5F51EDCA3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2304" y="2449010"/>
              <a:ext cx="0" cy="8152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DA046E-0B20-3645-9F37-227F9C3A52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3717" y="3747426"/>
              <a:ext cx="3824" cy="10880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F5FCFC-493C-6FD2-1891-B151607C55EB}"/>
                </a:ext>
              </a:extLst>
            </p:cNvPr>
            <p:cNvCxnSpPr>
              <a:cxnSpLocks/>
            </p:cNvCxnSpPr>
            <p:nvPr/>
          </p:nvCxnSpPr>
          <p:spPr>
            <a:xfrm>
              <a:off x="1602113" y="4842168"/>
              <a:ext cx="102542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712BCE-E891-386B-84C9-2481EA3207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6635" y="3723948"/>
              <a:ext cx="2125831" cy="218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26611C6-9824-4027-019E-C2E476C4860B}"/>
              </a:ext>
            </a:extLst>
          </p:cNvPr>
          <p:cNvSpPr/>
          <p:nvPr/>
        </p:nvSpPr>
        <p:spPr>
          <a:xfrm>
            <a:off x="-4026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D8A881B-67A1-C9B6-F956-9736CA674B9A}"/>
              </a:ext>
            </a:extLst>
          </p:cNvPr>
          <p:cNvGrpSpPr/>
          <p:nvPr/>
        </p:nvGrpSpPr>
        <p:grpSpPr>
          <a:xfrm>
            <a:off x="499670" y="1251331"/>
            <a:ext cx="5390695" cy="4800897"/>
            <a:chOff x="12701" y="579657"/>
            <a:chExt cx="5257800" cy="4766320"/>
          </a:xfrm>
          <a:solidFill>
            <a:schemeClr val="bg1"/>
          </a:solidFill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A8523B0-80DC-7716-D811-E7AF9DDC7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795"/>
            <a:stretch/>
          </p:blipFill>
          <p:spPr bwMode="auto">
            <a:xfrm>
              <a:off x="12701" y="1050202"/>
              <a:ext cx="5257800" cy="4295775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45" descr="92,361 Pine Needles Stock Photos, Pictures &amp; Royalty-Free Images - iStock">
              <a:extLst>
                <a:ext uri="{FF2B5EF4-FFF2-40B4-BE49-F238E27FC236}">
                  <a16:creationId xmlns:a16="http://schemas.microsoft.com/office/drawing/2014/main" id="{EC358263-0EED-A4BB-D4D3-0B1C1384D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057965">
              <a:off x="3588586" y="2812195"/>
              <a:ext cx="596533" cy="400678"/>
            </a:xfrm>
            <a:prstGeom prst="rect">
              <a:avLst/>
            </a:prstGeom>
            <a:grpFill/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9D4E612-94DA-D42C-2B48-06312D50C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78" b="99837" l="4360" r="9809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9624939">
              <a:off x="1363851" y="4058524"/>
              <a:ext cx="415171" cy="659720"/>
            </a:xfrm>
            <a:prstGeom prst="rect">
              <a:avLst/>
            </a:prstGeom>
            <a:grpFill/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F6519CB-80D2-226A-83C8-5B10E0FC5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560" b="100000" l="0" r="9984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6546737">
              <a:off x="3187805" y="3585150"/>
              <a:ext cx="511515" cy="486094"/>
            </a:xfrm>
            <a:prstGeom prst="rect">
              <a:avLst/>
            </a:prstGeom>
            <a:grpFill/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73B902E-6BF2-F1FC-F654-4A229CA38487}"/>
                </a:ext>
              </a:extLst>
            </p:cNvPr>
            <p:cNvSpPr txBox="1"/>
            <p:nvPr/>
          </p:nvSpPr>
          <p:spPr>
            <a:xfrm>
              <a:off x="360218" y="579657"/>
              <a:ext cx="480868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From </a:t>
              </a:r>
              <a:r>
                <a:rPr lang="en-US" sz="14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Vergeynst</a:t>
              </a:r>
              <a:r>
                <a: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et al</a:t>
              </a:r>
              <a:r>
                <a: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., (2014) -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Modified to our specific site conditions.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CC8795F7-7AE6-3EA5-D2D1-0B55FDF73F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8182" y="414526"/>
            <a:ext cx="4076456" cy="609635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D73A8B0-DE72-5793-17A6-5B9B822CBAA9}"/>
              </a:ext>
            </a:extLst>
          </p:cNvPr>
          <p:cNvSpPr txBox="1"/>
          <p:nvPr/>
        </p:nvSpPr>
        <p:spPr>
          <a:xfrm>
            <a:off x="8646410" y="229100"/>
            <a:ext cx="912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Oishi </a:t>
            </a:r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(2016)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069553-4E7D-8D4F-D19F-C554F406EEB7}"/>
              </a:ext>
            </a:extLst>
          </p:cNvPr>
          <p:cNvSpPr/>
          <p:nvPr/>
        </p:nvSpPr>
        <p:spPr>
          <a:xfrm>
            <a:off x="603153" y="1239266"/>
            <a:ext cx="10637301" cy="45864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changes in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potentially influence </a:t>
            </a:r>
            <a:r>
              <a:rPr lang="en-US" sz="3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</a:t>
            </a:r>
            <a:r>
              <a:rPr lang="en-US" sz="3000" b="1" baseline="-25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observations retrieved from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Granier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 sap flow sensors in our different species?</a:t>
            </a:r>
          </a:p>
          <a:p>
            <a:pPr algn="ctr"/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changes in </a:t>
            </a:r>
            <a:r>
              <a:rPr lang="en-US" sz="3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atmospheric and soil moisture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conditions were reflected in the strength of the </a:t>
            </a:r>
            <a:r>
              <a:rPr lang="en-US" sz="3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</a:t>
            </a:r>
            <a:r>
              <a:rPr lang="en-US" sz="3000" b="1" baseline="-25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sz="3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/WWC </a:t>
            </a:r>
            <a:r>
              <a:rPr lang="en-US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relationship?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6B3B33-759D-493C-979D-64C4DA104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85" y="514453"/>
            <a:ext cx="7692429" cy="5879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22D6E8-44A3-D571-4A6B-502E6D0B07C1}"/>
              </a:ext>
            </a:extLst>
          </p:cNvPr>
          <p:cNvSpPr txBox="1"/>
          <p:nvPr/>
        </p:nvSpPr>
        <p:spPr>
          <a:xfrm>
            <a:off x="165081" y="6310389"/>
            <a:ext cx="6826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Restrepo Acevedo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(In revision)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CAD990A8-9903-FCBE-1104-861E7F7906FC}"/>
              </a:ext>
            </a:extLst>
          </p:cNvPr>
          <p:cNvSpPr/>
          <p:nvPr/>
        </p:nvSpPr>
        <p:spPr>
          <a:xfrm rot="18509399">
            <a:off x="4808606" y="5351374"/>
            <a:ext cx="229881" cy="37716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E1D1F526-AB41-DF51-4436-7623DEBC1CFA}"/>
              </a:ext>
            </a:extLst>
          </p:cNvPr>
          <p:cNvSpPr/>
          <p:nvPr/>
        </p:nvSpPr>
        <p:spPr>
          <a:xfrm rot="18509399">
            <a:off x="3132053" y="5217836"/>
            <a:ext cx="229881" cy="37716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18F212E-011B-3B9E-1E6E-7FBBFA25B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8" r="60672" b="14488"/>
          <a:stretch/>
        </p:blipFill>
        <p:spPr bwMode="auto">
          <a:xfrm>
            <a:off x="9908683" y="1304646"/>
            <a:ext cx="1867787" cy="10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FD2CB53-4749-D582-8271-2D12CF9E3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4" t="52948" b="14488"/>
          <a:stretch/>
        </p:blipFill>
        <p:spPr bwMode="auto">
          <a:xfrm>
            <a:off x="8751363" y="1245690"/>
            <a:ext cx="1548056" cy="10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CB0B4D-2F41-C3BD-0199-C2584E2CF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60" b="100000" l="0" r="99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46737">
            <a:off x="10387406" y="533798"/>
            <a:ext cx="515226" cy="4983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F0C0AF-226E-9F14-66C5-8064C7A99D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9837" l="4360" r="980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624939">
            <a:off x="8693124" y="376818"/>
            <a:ext cx="425665" cy="6645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736203-711B-4221-592E-7E297DB418AF}"/>
              </a:ext>
            </a:extLst>
          </p:cNvPr>
          <p:cNvSpPr txBox="1"/>
          <p:nvPr/>
        </p:nvSpPr>
        <p:spPr>
          <a:xfrm>
            <a:off x="9249770" y="806956"/>
            <a:ext cx="729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oaks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AD4ACF-2C68-16F4-2E65-B2B885AFCCBA}"/>
              </a:ext>
            </a:extLst>
          </p:cNvPr>
          <p:cNvSpPr txBox="1"/>
          <p:nvPr/>
        </p:nvSpPr>
        <p:spPr>
          <a:xfrm>
            <a:off x="10920505" y="806956"/>
            <a:ext cx="956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maples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A89BBB-51D3-DD92-4F7A-381AF3DCE8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1540" y="2456526"/>
            <a:ext cx="4338178" cy="38170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820D5DD-45F1-84CC-0049-2197E1335C5D}"/>
              </a:ext>
            </a:extLst>
          </p:cNvPr>
          <p:cNvSpPr txBox="1"/>
          <p:nvPr/>
        </p:nvSpPr>
        <p:spPr>
          <a:xfrm>
            <a:off x="9010596" y="6203163"/>
            <a:ext cx="68261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Matheny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(2016) 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Ecohydrology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82A73B-FAD4-94C6-747E-5679EC51D363}"/>
              </a:ext>
            </a:extLst>
          </p:cNvPr>
          <p:cNvSpPr/>
          <p:nvPr/>
        </p:nvSpPr>
        <p:spPr>
          <a:xfrm>
            <a:off x="10865167" y="4082902"/>
            <a:ext cx="1106412" cy="85060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E79A23-B543-C211-01DE-A6BD384FF676}"/>
              </a:ext>
            </a:extLst>
          </p:cNvPr>
          <p:cNvSpPr/>
          <p:nvPr/>
        </p:nvSpPr>
        <p:spPr>
          <a:xfrm>
            <a:off x="9445568" y="3608271"/>
            <a:ext cx="1221456" cy="59159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4441F0-DB5A-BB65-2207-83A164A674FE}"/>
              </a:ext>
            </a:extLst>
          </p:cNvPr>
          <p:cNvSpPr txBox="1"/>
          <p:nvPr/>
        </p:nvSpPr>
        <p:spPr>
          <a:xfrm>
            <a:off x="925954" y="760789"/>
            <a:ext cx="62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51CE6A-757A-B42F-A1D6-22646FC525A7}"/>
              </a:ext>
            </a:extLst>
          </p:cNvPr>
          <p:cNvSpPr txBox="1"/>
          <p:nvPr/>
        </p:nvSpPr>
        <p:spPr>
          <a:xfrm>
            <a:off x="1866783" y="762414"/>
            <a:ext cx="62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661D7E-B2F7-CF91-D7F6-2CE2E8A921E5}"/>
              </a:ext>
            </a:extLst>
          </p:cNvPr>
          <p:cNvSpPr txBox="1"/>
          <p:nvPr/>
        </p:nvSpPr>
        <p:spPr>
          <a:xfrm>
            <a:off x="3643218" y="772813"/>
            <a:ext cx="62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30081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/>
      <p:bldP spid="21" grpId="0"/>
      <p:bldP spid="25" grpId="0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8906A83-FCE9-7265-422D-42444CCB6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6" b="5273"/>
          <a:stretch/>
        </p:blipFill>
        <p:spPr>
          <a:xfrm>
            <a:off x="1413208" y="181157"/>
            <a:ext cx="9078759" cy="6315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22D6E8-44A3-D571-4A6B-502E6D0B07C1}"/>
              </a:ext>
            </a:extLst>
          </p:cNvPr>
          <p:cNvSpPr txBox="1"/>
          <p:nvPr/>
        </p:nvSpPr>
        <p:spPr>
          <a:xfrm>
            <a:off x="62980" y="6496898"/>
            <a:ext cx="3956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Restrepo Acevedo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(In revision)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CB0B4D-2F41-C3BD-0199-C2584E2CF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0" b="100000" l="0" r="99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46737">
            <a:off x="10755468" y="2895346"/>
            <a:ext cx="743782" cy="7194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F0C0AF-226E-9F14-66C5-8064C7A99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9837" l="4360" r="980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624939">
            <a:off x="10873006" y="4981736"/>
            <a:ext cx="508706" cy="7941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84441F0-DB5A-BB65-2207-83A164A674FE}"/>
              </a:ext>
            </a:extLst>
          </p:cNvPr>
          <p:cNvSpPr txBox="1"/>
          <p:nvPr/>
        </p:nvSpPr>
        <p:spPr>
          <a:xfrm>
            <a:off x="2279312" y="1506288"/>
            <a:ext cx="62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51CE6A-757A-B42F-A1D6-22646FC525A7}"/>
              </a:ext>
            </a:extLst>
          </p:cNvPr>
          <p:cNvSpPr txBox="1"/>
          <p:nvPr/>
        </p:nvSpPr>
        <p:spPr>
          <a:xfrm>
            <a:off x="3322040" y="1494440"/>
            <a:ext cx="62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661D7E-B2F7-CF91-D7F6-2CE2E8A921E5}"/>
              </a:ext>
            </a:extLst>
          </p:cNvPr>
          <p:cNvSpPr txBox="1"/>
          <p:nvPr/>
        </p:nvSpPr>
        <p:spPr>
          <a:xfrm>
            <a:off x="5432422" y="1506288"/>
            <a:ext cx="62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DCCC4CF3-1DB3-B76E-731F-C3E68C3950F8}"/>
              </a:ext>
            </a:extLst>
          </p:cNvPr>
          <p:cNvSpPr/>
          <p:nvPr/>
        </p:nvSpPr>
        <p:spPr>
          <a:xfrm rot="12636410">
            <a:off x="6187923" y="739877"/>
            <a:ext cx="229881" cy="37716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 descr="92,361 Pine Needles Stock Photos, Pictures &amp; Royalty-Free Images - iStock">
            <a:extLst>
              <a:ext uri="{FF2B5EF4-FFF2-40B4-BE49-F238E27FC236}">
                <a16:creationId xmlns:a16="http://schemas.microsoft.com/office/drawing/2014/main" id="{C5340B09-48D6-06FF-AEC1-F5E1BA6D6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57965">
            <a:off x="10579524" y="819160"/>
            <a:ext cx="983000" cy="6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rrow: Up 29">
            <a:extLst>
              <a:ext uri="{FF2B5EF4-FFF2-40B4-BE49-F238E27FC236}">
                <a16:creationId xmlns:a16="http://schemas.microsoft.com/office/drawing/2014/main" id="{8F26C7B6-519F-72F6-B38B-521CB6A75FAA}"/>
              </a:ext>
            </a:extLst>
          </p:cNvPr>
          <p:cNvSpPr/>
          <p:nvPr/>
        </p:nvSpPr>
        <p:spPr>
          <a:xfrm rot="12636410">
            <a:off x="6187923" y="2885839"/>
            <a:ext cx="229881" cy="37716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60315496-6081-3453-F4BF-5FF72780BCB7}"/>
              </a:ext>
            </a:extLst>
          </p:cNvPr>
          <p:cNvSpPr/>
          <p:nvPr/>
        </p:nvSpPr>
        <p:spPr>
          <a:xfrm rot="12636410">
            <a:off x="6187923" y="4625340"/>
            <a:ext cx="229881" cy="37716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93F22D-4A0E-5B73-6A65-65A6626993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t="3120" r="89072"/>
          <a:stretch/>
        </p:blipFill>
        <p:spPr bwMode="auto">
          <a:xfrm>
            <a:off x="566057" y="114147"/>
            <a:ext cx="230812" cy="6547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300726-BFD1-AFB2-3DB2-FDEEBEF0CB4C}"/>
              </a:ext>
            </a:extLst>
          </p:cNvPr>
          <p:cNvSpPr/>
          <p:nvPr/>
        </p:nvSpPr>
        <p:spPr>
          <a:xfrm>
            <a:off x="4986778" y="1189983"/>
            <a:ext cx="6894941" cy="4318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WWC and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US" sz="2400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inversely correlated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particularly</a:t>
            </a:r>
            <a:r>
              <a:rPr lang="en-US" sz="2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water limited conditions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(Period C) for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our species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attribute the negative WWC-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US" sz="2400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relationships to changes in the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properties of wood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are strongly influenced by the relative volume of water present in the matrix.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638C14-E278-1362-D578-C7B3C12CC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4" t="1913" r="6898"/>
          <a:stretch/>
        </p:blipFill>
        <p:spPr bwMode="auto">
          <a:xfrm>
            <a:off x="796869" y="48380"/>
            <a:ext cx="3695631" cy="6695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644B9A-1A99-3651-2242-AF06FCD95A6A}"/>
              </a:ext>
            </a:extLst>
          </p:cNvPr>
          <p:cNvSpPr txBox="1"/>
          <p:nvPr/>
        </p:nvSpPr>
        <p:spPr>
          <a:xfrm>
            <a:off x="48166" y="6488668"/>
            <a:ext cx="3956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Restrepo Acevedo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(In revision)</a:t>
            </a:r>
          </a:p>
        </p:txBody>
      </p:sp>
      <p:pic>
        <p:nvPicPr>
          <p:cNvPr id="9" name="Picture 4" descr="92,361 Pine Needles Stock Photos, Pictures &amp; Royalty-Free Images - iStock">
            <a:extLst>
              <a:ext uri="{FF2B5EF4-FFF2-40B4-BE49-F238E27FC236}">
                <a16:creationId xmlns:a16="http://schemas.microsoft.com/office/drawing/2014/main" id="{9DBADA0F-521F-8DB6-3A5D-E4045374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6960">
            <a:off x="3582168" y="1103207"/>
            <a:ext cx="832355" cy="5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3A81F-320B-4348-7DB3-82A033E58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60" b="100000" l="0" r="99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46737">
            <a:off x="3689888" y="3099912"/>
            <a:ext cx="515226" cy="4983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0A959B-E418-111E-116A-894404F53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9837" l="4360" r="980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802564">
            <a:off x="3796780" y="5107037"/>
            <a:ext cx="403131" cy="6293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040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9271BDDF-2C2F-8725-9CDD-9312B19BE0A9}"/>
              </a:ext>
            </a:extLst>
          </p:cNvPr>
          <p:cNvSpPr txBox="1"/>
          <p:nvPr/>
        </p:nvSpPr>
        <p:spPr>
          <a:xfrm>
            <a:off x="3683498" y="6501872"/>
            <a:ext cx="3956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Restrepo Acevedo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(In revision)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AF297-987B-2DD2-36F0-A8E0CA2DE1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8" r="4247"/>
          <a:stretch/>
        </p:blipFill>
        <p:spPr>
          <a:xfrm>
            <a:off x="0" y="0"/>
            <a:ext cx="3966065" cy="3429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964B72-EE9A-C4BA-1FF3-B3A785CB36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4"/>
          <a:stretch/>
        </p:blipFill>
        <p:spPr>
          <a:xfrm>
            <a:off x="4087348" y="1403722"/>
            <a:ext cx="4102368" cy="342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443782-5589-C431-2BA7-6440249970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9"/>
          <a:stretch/>
        </p:blipFill>
        <p:spPr>
          <a:xfrm>
            <a:off x="8091377" y="3519825"/>
            <a:ext cx="4100623" cy="3338175"/>
          </a:xfrm>
          <a:prstGeom prst="rect">
            <a:avLst/>
          </a:prstGeom>
        </p:spPr>
      </p:pic>
      <p:pic>
        <p:nvPicPr>
          <p:cNvPr id="18" name="Picture 4" descr="92,361 Pine Needles Stock Photos, Pictures &amp; Royalty-Free Images - iStock">
            <a:extLst>
              <a:ext uri="{FF2B5EF4-FFF2-40B4-BE49-F238E27FC236}">
                <a16:creationId xmlns:a16="http://schemas.microsoft.com/office/drawing/2014/main" id="{4F2EF2E4-7804-96BB-778D-3F2119FD7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b="8066"/>
          <a:stretch/>
        </p:blipFill>
        <p:spPr bwMode="auto">
          <a:xfrm rot="19180023">
            <a:off x="2162799" y="6142567"/>
            <a:ext cx="770470" cy="51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F3F4AC-A74B-74A7-10A6-D1019EFF3C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60" b="100000" l="0" r="99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46737">
            <a:off x="1186443" y="6061050"/>
            <a:ext cx="515226" cy="4983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A9BE83-E9B6-C794-C981-53EADF1CA2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78" b="99837" l="4360" r="980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04764">
            <a:off x="11255249" y="747921"/>
            <a:ext cx="403131" cy="6293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791287-E950-AF02-2817-3160C9AA534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3638" b="3048"/>
          <a:stretch/>
        </p:blipFill>
        <p:spPr>
          <a:xfrm>
            <a:off x="1010969" y="3611244"/>
            <a:ext cx="2035001" cy="2373994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17BD3306-6428-1129-8D66-BB3AF432F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t="52948" r="62146" b="27316"/>
          <a:stretch/>
        </p:blipFill>
        <p:spPr bwMode="auto">
          <a:xfrm>
            <a:off x="3357125" y="4924091"/>
            <a:ext cx="2077393" cy="10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69D526-52A2-50EF-DC39-64C0482D399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67207" b="3048"/>
          <a:stretch/>
        </p:blipFill>
        <p:spPr>
          <a:xfrm>
            <a:off x="8726697" y="421859"/>
            <a:ext cx="1187286" cy="2802913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2E85B63A-F25D-4B27-9A02-217BC6DC7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4" t="52948" r="10056" b="14488"/>
          <a:stretch/>
        </p:blipFill>
        <p:spPr bwMode="auto">
          <a:xfrm>
            <a:off x="10231343" y="1419099"/>
            <a:ext cx="1670681" cy="17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9E5F0A2-621B-7160-B358-115035342FBF}"/>
              </a:ext>
            </a:extLst>
          </p:cNvPr>
          <p:cNvSpPr/>
          <p:nvPr/>
        </p:nvSpPr>
        <p:spPr>
          <a:xfrm>
            <a:off x="0" y="13204"/>
            <a:ext cx="8091377" cy="684479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83C43C5D-F3F6-4A1C-F42C-7AE613647856}"/>
              </a:ext>
            </a:extLst>
          </p:cNvPr>
          <p:cNvSpPr/>
          <p:nvPr/>
        </p:nvSpPr>
        <p:spPr>
          <a:xfrm rot="2313107">
            <a:off x="8908738" y="3935935"/>
            <a:ext cx="229881" cy="37716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F21B0FB6-613B-BFD3-2E10-A3743071E123}"/>
              </a:ext>
            </a:extLst>
          </p:cNvPr>
          <p:cNvSpPr/>
          <p:nvPr/>
        </p:nvSpPr>
        <p:spPr>
          <a:xfrm rot="2313107">
            <a:off x="9474498" y="5371406"/>
            <a:ext cx="229881" cy="37716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7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CA99858-24A2-7A2E-B71E-DC87592CE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6666" y="5792151"/>
            <a:ext cx="3100657" cy="70838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3390122-E6BD-C836-23A8-B849B5DAC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77868" y="5672971"/>
            <a:ext cx="966549" cy="966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106F23-C318-19B8-EC80-28F4F8B752D6}"/>
              </a:ext>
            </a:extLst>
          </p:cNvPr>
          <p:cNvSpPr txBox="1"/>
          <p:nvPr/>
        </p:nvSpPr>
        <p:spPr>
          <a:xfrm>
            <a:off x="4597261" y="4952649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Dr. Ashley Matheny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8797E1-FC6B-938B-0527-B11DC6A23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185" y="1378699"/>
            <a:ext cx="2686009" cy="4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ET A LEAF: ELIZABETH (LIZ) AGEE - AGU Ecohydrology">
            <a:extLst>
              <a:ext uri="{FF2B5EF4-FFF2-40B4-BE49-F238E27FC236}">
                <a16:creationId xmlns:a16="http://schemas.microsoft.com/office/drawing/2014/main" id="{15C74774-E0CB-7CD9-93F8-DCF95C499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20" y="117560"/>
            <a:ext cx="2364096" cy="290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ET A LEAF: ASHLEY MATHENY - AGU Ecohydrology">
            <a:extLst>
              <a:ext uri="{FF2B5EF4-FFF2-40B4-BE49-F238E27FC236}">
                <a16:creationId xmlns:a16="http://schemas.microsoft.com/office/drawing/2014/main" id="{0C9BC2BF-D8EB-6600-9147-9DB237450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73" y="3507042"/>
            <a:ext cx="2448500" cy="138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D1578F-C6A2-A94F-FDA0-8C45F455B1EF}"/>
              </a:ext>
            </a:extLst>
          </p:cNvPr>
          <p:cNvSpPr txBox="1"/>
          <p:nvPr/>
        </p:nvSpPr>
        <p:spPr>
          <a:xfrm>
            <a:off x="4637222" y="302307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Dr. Elizabeth Agee</a:t>
            </a:r>
          </a:p>
        </p:txBody>
      </p:sp>
      <p:pic>
        <p:nvPicPr>
          <p:cNvPr id="2058" name="Picture 10" descr="People | Matheny Ecohydrology Research Group">
            <a:extLst>
              <a:ext uri="{FF2B5EF4-FFF2-40B4-BE49-F238E27FC236}">
                <a16:creationId xmlns:a16="http://schemas.microsoft.com/office/drawing/2014/main" id="{52D7A781-D1A8-4F40-83AC-D0834050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68" y="179973"/>
            <a:ext cx="836073" cy="11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89BD9BBC-F1DD-11E0-6547-C14A0DBFD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962" y="5643067"/>
            <a:ext cx="850741" cy="96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4">
            <a:extLst>
              <a:ext uri="{FF2B5EF4-FFF2-40B4-BE49-F238E27FC236}">
                <a16:creationId xmlns:a16="http://schemas.microsoft.com/office/drawing/2014/main" id="{66B12E12-E1B3-708C-8087-C4ECD412D9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667" y="54241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36CE70-E1E9-64E4-41A0-E69173F7F2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0445" y="157148"/>
            <a:ext cx="1267367" cy="110011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F42A791-D0F4-C1D5-9AA4-96D3933590B4}"/>
              </a:ext>
            </a:extLst>
          </p:cNvPr>
          <p:cNvSpPr txBox="1"/>
          <p:nvPr/>
        </p:nvSpPr>
        <p:spPr>
          <a:xfrm>
            <a:off x="396227" y="5590040"/>
            <a:ext cx="51310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Contact : Ana Mar</a:t>
            </a:r>
            <a:r>
              <a:rPr lang="es-C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ía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Restrepo A. </a:t>
            </a:r>
            <a:b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anarestrepo@utexas.edu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256038-494A-B51B-9B4F-01B0A71C432C}"/>
              </a:ext>
            </a:extLst>
          </p:cNvPr>
          <p:cNvSpPr/>
          <p:nvPr/>
        </p:nvSpPr>
        <p:spPr>
          <a:xfrm>
            <a:off x="6303425" y="26913"/>
            <a:ext cx="5815285" cy="6730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63E11F-8133-E429-0D5D-BDD54CA4AE79}"/>
              </a:ext>
            </a:extLst>
          </p:cNvPr>
          <p:cNvSpPr/>
          <p:nvPr/>
        </p:nvSpPr>
        <p:spPr>
          <a:xfrm>
            <a:off x="267273" y="1031617"/>
            <a:ext cx="6189324" cy="4105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 of our results: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relationship between WWC and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US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particularly strong under soil water limited conditions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voltage data from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 sensors might capture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than the community currently uses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reservoir of untapped data from thermometric sap flow sensors that could be used to infer changes in WWC at the individual scale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water limited conditions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0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4966</TotalTime>
  <Words>364</Words>
  <Application>Microsoft Office PowerPoint</Application>
  <PresentationFormat>Widescreen</PresentationFormat>
  <Paragraphs>88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Wood water content influences sap flux estimations under water limited conditions in a deciduous forest in Michigan.  Ana María Restrepo Acevedo PhD Candidate University of Texas at Austin (anarestrepo@utexas.edu)  Co-authors: Dr. Elizabeth Agee and Dr. Ashley Matheny.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Restrepo Acevedo, Ana Maria</dc:creator>
  <cp:lastModifiedBy>Restrepo Acevedo, Ana Maria</cp:lastModifiedBy>
  <cp:revision>12</cp:revision>
  <dcterms:created xsi:type="dcterms:W3CDTF">2022-04-29T16:05:03Z</dcterms:created>
  <dcterms:modified xsi:type="dcterms:W3CDTF">2022-05-24T20:19:58Z</dcterms:modified>
</cp:coreProperties>
</file>