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343" r:id="rId5"/>
    <p:sldId id="353" r:id="rId6"/>
    <p:sldId id="356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FC3"/>
    <a:srgbClr val="FFFF99"/>
    <a:srgbClr val="216D9B"/>
    <a:srgbClr val="6CB8A0"/>
    <a:srgbClr val="AD4600"/>
    <a:srgbClr val="FEFFCD"/>
    <a:srgbClr val="8F2C2A"/>
    <a:srgbClr val="B0AE66"/>
    <a:srgbClr val="4C7FBC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68" autoAdjust="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ADOVA\LAB%20&amp;%20FIELD\SIP\processing\scs_compa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ADOVA\LAB%20&amp;%20FIELD\SIP\processing\scs_compa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ADOVA\LAB%20&amp;%20FIELD\SIP\processing\CC_matrices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ADOVA\LAB%20&amp;%20FIELD\SIP\processing\CC_matrices_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ADOVA\LAB%20&amp;%20FIELD\SIP\processing\CC_matrices_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ADOVA\LAB%20&amp;%20FIELD\SIP\processing\CC_matrices_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hu-HU" sz="1800" b="1"/>
              <a:t>clay:</a:t>
            </a:r>
            <a:r>
              <a:rPr lang="hu-HU" sz="1800" b="1" baseline="0"/>
              <a:t> 6%</a:t>
            </a:r>
            <a:endParaRPr lang="hu-HU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61351706036746"/>
          <c:y val="0.24056913938389279"/>
          <c:w val="0.74810170603674542"/>
          <c:h val="0.634700557167196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Sheet6!$F$2</c:f>
              <c:strCache>
                <c:ptCount val="1"/>
                <c:pt idx="0">
                  <c:v>salinity: 0.05 S/m - water sat: 69%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Sheet6!$A$3:$A$61</c:f>
              <c:numCache>
                <c:formatCode>0.00E+00</c:formatCode>
                <c:ptCount val="59"/>
                <c:pt idx="0">
                  <c:v>45000</c:v>
                </c:pt>
                <c:pt idx="1">
                  <c:v>40000</c:v>
                </c:pt>
                <c:pt idx="2">
                  <c:v>30000</c:v>
                </c:pt>
                <c:pt idx="3">
                  <c:v>20000</c:v>
                </c:pt>
                <c:pt idx="4">
                  <c:v>10000</c:v>
                </c:pt>
                <c:pt idx="5">
                  <c:v>9000</c:v>
                </c:pt>
                <c:pt idx="6">
                  <c:v>8000</c:v>
                </c:pt>
                <c:pt idx="7">
                  <c:v>7000</c:v>
                </c:pt>
                <c:pt idx="8">
                  <c:v>6000</c:v>
                </c:pt>
                <c:pt idx="9">
                  <c:v>5000</c:v>
                </c:pt>
                <c:pt idx="10">
                  <c:v>4000</c:v>
                </c:pt>
                <c:pt idx="11">
                  <c:v>3000</c:v>
                </c:pt>
                <c:pt idx="12">
                  <c:v>2000</c:v>
                </c:pt>
                <c:pt idx="13">
                  <c:v>1000</c:v>
                </c:pt>
                <c:pt idx="14">
                  <c:v>900</c:v>
                </c:pt>
                <c:pt idx="15">
                  <c:v>800</c:v>
                </c:pt>
                <c:pt idx="16">
                  <c:v>700</c:v>
                </c:pt>
                <c:pt idx="17">
                  <c:v>600</c:v>
                </c:pt>
                <c:pt idx="18">
                  <c:v>500</c:v>
                </c:pt>
                <c:pt idx="19">
                  <c:v>400</c:v>
                </c:pt>
                <c:pt idx="20">
                  <c:v>300</c:v>
                </c:pt>
                <c:pt idx="21">
                  <c:v>200</c:v>
                </c:pt>
                <c:pt idx="22">
                  <c:v>100</c:v>
                </c:pt>
                <c:pt idx="23">
                  <c:v>90</c:v>
                </c:pt>
                <c:pt idx="24">
                  <c:v>80</c:v>
                </c:pt>
                <c:pt idx="25">
                  <c:v>70</c:v>
                </c:pt>
                <c:pt idx="26">
                  <c:v>60</c:v>
                </c:pt>
                <c:pt idx="27">
                  <c:v>50</c:v>
                </c:pt>
                <c:pt idx="28">
                  <c:v>40</c:v>
                </c:pt>
                <c:pt idx="29">
                  <c:v>30</c:v>
                </c:pt>
                <c:pt idx="30">
                  <c:v>20</c:v>
                </c:pt>
                <c:pt idx="31">
                  <c:v>10</c:v>
                </c:pt>
                <c:pt idx="32">
                  <c:v>9</c:v>
                </c:pt>
                <c:pt idx="33">
                  <c:v>8</c:v>
                </c:pt>
                <c:pt idx="34">
                  <c:v>7</c:v>
                </c:pt>
                <c:pt idx="35">
                  <c:v>6</c:v>
                </c:pt>
                <c:pt idx="36">
                  <c:v>5</c:v>
                </c:pt>
                <c:pt idx="37">
                  <c:v>4</c:v>
                </c:pt>
                <c:pt idx="38">
                  <c:v>3</c:v>
                </c:pt>
                <c:pt idx="39">
                  <c:v>2</c:v>
                </c:pt>
                <c:pt idx="40">
                  <c:v>1</c:v>
                </c:pt>
                <c:pt idx="41">
                  <c:v>0.9</c:v>
                </c:pt>
                <c:pt idx="42">
                  <c:v>0.8</c:v>
                </c:pt>
                <c:pt idx="43">
                  <c:v>0.7</c:v>
                </c:pt>
                <c:pt idx="44">
                  <c:v>0.6</c:v>
                </c:pt>
                <c:pt idx="45">
                  <c:v>0.5</c:v>
                </c:pt>
                <c:pt idx="46">
                  <c:v>0.4</c:v>
                </c:pt>
                <c:pt idx="47">
                  <c:v>0.3</c:v>
                </c:pt>
                <c:pt idx="48">
                  <c:v>0.2</c:v>
                </c:pt>
                <c:pt idx="49">
                  <c:v>0.1</c:v>
                </c:pt>
                <c:pt idx="50">
                  <c:v>0.09</c:v>
                </c:pt>
                <c:pt idx="51">
                  <c:v>0.08</c:v>
                </c:pt>
                <c:pt idx="52">
                  <c:v>7.0000000000000007E-2</c:v>
                </c:pt>
                <c:pt idx="53">
                  <c:v>0.06</c:v>
                </c:pt>
                <c:pt idx="54">
                  <c:v>0.05</c:v>
                </c:pt>
                <c:pt idx="55">
                  <c:v>0.04</c:v>
                </c:pt>
                <c:pt idx="56">
                  <c:v>0.03</c:v>
                </c:pt>
                <c:pt idx="57">
                  <c:v>0.02</c:v>
                </c:pt>
                <c:pt idx="58">
                  <c:v>0.01</c:v>
                </c:pt>
              </c:numCache>
            </c:numRef>
          </c:xVal>
          <c:yVal>
            <c:numRef>
              <c:f>Sheet6!$F$3:$F$61</c:f>
              <c:numCache>
                <c:formatCode>0.0</c:formatCode>
                <c:ptCount val="59"/>
                <c:pt idx="0">
                  <c:v>-119.94000000000001</c:v>
                </c:pt>
                <c:pt idx="1">
                  <c:v>-110.426</c:v>
                </c:pt>
                <c:pt idx="2">
                  <c:v>-91.385999999999996</c:v>
                </c:pt>
                <c:pt idx="3">
                  <c:v>-72.129000000000005</c:v>
                </c:pt>
                <c:pt idx="4">
                  <c:v>-52.125</c:v>
                </c:pt>
                <c:pt idx="5">
                  <c:v>-50.026000000000003</c:v>
                </c:pt>
                <c:pt idx="6">
                  <c:v>-47.893999999999998</c:v>
                </c:pt>
                <c:pt idx="7">
                  <c:v>-45.72</c:v>
                </c:pt>
                <c:pt idx="8">
                  <c:v>-43.494</c:v>
                </c:pt>
                <c:pt idx="9">
                  <c:v>-41.192</c:v>
                </c:pt>
                <c:pt idx="10">
                  <c:v>-38.788999999999994</c:v>
                </c:pt>
                <c:pt idx="11">
                  <c:v>-36.222999999999999</c:v>
                </c:pt>
                <c:pt idx="12">
                  <c:v>-33.382000000000005</c:v>
                </c:pt>
                <c:pt idx="13">
                  <c:v>-29.982000000000003</c:v>
                </c:pt>
                <c:pt idx="14">
                  <c:v>-29.585000000000001</c:v>
                </c:pt>
                <c:pt idx="15">
                  <c:v>-29.175000000000001</c:v>
                </c:pt>
                <c:pt idx="16">
                  <c:v>-28.741</c:v>
                </c:pt>
                <c:pt idx="17">
                  <c:v>-28.292000000000002</c:v>
                </c:pt>
                <c:pt idx="18">
                  <c:v>-27.827999999999999</c:v>
                </c:pt>
                <c:pt idx="19">
                  <c:v>-27.341000000000001</c:v>
                </c:pt>
                <c:pt idx="20">
                  <c:v>-26.832999999999998</c:v>
                </c:pt>
                <c:pt idx="21">
                  <c:v>-26.322000000000003</c:v>
                </c:pt>
                <c:pt idx="22">
                  <c:v>-25.905000000000001</c:v>
                </c:pt>
                <c:pt idx="23">
                  <c:v>-25.887</c:v>
                </c:pt>
                <c:pt idx="24">
                  <c:v>-25.88</c:v>
                </c:pt>
                <c:pt idx="25">
                  <c:v>-25.878999999999998</c:v>
                </c:pt>
                <c:pt idx="26">
                  <c:v>-25.908000000000001</c:v>
                </c:pt>
                <c:pt idx="27">
                  <c:v>-25.948999999999998</c:v>
                </c:pt>
                <c:pt idx="28">
                  <c:v>-26.041999999999998</c:v>
                </c:pt>
                <c:pt idx="29">
                  <c:v>-26.200999999999997</c:v>
                </c:pt>
                <c:pt idx="30">
                  <c:v>-26.463000000000001</c:v>
                </c:pt>
                <c:pt idx="31">
                  <c:v>-26.91</c:v>
                </c:pt>
                <c:pt idx="32">
                  <c:v>-26.966000000000001</c:v>
                </c:pt>
                <c:pt idx="33">
                  <c:v>-27.026</c:v>
                </c:pt>
                <c:pt idx="34">
                  <c:v>-27.085000000000001</c:v>
                </c:pt>
                <c:pt idx="35">
                  <c:v>-27.155999999999999</c:v>
                </c:pt>
                <c:pt idx="36">
                  <c:v>-27.220000000000002</c:v>
                </c:pt>
                <c:pt idx="37">
                  <c:v>-27.292000000000002</c:v>
                </c:pt>
                <c:pt idx="38">
                  <c:v>-27.345000000000002</c:v>
                </c:pt>
                <c:pt idx="39">
                  <c:v>-27.352</c:v>
                </c:pt>
                <c:pt idx="40">
                  <c:v>-27.077000000000002</c:v>
                </c:pt>
                <c:pt idx="41">
                  <c:v>-26.998999999999999</c:v>
                </c:pt>
                <c:pt idx="42">
                  <c:v>-26.888999999999999</c:v>
                </c:pt>
                <c:pt idx="43">
                  <c:v>-26.738999999999997</c:v>
                </c:pt>
                <c:pt idx="44">
                  <c:v>-26.526999999999997</c:v>
                </c:pt>
                <c:pt idx="45">
                  <c:v>-26.242999999999999</c:v>
                </c:pt>
                <c:pt idx="46">
                  <c:v>-25.829000000000001</c:v>
                </c:pt>
                <c:pt idx="47">
                  <c:v>-25.21</c:v>
                </c:pt>
                <c:pt idx="48">
                  <c:v>-24.050999999999998</c:v>
                </c:pt>
                <c:pt idx="49">
                  <c:v>-21.864000000000001</c:v>
                </c:pt>
                <c:pt idx="50">
                  <c:v>-21.654</c:v>
                </c:pt>
                <c:pt idx="51">
                  <c:v>-21.254999999999999</c:v>
                </c:pt>
                <c:pt idx="52">
                  <c:v>-20.782999999999998</c:v>
                </c:pt>
                <c:pt idx="53">
                  <c:v>-20.227999999999998</c:v>
                </c:pt>
                <c:pt idx="54">
                  <c:v>-19.57</c:v>
                </c:pt>
                <c:pt idx="55">
                  <c:v>-18.766000000000002</c:v>
                </c:pt>
                <c:pt idx="56">
                  <c:v>-17.694000000000003</c:v>
                </c:pt>
                <c:pt idx="57">
                  <c:v>-16.135000000000002</c:v>
                </c:pt>
                <c:pt idx="58">
                  <c:v>-13.42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6F-48F1-8360-F2FFDF730832}"/>
            </c:ext>
          </c:extLst>
        </c:ser>
        <c:ser>
          <c:idx val="1"/>
          <c:order val="1"/>
          <c:tx>
            <c:strRef>
              <c:f>Sheet6!$G$2</c:f>
              <c:strCache>
                <c:ptCount val="1"/>
                <c:pt idx="0">
                  <c:v>salinity: 0.1 S/m - water sat: 41 %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Sheet6!$A$3:$A$61</c:f>
              <c:numCache>
                <c:formatCode>0.00E+00</c:formatCode>
                <c:ptCount val="59"/>
                <c:pt idx="0">
                  <c:v>45000</c:v>
                </c:pt>
                <c:pt idx="1">
                  <c:v>40000</c:v>
                </c:pt>
                <c:pt idx="2">
                  <c:v>30000</c:v>
                </c:pt>
                <c:pt idx="3">
                  <c:v>20000</c:v>
                </c:pt>
                <c:pt idx="4">
                  <c:v>10000</c:v>
                </c:pt>
                <c:pt idx="5">
                  <c:v>9000</c:v>
                </c:pt>
                <c:pt idx="6">
                  <c:v>8000</c:v>
                </c:pt>
                <c:pt idx="7">
                  <c:v>7000</c:v>
                </c:pt>
                <c:pt idx="8">
                  <c:v>6000</c:v>
                </c:pt>
                <c:pt idx="9">
                  <c:v>5000</c:v>
                </c:pt>
                <c:pt idx="10">
                  <c:v>4000</c:v>
                </c:pt>
                <c:pt idx="11">
                  <c:v>3000</c:v>
                </c:pt>
                <c:pt idx="12">
                  <c:v>2000</c:v>
                </c:pt>
                <c:pt idx="13">
                  <c:v>1000</c:v>
                </c:pt>
                <c:pt idx="14">
                  <c:v>900</c:v>
                </c:pt>
                <c:pt idx="15">
                  <c:v>800</c:v>
                </c:pt>
                <c:pt idx="16">
                  <c:v>700</c:v>
                </c:pt>
                <c:pt idx="17">
                  <c:v>600</c:v>
                </c:pt>
                <c:pt idx="18">
                  <c:v>500</c:v>
                </c:pt>
                <c:pt idx="19">
                  <c:v>400</c:v>
                </c:pt>
                <c:pt idx="20">
                  <c:v>300</c:v>
                </c:pt>
                <c:pt idx="21">
                  <c:v>200</c:v>
                </c:pt>
                <c:pt idx="22">
                  <c:v>100</c:v>
                </c:pt>
                <c:pt idx="23">
                  <c:v>90</c:v>
                </c:pt>
                <c:pt idx="24">
                  <c:v>80</c:v>
                </c:pt>
                <c:pt idx="25">
                  <c:v>70</c:v>
                </c:pt>
                <c:pt idx="26">
                  <c:v>60</c:v>
                </c:pt>
                <c:pt idx="27">
                  <c:v>50</c:v>
                </c:pt>
                <c:pt idx="28">
                  <c:v>40</c:v>
                </c:pt>
                <c:pt idx="29">
                  <c:v>30</c:v>
                </c:pt>
                <c:pt idx="30">
                  <c:v>20</c:v>
                </c:pt>
                <c:pt idx="31">
                  <c:v>10</c:v>
                </c:pt>
                <c:pt idx="32">
                  <c:v>9</c:v>
                </c:pt>
                <c:pt idx="33">
                  <c:v>8</c:v>
                </c:pt>
                <c:pt idx="34">
                  <c:v>7</c:v>
                </c:pt>
                <c:pt idx="35">
                  <c:v>6</c:v>
                </c:pt>
                <c:pt idx="36">
                  <c:v>5</c:v>
                </c:pt>
                <c:pt idx="37">
                  <c:v>4</c:v>
                </c:pt>
                <c:pt idx="38">
                  <c:v>3</c:v>
                </c:pt>
                <c:pt idx="39">
                  <c:v>2</c:v>
                </c:pt>
                <c:pt idx="40">
                  <c:v>1</c:v>
                </c:pt>
                <c:pt idx="41">
                  <c:v>0.9</c:v>
                </c:pt>
                <c:pt idx="42">
                  <c:v>0.8</c:v>
                </c:pt>
                <c:pt idx="43">
                  <c:v>0.7</c:v>
                </c:pt>
                <c:pt idx="44">
                  <c:v>0.6</c:v>
                </c:pt>
                <c:pt idx="45">
                  <c:v>0.5</c:v>
                </c:pt>
                <c:pt idx="46">
                  <c:v>0.4</c:v>
                </c:pt>
                <c:pt idx="47">
                  <c:v>0.3</c:v>
                </c:pt>
                <c:pt idx="48">
                  <c:v>0.2</c:v>
                </c:pt>
                <c:pt idx="49">
                  <c:v>0.1</c:v>
                </c:pt>
                <c:pt idx="50">
                  <c:v>0.09</c:v>
                </c:pt>
                <c:pt idx="51">
                  <c:v>0.08</c:v>
                </c:pt>
                <c:pt idx="52">
                  <c:v>7.0000000000000007E-2</c:v>
                </c:pt>
                <c:pt idx="53">
                  <c:v>0.06</c:v>
                </c:pt>
                <c:pt idx="54">
                  <c:v>0.05</c:v>
                </c:pt>
                <c:pt idx="55">
                  <c:v>0.04</c:v>
                </c:pt>
                <c:pt idx="56">
                  <c:v>0.03</c:v>
                </c:pt>
                <c:pt idx="57">
                  <c:v>0.02</c:v>
                </c:pt>
                <c:pt idx="58">
                  <c:v>0.01</c:v>
                </c:pt>
              </c:numCache>
            </c:numRef>
          </c:xVal>
          <c:yVal>
            <c:numRef>
              <c:f>Sheet6!$G$3:$G$61</c:f>
              <c:numCache>
                <c:formatCode>0.0</c:formatCode>
                <c:ptCount val="59"/>
                <c:pt idx="0">
                  <c:v>-48.158999999999999</c:v>
                </c:pt>
                <c:pt idx="1">
                  <c:v>-46.07</c:v>
                </c:pt>
                <c:pt idx="2">
                  <c:v>-41.677</c:v>
                </c:pt>
                <c:pt idx="3">
                  <c:v>-36.843000000000004</c:v>
                </c:pt>
                <c:pt idx="4">
                  <c:v>-31.102</c:v>
                </c:pt>
                <c:pt idx="5">
                  <c:v>-30.429000000000002</c:v>
                </c:pt>
                <c:pt idx="6">
                  <c:v>-29.722999999999999</c:v>
                </c:pt>
                <c:pt idx="7">
                  <c:v>-28.981999999999999</c:v>
                </c:pt>
                <c:pt idx="8">
                  <c:v>-28.187000000000001</c:v>
                </c:pt>
                <c:pt idx="9">
                  <c:v>-27.335999999999999</c:v>
                </c:pt>
                <c:pt idx="10">
                  <c:v>-26.396000000000001</c:v>
                </c:pt>
                <c:pt idx="11">
                  <c:v>-25.341999999999999</c:v>
                </c:pt>
                <c:pt idx="12">
                  <c:v>-24.098000000000003</c:v>
                </c:pt>
                <c:pt idx="13">
                  <c:v>-22.555</c:v>
                </c:pt>
                <c:pt idx="14">
                  <c:v>-22.38</c:v>
                </c:pt>
                <c:pt idx="15">
                  <c:v>-22.199000000000002</c:v>
                </c:pt>
                <c:pt idx="16">
                  <c:v>-22.018000000000001</c:v>
                </c:pt>
                <c:pt idx="17">
                  <c:v>-21.843</c:v>
                </c:pt>
                <c:pt idx="18">
                  <c:v>-21.669</c:v>
                </c:pt>
                <c:pt idx="19">
                  <c:v>-21.518000000000001</c:v>
                </c:pt>
                <c:pt idx="20">
                  <c:v>-21.416</c:v>
                </c:pt>
                <c:pt idx="21">
                  <c:v>-21.420999999999999</c:v>
                </c:pt>
                <c:pt idx="22">
                  <c:v>-21.805999999999997</c:v>
                </c:pt>
                <c:pt idx="23">
                  <c:v>-21.898</c:v>
                </c:pt>
                <c:pt idx="24">
                  <c:v>-22.006999999999998</c:v>
                </c:pt>
                <c:pt idx="25">
                  <c:v>-22.144000000000002</c:v>
                </c:pt>
                <c:pt idx="26">
                  <c:v>-22.318000000000001</c:v>
                </c:pt>
                <c:pt idx="27">
                  <c:v>-22.541999999999998</c:v>
                </c:pt>
                <c:pt idx="28">
                  <c:v>-22.814</c:v>
                </c:pt>
                <c:pt idx="29">
                  <c:v>-23.184000000000001</c:v>
                </c:pt>
                <c:pt idx="30">
                  <c:v>-23.661000000000001</c:v>
                </c:pt>
                <c:pt idx="31">
                  <c:v>-24.222000000000001</c:v>
                </c:pt>
                <c:pt idx="32">
                  <c:v>-24.266999999999999</c:v>
                </c:pt>
                <c:pt idx="33">
                  <c:v>-24.289000000000001</c:v>
                </c:pt>
                <c:pt idx="34">
                  <c:v>-24.305</c:v>
                </c:pt>
                <c:pt idx="35">
                  <c:v>-24.291</c:v>
                </c:pt>
                <c:pt idx="36">
                  <c:v>-24.227999999999998</c:v>
                </c:pt>
                <c:pt idx="37">
                  <c:v>-24.081000000000003</c:v>
                </c:pt>
                <c:pt idx="38">
                  <c:v>-23.777000000000001</c:v>
                </c:pt>
                <c:pt idx="39">
                  <c:v>-23.128</c:v>
                </c:pt>
                <c:pt idx="40">
                  <c:v>-21.382000000000001</c:v>
                </c:pt>
                <c:pt idx="41">
                  <c:v>-21.062999999999999</c:v>
                </c:pt>
                <c:pt idx="42">
                  <c:v>-20.683</c:v>
                </c:pt>
                <c:pt idx="43">
                  <c:v>-20.243000000000002</c:v>
                </c:pt>
                <c:pt idx="44">
                  <c:v>-19.709</c:v>
                </c:pt>
                <c:pt idx="45">
                  <c:v>-19.068999999999999</c:v>
                </c:pt>
                <c:pt idx="46">
                  <c:v>-18.287000000000003</c:v>
                </c:pt>
                <c:pt idx="47">
                  <c:v>-17.282</c:v>
                </c:pt>
                <c:pt idx="48">
                  <c:v>-16.013999999999999</c:v>
                </c:pt>
                <c:pt idx="49">
                  <c:v>-13.915000000000001</c:v>
                </c:pt>
                <c:pt idx="50">
                  <c:v>-13.645</c:v>
                </c:pt>
                <c:pt idx="51">
                  <c:v>-13.337</c:v>
                </c:pt>
                <c:pt idx="52">
                  <c:v>-12.999000000000001</c:v>
                </c:pt>
                <c:pt idx="53">
                  <c:v>-12.602</c:v>
                </c:pt>
                <c:pt idx="54">
                  <c:v>-12.113000000000001</c:v>
                </c:pt>
                <c:pt idx="55">
                  <c:v>-11.514999999999999</c:v>
                </c:pt>
                <c:pt idx="56">
                  <c:v>-10.725</c:v>
                </c:pt>
                <c:pt idx="57">
                  <c:v>-9.6120000000000001</c:v>
                </c:pt>
                <c:pt idx="58">
                  <c:v>-7.8959999999999999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6F-48F1-8360-F2FFDF730832}"/>
            </c:ext>
          </c:extLst>
        </c:ser>
        <c:ser>
          <c:idx val="3"/>
          <c:order val="2"/>
          <c:tx>
            <c:strRef>
              <c:f>Sheet6!$H$2</c:f>
              <c:strCache>
                <c:ptCount val="1"/>
                <c:pt idx="0">
                  <c:v>salinity: 0.35 S/m - water sat: 31 %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Sheet6!$A$3:$A$61</c:f>
              <c:numCache>
                <c:formatCode>0.00E+00</c:formatCode>
                <c:ptCount val="59"/>
                <c:pt idx="0">
                  <c:v>45000</c:v>
                </c:pt>
                <c:pt idx="1">
                  <c:v>40000</c:v>
                </c:pt>
                <c:pt idx="2">
                  <c:v>30000</c:v>
                </c:pt>
                <c:pt idx="3">
                  <c:v>20000</c:v>
                </c:pt>
                <c:pt idx="4">
                  <c:v>10000</c:v>
                </c:pt>
                <c:pt idx="5">
                  <c:v>9000</c:v>
                </c:pt>
                <c:pt idx="6">
                  <c:v>8000</c:v>
                </c:pt>
                <c:pt idx="7">
                  <c:v>7000</c:v>
                </c:pt>
                <c:pt idx="8">
                  <c:v>6000</c:v>
                </c:pt>
                <c:pt idx="9">
                  <c:v>5000</c:v>
                </c:pt>
                <c:pt idx="10">
                  <c:v>4000</c:v>
                </c:pt>
                <c:pt idx="11">
                  <c:v>3000</c:v>
                </c:pt>
                <c:pt idx="12">
                  <c:v>2000</c:v>
                </c:pt>
                <c:pt idx="13">
                  <c:v>1000</c:v>
                </c:pt>
                <c:pt idx="14">
                  <c:v>900</c:v>
                </c:pt>
                <c:pt idx="15">
                  <c:v>800</c:v>
                </c:pt>
                <c:pt idx="16">
                  <c:v>700</c:v>
                </c:pt>
                <c:pt idx="17">
                  <c:v>600</c:v>
                </c:pt>
                <c:pt idx="18">
                  <c:v>500</c:v>
                </c:pt>
                <c:pt idx="19">
                  <c:v>400</c:v>
                </c:pt>
                <c:pt idx="20">
                  <c:v>300</c:v>
                </c:pt>
                <c:pt idx="21">
                  <c:v>200</c:v>
                </c:pt>
                <c:pt idx="22">
                  <c:v>100</c:v>
                </c:pt>
                <c:pt idx="23">
                  <c:v>90</c:v>
                </c:pt>
                <c:pt idx="24">
                  <c:v>80</c:v>
                </c:pt>
                <c:pt idx="25">
                  <c:v>70</c:v>
                </c:pt>
                <c:pt idx="26">
                  <c:v>60</c:v>
                </c:pt>
                <c:pt idx="27">
                  <c:v>50</c:v>
                </c:pt>
                <c:pt idx="28">
                  <c:v>40</c:v>
                </c:pt>
                <c:pt idx="29">
                  <c:v>30</c:v>
                </c:pt>
                <c:pt idx="30">
                  <c:v>20</c:v>
                </c:pt>
                <c:pt idx="31">
                  <c:v>10</c:v>
                </c:pt>
                <c:pt idx="32">
                  <c:v>9</c:v>
                </c:pt>
                <c:pt idx="33">
                  <c:v>8</c:v>
                </c:pt>
                <c:pt idx="34">
                  <c:v>7</c:v>
                </c:pt>
                <c:pt idx="35">
                  <c:v>6</c:v>
                </c:pt>
                <c:pt idx="36">
                  <c:v>5</c:v>
                </c:pt>
                <c:pt idx="37">
                  <c:v>4</c:v>
                </c:pt>
                <c:pt idx="38">
                  <c:v>3</c:v>
                </c:pt>
                <c:pt idx="39">
                  <c:v>2</c:v>
                </c:pt>
                <c:pt idx="40">
                  <c:v>1</c:v>
                </c:pt>
                <c:pt idx="41">
                  <c:v>0.9</c:v>
                </c:pt>
                <c:pt idx="42">
                  <c:v>0.8</c:v>
                </c:pt>
                <c:pt idx="43">
                  <c:v>0.7</c:v>
                </c:pt>
                <c:pt idx="44">
                  <c:v>0.6</c:v>
                </c:pt>
                <c:pt idx="45">
                  <c:v>0.5</c:v>
                </c:pt>
                <c:pt idx="46">
                  <c:v>0.4</c:v>
                </c:pt>
                <c:pt idx="47">
                  <c:v>0.3</c:v>
                </c:pt>
                <c:pt idx="48">
                  <c:v>0.2</c:v>
                </c:pt>
                <c:pt idx="49">
                  <c:v>0.1</c:v>
                </c:pt>
                <c:pt idx="50">
                  <c:v>0.09</c:v>
                </c:pt>
                <c:pt idx="51">
                  <c:v>0.08</c:v>
                </c:pt>
                <c:pt idx="52">
                  <c:v>7.0000000000000007E-2</c:v>
                </c:pt>
                <c:pt idx="53">
                  <c:v>0.06</c:v>
                </c:pt>
                <c:pt idx="54">
                  <c:v>0.05</c:v>
                </c:pt>
                <c:pt idx="55">
                  <c:v>0.04</c:v>
                </c:pt>
                <c:pt idx="56">
                  <c:v>0.03</c:v>
                </c:pt>
                <c:pt idx="57">
                  <c:v>0.02</c:v>
                </c:pt>
                <c:pt idx="58">
                  <c:v>0.01</c:v>
                </c:pt>
              </c:numCache>
            </c:numRef>
          </c:xVal>
          <c:yVal>
            <c:numRef>
              <c:f>Sheet6!$H$3:$H$61</c:f>
              <c:numCache>
                <c:formatCode>General</c:formatCode>
                <c:ptCount val="59"/>
                <c:pt idx="0">
                  <c:v>-39.537000000000006</c:v>
                </c:pt>
                <c:pt idx="1">
                  <c:v>-38.330999999999996</c:v>
                </c:pt>
                <c:pt idx="2">
                  <c:v>-35.676000000000002</c:v>
                </c:pt>
                <c:pt idx="3">
                  <c:v>-32.582999999999998</c:v>
                </c:pt>
                <c:pt idx="4">
                  <c:v>-28.489000000000001</c:v>
                </c:pt>
                <c:pt idx="5">
                  <c:v>-27.962</c:v>
                </c:pt>
                <c:pt idx="6">
                  <c:v>-27.399000000000001</c:v>
                </c:pt>
                <c:pt idx="7">
                  <c:v>-26.783999999999999</c:v>
                </c:pt>
                <c:pt idx="8">
                  <c:v>-26.108000000000001</c:v>
                </c:pt>
                <c:pt idx="9">
                  <c:v>-25.353000000000002</c:v>
                </c:pt>
                <c:pt idx="10">
                  <c:v>-24.484999999999999</c:v>
                </c:pt>
                <c:pt idx="11">
                  <c:v>-23.457999999999998</c:v>
                </c:pt>
                <c:pt idx="12">
                  <c:v>-22.170999999999999</c:v>
                </c:pt>
                <c:pt idx="13">
                  <c:v>-20.391999999999999</c:v>
                </c:pt>
                <c:pt idx="14">
                  <c:v>-20.170000000000002</c:v>
                </c:pt>
                <c:pt idx="15">
                  <c:v>-19.936</c:v>
                </c:pt>
                <c:pt idx="16">
                  <c:v>-19.682000000000002</c:v>
                </c:pt>
                <c:pt idx="17">
                  <c:v>-19.418000000000003</c:v>
                </c:pt>
                <c:pt idx="18">
                  <c:v>-19.134999999999998</c:v>
                </c:pt>
                <c:pt idx="19">
                  <c:v>-18.829999999999998</c:v>
                </c:pt>
                <c:pt idx="20">
                  <c:v>-18.494</c:v>
                </c:pt>
                <c:pt idx="21">
                  <c:v>-18.126000000000001</c:v>
                </c:pt>
                <c:pt idx="22">
                  <c:v>-17.680999999999997</c:v>
                </c:pt>
                <c:pt idx="23">
                  <c:v>-17.621000000000002</c:v>
                </c:pt>
                <c:pt idx="24">
                  <c:v>-17.565999999999999</c:v>
                </c:pt>
                <c:pt idx="25">
                  <c:v>-17.512</c:v>
                </c:pt>
                <c:pt idx="26">
                  <c:v>-17.446999999999999</c:v>
                </c:pt>
                <c:pt idx="27">
                  <c:v>-17.388000000000002</c:v>
                </c:pt>
                <c:pt idx="28">
                  <c:v>-17.309999999999999</c:v>
                </c:pt>
                <c:pt idx="29">
                  <c:v>-17.229000000000003</c:v>
                </c:pt>
                <c:pt idx="30">
                  <c:v>-17.093</c:v>
                </c:pt>
                <c:pt idx="31">
                  <c:v>-16.745000000000001</c:v>
                </c:pt>
                <c:pt idx="32">
                  <c:v>-16.667000000000002</c:v>
                </c:pt>
                <c:pt idx="33">
                  <c:v>-16.573999999999998</c:v>
                </c:pt>
                <c:pt idx="34">
                  <c:v>-16.463999999999999</c:v>
                </c:pt>
                <c:pt idx="35">
                  <c:v>-16.317999999999998</c:v>
                </c:pt>
                <c:pt idx="36">
                  <c:v>-16.126000000000001</c:v>
                </c:pt>
                <c:pt idx="37">
                  <c:v>-15.861000000000001</c:v>
                </c:pt>
                <c:pt idx="38">
                  <c:v>-15.459</c:v>
                </c:pt>
                <c:pt idx="39">
                  <c:v>-14.795000000000002</c:v>
                </c:pt>
                <c:pt idx="40">
                  <c:v>-13.334999999999999</c:v>
                </c:pt>
                <c:pt idx="41">
                  <c:v>-13.077</c:v>
                </c:pt>
                <c:pt idx="42">
                  <c:v>-12.811</c:v>
                </c:pt>
                <c:pt idx="43">
                  <c:v>-12.515000000000001</c:v>
                </c:pt>
                <c:pt idx="44">
                  <c:v>-12.170999999999999</c:v>
                </c:pt>
                <c:pt idx="45">
                  <c:v>-11.795</c:v>
                </c:pt>
                <c:pt idx="46">
                  <c:v>-11.359</c:v>
                </c:pt>
                <c:pt idx="47">
                  <c:v>-10.853</c:v>
                </c:pt>
                <c:pt idx="48">
                  <c:v>-10.192</c:v>
                </c:pt>
                <c:pt idx="49">
                  <c:v>-8.9</c:v>
                </c:pt>
                <c:pt idx="50">
                  <c:v>-8.6280000000000001</c:v>
                </c:pt>
                <c:pt idx="51">
                  <c:v>-8.3079999999999998</c:v>
                </c:pt>
                <c:pt idx="52">
                  <c:v>-7.9130000000000003</c:v>
                </c:pt>
                <c:pt idx="53">
                  <c:v>-7.4879999999999995</c:v>
                </c:pt>
                <c:pt idx="54">
                  <c:v>-6.9620000000000006</c:v>
                </c:pt>
                <c:pt idx="55">
                  <c:v>-6.375</c:v>
                </c:pt>
                <c:pt idx="56">
                  <c:v>-5.6629999999999994</c:v>
                </c:pt>
                <c:pt idx="57">
                  <c:v>-4.851</c:v>
                </c:pt>
                <c:pt idx="58">
                  <c:v>-3.9979999999999998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66F-48F1-8360-F2FFDF730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37024"/>
        <c:axId val="26717872"/>
      </c:scatterChart>
      <c:valAx>
        <c:axId val="147837024"/>
        <c:scaling>
          <c:logBase val="10"/>
          <c:orientation val="minMax"/>
          <c:max val="10000"/>
          <c:min val="1.0000000000000002E-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hu-HU" sz="1400"/>
                  <a:t>f [Hz]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50321981627296586"/>
              <c:y val="0.88462642169728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26717872"/>
        <c:crossesAt val="0"/>
        <c:crossBetween val="midCat"/>
      </c:valAx>
      <c:valAx>
        <c:axId val="26717872"/>
        <c:scaling>
          <c:orientation val="minMax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 sz="1400"/>
                  <a:t>phase [mrad]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47837024"/>
        <c:crossesAt val="1.0000000000000002E-3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42410323709535"/>
          <c:y val="0.61746871114794855"/>
          <c:w val="0.59393175853018376"/>
          <c:h val="0.25636579638071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hu-HU" sz="1800" b="1"/>
              <a:t>clay: 6%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67108443127778"/>
          <c:y val="0.1874819435858141"/>
          <c:w val="0.82158634131129649"/>
          <c:h val="0.6145400726826137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Sheet4!$A$15</c:f>
              <c:strCache>
                <c:ptCount val="1"/>
                <c:pt idx="0">
                  <c:v>0,05 S/m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circle"/>
              <c:size val="8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A37-471E-B772-6E5047278B7D}"/>
              </c:ext>
            </c:extLst>
          </c:dPt>
          <c:xVal>
            <c:numRef>
              <c:f>Sheet4!$C$15:$P$15</c:f>
              <c:numCache>
                <c:formatCode>0.0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93.457578522090472</c:v>
                </c:pt>
                <c:pt idx="3">
                  <c:v>93.457578522090472</c:v>
                </c:pt>
                <c:pt idx="4">
                  <c:v>90.851036100612561</c:v>
                </c:pt>
                <c:pt idx="5">
                  <c:v>87.136713150006358</c:v>
                </c:pt>
                <c:pt idx="6">
                  <c:v>81.298058125895821</c:v>
                </c:pt>
                <c:pt idx="7">
                  <c:v>76.541118206698826</c:v>
                </c:pt>
                <c:pt idx="8">
                  <c:v>68.708458230157703</c:v>
                </c:pt>
                <c:pt idx="9">
                  <c:v>58.725400755897219</c:v>
                </c:pt>
                <c:pt idx="10">
                  <c:v>46.487684087058305</c:v>
                </c:pt>
                <c:pt idx="11">
                  <c:v>38.563795125765552</c:v>
                </c:pt>
                <c:pt idx="12">
                  <c:v>30.848429558190848</c:v>
                </c:pt>
                <c:pt idx="13">
                  <c:v>14.844259090316525</c:v>
                </c:pt>
              </c:numCache>
            </c:numRef>
          </c:xVal>
          <c:yVal>
            <c:numRef>
              <c:f>Sheet4!$C$16:$P$16</c:f>
              <c:numCache>
                <c:formatCode>0.0</c:formatCode>
                <c:ptCount val="14"/>
                <c:pt idx="0">
                  <c:v>35.231356944000005</c:v>
                </c:pt>
                <c:pt idx="1">
                  <c:v>35.387887499999998</c:v>
                </c:pt>
                <c:pt idx="2">
                  <c:v>35.341513704</c:v>
                </c:pt>
                <c:pt idx="3">
                  <c:v>36.534608712000001</c:v>
                </c:pt>
                <c:pt idx="4">
                  <c:v>36.106652988</c:v>
                </c:pt>
                <c:pt idx="5">
                  <c:v>37.942651151999996</c:v>
                </c:pt>
                <c:pt idx="6">
                  <c:v>45.515686859999995</c:v>
                </c:pt>
                <c:pt idx="7">
                  <c:v>52.922591568000001</c:v>
                </c:pt>
                <c:pt idx="8">
                  <c:v>62.425450331999997</c:v>
                </c:pt>
                <c:pt idx="9">
                  <c:v>73.628753435999997</c:v>
                </c:pt>
                <c:pt idx="10">
                  <c:v>84.780609228000003</c:v>
                </c:pt>
                <c:pt idx="11">
                  <c:v>93.138323039999989</c:v>
                </c:pt>
                <c:pt idx="12">
                  <c:v>102.79293595199999</c:v>
                </c:pt>
                <c:pt idx="13">
                  <c:v>145.363085028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A37-471E-B772-6E5047278B7D}"/>
            </c:ext>
          </c:extLst>
        </c:ser>
        <c:ser>
          <c:idx val="1"/>
          <c:order val="1"/>
          <c:tx>
            <c:strRef>
              <c:f>Sheet4!$A$17</c:f>
              <c:strCache>
                <c:ptCount val="1"/>
                <c:pt idx="0">
                  <c:v>0,1 S/m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circle"/>
              <c:size val="8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A37-471E-B772-6E5047278B7D}"/>
              </c:ext>
            </c:extLst>
          </c:dPt>
          <c:xVal>
            <c:numRef>
              <c:f>Sheet4!$C$17:$N$17</c:f>
              <c:numCache>
                <c:formatCode>0.0</c:formatCode>
                <c:ptCount val="12"/>
                <c:pt idx="0">
                  <c:v>100</c:v>
                </c:pt>
                <c:pt idx="1">
                  <c:v>91.933962264151035</c:v>
                </c:pt>
                <c:pt idx="2">
                  <c:v>85.636792452830107</c:v>
                </c:pt>
                <c:pt idx="3">
                  <c:v>73.726415094339643</c:v>
                </c:pt>
                <c:pt idx="4">
                  <c:v>64.999999999999901</c:v>
                </c:pt>
                <c:pt idx="5">
                  <c:v>57.05188679245272</c:v>
                </c:pt>
                <c:pt idx="6">
                  <c:v>49.504716981132127</c:v>
                </c:pt>
                <c:pt idx="7">
                  <c:v>40.966981132075503</c:v>
                </c:pt>
                <c:pt idx="8">
                  <c:v>32.452830188679243</c:v>
                </c:pt>
                <c:pt idx="9" formatCode="0.00">
                  <c:v>24.433962264150988</c:v>
                </c:pt>
                <c:pt idx="10" formatCode="0.00">
                  <c:v>17.122641509433951</c:v>
                </c:pt>
                <c:pt idx="11" formatCode="0.00">
                  <c:v>10.448113207547058</c:v>
                </c:pt>
              </c:numCache>
            </c:numRef>
          </c:xVal>
          <c:yVal>
            <c:numRef>
              <c:f>Sheet4!$C$18:$N$18</c:f>
              <c:numCache>
                <c:formatCode>0.0</c:formatCode>
                <c:ptCount val="12"/>
                <c:pt idx="0">
                  <c:v>21.729973356000002</c:v>
                </c:pt>
                <c:pt idx="1">
                  <c:v>24.705367091999996</c:v>
                </c:pt>
                <c:pt idx="2">
                  <c:v>26.699626295999998</c:v>
                </c:pt>
                <c:pt idx="3">
                  <c:v>29.970220644000001</c:v>
                </c:pt>
                <c:pt idx="4">
                  <c:v>42.826898016000001</c:v>
                </c:pt>
                <c:pt idx="5">
                  <c:v>49.010137344</c:v>
                </c:pt>
                <c:pt idx="6">
                  <c:v>56.077234415999996</c:v>
                </c:pt>
                <c:pt idx="7">
                  <c:v>65.554197155999987</c:v>
                </c:pt>
                <c:pt idx="8">
                  <c:v>73.837334591999991</c:v>
                </c:pt>
                <c:pt idx="9">
                  <c:v>80.09063017199999</c:v>
                </c:pt>
                <c:pt idx="10">
                  <c:v>84.168875195999988</c:v>
                </c:pt>
                <c:pt idx="11">
                  <c:v>102.54073888800001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A37-471E-B772-6E5047278B7D}"/>
            </c:ext>
          </c:extLst>
        </c:ser>
        <c:ser>
          <c:idx val="2"/>
          <c:order val="2"/>
          <c:tx>
            <c:strRef>
              <c:f>Sheet4!$A$19</c:f>
              <c:strCache>
                <c:ptCount val="1"/>
                <c:pt idx="0">
                  <c:v>0.5 S/m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circle"/>
              <c:size val="8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A37-471E-B772-6E5047278B7D}"/>
              </c:ext>
            </c:extLst>
          </c:dPt>
          <c:xVal>
            <c:numRef>
              <c:f>Sheet4!$C$19:$N$19</c:f>
              <c:numCache>
                <c:formatCode>0.0</c:formatCode>
                <c:ptCount val="12"/>
                <c:pt idx="0">
                  <c:v>100</c:v>
                </c:pt>
                <c:pt idx="1">
                  <c:v>93.793028084362291</c:v>
                </c:pt>
                <c:pt idx="2">
                  <c:v>85.269369467817697</c:v>
                </c:pt>
                <c:pt idx="3">
                  <c:v>77.609004480384641</c:v>
                </c:pt>
                <c:pt idx="4">
                  <c:v>69.347612282810672</c:v>
                </c:pt>
                <c:pt idx="5">
                  <c:v>62.28827450551853</c:v>
                </c:pt>
                <c:pt idx="6">
                  <c:v>54.398426401486155</c:v>
                </c:pt>
                <c:pt idx="7">
                  <c:v>46.574144902196366</c:v>
                </c:pt>
                <c:pt idx="8">
                  <c:v>39.110479728991329</c:v>
                </c:pt>
                <c:pt idx="9">
                  <c:v>31.515681346300902</c:v>
                </c:pt>
                <c:pt idx="10">
                  <c:v>23.953666265981692</c:v>
                </c:pt>
                <c:pt idx="11">
                  <c:v>16.46814555786246</c:v>
                </c:pt>
              </c:numCache>
            </c:numRef>
          </c:xVal>
          <c:yVal>
            <c:numRef>
              <c:f>Sheet4!$C$20:$N$20</c:f>
              <c:numCache>
                <c:formatCode>0.0</c:formatCode>
                <c:ptCount val="12"/>
                <c:pt idx="0">
                  <c:v>9.9996891119999987</c:v>
                </c:pt>
                <c:pt idx="1">
                  <c:v>10.184630904</c:v>
                </c:pt>
                <c:pt idx="2">
                  <c:v>11.669041440000001</c:v>
                </c:pt>
                <c:pt idx="3">
                  <c:v>14.220144539999998</c:v>
                </c:pt>
                <c:pt idx="4">
                  <c:v>16.999002467999997</c:v>
                </c:pt>
                <c:pt idx="5">
                  <c:v>21.046311971999998</c:v>
                </c:pt>
                <c:pt idx="6">
                  <c:v>26.045224380000001</c:v>
                </c:pt>
                <c:pt idx="7">
                  <c:v>32.325647508000003</c:v>
                </c:pt>
                <c:pt idx="8">
                  <c:v>40.358513411999994</c:v>
                </c:pt>
                <c:pt idx="9">
                  <c:v>54.469501379999997</c:v>
                </c:pt>
                <c:pt idx="10">
                  <c:v>60.275452104000003</c:v>
                </c:pt>
                <c:pt idx="11">
                  <c:v>73.787860439999989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A37-471E-B772-6E5047278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2042048"/>
        <c:axId val="155056592"/>
      </c:scatterChart>
      <c:valAx>
        <c:axId val="26204204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hu-HU" sz="1400"/>
                  <a:t>water saturation [%]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36084384501442274"/>
              <c:y val="0.87971152034157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55056592"/>
        <c:crosses val="autoZero"/>
        <c:crossBetween val="midCat"/>
      </c:valAx>
      <c:valAx>
        <c:axId val="155056592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 sz="1400"/>
                  <a:t>resistivity [ohm 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262042048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65845482186019"/>
          <c:y val="0.21474415500891067"/>
          <c:w val="0.53783799797302567"/>
          <c:h val="7.28160436256147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ρ</a:t>
            </a:r>
            <a:r>
              <a:rPr lang="en-US" sz="1400" b="0" i="1" u="none" strike="noStrike" baseline="-25000" dirty="0">
                <a:effectLst/>
              </a:rPr>
              <a:t>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ro0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09-4864-A5AD-636F116AD9BF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CC99"/>
                </a:solidFill>
                <a:ln w="9525">
                  <a:noFill/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09-4864-A5AD-636F116AD9BF}"/>
              </c:ext>
            </c:extLst>
          </c:dPt>
          <c:xVal>
            <c:numRef>
              <c:f>Sheet4!$A$2:$A$4</c:f>
              <c:numCache>
                <c:formatCode>General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0.35</c:v>
                </c:pt>
              </c:numCache>
            </c:numRef>
          </c:xVal>
          <c:yVal>
            <c:numRef>
              <c:f>Sheet4!$B$2:$B$4</c:f>
              <c:numCache>
                <c:formatCode>General</c:formatCode>
                <c:ptCount val="3"/>
                <c:pt idx="0">
                  <c:v>4.2102199999999996</c:v>
                </c:pt>
                <c:pt idx="1">
                  <c:v>4.1874900000000004</c:v>
                </c:pt>
                <c:pt idx="2">
                  <c:v>4.1090200000000001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009-4864-A5AD-636F116AD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9420752"/>
        <c:axId val="149717776"/>
      </c:scatterChart>
      <c:valAx>
        <c:axId val="65942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hu-HU"/>
                  <a:t>salinity [S/m]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49717776"/>
        <c:crosses val="autoZero"/>
        <c:crossBetween val="midCat"/>
      </c:valAx>
      <c:valAx>
        <c:axId val="14971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659420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Sheet4!$C$1</c:f>
              <c:strCache>
                <c:ptCount val="1"/>
                <c:pt idx="0">
                  <c:v>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66F-4416-B530-EA030C5EDCF0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CC99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66F-4416-B530-EA030C5EDCF0}"/>
              </c:ext>
            </c:extLst>
          </c:dPt>
          <c:xVal>
            <c:numRef>
              <c:f>Sheet4!$A$2:$A$4</c:f>
              <c:numCache>
                <c:formatCode>General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0.35</c:v>
                </c:pt>
              </c:numCache>
            </c:numRef>
          </c:xVal>
          <c:yVal>
            <c:numRef>
              <c:f>Sheet4!$C$2:$C$4</c:f>
              <c:numCache>
                <c:formatCode>General</c:formatCode>
                <c:ptCount val="3"/>
                <c:pt idx="0">
                  <c:v>0.345167</c:v>
                </c:pt>
                <c:pt idx="1">
                  <c:v>0.20705299999999999</c:v>
                </c:pt>
                <c:pt idx="2">
                  <c:v>0.19839200000000001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66F-4416-B530-EA030C5ED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414240"/>
        <c:axId val="149720272"/>
      </c:scatterChart>
      <c:valAx>
        <c:axId val="6624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hu-HU"/>
                  <a:t>salinity [S/m]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49720272"/>
        <c:crosses val="autoZero"/>
        <c:crossBetween val="midCat"/>
      </c:valAx>
      <c:valAx>
        <c:axId val="14972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662414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τ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Sheet4!$D$1</c:f>
              <c:strCache>
                <c:ptCount val="1"/>
                <c:pt idx="0">
                  <c:v>tau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6E6-4B50-914F-669EBDBBD9D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CC99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6E6-4B50-914F-669EBDBBD9DD}"/>
              </c:ext>
            </c:extLst>
          </c:dPt>
          <c:xVal>
            <c:numRef>
              <c:f>Sheet4!$A$2:$A$4</c:f>
              <c:numCache>
                <c:formatCode>General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0.35</c:v>
                </c:pt>
              </c:numCache>
            </c:numRef>
          </c:xVal>
          <c:yVal>
            <c:numRef>
              <c:f>Sheet4!$D$2:$D$4</c:f>
              <c:numCache>
                <c:formatCode>General</c:formatCode>
                <c:ptCount val="3"/>
                <c:pt idx="0">
                  <c:v>-4.4701399999999998</c:v>
                </c:pt>
                <c:pt idx="1">
                  <c:v>-4.6957899999999997</c:v>
                </c:pt>
                <c:pt idx="2">
                  <c:v>-9.7191399999999994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6E6-4B50-914F-669EBDBBD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414240"/>
        <c:axId val="149720272"/>
      </c:scatterChart>
      <c:valAx>
        <c:axId val="6624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hu-HU"/>
                  <a:t>salinity [S/m]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49720272"/>
        <c:crosses val="autoZero"/>
        <c:crossBetween val="midCat"/>
      </c:valAx>
      <c:valAx>
        <c:axId val="14972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662414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Sheet4!$E$1</c:f>
              <c:strCache>
                <c:ptCount val="1"/>
                <c:pt idx="0">
                  <c:v>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8F-42DC-9CF9-4BA7767AFF1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CC99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8F-42DC-9CF9-4BA7767AFF1B}"/>
              </c:ext>
            </c:extLst>
          </c:dPt>
          <c:xVal>
            <c:numRef>
              <c:f>Sheet4!$A$2:$A$4</c:f>
              <c:numCache>
                <c:formatCode>General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0.35</c:v>
                </c:pt>
              </c:numCache>
            </c:numRef>
          </c:xVal>
          <c:yVal>
            <c:numRef>
              <c:f>Sheet4!$E$2:$E$4</c:f>
              <c:numCache>
                <c:formatCode>General</c:formatCode>
                <c:ptCount val="3"/>
                <c:pt idx="0">
                  <c:v>0.16808799999999999</c:v>
                </c:pt>
                <c:pt idx="1">
                  <c:v>0.26390200000000003</c:v>
                </c:pt>
                <c:pt idx="2">
                  <c:v>0.22367100000000001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38F-42DC-9CF9-4BA7767AF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414240"/>
        <c:axId val="149720272"/>
      </c:scatterChart>
      <c:valAx>
        <c:axId val="66241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hu-HU"/>
                  <a:t>salinity</a:t>
                </a:r>
                <a:r>
                  <a:rPr lang="hu-HU" baseline="0"/>
                  <a:t> [S/m]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49720272"/>
        <c:crosses val="autoZero"/>
        <c:crossBetween val="midCat"/>
      </c:valAx>
      <c:valAx>
        <c:axId val="14972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662414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3E01D-6FFD-45AE-A27B-D1724B95CECB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31DED-5BA7-484D-A9D5-6B29A23351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020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1DED-5BA7-484D-A9D5-6B29A23351D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04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1DED-5BA7-484D-A9D5-6B29A23351D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90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1DED-5BA7-484D-A9D5-6B29A23351D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684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raw SIP resistivity and phase spectra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1DED-5BA7-484D-A9D5-6B29A23351D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01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interpretation of spectral induced polarization data is generally carried out by means of macroscopic relaxation models,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resistivity </a:t>
            </a: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is the imaginary unit, 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the chargeability defined as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 1-ρ∞/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where ρ∞ is the resistivity at very high frequency, 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the resistivity at DC current (ρ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&gt;ρ∞ are the two asymptotes of the resistivity module curve), 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τ is a time constant directly related to the mean soil grain size (e.g.,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Vanhala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1997) and 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Cole-Cole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exponent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(tipica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y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in the range 0.1–0.6, with smaller values associated to wider grain (and pore) size distribution 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l-G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angular frequency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1DED-5BA7-484D-A9D5-6B29A23351D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427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interpretation of spectral induced polarization data is generally carried out by means of macroscopic relaxation models,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resistivity </a:t>
            </a:r>
            <a:endParaRPr lang="hu-H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is the imaginary unit, 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the chargeability defined as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m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 1-ρ∞/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, where ρ∞ is the resistivity at very high frequency, 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the resistivity at DC current (ρ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&gt;ρ∞ are the two asymptotes of the resistivity module curve), 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τ is a time constant directly related to the mean soil grain size (e.g.,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Vanhala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1997) and 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is 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Cole-Cole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exponent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 (tipica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hu-HU" dirty="0">
                <a:latin typeface="Cambria Math" panose="02040503050406030204" pitchFamily="18" charset="0"/>
                <a:ea typeface="Cambria Math" panose="02040503050406030204" pitchFamily="18" charset="0"/>
              </a:rPr>
              <a:t>y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in the range 0.1–0.6, with smaller values associated to wider grain (and pore) size distribution </a:t>
            </a:r>
            <a:endParaRPr lang="hu-H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l-G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</a:t>
            </a:r>
            <a:r>
              <a:rPr lang="hu-H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angular frequency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31DED-5BA7-484D-A9D5-6B29A23351D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33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784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21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510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4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87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87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63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6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189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26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677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4020-A630-4971-8F3A-637C36F79DA6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BF18E-052A-4740-8E30-E6060C9FD0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3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m-weigand.github.io/ccd_tools/doc_ccd/index.html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5264727"/>
            <a:ext cx="12192000" cy="1620982"/>
          </a:xfrm>
          <a:prstGeom prst="rect">
            <a:avLst/>
          </a:prstGeom>
          <a:solidFill>
            <a:srgbClr val="6CB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5616" y="945663"/>
            <a:ext cx="10380929" cy="2384588"/>
          </a:xfrm>
        </p:spPr>
        <p:txBody>
          <a:bodyPr>
            <a:noAutofit/>
          </a:bodyPr>
          <a:lstStyle/>
          <a:p>
            <a:pPr algn="l"/>
            <a:r>
              <a:rPr lang="en-US" sz="3600" cap="all" dirty="0">
                <a:solidFill>
                  <a:srgbClr val="216D9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Spectral Induced Polarization: Laboratory measurements on artificial soils with varying water saturation, salinity and clay content</a:t>
            </a:r>
            <a:endParaRPr lang="hu-HU" sz="3600" cap="all" dirty="0">
              <a:solidFill>
                <a:srgbClr val="216D9B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425616" y="5480469"/>
            <a:ext cx="11147910" cy="11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000" baseline="30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it-IT" sz="20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Veronika Iván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hu-HU" sz="2000" baseline="30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Benjamin Mary, </a:t>
            </a:r>
            <a:r>
              <a:rPr lang="hu-HU" sz="2000" baseline="30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Nimrod Schwartz, </a:t>
            </a:r>
            <a:r>
              <a:rPr lang="hu-HU" sz="2000" baseline="30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Massimiliano Ghinassi,  </a:t>
            </a:r>
            <a:r>
              <a:rPr lang="hu-HU" sz="2000" baseline="30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Giorgio Cassiani</a:t>
            </a:r>
            <a:endParaRPr lang="hu-HU" sz="20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Geosciences, University of Padova, Via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Gradenigo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6, 35131, Padova, Italy</a:t>
            </a:r>
            <a:endParaRPr lang="hu-HU" sz="16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en-US" sz="1600" baseline="30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Department of Soil and Water Sciences, The Hebrew University of Jerusalem, Rehovot 7610001, Israel</a:t>
            </a:r>
            <a:endParaRPr lang="hu-HU" sz="16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A62345-C208-48E0-8B7E-B0A19E25D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19" y="3429000"/>
            <a:ext cx="1406404" cy="1418223"/>
          </a:xfrm>
          <a:prstGeom prst="rect">
            <a:avLst/>
          </a:prstGeom>
        </p:spPr>
      </p:pic>
      <p:pic>
        <p:nvPicPr>
          <p:cNvPr id="6" name="Picture 4" descr="Risultato immagini per egu 2021">
            <a:extLst>
              <a:ext uri="{FF2B5EF4-FFF2-40B4-BE49-F238E27FC236}">
                <a16:creationId xmlns:a16="http://schemas.microsoft.com/office/drawing/2014/main" id="{34667F8E-27BB-4C1F-A76F-A17B93A54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9" r="32574" b="31571"/>
          <a:stretch/>
        </p:blipFill>
        <p:spPr bwMode="auto">
          <a:xfrm>
            <a:off x="10012671" y="0"/>
            <a:ext cx="2078402" cy="75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366BD-4399-4AE0-BC76-8F9BE6052231}"/>
              </a:ext>
            </a:extLst>
          </p:cNvPr>
          <p:cNvSpPr txBox="1"/>
          <p:nvPr/>
        </p:nvSpPr>
        <p:spPr>
          <a:xfrm>
            <a:off x="10902869" y="851293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  <a:r>
              <a:rPr lang="en-US" sz="1200" baseline="30000" dirty="0" err="1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</a:t>
            </a:r>
            <a:r>
              <a:rPr lang="en-US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May</a:t>
            </a:r>
            <a:endParaRPr lang="en-GB" sz="1200" dirty="0">
              <a:solidFill>
                <a:srgbClr val="1176A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03014-33BB-4E26-ABFB-E282F6AE315A}"/>
              </a:ext>
            </a:extLst>
          </p:cNvPr>
          <p:cNvSpPr txBox="1"/>
          <p:nvPr/>
        </p:nvSpPr>
        <p:spPr>
          <a:xfrm>
            <a:off x="10955696" y="548502"/>
            <a:ext cx="6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hu-HU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022</a:t>
            </a:r>
            <a:endParaRPr lang="en-GB" dirty="0">
              <a:solidFill>
                <a:srgbClr val="1176A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26" name="Picture 2" descr="https://www.geoscienze.unipd.it/sites/geoscienze.unipd.it/files/geoscienze_1.png">
            <a:extLst>
              <a:ext uri="{FF2B5EF4-FFF2-40B4-BE49-F238E27FC236}">
                <a16:creationId xmlns:a16="http://schemas.microsoft.com/office/drawing/2014/main" id="{5D59D6F4-D1BF-41E0-B66C-F4C61F901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32" y="3496579"/>
            <a:ext cx="1557264" cy="141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34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C204C58-36FD-478D-BCB3-A6CC7592955D}"/>
              </a:ext>
            </a:extLst>
          </p:cNvPr>
          <p:cNvGrpSpPr/>
          <p:nvPr/>
        </p:nvGrpSpPr>
        <p:grpSpPr>
          <a:xfrm>
            <a:off x="0" y="365125"/>
            <a:ext cx="5024582" cy="894049"/>
            <a:chOff x="0" y="365125"/>
            <a:chExt cx="3538848" cy="894049"/>
          </a:xfrm>
        </p:grpSpPr>
        <p:sp>
          <p:nvSpPr>
            <p:cNvPr id="30" name="Téglalap 3">
              <a:extLst>
                <a:ext uri="{FF2B5EF4-FFF2-40B4-BE49-F238E27FC236}">
                  <a16:creationId xmlns:a16="http://schemas.microsoft.com/office/drawing/2014/main" id="{C4CDC4FF-8368-4893-A467-C8873914BE36}"/>
                </a:ext>
              </a:extLst>
            </p:cNvPr>
            <p:cNvSpPr/>
            <p:nvPr/>
          </p:nvSpPr>
          <p:spPr>
            <a:xfrm>
              <a:off x="0" y="365125"/>
              <a:ext cx="3538848" cy="894049"/>
            </a:xfrm>
            <a:prstGeom prst="rect">
              <a:avLst/>
            </a:prstGeom>
            <a:solidFill>
              <a:srgbClr val="6CB8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Téglalap 10">
              <a:extLst>
                <a:ext uri="{FF2B5EF4-FFF2-40B4-BE49-F238E27FC236}">
                  <a16:creationId xmlns:a16="http://schemas.microsoft.com/office/drawing/2014/main" id="{C3C5CEFF-256B-4F78-9EB2-541C55280D5E}"/>
                </a:ext>
              </a:extLst>
            </p:cNvPr>
            <p:cNvSpPr/>
            <p:nvPr/>
          </p:nvSpPr>
          <p:spPr>
            <a:xfrm>
              <a:off x="0" y="1169174"/>
              <a:ext cx="3538848" cy="90000"/>
            </a:xfrm>
            <a:prstGeom prst="rect">
              <a:avLst/>
            </a:prstGeom>
            <a:solidFill>
              <a:srgbClr val="DF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000" y="365125"/>
            <a:ext cx="4873304" cy="894049"/>
          </a:xfrm>
        </p:spPr>
        <p:txBody>
          <a:bodyPr>
            <a:normAutofit/>
          </a:bodyPr>
          <a:lstStyle/>
          <a:p>
            <a:r>
              <a:rPr lang="hu-HU" sz="40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1. Aims of the study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11641833" y="455771"/>
            <a:ext cx="593432" cy="1200329"/>
            <a:chOff x="11373126" y="5657671"/>
            <a:chExt cx="593432" cy="1200329"/>
          </a:xfrm>
        </p:grpSpPr>
        <p:sp>
          <p:nvSpPr>
            <p:cNvPr id="6" name="Szövegdoboz 5"/>
            <p:cNvSpPr txBox="1"/>
            <p:nvPr/>
          </p:nvSpPr>
          <p:spPr>
            <a:xfrm>
              <a:off x="11373126" y="5657671"/>
              <a:ext cx="5934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hu-HU" sz="8000" dirty="0">
                  <a:solidFill>
                    <a:srgbClr val="2683C6">
                      <a:lumMod val="75000"/>
                    </a:srgbClr>
                  </a:solidFill>
                  <a:latin typeface="ESRI IGL Font21" panose="02000000000000000000" pitchFamily="2" charset="0"/>
                  <a:ea typeface="Cambria Math" panose="02040503050406030204" pitchFamily="18" charset="0"/>
                </a:rPr>
                <a:t>i</a:t>
              </a: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1478123" y="5996225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</p:grpSp>
      <p:sp>
        <p:nvSpPr>
          <p:cNvPr id="19" name="Tartalom helye 6">
            <a:extLst>
              <a:ext uri="{FF2B5EF4-FFF2-40B4-BE49-F238E27FC236}">
                <a16:creationId xmlns:a16="http://schemas.microsoft.com/office/drawing/2014/main" id="{B85F3C8B-CAFC-49AA-9EDD-869D4DB0EF90}"/>
              </a:ext>
            </a:extLst>
          </p:cNvPr>
          <p:cNvSpPr txBox="1">
            <a:spLocks/>
          </p:cNvSpPr>
          <p:nvPr/>
        </p:nvSpPr>
        <p:spPr>
          <a:xfrm>
            <a:off x="352926" y="1507958"/>
            <a:ext cx="11473314" cy="4669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rid </a:t>
            </a:r>
            <a:r>
              <a:rPr lang="hu-HU" sz="22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semi-arid agricultural and natural ecosystems: fundamentally constrained by water availability and soil water dynamics</a:t>
            </a:r>
            <a:endParaRPr lang="hu-HU" sz="22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understanding of the distribution and fluxes of soil-water in semi-arid environments</a:t>
            </a:r>
          </a:p>
          <a:p>
            <a:endParaRPr lang="en-US" sz="22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hu-HU" sz="22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Szövegdoboz 18">
            <a:extLst>
              <a:ext uri="{FF2B5EF4-FFF2-40B4-BE49-F238E27FC236}">
                <a16:creationId xmlns:a16="http://schemas.microsoft.com/office/drawing/2014/main" id="{C9E98869-DBED-4C6B-853D-494BED920CDE}"/>
              </a:ext>
            </a:extLst>
          </p:cNvPr>
          <p:cNvSpPr txBox="1"/>
          <p:nvPr/>
        </p:nvSpPr>
        <p:spPr>
          <a:xfrm>
            <a:off x="8459422" y="2861084"/>
            <a:ext cx="3479127" cy="2031325"/>
          </a:xfrm>
          <a:prstGeom prst="rect">
            <a:avLst/>
          </a:prstGeom>
          <a:solidFill>
            <a:srgbClr val="ECF38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DRYLANDS: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highly heterogenous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varying salt content, typically high in upper soil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low levels of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potentially deep water uptake by plants</a:t>
            </a:r>
          </a:p>
        </p:txBody>
      </p:sp>
      <p:sp>
        <p:nvSpPr>
          <p:cNvPr id="32" name="Tartalom helye 6">
            <a:extLst>
              <a:ext uri="{FF2B5EF4-FFF2-40B4-BE49-F238E27FC236}">
                <a16:creationId xmlns:a16="http://schemas.microsoft.com/office/drawing/2014/main" id="{A6CB641F-7461-4DF2-83AB-CBCA3F38B97C}"/>
              </a:ext>
            </a:extLst>
          </p:cNvPr>
          <p:cNvSpPr txBox="1">
            <a:spLocks/>
          </p:cNvSpPr>
          <p:nvPr/>
        </p:nvSpPr>
        <p:spPr>
          <a:xfrm>
            <a:off x="324000" y="2781300"/>
            <a:ext cx="8247732" cy="371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resistivity: inversely related both to soil solution salinity and to soil water content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hard to interpret</a:t>
            </a:r>
          </a:p>
          <a:p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Spectral Induced Polarization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measurements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discriminate between the effects of water content and water salinity on soil resistivity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Aims of the lab experiments</a:t>
            </a:r>
            <a:endParaRPr lang="hu-HU" sz="20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experiment setup: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SIP response on „artificial soil” samples (sand-clay mixtures) with 3 gradually changing variables: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clay content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	        0 – 2 – 4 – 6 – 8 %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water 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saturation:   5 – 100%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Tx/>
              <a:buChar char="-"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alinity</a:t>
            </a: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	        0,05 – 0,1 – 0,35 – 0,7 S/m</a:t>
            </a:r>
          </a:p>
          <a:p>
            <a:endParaRPr lang="hu-HU" sz="20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Picture 14" descr="A group of people walking on a dirt road&#10;&#10;Description automatically generated with low confidence">
            <a:extLst>
              <a:ext uri="{FF2B5EF4-FFF2-40B4-BE49-F238E27FC236}">
                <a16:creationId xmlns:a16="http://schemas.microsoft.com/office/drawing/2014/main" id="{8751CE7A-5ECF-4138-A2E8-5F81C526B2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726" y="5039393"/>
            <a:ext cx="6332220" cy="169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Risultato immagini per egu 2021">
            <a:extLst>
              <a:ext uri="{FF2B5EF4-FFF2-40B4-BE49-F238E27FC236}">
                <a16:creationId xmlns:a16="http://schemas.microsoft.com/office/drawing/2014/main" id="{7B9DE852-CD10-4B1A-88BD-CD975F340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9" r="32574" b="31571"/>
          <a:stretch/>
        </p:blipFill>
        <p:spPr bwMode="auto">
          <a:xfrm>
            <a:off x="10532195" y="0"/>
            <a:ext cx="1558877" cy="5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FBD6AE-8BE3-4B99-A82E-990DAC3AB769}"/>
              </a:ext>
            </a:extLst>
          </p:cNvPr>
          <p:cNvSpPr txBox="1"/>
          <p:nvPr/>
        </p:nvSpPr>
        <p:spPr>
          <a:xfrm>
            <a:off x="11060668" y="415897"/>
            <a:ext cx="103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24.05.</a:t>
            </a:r>
            <a:r>
              <a:rPr lang="en-US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022.</a:t>
            </a:r>
            <a:endParaRPr lang="en-GB" sz="1200" dirty="0">
              <a:solidFill>
                <a:srgbClr val="1176A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9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BDBC141-3B25-40ED-9C5A-8B7F5621E007}"/>
              </a:ext>
            </a:extLst>
          </p:cNvPr>
          <p:cNvGrpSpPr/>
          <p:nvPr/>
        </p:nvGrpSpPr>
        <p:grpSpPr>
          <a:xfrm>
            <a:off x="0" y="365125"/>
            <a:ext cx="10045700" cy="894049"/>
            <a:chOff x="0" y="365125"/>
            <a:chExt cx="3538848" cy="894049"/>
          </a:xfrm>
        </p:grpSpPr>
        <p:sp>
          <p:nvSpPr>
            <p:cNvPr id="21" name="Téglalap 3">
              <a:extLst>
                <a:ext uri="{FF2B5EF4-FFF2-40B4-BE49-F238E27FC236}">
                  <a16:creationId xmlns:a16="http://schemas.microsoft.com/office/drawing/2014/main" id="{F53A4E3B-442A-4153-BFA3-83B0460A88F8}"/>
                </a:ext>
              </a:extLst>
            </p:cNvPr>
            <p:cNvSpPr/>
            <p:nvPr/>
          </p:nvSpPr>
          <p:spPr>
            <a:xfrm>
              <a:off x="0" y="365125"/>
              <a:ext cx="3538848" cy="894049"/>
            </a:xfrm>
            <a:prstGeom prst="rect">
              <a:avLst/>
            </a:prstGeom>
            <a:solidFill>
              <a:srgbClr val="6CB8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Téglalap 10">
              <a:extLst>
                <a:ext uri="{FF2B5EF4-FFF2-40B4-BE49-F238E27FC236}">
                  <a16:creationId xmlns:a16="http://schemas.microsoft.com/office/drawing/2014/main" id="{FDE12194-83FC-470E-91EC-62A703DB91AA}"/>
                </a:ext>
              </a:extLst>
            </p:cNvPr>
            <p:cNvSpPr/>
            <p:nvPr/>
          </p:nvSpPr>
          <p:spPr>
            <a:xfrm>
              <a:off x="0" y="1169174"/>
              <a:ext cx="3538848" cy="90000"/>
            </a:xfrm>
            <a:prstGeom prst="rect">
              <a:avLst/>
            </a:prstGeom>
            <a:solidFill>
              <a:srgbClr val="DF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999" y="365125"/>
            <a:ext cx="11868001" cy="8940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2.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3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Experiment setup</a:t>
            </a:r>
            <a:r>
              <a:rPr lang="en-US" sz="3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hu-HU" sz="3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Methods</a:t>
            </a:r>
            <a:r>
              <a:rPr lang="en-US" sz="3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and materials</a:t>
            </a:r>
            <a:endParaRPr lang="hu-HU" sz="36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artalom helye 6">
            <a:extLst>
              <a:ext uri="{FF2B5EF4-FFF2-40B4-BE49-F238E27FC236}">
                <a16:creationId xmlns:a16="http://schemas.microsoft.com/office/drawing/2014/main" id="{1E54141B-CC50-45AB-8695-6912F08548AE}"/>
              </a:ext>
            </a:extLst>
          </p:cNvPr>
          <p:cNvSpPr txBox="1">
            <a:spLocks/>
          </p:cNvSpPr>
          <p:nvPr/>
        </p:nvSpPr>
        <p:spPr>
          <a:xfrm>
            <a:off x="163743" y="1449052"/>
            <a:ext cx="2873664" cy="20746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6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EQUIPMENT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SIP equipment:  ZEL-SIP04-V02 impedance meter + Agilent 33220A function generator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saturation-desaturation equipment 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oven for constant temperature</a:t>
            </a:r>
          </a:p>
          <a:p>
            <a:r>
              <a:rPr lang="hu-HU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plexiglass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sample holder cells</a:t>
            </a:r>
          </a:p>
        </p:txBody>
      </p:sp>
      <p:sp>
        <p:nvSpPr>
          <p:cNvPr id="11" name="Tartalom helye 6">
            <a:extLst>
              <a:ext uri="{FF2B5EF4-FFF2-40B4-BE49-F238E27FC236}">
                <a16:creationId xmlns:a16="http://schemas.microsoft.com/office/drawing/2014/main" id="{AED31C27-D191-472E-BA8F-D065D890B025}"/>
              </a:ext>
            </a:extLst>
          </p:cNvPr>
          <p:cNvSpPr txBox="1">
            <a:spLocks/>
          </p:cNvSpPr>
          <p:nvPr/>
        </p:nvSpPr>
        <p:spPr>
          <a:xfrm>
            <a:off x="3255871" y="1449052"/>
            <a:ext cx="2621664" cy="20746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6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MATERIALS</a:t>
            </a: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sand (SiO</a:t>
            </a:r>
            <a:r>
              <a:rPr lang="en-US" sz="1400" baseline="-25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&gt; 99.6%; very fine-coarse d= 0,1 - 0,6 mm</a:t>
            </a:r>
            <a:r>
              <a:rPr lang="hu-HU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clay powder (Ca-montmorillonite</a:t>
            </a:r>
            <a:r>
              <a:rPr lang="hu-HU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hu-HU" sz="14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NaCl – for increase pore water salinity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artalom helye 6">
            <a:extLst>
              <a:ext uri="{FF2B5EF4-FFF2-40B4-BE49-F238E27FC236}">
                <a16:creationId xmlns:a16="http://schemas.microsoft.com/office/drawing/2014/main" id="{F7F858DD-AEBC-44A9-B72B-C009F51CD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9052"/>
            <a:ext cx="5918055" cy="20746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17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STEPS</a:t>
            </a:r>
          </a:p>
          <a:p>
            <a:pPr marL="342900" indent="-342900">
              <a:buAutoNum type="arabicPeriod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Creating the </a:t>
            </a: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artificial soil samples</a:t>
            </a:r>
          </a:p>
          <a:p>
            <a:pPr marL="342900" indent="-342900">
              <a:buAutoNum type="arabicPeriod"/>
            </a:pP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illing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the sample holder cells</a:t>
            </a: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under dry conditions</a:t>
            </a:r>
            <a:endParaRPr lang="hu-HU" sz="15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Saturation of samples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 </a:t>
            </a:r>
            <a:r>
              <a:rPr lang="en-US" sz="1500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tapwater</a:t>
            </a: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 saline water </a:t>
            </a:r>
          </a:p>
          <a:p>
            <a:pPr marL="342900" indent="-342900">
              <a:buAutoNum type="arabicPeriod"/>
            </a:pP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Decreasing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water content</a:t>
            </a: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obtained by air injection (0,05-2 bar)</a:t>
            </a:r>
            <a:endParaRPr lang="hu-HU" sz="15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Weight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measurement at each de-saturation steps</a:t>
            </a:r>
            <a:endParaRPr lang="hu-HU" sz="15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SIP measurement at each de-saturation steps</a:t>
            </a: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°C</a:t>
            </a: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0.01 Hz</a:t>
            </a: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en-US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45 kHz</a:t>
            </a:r>
            <a:r>
              <a:rPr lang="hu-HU" sz="15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5 V)</a:t>
            </a:r>
            <a:endParaRPr lang="en-US" sz="15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hu-HU" sz="14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21C590-6217-485A-B5FB-1D9E6837AB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" b="8991"/>
          <a:stretch/>
        </p:blipFill>
        <p:spPr>
          <a:xfrm rot="16200000">
            <a:off x="1261322" y="4297374"/>
            <a:ext cx="2897079" cy="1834742"/>
          </a:xfrm>
          <a:prstGeom prst="rect">
            <a:avLst/>
          </a:prstGeom>
        </p:spPr>
      </p:pic>
      <p:sp>
        <p:nvSpPr>
          <p:cNvPr id="14" name="Szövegdoboz 2">
            <a:extLst>
              <a:ext uri="{FF2B5EF4-FFF2-40B4-BE49-F238E27FC236}">
                <a16:creationId xmlns:a16="http://schemas.microsoft.com/office/drawing/2014/main" id="{F74E8D62-FB42-4739-B02E-2A759116A8C1}"/>
              </a:ext>
            </a:extLst>
          </p:cNvPr>
          <p:cNvSpPr txBox="1"/>
          <p:nvPr/>
        </p:nvSpPr>
        <p:spPr>
          <a:xfrm>
            <a:off x="1780285" y="3747737"/>
            <a:ext cx="380232" cy="400110"/>
          </a:xfrm>
          <a:prstGeom prst="rect">
            <a:avLst/>
          </a:prstGeom>
          <a:solidFill>
            <a:srgbClr val="FEFFCD"/>
          </a:solidFill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2.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F2D944-5EBF-4A65-AD81-EA4F55D2B9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t="12256" r="10352" b="10335"/>
          <a:stretch/>
        </p:blipFill>
        <p:spPr>
          <a:xfrm>
            <a:off x="158874" y="5386329"/>
            <a:ext cx="1404359" cy="13374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561302-12E4-4C2E-A6A9-D73CDFC306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2" r="19151" b="22591"/>
          <a:stretch/>
        </p:blipFill>
        <p:spPr>
          <a:xfrm>
            <a:off x="146669" y="3809909"/>
            <a:ext cx="1404359" cy="1493334"/>
          </a:xfrm>
          <a:prstGeom prst="rect">
            <a:avLst/>
          </a:prstGeom>
        </p:spPr>
      </p:pic>
      <p:sp>
        <p:nvSpPr>
          <p:cNvPr id="17" name="Szövegdoboz 2">
            <a:extLst>
              <a:ext uri="{FF2B5EF4-FFF2-40B4-BE49-F238E27FC236}">
                <a16:creationId xmlns:a16="http://schemas.microsoft.com/office/drawing/2014/main" id="{B6D27C6E-C195-475B-BE9A-7E0AA7A28FD5}"/>
              </a:ext>
            </a:extLst>
          </p:cNvPr>
          <p:cNvSpPr txBox="1"/>
          <p:nvPr/>
        </p:nvSpPr>
        <p:spPr>
          <a:xfrm>
            <a:off x="146669" y="5113954"/>
            <a:ext cx="380232" cy="400110"/>
          </a:xfrm>
          <a:prstGeom prst="rect">
            <a:avLst/>
          </a:prstGeom>
          <a:solidFill>
            <a:srgbClr val="FEFFCD"/>
          </a:solidFill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1.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CDBF196-68A7-4092-B56C-93362617C2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2405" y="4160963"/>
            <a:ext cx="2897077" cy="21728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4117A2-3588-4F50-9B63-1B02F1BF21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6" b="9615"/>
          <a:stretch/>
        </p:blipFill>
        <p:spPr>
          <a:xfrm rot="5400000">
            <a:off x="5133473" y="4366380"/>
            <a:ext cx="2880437" cy="17342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6A6D4D-1E76-47EF-A2D3-E8DE225B94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b="4306"/>
          <a:stretch/>
        </p:blipFill>
        <p:spPr>
          <a:xfrm rot="5400000">
            <a:off x="9499014" y="4180867"/>
            <a:ext cx="2897080" cy="2133002"/>
          </a:xfrm>
          <a:prstGeom prst="rect">
            <a:avLst/>
          </a:prstGeom>
        </p:spPr>
      </p:pic>
      <p:sp>
        <p:nvSpPr>
          <p:cNvPr id="29" name="Szövegdoboz 2">
            <a:extLst>
              <a:ext uri="{FF2B5EF4-FFF2-40B4-BE49-F238E27FC236}">
                <a16:creationId xmlns:a16="http://schemas.microsoft.com/office/drawing/2014/main" id="{47E88D9D-E47D-47D6-9244-8FB1CC96EE62}"/>
              </a:ext>
            </a:extLst>
          </p:cNvPr>
          <p:cNvSpPr txBox="1"/>
          <p:nvPr/>
        </p:nvSpPr>
        <p:spPr>
          <a:xfrm>
            <a:off x="5697286" y="4913899"/>
            <a:ext cx="398714" cy="400110"/>
          </a:xfrm>
          <a:prstGeom prst="rect">
            <a:avLst/>
          </a:prstGeom>
          <a:solidFill>
            <a:srgbClr val="FEFFCD"/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4.</a:t>
            </a:r>
          </a:p>
        </p:txBody>
      </p:sp>
      <p:sp>
        <p:nvSpPr>
          <p:cNvPr id="30" name="Szövegdoboz 2">
            <a:extLst>
              <a:ext uri="{FF2B5EF4-FFF2-40B4-BE49-F238E27FC236}">
                <a16:creationId xmlns:a16="http://schemas.microsoft.com/office/drawing/2014/main" id="{F5830119-2099-4C5E-AA4F-EF213F21645F}"/>
              </a:ext>
            </a:extLst>
          </p:cNvPr>
          <p:cNvSpPr txBox="1"/>
          <p:nvPr/>
        </p:nvSpPr>
        <p:spPr>
          <a:xfrm>
            <a:off x="7574539" y="3793304"/>
            <a:ext cx="396196" cy="400110"/>
          </a:xfrm>
          <a:prstGeom prst="rect">
            <a:avLst/>
          </a:prstGeom>
          <a:solidFill>
            <a:srgbClr val="FEFFCD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0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hu-HU" dirty="0"/>
              <a:t>5.</a:t>
            </a:r>
          </a:p>
        </p:txBody>
      </p:sp>
      <p:sp>
        <p:nvSpPr>
          <p:cNvPr id="31" name="Szövegdoboz 2">
            <a:extLst>
              <a:ext uri="{FF2B5EF4-FFF2-40B4-BE49-F238E27FC236}">
                <a16:creationId xmlns:a16="http://schemas.microsoft.com/office/drawing/2014/main" id="{A3389D04-5E74-4EB8-AB05-1E7E30275A3D}"/>
              </a:ext>
            </a:extLst>
          </p:cNvPr>
          <p:cNvSpPr txBox="1"/>
          <p:nvPr/>
        </p:nvSpPr>
        <p:spPr>
          <a:xfrm>
            <a:off x="9881053" y="3798828"/>
            <a:ext cx="396196" cy="400110"/>
          </a:xfrm>
          <a:prstGeom prst="rect">
            <a:avLst/>
          </a:prstGeom>
          <a:solidFill>
            <a:srgbClr val="FEFFCD"/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6.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412A5B3-99A0-4175-939E-15A3C2A379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9" b="379"/>
          <a:stretch/>
        </p:blipFill>
        <p:spPr>
          <a:xfrm rot="5400000">
            <a:off x="3197910" y="4346524"/>
            <a:ext cx="2897079" cy="1786532"/>
          </a:xfrm>
          <a:prstGeom prst="rect">
            <a:avLst/>
          </a:prstGeom>
        </p:spPr>
      </p:pic>
      <p:sp>
        <p:nvSpPr>
          <p:cNvPr id="33" name="Szövegdoboz 2">
            <a:extLst>
              <a:ext uri="{FF2B5EF4-FFF2-40B4-BE49-F238E27FC236}">
                <a16:creationId xmlns:a16="http://schemas.microsoft.com/office/drawing/2014/main" id="{43F20F41-3DA4-49D9-A49D-9E2344DD3266}"/>
              </a:ext>
            </a:extLst>
          </p:cNvPr>
          <p:cNvSpPr txBox="1"/>
          <p:nvPr/>
        </p:nvSpPr>
        <p:spPr>
          <a:xfrm>
            <a:off x="3728456" y="3791250"/>
            <a:ext cx="402959" cy="400110"/>
          </a:xfrm>
          <a:prstGeom prst="rect">
            <a:avLst/>
          </a:prstGeom>
          <a:solidFill>
            <a:srgbClr val="FEFFCD"/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3.</a:t>
            </a:r>
          </a:p>
        </p:txBody>
      </p:sp>
      <p:grpSp>
        <p:nvGrpSpPr>
          <p:cNvPr id="38" name="Csoportba foglalás 8">
            <a:extLst>
              <a:ext uri="{FF2B5EF4-FFF2-40B4-BE49-F238E27FC236}">
                <a16:creationId xmlns:a16="http://schemas.microsoft.com/office/drawing/2014/main" id="{2B37822A-14DA-4632-8AAB-8051BE5942FF}"/>
              </a:ext>
            </a:extLst>
          </p:cNvPr>
          <p:cNvGrpSpPr/>
          <p:nvPr/>
        </p:nvGrpSpPr>
        <p:grpSpPr>
          <a:xfrm>
            <a:off x="11641833" y="455771"/>
            <a:ext cx="593432" cy="1200329"/>
            <a:chOff x="11373126" y="5657671"/>
            <a:chExt cx="593432" cy="1200329"/>
          </a:xfrm>
        </p:grpSpPr>
        <p:sp>
          <p:nvSpPr>
            <p:cNvPr id="39" name="Szövegdoboz 5">
              <a:extLst>
                <a:ext uri="{FF2B5EF4-FFF2-40B4-BE49-F238E27FC236}">
                  <a16:creationId xmlns:a16="http://schemas.microsoft.com/office/drawing/2014/main" id="{67C9B541-8884-4D65-8022-3CD72E3A90A2}"/>
                </a:ext>
              </a:extLst>
            </p:cNvPr>
            <p:cNvSpPr txBox="1"/>
            <p:nvPr/>
          </p:nvSpPr>
          <p:spPr>
            <a:xfrm>
              <a:off x="11373126" y="5657671"/>
              <a:ext cx="5934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hu-HU" sz="8000" dirty="0">
                  <a:solidFill>
                    <a:srgbClr val="2683C6">
                      <a:lumMod val="75000"/>
                    </a:srgbClr>
                  </a:solidFill>
                  <a:latin typeface="ESRI IGL Font21" panose="02000000000000000000" pitchFamily="2" charset="0"/>
                  <a:ea typeface="Cambria Math" panose="02040503050406030204" pitchFamily="18" charset="0"/>
                </a:rPr>
                <a:t>i</a:t>
              </a:r>
            </a:p>
          </p:txBody>
        </p:sp>
        <p:sp>
          <p:nvSpPr>
            <p:cNvPr id="40" name="Szövegdoboz 7">
              <a:extLst>
                <a:ext uri="{FF2B5EF4-FFF2-40B4-BE49-F238E27FC236}">
                  <a16:creationId xmlns:a16="http://schemas.microsoft.com/office/drawing/2014/main" id="{E8B129CB-E5FD-42D0-8C50-8FC0997C1617}"/>
                </a:ext>
              </a:extLst>
            </p:cNvPr>
            <p:cNvSpPr txBox="1"/>
            <p:nvPr/>
          </p:nvSpPr>
          <p:spPr>
            <a:xfrm>
              <a:off x="11478123" y="5996225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</p:grpSp>
      <p:pic>
        <p:nvPicPr>
          <p:cNvPr id="41" name="Picture 4" descr="Risultato immagini per egu 2021">
            <a:extLst>
              <a:ext uri="{FF2B5EF4-FFF2-40B4-BE49-F238E27FC236}">
                <a16:creationId xmlns:a16="http://schemas.microsoft.com/office/drawing/2014/main" id="{98B830DB-927E-4D16-A55F-5C90DD9C7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9" r="32574" b="31571"/>
          <a:stretch/>
        </p:blipFill>
        <p:spPr bwMode="auto">
          <a:xfrm>
            <a:off x="10532195" y="0"/>
            <a:ext cx="1558877" cy="5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C28CF5C-4C18-4A11-8957-52034C72B839}"/>
              </a:ext>
            </a:extLst>
          </p:cNvPr>
          <p:cNvSpPr txBox="1"/>
          <p:nvPr/>
        </p:nvSpPr>
        <p:spPr>
          <a:xfrm>
            <a:off x="11048519" y="403280"/>
            <a:ext cx="103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24.05.</a:t>
            </a:r>
            <a:r>
              <a:rPr lang="en-US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022.</a:t>
            </a:r>
            <a:endParaRPr lang="en-GB" sz="1200" dirty="0">
              <a:solidFill>
                <a:srgbClr val="1176A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2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12B1710-DB96-49E0-9896-241EBCB99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23050"/>
            <a:ext cx="3239102" cy="27763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71330B-2200-4BDE-A10A-15DBC30DC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78" y="3923051"/>
            <a:ext cx="3239102" cy="277637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BDBC141-3B25-40ED-9C5A-8B7F5621E007}"/>
              </a:ext>
            </a:extLst>
          </p:cNvPr>
          <p:cNvGrpSpPr/>
          <p:nvPr/>
        </p:nvGrpSpPr>
        <p:grpSpPr>
          <a:xfrm>
            <a:off x="-1" y="365125"/>
            <a:ext cx="5130801" cy="894049"/>
            <a:chOff x="0" y="365125"/>
            <a:chExt cx="3538848" cy="894049"/>
          </a:xfrm>
        </p:grpSpPr>
        <p:sp>
          <p:nvSpPr>
            <p:cNvPr id="21" name="Téglalap 3">
              <a:extLst>
                <a:ext uri="{FF2B5EF4-FFF2-40B4-BE49-F238E27FC236}">
                  <a16:creationId xmlns:a16="http://schemas.microsoft.com/office/drawing/2014/main" id="{F53A4E3B-442A-4153-BFA3-83B0460A88F8}"/>
                </a:ext>
              </a:extLst>
            </p:cNvPr>
            <p:cNvSpPr/>
            <p:nvPr/>
          </p:nvSpPr>
          <p:spPr>
            <a:xfrm>
              <a:off x="0" y="365125"/>
              <a:ext cx="3538848" cy="894049"/>
            </a:xfrm>
            <a:prstGeom prst="rect">
              <a:avLst/>
            </a:prstGeom>
            <a:solidFill>
              <a:srgbClr val="6CB8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Téglalap 10">
              <a:extLst>
                <a:ext uri="{FF2B5EF4-FFF2-40B4-BE49-F238E27FC236}">
                  <a16:creationId xmlns:a16="http://schemas.microsoft.com/office/drawing/2014/main" id="{FDE12194-83FC-470E-91EC-62A703DB91AA}"/>
                </a:ext>
              </a:extLst>
            </p:cNvPr>
            <p:cNvSpPr/>
            <p:nvPr/>
          </p:nvSpPr>
          <p:spPr>
            <a:xfrm>
              <a:off x="0" y="1169174"/>
              <a:ext cx="3538848" cy="90000"/>
            </a:xfrm>
            <a:prstGeom prst="rect">
              <a:avLst/>
            </a:prstGeom>
            <a:solidFill>
              <a:srgbClr val="DF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999" y="365125"/>
            <a:ext cx="11868001" cy="894049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3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Results – Raw data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2659F-9833-47D1-9569-0776494F2F51}"/>
              </a:ext>
            </a:extLst>
          </p:cNvPr>
          <p:cNvSpPr/>
          <p:nvPr/>
        </p:nvSpPr>
        <p:spPr>
          <a:xfrm>
            <a:off x="3642360" y="3825240"/>
            <a:ext cx="426720" cy="381000"/>
          </a:xfrm>
          <a:prstGeom prst="rect">
            <a:avLst/>
          </a:prstGeom>
          <a:noFill/>
          <a:ln>
            <a:solidFill>
              <a:srgbClr val="FEF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2808C7-5FD5-46EE-806E-0434976AF071}"/>
              </a:ext>
            </a:extLst>
          </p:cNvPr>
          <p:cNvSpPr txBox="1"/>
          <p:nvPr/>
        </p:nvSpPr>
        <p:spPr>
          <a:xfrm>
            <a:off x="141130" y="2790648"/>
            <a:ext cx="18163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hu-HU" dirty="0"/>
              <a:t>clay content: 2%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4ED4F7-2A89-4502-AF3C-76EA62900EF1}"/>
              </a:ext>
            </a:extLst>
          </p:cNvPr>
          <p:cNvSpPr txBox="1"/>
          <p:nvPr/>
        </p:nvSpPr>
        <p:spPr>
          <a:xfrm>
            <a:off x="9580873" y="2635847"/>
            <a:ext cx="18163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hu-HU" dirty="0"/>
              <a:t>clay content: 4%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C04DA7-354E-4F5B-ADC0-DDD767B80803}"/>
              </a:ext>
            </a:extLst>
          </p:cNvPr>
          <p:cNvSpPr txBox="1"/>
          <p:nvPr/>
        </p:nvSpPr>
        <p:spPr>
          <a:xfrm>
            <a:off x="177948" y="5277718"/>
            <a:ext cx="18163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hu-HU" dirty="0"/>
              <a:t>clay content: 6%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5E2177-F739-4B73-8ABC-CB291514CC0D}"/>
              </a:ext>
            </a:extLst>
          </p:cNvPr>
          <p:cNvSpPr txBox="1"/>
          <p:nvPr/>
        </p:nvSpPr>
        <p:spPr>
          <a:xfrm>
            <a:off x="9636067" y="5093052"/>
            <a:ext cx="18163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hu-HU" dirty="0"/>
              <a:t>clay content: 8%</a:t>
            </a:r>
            <a:endParaRPr lang="en-US" dirty="0"/>
          </a:p>
        </p:txBody>
      </p:sp>
      <p:grpSp>
        <p:nvGrpSpPr>
          <p:cNvPr id="22" name="Csoportba foglalás 8">
            <a:extLst>
              <a:ext uri="{FF2B5EF4-FFF2-40B4-BE49-F238E27FC236}">
                <a16:creationId xmlns:a16="http://schemas.microsoft.com/office/drawing/2014/main" id="{C5717EEE-846A-4A1F-B15A-15FA9141D50A}"/>
              </a:ext>
            </a:extLst>
          </p:cNvPr>
          <p:cNvGrpSpPr/>
          <p:nvPr/>
        </p:nvGrpSpPr>
        <p:grpSpPr>
          <a:xfrm>
            <a:off x="11641833" y="455771"/>
            <a:ext cx="593432" cy="1200329"/>
            <a:chOff x="11373126" y="5657671"/>
            <a:chExt cx="593432" cy="1200329"/>
          </a:xfrm>
        </p:grpSpPr>
        <p:sp>
          <p:nvSpPr>
            <p:cNvPr id="25" name="Szövegdoboz 5">
              <a:extLst>
                <a:ext uri="{FF2B5EF4-FFF2-40B4-BE49-F238E27FC236}">
                  <a16:creationId xmlns:a16="http://schemas.microsoft.com/office/drawing/2014/main" id="{2CE7FE69-9CC9-477C-B9ED-8A3944D93E53}"/>
                </a:ext>
              </a:extLst>
            </p:cNvPr>
            <p:cNvSpPr txBox="1"/>
            <p:nvPr/>
          </p:nvSpPr>
          <p:spPr>
            <a:xfrm>
              <a:off x="11373126" y="5657671"/>
              <a:ext cx="5934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hu-HU" sz="8000" dirty="0">
                  <a:solidFill>
                    <a:srgbClr val="2683C6">
                      <a:lumMod val="75000"/>
                    </a:srgbClr>
                  </a:solidFill>
                  <a:latin typeface="ESRI IGL Font21" panose="02000000000000000000" pitchFamily="2" charset="0"/>
                  <a:ea typeface="Cambria Math" panose="02040503050406030204" pitchFamily="18" charset="0"/>
                </a:rPr>
                <a:t>i</a:t>
              </a:r>
            </a:p>
          </p:txBody>
        </p:sp>
        <p:sp>
          <p:nvSpPr>
            <p:cNvPr id="27" name="Szövegdoboz 7">
              <a:extLst>
                <a:ext uri="{FF2B5EF4-FFF2-40B4-BE49-F238E27FC236}">
                  <a16:creationId xmlns:a16="http://schemas.microsoft.com/office/drawing/2014/main" id="{F5BFF89D-EFE1-4177-B8E4-0FE4E3E69A54}"/>
                </a:ext>
              </a:extLst>
            </p:cNvPr>
            <p:cNvSpPr txBox="1"/>
            <p:nvPr/>
          </p:nvSpPr>
          <p:spPr>
            <a:xfrm>
              <a:off x="11478123" y="5996225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</a:p>
          </p:txBody>
        </p:sp>
      </p:grpSp>
      <p:pic>
        <p:nvPicPr>
          <p:cNvPr id="29" name="Picture 4" descr="Risultato immagini per egu 2021">
            <a:extLst>
              <a:ext uri="{FF2B5EF4-FFF2-40B4-BE49-F238E27FC236}">
                <a16:creationId xmlns:a16="http://schemas.microsoft.com/office/drawing/2014/main" id="{ACC936A5-D584-44CA-A4B6-A0689777A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9" r="32574" b="31571"/>
          <a:stretch/>
        </p:blipFill>
        <p:spPr bwMode="auto">
          <a:xfrm>
            <a:off x="10532195" y="0"/>
            <a:ext cx="1558877" cy="5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8C80B18-3C3E-4E88-AD9D-7F3520EDB449}"/>
              </a:ext>
            </a:extLst>
          </p:cNvPr>
          <p:cNvSpPr txBox="1"/>
          <p:nvPr/>
        </p:nvSpPr>
        <p:spPr>
          <a:xfrm>
            <a:off x="11048519" y="403280"/>
            <a:ext cx="103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24.05.</a:t>
            </a:r>
            <a:r>
              <a:rPr lang="en-US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022.</a:t>
            </a:r>
            <a:endParaRPr lang="en-GB" sz="1200" dirty="0">
              <a:solidFill>
                <a:srgbClr val="1176A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3908B-50E6-4282-B252-053C35EA1B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59" y="1434435"/>
            <a:ext cx="3252721" cy="27880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7814C6-4207-4256-98AF-AD65A755A1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81" y="1383378"/>
            <a:ext cx="3148433" cy="26986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7AE6046-07E4-4E16-AD15-A96ACA74A685}"/>
              </a:ext>
            </a:extLst>
          </p:cNvPr>
          <p:cNvSpPr txBox="1"/>
          <p:nvPr/>
        </p:nvSpPr>
        <p:spPr>
          <a:xfrm>
            <a:off x="4843274" y="1307873"/>
            <a:ext cx="1763624" cy="369332"/>
          </a:xfrm>
          <a:prstGeom prst="rect">
            <a:avLst/>
          </a:prstGeom>
          <a:solidFill>
            <a:srgbClr val="FEFFCD"/>
          </a:solidFill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hu-HU" sz="1800" b="1" dirty="0"/>
              <a:t>salinity: 0,1 S/m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4093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BDBC141-3B25-40ED-9C5A-8B7F5621E007}"/>
              </a:ext>
            </a:extLst>
          </p:cNvPr>
          <p:cNvGrpSpPr/>
          <p:nvPr/>
        </p:nvGrpSpPr>
        <p:grpSpPr>
          <a:xfrm>
            <a:off x="0" y="365125"/>
            <a:ext cx="7899400" cy="894049"/>
            <a:chOff x="0" y="365125"/>
            <a:chExt cx="3538848" cy="894049"/>
          </a:xfrm>
        </p:grpSpPr>
        <p:sp>
          <p:nvSpPr>
            <p:cNvPr id="21" name="Téglalap 3">
              <a:extLst>
                <a:ext uri="{FF2B5EF4-FFF2-40B4-BE49-F238E27FC236}">
                  <a16:creationId xmlns:a16="http://schemas.microsoft.com/office/drawing/2014/main" id="{F53A4E3B-442A-4153-BFA3-83B0460A88F8}"/>
                </a:ext>
              </a:extLst>
            </p:cNvPr>
            <p:cNvSpPr/>
            <p:nvPr/>
          </p:nvSpPr>
          <p:spPr>
            <a:xfrm>
              <a:off x="0" y="365125"/>
              <a:ext cx="3538848" cy="894049"/>
            </a:xfrm>
            <a:prstGeom prst="rect">
              <a:avLst/>
            </a:prstGeom>
            <a:solidFill>
              <a:srgbClr val="6CB8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Téglalap 10">
              <a:extLst>
                <a:ext uri="{FF2B5EF4-FFF2-40B4-BE49-F238E27FC236}">
                  <a16:creationId xmlns:a16="http://schemas.microsoft.com/office/drawing/2014/main" id="{FDE12194-83FC-470E-91EC-62A703DB91AA}"/>
                </a:ext>
              </a:extLst>
            </p:cNvPr>
            <p:cNvSpPr/>
            <p:nvPr/>
          </p:nvSpPr>
          <p:spPr>
            <a:xfrm>
              <a:off x="0" y="1169174"/>
              <a:ext cx="3538848" cy="90000"/>
            </a:xfrm>
            <a:prstGeom prst="rect">
              <a:avLst/>
            </a:prstGeom>
            <a:solidFill>
              <a:srgbClr val="DF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999" y="365125"/>
            <a:ext cx="11868001" cy="8940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4.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3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Results: Fitting a Cole-Cole model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23999" y="1472365"/>
            <a:ext cx="10861173" cy="4669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Fitting a Cole-Cole model according to the routine from M. Weigand*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2659F-9833-47D1-9569-0776494F2F51}"/>
              </a:ext>
            </a:extLst>
          </p:cNvPr>
          <p:cNvSpPr/>
          <p:nvPr/>
        </p:nvSpPr>
        <p:spPr>
          <a:xfrm>
            <a:off x="3642360" y="3672840"/>
            <a:ext cx="426720" cy="381000"/>
          </a:xfrm>
          <a:prstGeom prst="rect">
            <a:avLst/>
          </a:prstGeom>
          <a:noFill/>
          <a:ln>
            <a:solidFill>
              <a:srgbClr val="FEF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9DC8A04-FD22-4DC7-A381-A74E2A064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8" y="6337849"/>
            <a:ext cx="115993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hu-HU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Weigand, M. (2017). Time-lapse Cole-Cole decomposition routines. </a:t>
            </a:r>
            <a:r>
              <a:rPr lang="en-US" altLang="en-US" sz="1200" dirty="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https://m-weigand.github.io/ccd_tools/doc_ccd/index.html</a:t>
            </a:r>
            <a:r>
              <a:rPr lang="en-US" altLang="en-US" sz="1200" dirty="0">
                <a:solidFill>
                  <a:srgbClr val="222222"/>
                </a:solidFill>
                <a:cs typeface="Arial" panose="020B0604020202020204" pitchFamily="34" charset="0"/>
              </a:rPr>
              <a:t>.</a:t>
            </a:r>
            <a:endParaRPr lang="en-US" alt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Weigand, M., &amp;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Kemna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A. (2016). Debye decomposition of time-lapse spectral induced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polarisation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data. Computers Geosciences, 86, </a:t>
            </a:r>
            <a:r>
              <a:rPr kumimoji="0" lang="hu-HU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34– 45</a:t>
            </a:r>
            <a:r>
              <a:rPr kumimoji="0" lang="hu-HU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E441B-F232-4BBA-946E-B1B4BF390506}"/>
              </a:ext>
            </a:extLst>
          </p:cNvPr>
          <p:cNvSpPr txBox="1"/>
          <p:nvPr/>
        </p:nvSpPr>
        <p:spPr>
          <a:xfrm>
            <a:off x="647700" y="33655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5E366-CA7A-459E-89D2-0D6A33EF0E2C}"/>
              </a:ext>
            </a:extLst>
          </p:cNvPr>
          <p:cNvSpPr txBox="1"/>
          <p:nvPr/>
        </p:nvSpPr>
        <p:spPr>
          <a:xfrm>
            <a:off x="1071900" y="2579081"/>
            <a:ext cx="4983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:     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imaginary unit</a:t>
            </a:r>
            <a:endParaRPr lang="hu-H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sz="16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   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DC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resistivity 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τ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 relaxation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time</a:t>
            </a:r>
            <a:endParaRPr lang="hu-H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hu-HU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   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chargeability 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		</a:t>
            </a:r>
            <a:r>
              <a:rPr lang="en-US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c </a:t>
            </a:r>
            <a:r>
              <a:rPr lang="hu-HU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 Cole-Cole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exponent</a:t>
            </a:r>
          </a:p>
          <a:p>
            <a:endParaRPr lang="hu-H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3" name="Picture 5" descr="cc_equation.png">
            <a:extLst>
              <a:ext uri="{FF2B5EF4-FFF2-40B4-BE49-F238E27FC236}">
                <a16:creationId xmlns:a16="http://schemas.microsoft.com/office/drawing/2014/main" id="{4F4A030E-F6FB-4ACD-9C45-51EF4E3C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90632"/>
            <a:ext cx="4762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1FE7772-0EE8-4C32-9114-3F544C27910B}"/>
              </a:ext>
            </a:extLst>
          </p:cNvPr>
          <p:cNvSpPr txBox="1"/>
          <p:nvPr/>
        </p:nvSpPr>
        <p:spPr>
          <a:xfrm>
            <a:off x="8266841" y="1323512"/>
            <a:ext cx="1582444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algn="ctr"/>
            <a:r>
              <a:rPr lang="hu-HU" sz="1400" dirty="0"/>
              <a:t>clay: 6%</a:t>
            </a:r>
          </a:p>
          <a:p>
            <a:pPr algn="ctr"/>
            <a:r>
              <a:rPr lang="hu-HU" sz="1400" dirty="0"/>
              <a:t>saturation: 39 %</a:t>
            </a:r>
          </a:p>
          <a:p>
            <a:pPr algn="ctr"/>
            <a:r>
              <a:rPr lang="hu-HU" sz="1400" dirty="0"/>
              <a:t>salinity:0,05 S/m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0D541D4-4D23-4348-93BB-34AE0C2FCD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25" y="2133814"/>
            <a:ext cx="2411712" cy="20671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CE6A7EE-0254-4BBF-BF20-C05143D49AE1}"/>
              </a:ext>
            </a:extLst>
          </p:cNvPr>
          <p:cNvSpPr txBox="1"/>
          <p:nvPr/>
        </p:nvSpPr>
        <p:spPr>
          <a:xfrm>
            <a:off x="10145942" y="1314290"/>
            <a:ext cx="1582444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algn="ctr"/>
            <a:r>
              <a:rPr lang="hu-HU" sz="1400" dirty="0"/>
              <a:t>clay: 2%</a:t>
            </a:r>
          </a:p>
          <a:p>
            <a:pPr algn="ctr"/>
            <a:r>
              <a:rPr lang="hu-HU" sz="1400" dirty="0"/>
              <a:t>saturation: 67 %</a:t>
            </a:r>
          </a:p>
          <a:p>
            <a:pPr algn="ctr"/>
            <a:r>
              <a:rPr lang="hu-HU" sz="1400" dirty="0"/>
              <a:t>salinity:0,1 S/m</a:t>
            </a:r>
          </a:p>
        </p:txBody>
      </p:sp>
      <p:grpSp>
        <p:nvGrpSpPr>
          <p:cNvPr id="20" name="Csoportba foglalás 8">
            <a:extLst>
              <a:ext uri="{FF2B5EF4-FFF2-40B4-BE49-F238E27FC236}">
                <a16:creationId xmlns:a16="http://schemas.microsoft.com/office/drawing/2014/main" id="{652DF39C-DC6D-467B-92DA-248CB98DD264}"/>
              </a:ext>
            </a:extLst>
          </p:cNvPr>
          <p:cNvGrpSpPr/>
          <p:nvPr/>
        </p:nvGrpSpPr>
        <p:grpSpPr>
          <a:xfrm>
            <a:off x="11641833" y="455771"/>
            <a:ext cx="593432" cy="1200329"/>
            <a:chOff x="11373126" y="5657671"/>
            <a:chExt cx="593432" cy="1200329"/>
          </a:xfrm>
        </p:grpSpPr>
        <p:sp>
          <p:nvSpPr>
            <p:cNvPr id="22" name="Szövegdoboz 5">
              <a:extLst>
                <a:ext uri="{FF2B5EF4-FFF2-40B4-BE49-F238E27FC236}">
                  <a16:creationId xmlns:a16="http://schemas.microsoft.com/office/drawing/2014/main" id="{9CA757C6-2D4C-49A3-8D4F-38C43B22597B}"/>
                </a:ext>
              </a:extLst>
            </p:cNvPr>
            <p:cNvSpPr txBox="1"/>
            <p:nvPr/>
          </p:nvSpPr>
          <p:spPr>
            <a:xfrm>
              <a:off x="11373126" y="5657671"/>
              <a:ext cx="5934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hu-HU" sz="8000" dirty="0">
                  <a:solidFill>
                    <a:srgbClr val="2683C6">
                      <a:lumMod val="75000"/>
                    </a:srgbClr>
                  </a:solidFill>
                  <a:latin typeface="ESRI IGL Font21" panose="02000000000000000000" pitchFamily="2" charset="0"/>
                  <a:ea typeface="Cambria Math" panose="02040503050406030204" pitchFamily="18" charset="0"/>
                </a:rPr>
                <a:t>i</a:t>
              </a:r>
            </a:p>
          </p:txBody>
        </p:sp>
        <p:sp>
          <p:nvSpPr>
            <p:cNvPr id="26" name="Szövegdoboz 7">
              <a:extLst>
                <a:ext uri="{FF2B5EF4-FFF2-40B4-BE49-F238E27FC236}">
                  <a16:creationId xmlns:a16="http://schemas.microsoft.com/office/drawing/2014/main" id="{5945F3C7-2535-4D44-B89E-9FBE554D14C2}"/>
                </a:ext>
              </a:extLst>
            </p:cNvPr>
            <p:cNvSpPr txBox="1"/>
            <p:nvPr/>
          </p:nvSpPr>
          <p:spPr>
            <a:xfrm>
              <a:off x="11478123" y="5996225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4</a:t>
              </a:r>
            </a:p>
          </p:txBody>
        </p:sp>
      </p:grpSp>
      <p:pic>
        <p:nvPicPr>
          <p:cNvPr id="27" name="Picture 4" descr="Risultato immagini per egu 2021">
            <a:extLst>
              <a:ext uri="{FF2B5EF4-FFF2-40B4-BE49-F238E27FC236}">
                <a16:creationId xmlns:a16="http://schemas.microsoft.com/office/drawing/2014/main" id="{6A2AB32A-37E1-483A-BA7D-DB15BB503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9" r="32574" b="31571"/>
          <a:stretch/>
        </p:blipFill>
        <p:spPr bwMode="auto">
          <a:xfrm>
            <a:off x="10532195" y="0"/>
            <a:ext cx="1558877" cy="5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2BF09CC-59C2-49D6-9787-D376D55B10FC}"/>
              </a:ext>
            </a:extLst>
          </p:cNvPr>
          <p:cNvSpPr txBox="1"/>
          <p:nvPr/>
        </p:nvSpPr>
        <p:spPr>
          <a:xfrm>
            <a:off x="11048519" y="403280"/>
            <a:ext cx="103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24.05.</a:t>
            </a:r>
            <a:r>
              <a:rPr lang="en-US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022.</a:t>
            </a:r>
            <a:endParaRPr lang="en-GB" sz="1200" dirty="0">
              <a:solidFill>
                <a:srgbClr val="1176A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3147833-776D-4075-BDA6-448199799F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90" y="2102950"/>
            <a:ext cx="2473701" cy="2120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4BDE84-4C79-478C-A47A-94166C6812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r="4245"/>
          <a:stretch/>
        </p:blipFill>
        <p:spPr>
          <a:xfrm>
            <a:off x="0" y="4421715"/>
            <a:ext cx="4134090" cy="18066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6CC458-94AB-4CC1-B488-FAE2DF87E65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r="4246"/>
          <a:stretch/>
        </p:blipFill>
        <p:spPr>
          <a:xfrm>
            <a:off x="4059752" y="4449668"/>
            <a:ext cx="4072496" cy="180663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DF470C3-4C33-4B55-8A09-D86A00E97949}"/>
              </a:ext>
            </a:extLst>
          </p:cNvPr>
          <p:cNvSpPr txBox="1"/>
          <p:nvPr/>
        </p:nvSpPr>
        <p:spPr>
          <a:xfrm>
            <a:off x="1306068" y="4223719"/>
            <a:ext cx="1623179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 err="1"/>
              <a:t>sa</a:t>
            </a:r>
            <a:r>
              <a:rPr lang="hu-HU" dirty="0"/>
              <a:t>linity: 0,05 S/m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3D50E-949D-4D3B-B653-13375DB013EE}"/>
              </a:ext>
            </a:extLst>
          </p:cNvPr>
          <p:cNvSpPr txBox="1"/>
          <p:nvPr/>
        </p:nvSpPr>
        <p:spPr>
          <a:xfrm>
            <a:off x="5248363" y="4295779"/>
            <a:ext cx="1450787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 err="1"/>
              <a:t>sa</a:t>
            </a:r>
            <a:r>
              <a:rPr lang="hu-HU" dirty="0"/>
              <a:t>linity: 0,1 S/m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0B90EC-473D-4277-81BF-F0E34CD3AB40}"/>
              </a:ext>
            </a:extLst>
          </p:cNvPr>
          <p:cNvSpPr txBox="1"/>
          <p:nvPr/>
        </p:nvSpPr>
        <p:spPr>
          <a:xfrm>
            <a:off x="9155267" y="4223720"/>
            <a:ext cx="153194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sz="1400" dirty="0" err="1"/>
              <a:t>sa</a:t>
            </a:r>
            <a:r>
              <a:rPr lang="hu-HU" sz="1400" dirty="0"/>
              <a:t>linity: 0,35 S/m</a:t>
            </a:r>
            <a:endParaRPr lang="en-US" sz="14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F1D7FB3-2E1A-40D3-A624-E3B0D7BD45A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2411" r="4302" b="1"/>
          <a:stretch/>
        </p:blipFill>
        <p:spPr>
          <a:xfrm>
            <a:off x="8089097" y="4515329"/>
            <a:ext cx="3989826" cy="176628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CCEA10F-B744-4A90-B65E-E9ECAAE6C27A}"/>
              </a:ext>
            </a:extLst>
          </p:cNvPr>
          <p:cNvSpPr txBox="1"/>
          <p:nvPr/>
        </p:nvSpPr>
        <p:spPr>
          <a:xfrm>
            <a:off x="5679533" y="2202513"/>
            <a:ext cx="781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where</a:t>
            </a:r>
            <a:endParaRPr lang="hu-H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BDBC141-3B25-40ED-9C5A-8B7F5621E007}"/>
              </a:ext>
            </a:extLst>
          </p:cNvPr>
          <p:cNvGrpSpPr/>
          <p:nvPr/>
        </p:nvGrpSpPr>
        <p:grpSpPr>
          <a:xfrm>
            <a:off x="0" y="365125"/>
            <a:ext cx="3546764" cy="894049"/>
            <a:chOff x="0" y="365125"/>
            <a:chExt cx="3538848" cy="894049"/>
          </a:xfrm>
        </p:grpSpPr>
        <p:sp>
          <p:nvSpPr>
            <p:cNvPr id="21" name="Téglalap 3">
              <a:extLst>
                <a:ext uri="{FF2B5EF4-FFF2-40B4-BE49-F238E27FC236}">
                  <a16:creationId xmlns:a16="http://schemas.microsoft.com/office/drawing/2014/main" id="{F53A4E3B-442A-4153-BFA3-83B0460A88F8}"/>
                </a:ext>
              </a:extLst>
            </p:cNvPr>
            <p:cNvSpPr/>
            <p:nvPr/>
          </p:nvSpPr>
          <p:spPr>
            <a:xfrm>
              <a:off x="0" y="365125"/>
              <a:ext cx="3538848" cy="894049"/>
            </a:xfrm>
            <a:prstGeom prst="rect">
              <a:avLst/>
            </a:prstGeom>
            <a:solidFill>
              <a:srgbClr val="6CB8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Téglalap 10">
              <a:extLst>
                <a:ext uri="{FF2B5EF4-FFF2-40B4-BE49-F238E27FC236}">
                  <a16:creationId xmlns:a16="http://schemas.microsoft.com/office/drawing/2014/main" id="{FDE12194-83FC-470E-91EC-62A703DB91AA}"/>
                </a:ext>
              </a:extLst>
            </p:cNvPr>
            <p:cNvSpPr/>
            <p:nvPr/>
          </p:nvSpPr>
          <p:spPr>
            <a:xfrm>
              <a:off x="0" y="1169174"/>
              <a:ext cx="3538848" cy="90000"/>
            </a:xfrm>
            <a:prstGeom prst="rect">
              <a:avLst/>
            </a:prstGeom>
            <a:solidFill>
              <a:srgbClr val="DF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999" y="365125"/>
            <a:ext cx="11868001" cy="894049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hu-H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u-HU" sz="36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</a:p>
        </p:txBody>
      </p:sp>
      <p:grpSp>
        <p:nvGrpSpPr>
          <p:cNvPr id="23" name="Csoportba foglalás 8">
            <a:extLst>
              <a:ext uri="{FF2B5EF4-FFF2-40B4-BE49-F238E27FC236}">
                <a16:creationId xmlns:a16="http://schemas.microsoft.com/office/drawing/2014/main" id="{40160BB0-7CD2-43E1-B42D-5455AB88A376}"/>
              </a:ext>
            </a:extLst>
          </p:cNvPr>
          <p:cNvGrpSpPr/>
          <p:nvPr/>
        </p:nvGrpSpPr>
        <p:grpSpPr>
          <a:xfrm>
            <a:off x="11641833" y="455771"/>
            <a:ext cx="593432" cy="1200329"/>
            <a:chOff x="11373126" y="5657671"/>
            <a:chExt cx="593432" cy="1200329"/>
          </a:xfrm>
        </p:grpSpPr>
        <p:sp>
          <p:nvSpPr>
            <p:cNvPr id="27" name="Szövegdoboz 5">
              <a:extLst>
                <a:ext uri="{FF2B5EF4-FFF2-40B4-BE49-F238E27FC236}">
                  <a16:creationId xmlns:a16="http://schemas.microsoft.com/office/drawing/2014/main" id="{CE594EEC-CE3A-4E10-82F8-F98DB294BC53}"/>
                </a:ext>
              </a:extLst>
            </p:cNvPr>
            <p:cNvSpPr txBox="1"/>
            <p:nvPr/>
          </p:nvSpPr>
          <p:spPr>
            <a:xfrm>
              <a:off x="11373126" y="5657671"/>
              <a:ext cx="5934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hu-HU" sz="8000" dirty="0">
                  <a:solidFill>
                    <a:srgbClr val="2683C6">
                      <a:lumMod val="75000"/>
                    </a:srgbClr>
                  </a:solidFill>
                  <a:latin typeface="ESRI IGL Font21" panose="02000000000000000000" pitchFamily="2" charset="0"/>
                  <a:ea typeface="Cambria Math" panose="02040503050406030204" pitchFamily="18" charset="0"/>
                </a:rPr>
                <a:t>i</a:t>
              </a:r>
            </a:p>
          </p:txBody>
        </p:sp>
        <p:sp>
          <p:nvSpPr>
            <p:cNvPr id="28" name="Szövegdoboz 7">
              <a:extLst>
                <a:ext uri="{FF2B5EF4-FFF2-40B4-BE49-F238E27FC236}">
                  <a16:creationId xmlns:a16="http://schemas.microsoft.com/office/drawing/2014/main" id="{79CD1CB1-8D45-48D4-8174-87B4055020C0}"/>
                </a:ext>
              </a:extLst>
            </p:cNvPr>
            <p:cNvSpPr txBox="1"/>
            <p:nvPr/>
          </p:nvSpPr>
          <p:spPr>
            <a:xfrm>
              <a:off x="11478123" y="5996225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</a:p>
          </p:txBody>
        </p:sp>
      </p:grpSp>
      <p:pic>
        <p:nvPicPr>
          <p:cNvPr id="29" name="Picture 4" descr="Risultato immagini per egu 2021">
            <a:extLst>
              <a:ext uri="{FF2B5EF4-FFF2-40B4-BE49-F238E27FC236}">
                <a16:creationId xmlns:a16="http://schemas.microsoft.com/office/drawing/2014/main" id="{FAA62517-E027-41E2-BE00-C07B91DBA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9" r="32574" b="31571"/>
          <a:stretch/>
        </p:blipFill>
        <p:spPr bwMode="auto">
          <a:xfrm>
            <a:off x="10532195" y="0"/>
            <a:ext cx="1558877" cy="5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0014DCD-DED7-43F8-BC8B-CA58D48A0E40}"/>
              </a:ext>
            </a:extLst>
          </p:cNvPr>
          <p:cNvSpPr txBox="1"/>
          <p:nvPr/>
        </p:nvSpPr>
        <p:spPr>
          <a:xfrm>
            <a:off x="11048519" y="403280"/>
            <a:ext cx="103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24.05.</a:t>
            </a:r>
            <a:r>
              <a:rPr lang="en-US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  <a:r>
              <a:rPr lang="hu-HU" sz="1200" dirty="0">
                <a:solidFill>
                  <a:srgbClr val="1176A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022.</a:t>
            </a:r>
            <a:endParaRPr lang="en-GB" sz="1200" dirty="0">
              <a:solidFill>
                <a:srgbClr val="1176A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1EC0574B-9EB5-4E72-A47F-2C1882F8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972248"/>
              </p:ext>
            </p:extLst>
          </p:nvPr>
        </p:nvGraphicFramePr>
        <p:xfrm>
          <a:off x="6921648" y="2283131"/>
          <a:ext cx="45720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4DC83E-93BE-47FA-B989-AF93DBA7F195}"/>
              </a:ext>
            </a:extLst>
          </p:cNvPr>
          <p:cNvCxnSpPr/>
          <p:nvPr/>
        </p:nvCxnSpPr>
        <p:spPr>
          <a:xfrm>
            <a:off x="5570219" y="2738669"/>
            <a:ext cx="7296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B586CFA-AA67-4188-AFA8-43DD2725616B}"/>
              </a:ext>
            </a:extLst>
          </p:cNvPr>
          <p:cNvCxnSpPr/>
          <p:nvPr/>
        </p:nvCxnSpPr>
        <p:spPr>
          <a:xfrm>
            <a:off x="5570219" y="3168160"/>
            <a:ext cx="729673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ACE36A-4C0C-42D1-A4A5-34970DEBEA45}"/>
              </a:ext>
            </a:extLst>
          </p:cNvPr>
          <p:cNvCxnSpPr/>
          <p:nvPr/>
        </p:nvCxnSpPr>
        <p:spPr>
          <a:xfrm>
            <a:off x="5570219" y="2951105"/>
            <a:ext cx="72967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D47F719-58C9-4051-A0E7-AF448D2CC926}"/>
              </a:ext>
            </a:extLst>
          </p:cNvPr>
          <p:cNvGrpSpPr/>
          <p:nvPr/>
        </p:nvGrpSpPr>
        <p:grpSpPr>
          <a:xfrm>
            <a:off x="513151" y="2316469"/>
            <a:ext cx="4810125" cy="2647951"/>
            <a:chOff x="254533" y="1429765"/>
            <a:chExt cx="4810125" cy="2647951"/>
          </a:xfrm>
        </p:grpSpPr>
        <p:graphicFrame>
          <p:nvGraphicFramePr>
            <p:cNvPr id="32" name="Chart 31">
              <a:extLst>
                <a:ext uri="{FF2B5EF4-FFF2-40B4-BE49-F238E27FC236}">
                  <a16:creationId xmlns:a16="http://schemas.microsoft.com/office/drawing/2014/main" id="{D9700955-CEDC-4AAF-874F-38D2F3BBAA9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16414511"/>
                </p:ext>
              </p:extLst>
            </p:nvPr>
          </p:nvGraphicFramePr>
          <p:xfrm>
            <a:off x="254533" y="1429765"/>
            <a:ext cx="4810125" cy="2647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51FEB2-A5A4-4C81-9252-6C12751830F4}"/>
                </a:ext>
              </a:extLst>
            </p:cNvPr>
            <p:cNvSpPr/>
            <p:nvPr/>
          </p:nvSpPr>
          <p:spPr>
            <a:xfrm>
              <a:off x="475926" y="2916428"/>
              <a:ext cx="352810" cy="19858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artalom helye 6">
            <a:extLst>
              <a:ext uri="{FF2B5EF4-FFF2-40B4-BE49-F238E27FC236}">
                <a16:creationId xmlns:a16="http://schemas.microsoft.com/office/drawing/2014/main" id="{CDC8E4A3-5062-45AF-A195-8A909AC22088}"/>
              </a:ext>
            </a:extLst>
          </p:cNvPr>
          <p:cNvSpPr txBox="1">
            <a:spLocks/>
          </p:cNvSpPr>
          <p:nvPr/>
        </p:nvSpPr>
        <p:spPr>
          <a:xfrm>
            <a:off x="352926" y="1507958"/>
            <a:ext cx="11299610" cy="4669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sensitivity of the IP method to water content clay content and salinity </a:t>
            </a:r>
            <a:r>
              <a:rPr lang="hu-HU" sz="18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demonstrated </a:t>
            </a:r>
            <a:endParaRPr lang="hu-HU" sz="18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hu-HU" sz="18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method is perspectivic for the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separat</a:t>
            </a:r>
            <a:r>
              <a:rPr lang="hu-HU" sz="18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ion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between pore water salinity and water content</a:t>
            </a:r>
            <a:endParaRPr lang="hu-HU" sz="18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hu-HU" sz="2400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636CD9E6-82F2-4190-A898-57FC9249F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382274"/>
              </p:ext>
            </p:extLst>
          </p:nvPr>
        </p:nvGraphicFramePr>
        <p:xfrm>
          <a:off x="1225896" y="5129657"/>
          <a:ext cx="2209800" cy="162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A3772FC7-F434-4EBA-B03B-F19A975B6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118518"/>
              </p:ext>
            </p:extLst>
          </p:nvPr>
        </p:nvGraphicFramePr>
        <p:xfrm>
          <a:off x="3549996" y="5122037"/>
          <a:ext cx="2148840" cy="163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E869C96C-9031-43B9-9E9E-6F7DE512B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932111"/>
              </p:ext>
            </p:extLst>
          </p:nvPr>
        </p:nvGraphicFramePr>
        <p:xfrm>
          <a:off x="5935056" y="5114417"/>
          <a:ext cx="2133600" cy="163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4820754-B171-4872-91D0-1593EC489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819734"/>
              </p:ext>
            </p:extLst>
          </p:nvPr>
        </p:nvGraphicFramePr>
        <p:xfrm>
          <a:off x="8386387" y="5114417"/>
          <a:ext cx="2050704" cy="163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012C0BB3-54AA-4944-8CF7-5EBFE592A8A5}"/>
              </a:ext>
            </a:extLst>
          </p:cNvPr>
          <p:cNvSpPr txBox="1"/>
          <p:nvPr/>
        </p:nvSpPr>
        <p:spPr>
          <a:xfrm>
            <a:off x="4224110" y="2306478"/>
            <a:ext cx="1390951" cy="307777"/>
          </a:xfrm>
          <a:prstGeom prst="rect">
            <a:avLst/>
          </a:prstGeom>
          <a:solidFill>
            <a:srgbClr val="DFDFC3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hu-HU" dirty="0"/>
              <a:t>same resistivity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4EB152-2313-4C84-ACE9-6FA913CC3540}"/>
              </a:ext>
            </a:extLst>
          </p:cNvPr>
          <p:cNvSpPr txBox="1"/>
          <p:nvPr/>
        </p:nvSpPr>
        <p:spPr>
          <a:xfrm>
            <a:off x="6123435" y="2316469"/>
            <a:ext cx="2189061" cy="307777"/>
          </a:xfrm>
          <a:prstGeom prst="rect">
            <a:avLst/>
          </a:prstGeom>
          <a:solidFill>
            <a:srgbClr val="DFDFC3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hu-HU" dirty="0"/>
              <a:t>associated phase spectra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5A90D2D-45FD-4718-A98F-2CC0B310E6EE}"/>
              </a:ext>
            </a:extLst>
          </p:cNvPr>
          <p:cNvSpPr txBox="1"/>
          <p:nvPr/>
        </p:nvSpPr>
        <p:spPr>
          <a:xfrm>
            <a:off x="5070728" y="4936605"/>
            <a:ext cx="1864005" cy="307776"/>
          </a:xfrm>
          <a:prstGeom prst="rect">
            <a:avLst/>
          </a:prstGeom>
          <a:solidFill>
            <a:srgbClr val="DFDFC3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hu-HU" dirty="0"/>
              <a:t>CC matrix parameters</a:t>
            </a:r>
            <a:endParaRPr lang="en-US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9D2855-33FA-4849-8D44-0CB5AD72228E}"/>
              </a:ext>
            </a:extLst>
          </p:cNvPr>
          <p:cNvCxnSpPr>
            <a:cxnSpLocks/>
          </p:cNvCxnSpPr>
          <p:nvPr/>
        </p:nvCxnSpPr>
        <p:spPr>
          <a:xfrm rot="8400000">
            <a:off x="6075107" y="4077622"/>
            <a:ext cx="7296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7BF5174-4231-4E1B-B0C9-6FFB961DD92E}"/>
              </a:ext>
            </a:extLst>
          </p:cNvPr>
          <p:cNvCxnSpPr>
            <a:cxnSpLocks/>
          </p:cNvCxnSpPr>
          <p:nvPr/>
        </p:nvCxnSpPr>
        <p:spPr>
          <a:xfrm rot="8400000">
            <a:off x="6075107" y="4507113"/>
            <a:ext cx="729673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64323A1-5860-42E0-A80F-31363326CA34}"/>
              </a:ext>
            </a:extLst>
          </p:cNvPr>
          <p:cNvCxnSpPr>
            <a:cxnSpLocks/>
          </p:cNvCxnSpPr>
          <p:nvPr/>
        </p:nvCxnSpPr>
        <p:spPr>
          <a:xfrm rot="8400000">
            <a:off x="6075107" y="4290058"/>
            <a:ext cx="729673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18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Kék–zöld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13044</TotalTime>
  <Words>958</Words>
  <Application>Microsoft Office PowerPoint</Application>
  <PresentationFormat>Widescreen</PresentationFormat>
  <Paragraphs>125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ESRI IGL Font21</vt:lpstr>
      <vt:lpstr>Segoe UI Semibold</vt:lpstr>
      <vt:lpstr>Wingdings</vt:lpstr>
      <vt:lpstr>Office-téma</vt:lpstr>
      <vt:lpstr>Spectral Induced Polarization: Laboratory measurements on artificial soils with varying water saturation, salinity and clay content</vt:lpstr>
      <vt:lpstr>1. Aims of the study</vt:lpstr>
      <vt:lpstr>2. Experiment setup - Methods and materials</vt:lpstr>
      <vt:lpstr>3. Results – Raw data </vt:lpstr>
      <vt:lpstr>4. Results: Fitting a Cole-Cole model</vt:lpstr>
      <vt:lpstr>5.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Vera</dc:creator>
  <cp:lastModifiedBy>Veronika</cp:lastModifiedBy>
  <cp:revision>321</cp:revision>
  <dcterms:created xsi:type="dcterms:W3CDTF">2019-06-20T13:39:34Z</dcterms:created>
  <dcterms:modified xsi:type="dcterms:W3CDTF">2022-05-23T07:16:50Z</dcterms:modified>
</cp:coreProperties>
</file>