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7" r:id="rId3"/>
    <p:sldId id="288" r:id="rId4"/>
    <p:sldId id="257" r:id="rId5"/>
    <p:sldId id="283" r:id="rId6"/>
    <p:sldId id="258" r:id="rId7"/>
    <p:sldId id="265" r:id="rId8"/>
    <p:sldId id="284" r:id="rId9"/>
    <p:sldId id="285" r:id="rId10"/>
    <p:sldId id="286" r:id="rId11"/>
    <p:sldId id="289" r:id="rId12"/>
    <p:sldId id="290"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45765-573D-4088-A794-F6E8C2AB95FB}" type="datetimeFigureOut">
              <a:rPr lang="it-IT" smtClean="0"/>
              <a:t>24/05/2022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8171E-7226-4557-B809-0AD9E0064AEC}" type="slidenum">
              <a:rPr lang="it-IT" smtClean="0"/>
              <a:t>‹N›</a:t>
            </a:fld>
            <a:endParaRPr lang="it-IT"/>
          </a:p>
        </p:txBody>
      </p:sp>
    </p:spTree>
    <p:extLst>
      <p:ext uri="{BB962C8B-B14F-4D97-AF65-F5344CB8AC3E}">
        <p14:creationId xmlns:p14="http://schemas.microsoft.com/office/powerpoint/2010/main" val="97973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8548C0-7F46-CB37-3BC5-8C8F1BC64873}"/>
              </a:ext>
            </a:extLst>
          </p:cNvPr>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4CD5CE2-CEEB-4540-B5F0-482095AA7D83}" type="slidenum">
              <a:rPr lang="it-IT" altLang="it-IT">
                <a:latin typeface="Constantia" panose="02030602050306030303" pitchFamily="18" charset="0"/>
                <a:cs typeface="Arial" panose="020B0604020202020204" pitchFamily="34" charset="0"/>
              </a:rPr>
              <a:pPr>
                <a:spcBef>
                  <a:spcPct val="0"/>
                </a:spcBef>
                <a:buClrTx/>
                <a:buFontTx/>
                <a:buNone/>
              </a:pPr>
              <a:t>5</a:t>
            </a:fld>
            <a:endParaRPr lang="it-IT" altLang="it-IT">
              <a:latin typeface="Constantia" panose="02030602050306030303" pitchFamily="18" charset="0"/>
              <a:cs typeface="Arial" panose="020B0604020202020204" pitchFamily="34" charset="0"/>
            </a:endParaRPr>
          </a:p>
        </p:txBody>
      </p:sp>
      <p:sp>
        <p:nvSpPr>
          <p:cNvPr id="35841" name="Text Box 1">
            <a:extLst>
              <a:ext uri="{FF2B5EF4-FFF2-40B4-BE49-F238E27FC236}">
                <a16:creationId xmlns:a16="http://schemas.microsoft.com/office/drawing/2014/main" id="{C6F7538C-8E10-697E-0F92-C575857DB58B}"/>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5842" name="Text Box 2">
            <a:extLst>
              <a:ext uri="{FF2B5EF4-FFF2-40B4-BE49-F238E27FC236}">
                <a16:creationId xmlns:a16="http://schemas.microsoft.com/office/drawing/2014/main" id="{DE31E018-DAAA-179B-BD16-76F30833F0C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it-IT" altLang="it-IT">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3B7CD8-1FB3-6C20-8D9E-B908244A914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5D6CEF1-11DF-556B-BCAA-30856C25B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399" indent="0" algn="ctr">
              <a:buNone/>
              <a:defRPr sz="1801"/>
            </a:lvl3pPr>
            <a:lvl4pPr marL="1371599" indent="0" algn="ctr">
              <a:buNone/>
              <a:defRPr sz="1600"/>
            </a:lvl4pPr>
            <a:lvl5pPr marL="1828800" indent="0" algn="ctr">
              <a:buNone/>
              <a:defRPr sz="1600"/>
            </a:lvl5pPr>
            <a:lvl6pPr marL="2286000" indent="0" algn="ctr">
              <a:buNone/>
              <a:defRPr sz="1600"/>
            </a:lvl6pPr>
            <a:lvl7pPr marL="2743199" indent="0" algn="ctr">
              <a:buNone/>
              <a:defRPr sz="1600"/>
            </a:lvl7pPr>
            <a:lvl8pPr marL="3200401" indent="0" algn="ctr">
              <a:buNone/>
              <a:defRPr sz="1600"/>
            </a:lvl8pPr>
            <a:lvl9pPr marL="3657601"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95CE9A8-9F93-D9BD-41E0-DC55EC351566}"/>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5" name="Segnaposto piè di pagina 4">
            <a:extLst>
              <a:ext uri="{FF2B5EF4-FFF2-40B4-BE49-F238E27FC236}">
                <a16:creationId xmlns:a16="http://schemas.microsoft.com/office/drawing/2014/main" id="{9394D2FA-D77B-84A3-6ECB-CD6E82A59A4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443D80-FAE7-FE15-B267-E41474ADE55F}"/>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266799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73D957-508A-D5EF-F9E6-0868C0CBBB0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A9FBBC9-9B46-468B-73A3-476414783A0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48EC2D-FB08-21B2-69B8-E4E876731651}"/>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5" name="Segnaposto piè di pagina 4">
            <a:extLst>
              <a:ext uri="{FF2B5EF4-FFF2-40B4-BE49-F238E27FC236}">
                <a16:creationId xmlns:a16="http://schemas.microsoft.com/office/drawing/2014/main" id="{1C3F113C-2FFF-DE18-0DB2-233E189187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106C32F-B0EA-3560-07E7-16C93AFD8ED6}"/>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91528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EAECBC6-A896-A067-63C2-F03C92B9BA99}"/>
              </a:ext>
            </a:extLst>
          </p:cNvPr>
          <p:cNvSpPr>
            <a:spLocks noGrp="1"/>
          </p:cNvSpPr>
          <p:nvPr>
            <p:ph type="title" orient="vert"/>
          </p:nvPr>
        </p:nvSpPr>
        <p:spPr>
          <a:xfrm>
            <a:off x="8724901"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78FB824-9A99-9793-A6C7-01261B01428B}"/>
              </a:ext>
            </a:extLst>
          </p:cNvPr>
          <p:cNvSpPr>
            <a:spLocks noGrp="1"/>
          </p:cNvSpPr>
          <p:nvPr>
            <p:ph type="body" orient="vert" idx="1"/>
          </p:nvPr>
        </p:nvSpPr>
        <p:spPr>
          <a:xfrm>
            <a:off x="838201"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53B2134-D5E4-B906-A888-A09A9C2B86D8}"/>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5" name="Segnaposto piè di pagina 4">
            <a:extLst>
              <a:ext uri="{FF2B5EF4-FFF2-40B4-BE49-F238E27FC236}">
                <a16:creationId xmlns:a16="http://schemas.microsoft.com/office/drawing/2014/main" id="{200C6754-C9D5-74AE-1763-E343A8C2F2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21FCF16-BCCD-9B6D-D07F-61E1BAD90327}"/>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187911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E77022-93E3-F6B0-3155-9E0CB077291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7E7F11F-3BE2-9CA8-330E-B638A45A310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67DD39B-CFAE-25D2-BD14-8FF799E62D56}"/>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5" name="Segnaposto piè di pagina 4">
            <a:extLst>
              <a:ext uri="{FF2B5EF4-FFF2-40B4-BE49-F238E27FC236}">
                <a16:creationId xmlns:a16="http://schemas.microsoft.com/office/drawing/2014/main" id="{D915210E-B0B2-ABDA-88C4-9A0E82BFF7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D0EBA4-4842-B435-7C12-5CACC5047146}"/>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15648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3FBD34-E1F3-458A-A20B-6E7C1028C984}"/>
              </a:ext>
            </a:extLst>
          </p:cNvPr>
          <p:cNvSpPr>
            <a:spLocks noGrp="1"/>
          </p:cNvSpPr>
          <p:nvPr>
            <p:ph type="title"/>
          </p:nvPr>
        </p:nvSpPr>
        <p:spPr>
          <a:xfrm>
            <a:off x="831853" y="1709742"/>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627FA69-1DB3-808D-601B-3270C9D36FCC}"/>
              </a:ext>
            </a:extLst>
          </p:cNvPr>
          <p:cNvSpPr>
            <a:spLocks noGrp="1"/>
          </p:cNvSpPr>
          <p:nvPr>
            <p:ph type="body" idx="1"/>
          </p:nvPr>
        </p:nvSpPr>
        <p:spPr>
          <a:xfrm>
            <a:off x="831853"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399" indent="0">
              <a:buNone/>
              <a:defRPr sz="1801">
                <a:solidFill>
                  <a:schemeClr val="tx1">
                    <a:tint val="75000"/>
                  </a:schemeClr>
                </a:solidFill>
              </a:defRPr>
            </a:lvl3pPr>
            <a:lvl4pPr marL="1371599"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199" indent="0">
              <a:buNone/>
              <a:defRPr sz="1600">
                <a:solidFill>
                  <a:schemeClr val="tx1">
                    <a:tint val="75000"/>
                  </a:schemeClr>
                </a:solidFill>
              </a:defRPr>
            </a:lvl7pPr>
            <a:lvl8pPr marL="3200401" indent="0">
              <a:buNone/>
              <a:defRPr sz="1600">
                <a:solidFill>
                  <a:schemeClr val="tx1">
                    <a:tint val="75000"/>
                  </a:schemeClr>
                </a:solidFill>
              </a:defRPr>
            </a:lvl8pPr>
            <a:lvl9pPr marL="3657601"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2D87FF6-C615-04AF-C625-8B0E1F77D521}"/>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5" name="Segnaposto piè di pagina 4">
            <a:extLst>
              <a:ext uri="{FF2B5EF4-FFF2-40B4-BE49-F238E27FC236}">
                <a16:creationId xmlns:a16="http://schemas.microsoft.com/office/drawing/2014/main" id="{912BA6EA-05F8-BF1D-DF69-A8252A6AFA0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2FA65DB-9378-20E5-BC82-F970BCE571A6}"/>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170911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16DBD8-8D1B-3E92-15C1-C2D53298FDB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BD09D9F-6014-C225-1572-9C74E1D60E55}"/>
              </a:ext>
            </a:extLst>
          </p:cNvPr>
          <p:cNvSpPr>
            <a:spLocks noGrp="1"/>
          </p:cNvSpPr>
          <p:nvPr>
            <p:ph sz="half" idx="1"/>
          </p:nvPr>
        </p:nvSpPr>
        <p:spPr>
          <a:xfrm>
            <a:off x="838201"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5B0C842-2BDD-4805-9AAA-761DAF24A8E5}"/>
              </a:ext>
            </a:extLst>
          </p:cNvPr>
          <p:cNvSpPr>
            <a:spLocks noGrp="1"/>
          </p:cNvSpPr>
          <p:nvPr>
            <p:ph sz="half" idx="2"/>
          </p:nvPr>
        </p:nvSpPr>
        <p:spPr>
          <a:xfrm>
            <a:off x="6172201"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B767020-EC91-ADCA-93A3-B0A5C933F4B6}"/>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6" name="Segnaposto piè di pagina 5">
            <a:extLst>
              <a:ext uri="{FF2B5EF4-FFF2-40B4-BE49-F238E27FC236}">
                <a16:creationId xmlns:a16="http://schemas.microsoft.com/office/drawing/2014/main" id="{B4C1EE2F-12B9-5238-26AB-95C0F2A323A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BACF6B6-1400-64E8-D71F-7ACDCB0AB1DC}"/>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208154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554A1E-5F78-52D6-FE26-348DA5CC1AA5}"/>
              </a:ext>
            </a:extLst>
          </p:cNvPr>
          <p:cNvSpPr>
            <a:spLocks noGrp="1"/>
          </p:cNvSpPr>
          <p:nvPr>
            <p:ph type="title"/>
          </p:nvPr>
        </p:nvSpPr>
        <p:spPr>
          <a:xfrm>
            <a:off x="839789" y="365129"/>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BDFCF40-7DBC-F8BA-3D75-421001F792C7}"/>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6045C10-4DBB-25F5-D4A8-E4B10C7CC1A0}"/>
              </a:ext>
            </a:extLst>
          </p:cNvPr>
          <p:cNvSpPr>
            <a:spLocks noGrp="1"/>
          </p:cNvSpPr>
          <p:nvPr>
            <p:ph sz="half" idx="2"/>
          </p:nvPr>
        </p:nvSpPr>
        <p:spPr>
          <a:xfrm>
            <a:off x="839793" y="2505076"/>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4A89893-D4A5-0D43-6989-BED81CC5A8B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E9176CD-FF37-8C55-CE41-463DA9EBC9D5}"/>
              </a:ext>
            </a:extLst>
          </p:cNvPr>
          <p:cNvSpPr>
            <a:spLocks noGrp="1"/>
          </p:cNvSpPr>
          <p:nvPr>
            <p:ph sz="quarter" idx="4"/>
          </p:nvPr>
        </p:nvSpPr>
        <p:spPr>
          <a:xfrm>
            <a:off x="6172203" y="2505076"/>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E9C2293-2397-59B8-629A-932AC606E27F}"/>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8" name="Segnaposto piè di pagina 7">
            <a:extLst>
              <a:ext uri="{FF2B5EF4-FFF2-40B4-BE49-F238E27FC236}">
                <a16:creationId xmlns:a16="http://schemas.microsoft.com/office/drawing/2014/main" id="{B7F88A65-589C-7C2D-FC34-6F65787395B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2FD64DB-2109-29D5-876C-B352DC4D0607}"/>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38804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EE068B-410E-43C0-8D3D-174813C1EC4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547CE09-D701-40CE-CCCB-810A0BD7BD67}"/>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4" name="Segnaposto piè di pagina 3">
            <a:extLst>
              <a:ext uri="{FF2B5EF4-FFF2-40B4-BE49-F238E27FC236}">
                <a16:creationId xmlns:a16="http://schemas.microsoft.com/office/drawing/2014/main" id="{E8EFEF19-CC2F-C8E5-45F9-7E7676C5DC6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C03F17A-0D81-DA5D-1754-2FDD88ECDA8E}"/>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61661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6534EA2-AC30-D262-D01B-B5A8D6E537CB}"/>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3" name="Segnaposto piè di pagina 2">
            <a:extLst>
              <a:ext uri="{FF2B5EF4-FFF2-40B4-BE49-F238E27FC236}">
                <a16:creationId xmlns:a16="http://schemas.microsoft.com/office/drawing/2014/main" id="{BAB729AA-2982-EA3D-75F9-6EF42E071F3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6BA876B-40EC-97AE-21BC-8ED18B62E4A5}"/>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4032055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C3EFED-145D-E51B-9D28-35C1EE9F05BD}"/>
              </a:ext>
            </a:extLst>
          </p:cNvPr>
          <p:cNvSpPr>
            <a:spLocks noGrp="1"/>
          </p:cNvSpPr>
          <p:nvPr>
            <p:ph type="title"/>
          </p:nvPr>
        </p:nvSpPr>
        <p:spPr>
          <a:xfrm>
            <a:off x="839791" y="457200"/>
            <a:ext cx="3932236"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04F6A1-65BA-2766-7E1B-547C3A0CE879}"/>
              </a:ext>
            </a:extLst>
          </p:cNvPr>
          <p:cNvSpPr>
            <a:spLocks noGrp="1"/>
          </p:cNvSpPr>
          <p:nvPr>
            <p:ph idx="1"/>
          </p:nvPr>
        </p:nvSpPr>
        <p:spPr>
          <a:xfrm>
            <a:off x="5183190" y="987429"/>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B5993D4-AC83-5836-64D3-7C38FE4FF549}"/>
              </a:ext>
            </a:extLst>
          </p:cNvPr>
          <p:cNvSpPr>
            <a:spLocks noGrp="1"/>
          </p:cNvSpPr>
          <p:nvPr>
            <p:ph type="body" sz="half" idx="2"/>
          </p:nvPr>
        </p:nvSpPr>
        <p:spPr>
          <a:xfrm>
            <a:off x="839791" y="2057400"/>
            <a:ext cx="3932236" cy="3811588"/>
          </a:xfrm>
        </p:spPr>
        <p:txBody>
          <a:bodyPr/>
          <a:lstStyle>
            <a:lvl1pPr marL="0" indent="0">
              <a:buNone/>
              <a:defRPr sz="1600"/>
            </a:lvl1pPr>
            <a:lvl2pPr marL="457200" indent="0">
              <a:buNone/>
              <a:defRPr sz="1401"/>
            </a:lvl2pPr>
            <a:lvl3pPr marL="914399" indent="0">
              <a:buNone/>
              <a:defRPr sz="1200"/>
            </a:lvl3pPr>
            <a:lvl4pPr marL="1371599" indent="0">
              <a:buNone/>
              <a:defRPr sz="1001"/>
            </a:lvl4pPr>
            <a:lvl5pPr marL="1828800" indent="0">
              <a:buNone/>
              <a:defRPr sz="1001"/>
            </a:lvl5pPr>
            <a:lvl6pPr marL="2286000" indent="0">
              <a:buNone/>
              <a:defRPr sz="1001"/>
            </a:lvl6pPr>
            <a:lvl7pPr marL="2743199" indent="0">
              <a:buNone/>
              <a:defRPr sz="1001"/>
            </a:lvl7pPr>
            <a:lvl8pPr marL="3200401" indent="0">
              <a:buNone/>
              <a:defRPr sz="1001"/>
            </a:lvl8pPr>
            <a:lvl9pPr marL="3657601" indent="0">
              <a:buNone/>
              <a:defRPr sz="1001"/>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33C4D78-AC0D-D83A-0E0A-1EACFE13C2CE}"/>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6" name="Segnaposto piè di pagina 5">
            <a:extLst>
              <a:ext uri="{FF2B5EF4-FFF2-40B4-BE49-F238E27FC236}">
                <a16:creationId xmlns:a16="http://schemas.microsoft.com/office/drawing/2014/main" id="{7BE21069-9977-C9C8-4180-61C7D607CB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EE2F29E-7F21-2FD0-46BF-F2AE1BB952B6}"/>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32954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D26A2F-DBD3-1D72-C3F2-13408C290215}"/>
              </a:ext>
            </a:extLst>
          </p:cNvPr>
          <p:cNvSpPr>
            <a:spLocks noGrp="1"/>
          </p:cNvSpPr>
          <p:nvPr>
            <p:ph type="title"/>
          </p:nvPr>
        </p:nvSpPr>
        <p:spPr>
          <a:xfrm>
            <a:off x="839791" y="457200"/>
            <a:ext cx="3932236"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2562881-A016-C664-F54F-D0561AD434C9}"/>
              </a:ext>
            </a:extLst>
          </p:cNvPr>
          <p:cNvSpPr>
            <a:spLocks noGrp="1"/>
          </p:cNvSpPr>
          <p:nvPr>
            <p:ph type="pic" idx="1"/>
          </p:nvPr>
        </p:nvSpPr>
        <p:spPr>
          <a:xfrm>
            <a:off x="5183190" y="987429"/>
            <a:ext cx="6172201" cy="4873625"/>
          </a:xfrm>
        </p:spPr>
        <p:txBody>
          <a:bodyPr/>
          <a:lstStyle>
            <a:lvl1pPr marL="0" indent="0">
              <a:buNone/>
              <a:defRPr sz="3200"/>
            </a:lvl1pPr>
            <a:lvl2pPr marL="457200" indent="0">
              <a:buNone/>
              <a:defRPr sz="2800"/>
            </a:lvl2pPr>
            <a:lvl3pPr marL="914399" indent="0">
              <a:buNone/>
              <a:defRPr sz="2400"/>
            </a:lvl3pPr>
            <a:lvl4pPr marL="1371599" indent="0">
              <a:buNone/>
              <a:defRPr sz="2000"/>
            </a:lvl4pPr>
            <a:lvl5pPr marL="1828800" indent="0">
              <a:buNone/>
              <a:defRPr sz="2000"/>
            </a:lvl5pPr>
            <a:lvl6pPr marL="2286000" indent="0">
              <a:buNone/>
              <a:defRPr sz="2000"/>
            </a:lvl6pPr>
            <a:lvl7pPr marL="2743199" indent="0">
              <a:buNone/>
              <a:defRPr sz="2000"/>
            </a:lvl7pPr>
            <a:lvl8pPr marL="3200401" indent="0">
              <a:buNone/>
              <a:defRPr sz="2000"/>
            </a:lvl8pPr>
            <a:lvl9pPr marL="3657601" indent="0">
              <a:buNone/>
              <a:defRPr sz="2000"/>
            </a:lvl9pPr>
          </a:lstStyle>
          <a:p>
            <a:endParaRPr lang="it-IT"/>
          </a:p>
        </p:txBody>
      </p:sp>
      <p:sp>
        <p:nvSpPr>
          <p:cNvPr id="4" name="Segnaposto testo 3">
            <a:extLst>
              <a:ext uri="{FF2B5EF4-FFF2-40B4-BE49-F238E27FC236}">
                <a16:creationId xmlns:a16="http://schemas.microsoft.com/office/drawing/2014/main" id="{04C1A291-88D8-97AF-EF55-A2640AC6FC42}"/>
              </a:ext>
            </a:extLst>
          </p:cNvPr>
          <p:cNvSpPr>
            <a:spLocks noGrp="1"/>
          </p:cNvSpPr>
          <p:nvPr>
            <p:ph type="body" sz="half" idx="2"/>
          </p:nvPr>
        </p:nvSpPr>
        <p:spPr>
          <a:xfrm>
            <a:off x="839791" y="2057400"/>
            <a:ext cx="3932236" cy="3811588"/>
          </a:xfrm>
        </p:spPr>
        <p:txBody>
          <a:bodyPr/>
          <a:lstStyle>
            <a:lvl1pPr marL="0" indent="0">
              <a:buNone/>
              <a:defRPr sz="1600"/>
            </a:lvl1pPr>
            <a:lvl2pPr marL="457200" indent="0">
              <a:buNone/>
              <a:defRPr sz="1401"/>
            </a:lvl2pPr>
            <a:lvl3pPr marL="914399" indent="0">
              <a:buNone/>
              <a:defRPr sz="1200"/>
            </a:lvl3pPr>
            <a:lvl4pPr marL="1371599" indent="0">
              <a:buNone/>
              <a:defRPr sz="1001"/>
            </a:lvl4pPr>
            <a:lvl5pPr marL="1828800" indent="0">
              <a:buNone/>
              <a:defRPr sz="1001"/>
            </a:lvl5pPr>
            <a:lvl6pPr marL="2286000" indent="0">
              <a:buNone/>
              <a:defRPr sz="1001"/>
            </a:lvl6pPr>
            <a:lvl7pPr marL="2743199" indent="0">
              <a:buNone/>
              <a:defRPr sz="1001"/>
            </a:lvl7pPr>
            <a:lvl8pPr marL="3200401" indent="0">
              <a:buNone/>
              <a:defRPr sz="1001"/>
            </a:lvl8pPr>
            <a:lvl9pPr marL="3657601" indent="0">
              <a:buNone/>
              <a:defRPr sz="1001"/>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08A8C9-6C81-E98B-E3EA-4937D368BCC5}"/>
              </a:ext>
            </a:extLst>
          </p:cNvPr>
          <p:cNvSpPr>
            <a:spLocks noGrp="1"/>
          </p:cNvSpPr>
          <p:nvPr>
            <p:ph type="dt" sz="half" idx="10"/>
          </p:nvPr>
        </p:nvSpPr>
        <p:spPr/>
        <p:txBody>
          <a:bodyPr/>
          <a:lstStyle/>
          <a:p>
            <a:fld id="{011E3F0F-2A2A-4BE2-87C3-A79932DEBC26}" type="datetimeFigureOut">
              <a:rPr lang="it-IT" smtClean="0"/>
              <a:t>24/05/2022</a:t>
            </a:fld>
            <a:endParaRPr lang="it-IT"/>
          </a:p>
        </p:txBody>
      </p:sp>
      <p:sp>
        <p:nvSpPr>
          <p:cNvPr id="6" name="Segnaposto piè di pagina 5">
            <a:extLst>
              <a:ext uri="{FF2B5EF4-FFF2-40B4-BE49-F238E27FC236}">
                <a16:creationId xmlns:a16="http://schemas.microsoft.com/office/drawing/2014/main" id="{129E3542-7874-469B-263D-6449B82A356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805BE27-1063-22F8-231C-439BB51F8AB1}"/>
              </a:ext>
            </a:extLst>
          </p:cNvPr>
          <p:cNvSpPr>
            <a:spLocks noGrp="1"/>
          </p:cNvSpPr>
          <p:nvPr>
            <p:ph type="sldNum" sz="quarter" idx="12"/>
          </p:nvPr>
        </p:nvSpPr>
        <p:spPr/>
        <p:txBody>
          <a:bodyPr/>
          <a:lstStyle/>
          <a:p>
            <a:fld id="{A59DBD3E-11C5-4751-88FA-D7322E82D9F9}" type="slidenum">
              <a:rPr lang="it-IT" smtClean="0"/>
              <a:t>‹N›</a:t>
            </a:fld>
            <a:endParaRPr lang="it-IT"/>
          </a:p>
        </p:txBody>
      </p:sp>
    </p:spTree>
    <p:extLst>
      <p:ext uri="{BB962C8B-B14F-4D97-AF65-F5344CB8AC3E}">
        <p14:creationId xmlns:p14="http://schemas.microsoft.com/office/powerpoint/2010/main" val="175025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9B27052-82E3-D36C-18C1-1EE5CC831A91}"/>
              </a:ext>
            </a:extLst>
          </p:cNvPr>
          <p:cNvSpPr>
            <a:spLocks noGrp="1"/>
          </p:cNvSpPr>
          <p:nvPr>
            <p:ph type="title"/>
          </p:nvPr>
        </p:nvSpPr>
        <p:spPr>
          <a:xfrm>
            <a:off x="838204" y="365129"/>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54C9873-E201-D30B-5097-93A07F4B0EEF}"/>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5F3DD0-77F8-8F1C-4302-2482FBAFBB68}"/>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E3F0F-2A2A-4BE2-87C3-A79932DEBC26}" type="datetimeFigureOut">
              <a:rPr lang="it-IT" smtClean="0"/>
              <a:t>24/05/2022</a:t>
            </a:fld>
            <a:endParaRPr lang="it-IT"/>
          </a:p>
        </p:txBody>
      </p:sp>
      <p:sp>
        <p:nvSpPr>
          <p:cNvPr id="5" name="Segnaposto piè di pagina 4">
            <a:extLst>
              <a:ext uri="{FF2B5EF4-FFF2-40B4-BE49-F238E27FC236}">
                <a16:creationId xmlns:a16="http://schemas.microsoft.com/office/drawing/2014/main" id="{0AA02E88-A9C0-CA8E-FE88-830B63A5E8C0}"/>
              </a:ext>
            </a:extLst>
          </p:cNvPr>
          <p:cNvSpPr>
            <a:spLocks noGrp="1"/>
          </p:cNvSpPr>
          <p:nvPr>
            <p:ph type="ftr" sz="quarter" idx="3"/>
          </p:nvPr>
        </p:nvSpPr>
        <p:spPr>
          <a:xfrm>
            <a:off x="4038604"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1294D7E-6DA5-3CA6-DF3C-E2192F2EF7B6}"/>
              </a:ext>
            </a:extLst>
          </p:cNvPr>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DBD3E-11C5-4751-88FA-D7322E82D9F9}" type="slidenum">
              <a:rPr lang="it-IT" smtClean="0"/>
              <a:t>‹N›</a:t>
            </a:fld>
            <a:endParaRPr lang="it-IT"/>
          </a:p>
        </p:txBody>
      </p:sp>
    </p:spTree>
    <p:extLst>
      <p:ext uri="{BB962C8B-B14F-4D97-AF65-F5344CB8AC3E}">
        <p14:creationId xmlns:p14="http://schemas.microsoft.com/office/powerpoint/2010/main" val="840936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9"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1" indent="-228600"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9" indent="-228600"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it-IT"/>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800" algn="l" defTabSz="914399" rtl="0" eaLnBrk="1" latinLnBrk="0" hangingPunct="1">
        <a:defRPr sz="1801" kern="1200">
          <a:solidFill>
            <a:schemeClr val="tx1"/>
          </a:solidFill>
          <a:latin typeface="+mn-lt"/>
          <a:ea typeface="+mn-ea"/>
          <a:cs typeface="+mn-cs"/>
        </a:defRPr>
      </a:lvl5pPr>
      <a:lvl6pPr marL="2286000" algn="l" defTabSz="914399" rtl="0" eaLnBrk="1" latinLnBrk="0" hangingPunct="1">
        <a:defRPr sz="1801" kern="1200">
          <a:solidFill>
            <a:schemeClr val="tx1"/>
          </a:solidFill>
          <a:latin typeface="+mn-lt"/>
          <a:ea typeface="+mn-ea"/>
          <a:cs typeface="+mn-cs"/>
        </a:defRPr>
      </a:lvl6pPr>
      <a:lvl7pPr marL="2743199" algn="l" defTabSz="914399" rtl="0" eaLnBrk="1" latinLnBrk="0" hangingPunct="1">
        <a:defRPr sz="1801" kern="1200">
          <a:solidFill>
            <a:schemeClr val="tx1"/>
          </a:solidFill>
          <a:latin typeface="+mn-lt"/>
          <a:ea typeface="+mn-ea"/>
          <a:cs typeface="+mn-cs"/>
        </a:defRPr>
      </a:lvl7pPr>
      <a:lvl8pPr marL="3200401" algn="l" defTabSz="914399" rtl="0" eaLnBrk="1" latinLnBrk="0" hangingPunct="1">
        <a:defRPr sz="1801" kern="1200">
          <a:solidFill>
            <a:schemeClr val="tx1"/>
          </a:solidFill>
          <a:latin typeface="+mn-lt"/>
          <a:ea typeface="+mn-ea"/>
          <a:cs typeface="+mn-cs"/>
        </a:defRPr>
      </a:lvl8pPr>
      <a:lvl9pPr marL="3657601" algn="l" defTabSz="91439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eetingorganizer.copernicus.org/EGU22/EGU22-5641.html" TargetMode="Externa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wmf"/><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EB3AB6E-58D8-686E-1C6C-B5AF1B9B8F46}"/>
              </a:ext>
            </a:extLst>
          </p:cNvPr>
          <p:cNvSpPr txBox="1"/>
          <p:nvPr/>
        </p:nvSpPr>
        <p:spPr>
          <a:xfrm>
            <a:off x="607360" y="2448508"/>
            <a:ext cx="11203641" cy="2431435"/>
          </a:xfrm>
          <a:prstGeom prst="rect">
            <a:avLst/>
          </a:prstGeom>
          <a:noFill/>
        </p:spPr>
        <p:txBody>
          <a:bodyPr wrap="square">
            <a:spAutoFit/>
          </a:bodyPr>
          <a:lstStyle>
            <a:defPPr>
              <a:defRPr lang="it-IT"/>
            </a:defPPr>
            <a:lvl1pPr>
              <a:defRPr b="1" i="0" u="none" strike="noStrike">
                <a:solidFill>
                  <a:srgbClr val="002060"/>
                </a:solidFill>
                <a:latin typeface="Open Sans" panose="020B0606030504020204" pitchFamily="34" charset="0"/>
              </a:defRPr>
            </a:lvl1pPr>
          </a:lstStyle>
          <a:p>
            <a:pPr algn="ctr"/>
            <a:r>
              <a:rPr lang="en-US" sz="2800" dirty="0">
                <a:hlinkClick r:id="rId2">
                  <a:extLst>
                    <a:ext uri="{A12FA001-AC4F-418D-AE19-62706E023703}">
                      <ahyp:hlinkClr xmlns:ahyp="http://schemas.microsoft.com/office/drawing/2018/hyperlinkcolor" val="tx"/>
                    </a:ext>
                  </a:extLst>
                </a:hlinkClick>
              </a:rPr>
              <a:t>Occurrence of asbestiform minerals in the </a:t>
            </a:r>
            <a:r>
              <a:rPr lang="en-US" sz="2800" dirty="0" err="1">
                <a:hlinkClick r:id="rId2">
                  <a:extLst>
                    <a:ext uri="{A12FA001-AC4F-418D-AE19-62706E023703}">
                      <ahyp:hlinkClr xmlns:ahyp="http://schemas.microsoft.com/office/drawing/2018/hyperlinkcolor" val="tx"/>
                    </a:ext>
                  </a:extLst>
                </a:hlinkClick>
              </a:rPr>
              <a:t>Pollino</a:t>
            </a:r>
            <a:r>
              <a:rPr lang="en-US" sz="2800" dirty="0">
                <a:hlinkClick r:id="rId2">
                  <a:extLst>
                    <a:ext uri="{A12FA001-AC4F-418D-AE19-62706E023703}">
                      <ahyp:hlinkClr xmlns:ahyp="http://schemas.microsoft.com/office/drawing/2018/hyperlinkcolor" val="tx"/>
                    </a:ext>
                  </a:extLst>
                </a:hlinkClick>
              </a:rPr>
              <a:t> Massif (Southern Italy): Environmental and health implications</a:t>
            </a:r>
            <a:r>
              <a:rPr lang="en-US" sz="2800" dirty="0"/>
              <a:t> </a:t>
            </a:r>
          </a:p>
          <a:p>
            <a:pPr algn="just"/>
            <a:endParaRPr lang="en-US" sz="2800" dirty="0"/>
          </a:p>
          <a:p>
            <a:pPr algn="just"/>
            <a:endParaRPr lang="en-US" sz="2800" dirty="0"/>
          </a:p>
          <a:p>
            <a:pPr algn="ctr"/>
            <a:r>
              <a:rPr lang="it-IT" sz="2000" dirty="0"/>
              <a:t>Roberto Buccione</a:t>
            </a:r>
            <a:r>
              <a:rPr lang="it-IT" sz="2000" baseline="30000" dirty="0"/>
              <a:t>1</a:t>
            </a:r>
            <a:r>
              <a:rPr lang="it-IT" sz="2000" b="0" dirty="0"/>
              <a:t>, Giovanna Rizzo</a:t>
            </a:r>
            <a:r>
              <a:rPr lang="it-IT" sz="2000" b="0" baseline="30000" dirty="0"/>
              <a:t>1</a:t>
            </a:r>
            <a:r>
              <a:rPr lang="it-IT" sz="2000" b="0" dirty="0"/>
              <a:t>, Michele Paternoster</a:t>
            </a:r>
            <a:r>
              <a:rPr lang="it-IT" sz="2000" b="0" baseline="30000" dirty="0"/>
              <a:t>1</a:t>
            </a:r>
            <a:r>
              <a:rPr lang="it-IT" sz="2000" b="0" dirty="0"/>
              <a:t>, Giovanni Mongelli</a:t>
            </a:r>
            <a:r>
              <a:rPr lang="it-IT" sz="2000" b="0" baseline="30000" dirty="0"/>
              <a:t>1</a:t>
            </a:r>
            <a:r>
              <a:rPr lang="it-IT" sz="2000" b="0" dirty="0"/>
              <a:t>, </a:t>
            </a:r>
          </a:p>
          <a:p>
            <a:pPr algn="ctr"/>
            <a:r>
              <a:rPr lang="it-IT" sz="2000" b="0" dirty="0"/>
              <a:t>Angela De Bonis</a:t>
            </a:r>
            <a:r>
              <a:rPr lang="it-IT" sz="2000" b="0" baseline="30000" dirty="0"/>
              <a:t>1</a:t>
            </a:r>
            <a:r>
              <a:rPr lang="en-US" sz="2000" dirty="0"/>
              <a:t> </a:t>
            </a:r>
            <a:endParaRPr lang="it-IT" sz="2000" dirty="0"/>
          </a:p>
        </p:txBody>
      </p:sp>
      <p:sp>
        <p:nvSpPr>
          <p:cNvPr id="6" name="Rettangolo 5">
            <a:extLst>
              <a:ext uri="{FF2B5EF4-FFF2-40B4-BE49-F238E27FC236}">
                <a16:creationId xmlns:a16="http://schemas.microsoft.com/office/drawing/2014/main" id="{F1D07D83-D969-D301-E968-0491C54F8561}"/>
              </a:ext>
            </a:extLst>
          </p:cNvPr>
          <p:cNvSpPr/>
          <p:nvPr/>
        </p:nvSpPr>
        <p:spPr>
          <a:xfrm>
            <a:off x="854075" y="5461297"/>
            <a:ext cx="8424937" cy="400110"/>
          </a:xfrm>
          <a:prstGeom prst="rect">
            <a:avLst/>
          </a:prstGeom>
        </p:spPr>
        <p:txBody>
          <a:bodyPr wrap="square">
            <a:spAutoFit/>
          </a:bodyPr>
          <a:lstStyle/>
          <a:p>
            <a:pPr marL="342899" indent="-342899">
              <a:buAutoNum type="arabicParenBoth"/>
            </a:pPr>
            <a:r>
              <a:rPr lang="en-US" sz="2000" b="1" i="1" dirty="0">
                <a:solidFill>
                  <a:srgbClr val="002060"/>
                </a:solidFill>
              </a:rPr>
              <a:t>Department of Sciences, University of Basilicata</a:t>
            </a:r>
          </a:p>
        </p:txBody>
      </p:sp>
      <p:pic>
        <p:nvPicPr>
          <p:cNvPr id="7" name="Picture 6">
            <a:extLst>
              <a:ext uri="{FF2B5EF4-FFF2-40B4-BE49-F238E27FC236}">
                <a16:creationId xmlns:a16="http://schemas.microsoft.com/office/drawing/2014/main" id="{28A8D665-69CF-7682-D22C-AC1B029AC6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0227" y="499638"/>
            <a:ext cx="4234550" cy="1103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ruppo UNIBAS - DiCEM">
            <a:extLst>
              <a:ext uri="{FF2B5EF4-FFF2-40B4-BE49-F238E27FC236}">
                <a16:creationId xmlns:a16="http://schemas.microsoft.com/office/drawing/2014/main" id="{69EAE10C-B03F-33F1-5E28-9FB300305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83" y="444929"/>
            <a:ext cx="3651844" cy="1212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 img desktop">
            <a:extLst>
              <a:ext uri="{FF2B5EF4-FFF2-40B4-BE49-F238E27FC236}">
                <a16:creationId xmlns:a16="http://schemas.microsoft.com/office/drawing/2014/main" id="{39846ADD-FB33-D92A-9E6A-2832DA4D0B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7720" b="60592"/>
          <a:stretch/>
        </p:blipFill>
        <p:spPr bwMode="auto">
          <a:xfrm>
            <a:off x="4836455" y="453894"/>
            <a:ext cx="2034988" cy="121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15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E2046FD7-9754-5399-D0D9-893215C30C6D}"/>
              </a:ext>
            </a:extLst>
          </p:cNvPr>
          <p:cNvSpPr txBox="1"/>
          <p:nvPr/>
        </p:nvSpPr>
        <p:spPr>
          <a:xfrm>
            <a:off x="447040" y="1235681"/>
            <a:ext cx="11196320" cy="5632311"/>
          </a:xfrm>
          <a:prstGeom prst="rect">
            <a:avLst/>
          </a:prstGeom>
          <a:noFill/>
        </p:spPr>
        <p:txBody>
          <a:bodyPr wrap="square">
            <a:spAutoFit/>
          </a:bodyPr>
          <a:lstStyle/>
          <a:p>
            <a:pPr algn="just"/>
            <a:r>
              <a:rPr lang="en-US" sz="2400" dirty="0">
                <a:solidFill>
                  <a:srgbClr val="002060"/>
                </a:solidFill>
              </a:rPr>
              <a:t>In the </a:t>
            </a:r>
            <a:r>
              <a:rPr lang="en-US" sz="2400" dirty="0" err="1">
                <a:solidFill>
                  <a:srgbClr val="002060"/>
                </a:solidFill>
              </a:rPr>
              <a:t>Pollino</a:t>
            </a:r>
            <a:r>
              <a:rPr lang="en-US" sz="2400" dirty="0">
                <a:solidFill>
                  <a:srgbClr val="002060"/>
                </a:solidFill>
              </a:rPr>
              <a:t> Massif an epidemiological study ascribed 17/90 mesothelioma cases associated to environmental factors, such as the human exposure to naturally outcropping asbestos-bearing rocks. </a:t>
            </a:r>
          </a:p>
          <a:p>
            <a:pPr algn="just"/>
            <a:endParaRPr lang="en-US" sz="2400" dirty="0">
              <a:solidFill>
                <a:srgbClr val="002060"/>
              </a:solidFill>
            </a:endParaRPr>
          </a:p>
          <a:p>
            <a:pPr algn="just"/>
            <a:r>
              <a:rPr lang="en-US" sz="2400" dirty="0">
                <a:solidFill>
                  <a:srgbClr val="002060"/>
                </a:solidFill>
              </a:rPr>
              <a:t>These minerals, when inhaled, may cause neoplasms with a high mortality rate as asbestosis, lung cancer, and malignant mesothelioma.</a:t>
            </a:r>
          </a:p>
          <a:p>
            <a:pPr algn="just"/>
            <a:endParaRPr lang="en-US" sz="2400" dirty="0">
              <a:solidFill>
                <a:srgbClr val="002060"/>
              </a:solidFill>
            </a:endParaRPr>
          </a:p>
          <a:p>
            <a:pPr algn="just"/>
            <a:r>
              <a:rPr lang="en-US" sz="2400" dirty="0">
                <a:solidFill>
                  <a:srgbClr val="002060"/>
                </a:solidFill>
              </a:rPr>
              <a:t>Furthermore, several researches have been demonstrated the correlation between mesothelioma and a series of environmental factors, such as the exposure to asbestos minerals.</a:t>
            </a:r>
          </a:p>
          <a:p>
            <a:pPr algn="just"/>
            <a:endParaRPr lang="en-US" sz="2400" dirty="0">
              <a:solidFill>
                <a:srgbClr val="002060"/>
              </a:solidFill>
            </a:endParaRPr>
          </a:p>
          <a:p>
            <a:pPr algn="just"/>
            <a:r>
              <a:rPr lang="en-US" sz="2400" dirty="0">
                <a:solidFill>
                  <a:srgbClr val="002060"/>
                </a:solidFill>
              </a:rPr>
              <a:t>In particular, the presence of Fe, its structural coordination, and furthermore, the Fe exposed on the fiber surface are important factors in the reactive oxygen species (ROS) production.</a:t>
            </a:r>
          </a:p>
          <a:p>
            <a:pPr algn="just"/>
            <a:endParaRPr lang="en-US" sz="2400" dirty="0">
              <a:solidFill>
                <a:srgbClr val="002060"/>
              </a:solidFill>
            </a:endParaRPr>
          </a:p>
        </p:txBody>
      </p:sp>
      <p:sp>
        <p:nvSpPr>
          <p:cNvPr id="6" name="CasellaDiTesto 5">
            <a:extLst>
              <a:ext uri="{FF2B5EF4-FFF2-40B4-BE49-F238E27FC236}">
                <a16:creationId xmlns:a16="http://schemas.microsoft.com/office/drawing/2014/main" id="{67BF5749-B554-325B-6EA5-A7462CB49161}"/>
              </a:ext>
            </a:extLst>
          </p:cNvPr>
          <p:cNvSpPr txBox="1"/>
          <p:nvPr/>
        </p:nvSpPr>
        <p:spPr>
          <a:xfrm>
            <a:off x="0" y="321836"/>
            <a:ext cx="12192000" cy="584775"/>
          </a:xfrm>
          <a:prstGeom prst="rect">
            <a:avLst/>
          </a:prstGeom>
          <a:noFill/>
        </p:spPr>
        <p:txBody>
          <a:bodyPr wrap="square">
            <a:spAutoFit/>
          </a:bodyPr>
          <a:lstStyle/>
          <a:p>
            <a:pPr algn="ctr"/>
            <a:r>
              <a:rPr lang="it-IT" sz="3200" b="1" dirty="0">
                <a:solidFill>
                  <a:srgbClr val="002060"/>
                </a:solidFill>
              </a:rPr>
              <a:t>ENVIRONMENTAL AND HEALTH IMPLICATIONS </a:t>
            </a:r>
          </a:p>
        </p:txBody>
      </p:sp>
    </p:spTree>
    <p:extLst>
      <p:ext uri="{BB962C8B-B14F-4D97-AF65-F5344CB8AC3E}">
        <p14:creationId xmlns:p14="http://schemas.microsoft.com/office/powerpoint/2010/main" val="4257701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98477BE-D305-FA90-9E91-8432C7F0ECD2}"/>
              </a:ext>
            </a:extLst>
          </p:cNvPr>
          <p:cNvSpPr txBox="1"/>
          <p:nvPr/>
        </p:nvSpPr>
        <p:spPr>
          <a:xfrm>
            <a:off x="4830069" y="331737"/>
            <a:ext cx="2691319" cy="584775"/>
          </a:xfrm>
          <a:prstGeom prst="rect">
            <a:avLst/>
          </a:prstGeom>
          <a:noFill/>
        </p:spPr>
        <p:txBody>
          <a:bodyPr wrap="square">
            <a:spAutoFit/>
          </a:bodyPr>
          <a:lstStyle>
            <a:defPPr>
              <a:defRPr lang="it-IT"/>
            </a:defPPr>
            <a:lvl1pPr>
              <a:defRPr sz="3200" b="1">
                <a:solidFill>
                  <a:srgbClr val="002060"/>
                </a:solidFill>
              </a:defRPr>
            </a:lvl1pPr>
          </a:lstStyle>
          <a:p>
            <a:r>
              <a:rPr lang="en-US" dirty="0"/>
              <a:t>CONCLUSIONS</a:t>
            </a:r>
            <a:endParaRPr lang="it-IT" dirty="0"/>
          </a:p>
        </p:txBody>
      </p:sp>
      <p:sp>
        <p:nvSpPr>
          <p:cNvPr id="9" name="CasellaDiTesto 8">
            <a:extLst>
              <a:ext uri="{FF2B5EF4-FFF2-40B4-BE49-F238E27FC236}">
                <a16:creationId xmlns:a16="http://schemas.microsoft.com/office/drawing/2014/main" id="{E2046FD7-9754-5399-D0D9-893215C30C6D}"/>
              </a:ext>
            </a:extLst>
          </p:cNvPr>
          <p:cNvSpPr txBox="1"/>
          <p:nvPr/>
        </p:nvSpPr>
        <p:spPr>
          <a:xfrm>
            <a:off x="437833" y="1536554"/>
            <a:ext cx="11316334" cy="3046988"/>
          </a:xfrm>
          <a:prstGeom prst="rect">
            <a:avLst/>
          </a:prstGeom>
          <a:noFill/>
        </p:spPr>
        <p:txBody>
          <a:bodyPr wrap="square">
            <a:spAutoFit/>
          </a:bodyPr>
          <a:lstStyle/>
          <a:p>
            <a:pPr algn="just"/>
            <a:r>
              <a:rPr lang="en-US" sz="2400" dirty="0">
                <a:solidFill>
                  <a:srgbClr val="002060"/>
                </a:solidFill>
              </a:rPr>
              <a:t>The crystal-chemical characterization of asbestiform minerals is extremely relevant for environmental and health issues because serpentinites and Mg-riebeckite schists are employed as civil constructions and building stones and this could lead the release of fibers in the air, which effects are not negligible.</a:t>
            </a:r>
          </a:p>
          <a:p>
            <a:pPr algn="just"/>
            <a:endParaRPr lang="en-US" sz="2400" dirty="0">
              <a:solidFill>
                <a:srgbClr val="002060"/>
              </a:solidFill>
            </a:endParaRPr>
          </a:p>
          <a:p>
            <a:pPr algn="just"/>
            <a:r>
              <a:rPr lang="en-US" sz="2400" dirty="0">
                <a:solidFill>
                  <a:srgbClr val="002060"/>
                </a:solidFill>
              </a:rPr>
              <a:t>The presence of Fe to ideal chemical composition in tremolite asbestos and Mg-riebeckite, even in small amounts, is responsible for many pathological effects on the humans living in this area.</a:t>
            </a:r>
          </a:p>
        </p:txBody>
      </p:sp>
    </p:spTree>
    <p:extLst>
      <p:ext uri="{BB962C8B-B14F-4D97-AF65-F5344CB8AC3E}">
        <p14:creationId xmlns:p14="http://schemas.microsoft.com/office/powerpoint/2010/main" val="891070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a da Parati Lingue straniere - parola grazie in tutte le lingue -  PIXERS.IT">
            <a:extLst>
              <a:ext uri="{FF2B5EF4-FFF2-40B4-BE49-F238E27FC236}">
                <a16:creationId xmlns:a16="http://schemas.microsoft.com/office/drawing/2014/main" id="{6FFA1D4B-C7C9-B6A1-853C-1FADB9B63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440" y="0"/>
            <a:ext cx="9181913" cy="6886435"/>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6027EF59-D72B-8B28-24BA-25B23AC7B1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78536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344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00D00B9-B44C-23B7-8017-E34DFD65FE13}"/>
              </a:ext>
            </a:extLst>
          </p:cNvPr>
          <p:cNvSpPr txBox="1"/>
          <p:nvPr/>
        </p:nvSpPr>
        <p:spPr>
          <a:xfrm>
            <a:off x="4037301" y="438635"/>
            <a:ext cx="4117398" cy="584775"/>
          </a:xfrm>
          <a:prstGeom prst="rect">
            <a:avLst/>
          </a:prstGeom>
          <a:noFill/>
        </p:spPr>
        <p:txBody>
          <a:bodyPr wrap="square">
            <a:spAutoFit/>
          </a:bodyPr>
          <a:lstStyle/>
          <a:p>
            <a:r>
              <a:rPr lang="en-US" sz="3200" b="1" dirty="0">
                <a:solidFill>
                  <a:srgbClr val="002060"/>
                </a:solidFill>
                <a:latin typeface="Open Sans" panose="020B0606030504020204" pitchFamily="34" charset="0"/>
              </a:rPr>
              <a:t>AIM OF THE WORK</a:t>
            </a:r>
            <a:endParaRPr lang="it-IT" sz="3200" dirty="0">
              <a:solidFill>
                <a:srgbClr val="002060"/>
              </a:solidFill>
            </a:endParaRPr>
          </a:p>
        </p:txBody>
      </p:sp>
      <p:sp>
        <p:nvSpPr>
          <p:cNvPr id="8" name="CasellaDiTesto 7">
            <a:extLst>
              <a:ext uri="{FF2B5EF4-FFF2-40B4-BE49-F238E27FC236}">
                <a16:creationId xmlns:a16="http://schemas.microsoft.com/office/drawing/2014/main" id="{AE5405E6-9FB0-53A5-93E7-6CD9E3A12151}"/>
              </a:ext>
            </a:extLst>
          </p:cNvPr>
          <p:cNvSpPr txBox="1"/>
          <p:nvPr/>
        </p:nvSpPr>
        <p:spPr>
          <a:xfrm>
            <a:off x="465882" y="1991371"/>
            <a:ext cx="11177481" cy="1815882"/>
          </a:xfrm>
          <a:prstGeom prst="rect">
            <a:avLst/>
          </a:prstGeom>
          <a:noFill/>
        </p:spPr>
        <p:txBody>
          <a:bodyPr wrap="square">
            <a:spAutoFit/>
          </a:bodyPr>
          <a:lstStyle/>
          <a:p>
            <a:pPr algn="just"/>
            <a:r>
              <a:rPr lang="en-US" sz="2800" dirty="0">
                <a:solidFill>
                  <a:srgbClr val="002060"/>
                </a:solidFill>
              </a:rPr>
              <a:t>This work aims the investigation of asbestiform minerals coming from metamorphic rocks (serpentinites and schists) of the Frido Unit (</a:t>
            </a:r>
            <a:r>
              <a:rPr lang="en-US" sz="2800" dirty="0" err="1">
                <a:solidFill>
                  <a:srgbClr val="002060"/>
                </a:solidFill>
              </a:rPr>
              <a:t>Pollino</a:t>
            </a:r>
            <a:r>
              <a:rPr lang="en-US" sz="2800" dirty="0">
                <a:solidFill>
                  <a:srgbClr val="002060"/>
                </a:solidFill>
              </a:rPr>
              <a:t> Massif, southern Apennines) in order to assess the environmental and health implications.</a:t>
            </a:r>
          </a:p>
        </p:txBody>
      </p:sp>
    </p:spTree>
    <p:extLst>
      <p:ext uri="{BB962C8B-B14F-4D97-AF65-F5344CB8AC3E}">
        <p14:creationId xmlns:p14="http://schemas.microsoft.com/office/powerpoint/2010/main" val="345248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00D00B9-B44C-23B7-8017-E34DFD65FE13}"/>
              </a:ext>
            </a:extLst>
          </p:cNvPr>
          <p:cNvSpPr txBox="1"/>
          <p:nvPr/>
        </p:nvSpPr>
        <p:spPr>
          <a:xfrm>
            <a:off x="4381220" y="303380"/>
            <a:ext cx="3429560" cy="584775"/>
          </a:xfrm>
          <a:prstGeom prst="rect">
            <a:avLst/>
          </a:prstGeom>
          <a:noFill/>
        </p:spPr>
        <p:txBody>
          <a:bodyPr wrap="square">
            <a:spAutoFit/>
          </a:bodyPr>
          <a:lstStyle/>
          <a:p>
            <a:r>
              <a:rPr lang="en-US" sz="3200" b="1" dirty="0">
                <a:solidFill>
                  <a:srgbClr val="002060"/>
                </a:solidFill>
                <a:latin typeface="Open Sans" panose="020B0606030504020204" pitchFamily="34" charset="0"/>
              </a:rPr>
              <a:t>INTRODUCTION</a:t>
            </a:r>
            <a:endParaRPr lang="it-IT" sz="3200" dirty="0">
              <a:solidFill>
                <a:srgbClr val="002060"/>
              </a:solidFill>
            </a:endParaRPr>
          </a:p>
        </p:txBody>
      </p:sp>
      <p:sp>
        <p:nvSpPr>
          <p:cNvPr id="6" name="CasellaDiTesto 5">
            <a:extLst>
              <a:ext uri="{FF2B5EF4-FFF2-40B4-BE49-F238E27FC236}">
                <a16:creationId xmlns:a16="http://schemas.microsoft.com/office/drawing/2014/main" id="{B3D5F858-1B3E-00CF-7976-261CC4FC2655}"/>
              </a:ext>
            </a:extLst>
          </p:cNvPr>
          <p:cNvSpPr txBox="1"/>
          <p:nvPr/>
        </p:nvSpPr>
        <p:spPr>
          <a:xfrm>
            <a:off x="435875" y="1677685"/>
            <a:ext cx="11320251" cy="3539430"/>
          </a:xfrm>
          <a:prstGeom prst="rect">
            <a:avLst/>
          </a:prstGeom>
          <a:noFill/>
        </p:spPr>
        <p:txBody>
          <a:bodyPr wrap="square">
            <a:spAutoFit/>
          </a:bodyPr>
          <a:lstStyle/>
          <a:p>
            <a:pPr algn="just"/>
            <a:r>
              <a:rPr lang="en-US" sz="2800" dirty="0">
                <a:solidFill>
                  <a:srgbClr val="002060"/>
                </a:solidFill>
              </a:rPr>
              <a:t>The problem of toxicity of asbestos minerals has long been discussed since the 20 century because their inhalation may be at the origin of diffuse interstitial pulmonary illness known as “Asbestosis”. </a:t>
            </a:r>
          </a:p>
          <a:p>
            <a:pPr algn="just"/>
            <a:endParaRPr lang="en-US" sz="2800" dirty="0">
              <a:solidFill>
                <a:srgbClr val="002060"/>
              </a:solidFill>
            </a:endParaRPr>
          </a:p>
          <a:p>
            <a:pPr algn="just"/>
            <a:r>
              <a:rPr lang="en-US" sz="2800" dirty="0">
                <a:solidFill>
                  <a:srgbClr val="002060"/>
                </a:solidFill>
              </a:rPr>
              <a:t>In Basilicata, naturally occurring asbestos (NOA) are mainly concentrated in the ophiolitic sequences cropping out in the </a:t>
            </a:r>
            <a:r>
              <a:rPr lang="en-US" sz="2800" dirty="0" err="1">
                <a:solidFill>
                  <a:srgbClr val="002060"/>
                </a:solidFill>
              </a:rPr>
              <a:t>Pollino</a:t>
            </a:r>
            <a:r>
              <a:rPr lang="en-US" sz="2800" dirty="0">
                <a:solidFill>
                  <a:srgbClr val="002060"/>
                </a:solidFill>
              </a:rPr>
              <a:t> Massif (southern Italy). In this area, the most common types of asbestos minerals are serpentine, tremolite, </a:t>
            </a:r>
            <a:r>
              <a:rPr lang="en-US" sz="2800" dirty="0" err="1">
                <a:solidFill>
                  <a:srgbClr val="002060"/>
                </a:solidFill>
              </a:rPr>
              <a:t>edenite</a:t>
            </a:r>
            <a:r>
              <a:rPr lang="en-US" sz="2800" dirty="0">
                <a:solidFill>
                  <a:srgbClr val="002060"/>
                </a:solidFill>
              </a:rPr>
              <a:t> and Mg-riebeckite.</a:t>
            </a:r>
            <a:endParaRPr lang="it-IT" sz="2800" dirty="0">
              <a:solidFill>
                <a:srgbClr val="002060"/>
              </a:solidFill>
            </a:endParaRPr>
          </a:p>
        </p:txBody>
      </p:sp>
    </p:spTree>
    <p:extLst>
      <p:ext uri="{BB962C8B-B14F-4D97-AF65-F5344CB8AC3E}">
        <p14:creationId xmlns:p14="http://schemas.microsoft.com/office/powerpoint/2010/main" val="364970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E6A3F23-6927-B3DE-EAC5-557482B9A876}"/>
              </a:ext>
            </a:extLst>
          </p:cNvPr>
          <p:cNvPicPr>
            <a:picLocks noChangeAspect="1"/>
          </p:cNvPicPr>
          <p:nvPr/>
        </p:nvPicPr>
        <p:blipFill rotWithShape="1">
          <a:blip r:embed="rId2"/>
          <a:srcRect l="34704" t="23101" r="35736" b="15410"/>
          <a:stretch/>
        </p:blipFill>
        <p:spPr>
          <a:xfrm>
            <a:off x="517867" y="759507"/>
            <a:ext cx="4852936" cy="5678391"/>
          </a:xfrm>
          <a:prstGeom prst="rect">
            <a:avLst/>
          </a:prstGeom>
        </p:spPr>
      </p:pic>
      <p:sp>
        <p:nvSpPr>
          <p:cNvPr id="7" name="CasellaDiTesto 6">
            <a:extLst>
              <a:ext uri="{FF2B5EF4-FFF2-40B4-BE49-F238E27FC236}">
                <a16:creationId xmlns:a16="http://schemas.microsoft.com/office/drawing/2014/main" id="{B92CC23A-CECC-07AC-97A2-367222D9C5D7}"/>
              </a:ext>
            </a:extLst>
          </p:cNvPr>
          <p:cNvSpPr txBox="1"/>
          <p:nvPr/>
        </p:nvSpPr>
        <p:spPr>
          <a:xfrm>
            <a:off x="3789854" y="120942"/>
            <a:ext cx="4612293" cy="584775"/>
          </a:xfrm>
          <a:prstGeom prst="rect">
            <a:avLst/>
          </a:prstGeom>
          <a:noFill/>
        </p:spPr>
        <p:txBody>
          <a:bodyPr wrap="square">
            <a:spAutoFit/>
          </a:bodyPr>
          <a:lstStyle/>
          <a:p>
            <a:r>
              <a:rPr lang="en-US" sz="3200" b="1" dirty="0">
                <a:solidFill>
                  <a:srgbClr val="002060"/>
                </a:solidFill>
                <a:latin typeface="Open Sans" panose="020B0606030504020204" pitchFamily="34" charset="0"/>
              </a:rPr>
              <a:t>GEOLOGICAL SETTING</a:t>
            </a:r>
            <a:endParaRPr lang="it-IT" sz="3200" dirty="0">
              <a:solidFill>
                <a:srgbClr val="002060"/>
              </a:solidFill>
            </a:endParaRPr>
          </a:p>
        </p:txBody>
      </p:sp>
      <p:sp>
        <p:nvSpPr>
          <p:cNvPr id="8" name="Rectangle 3">
            <a:extLst>
              <a:ext uri="{FF2B5EF4-FFF2-40B4-BE49-F238E27FC236}">
                <a16:creationId xmlns:a16="http://schemas.microsoft.com/office/drawing/2014/main" id="{8C8B54B7-6706-B089-46C3-60164D345647}"/>
              </a:ext>
            </a:extLst>
          </p:cNvPr>
          <p:cNvSpPr>
            <a:spLocks noChangeArrowheads="1"/>
          </p:cNvSpPr>
          <p:nvPr/>
        </p:nvSpPr>
        <p:spPr bwMode="auto">
          <a:xfrm>
            <a:off x="5960880" y="1148050"/>
            <a:ext cx="5827714" cy="12579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9pPr>
          </a:lstStyle>
          <a:p>
            <a:pPr algn="just" eaLnBrk="1" hangingPunct="1">
              <a:lnSpc>
                <a:spcPct val="90000"/>
              </a:lnSpc>
              <a:buSzPct val="100000"/>
              <a:defRPr/>
            </a:pPr>
            <a:r>
              <a:rPr lang="it-IT" altLang="it-IT" sz="2800" dirty="0">
                <a:solidFill>
                  <a:srgbClr val="002060"/>
                </a:solidFill>
                <a:latin typeface="+mn-lt"/>
              </a:rPr>
              <a:t>The </a:t>
            </a:r>
            <a:r>
              <a:rPr lang="it-IT" altLang="it-IT" sz="2800" dirty="0" err="1">
                <a:solidFill>
                  <a:srgbClr val="002060"/>
                </a:solidFill>
                <a:latin typeface="+mn-lt"/>
              </a:rPr>
              <a:t>southern</a:t>
            </a:r>
            <a:r>
              <a:rPr lang="it-IT" altLang="it-IT" sz="2800" dirty="0">
                <a:solidFill>
                  <a:srgbClr val="002060"/>
                </a:solidFill>
                <a:latin typeface="+mn-lt"/>
              </a:rPr>
              <a:t> </a:t>
            </a:r>
            <a:r>
              <a:rPr lang="it-IT" altLang="it-IT" sz="2800" dirty="0" err="1">
                <a:solidFill>
                  <a:srgbClr val="002060"/>
                </a:solidFill>
                <a:latin typeface="+mn-lt"/>
              </a:rPr>
              <a:t>Apennine</a:t>
            </a:r>
            <a:r>
              <a:rPr lang="it-IT" altLang="it-IT" sz="2800" dirty="0">
                <a:solidFill>
                  <a:srgbClr val="002060"/>
                </a:solidFill>
                <a:latin typeface="+mn-lt"/>
              </a:rPr>
              <a:t> chain </a:t>
            </a:r>
            <a:r>
              <a:rPr lang="it-IT" altLang="it-IT" sz="2800" dirty="0" err="1">
                <a:solidFill>
                  <a:srgbClr val="002060"/>
                </a:solidFill>
                <a:latin typeface="+mn-lt"/>
              </a:rPr>
              <a:t>is</a:t>
            </a:r>
            <a:r>
              <a:rPr lang="it-IT" altLang="it-IT" sz="2800" dirty="0">
                <a:solidFill>
                  <a:srgbClr val="002060"/>
                </a:solidFill>
                <a:latin typeface="+mn-lt"/>
              </a:rPr>
              <a:t> a </a:t>
            </a:r>
            <a:r>
              <a:rPr lang="it-IT" altLang="it-IT" sz="2800" dirty="0" err="1">
                <a:solidFill>
                  <a:srgbClr val="002060"/>
                </a:solidFill>
                <a:latin typeface="+mn-lt"/>
              </a:rPr>
              <a:t>fold</a:t>
            </a:r>
            <a:r>
              <a:rPr lang="it-IT" altLang="it-IT" sz="2800" dirty="0">
                <a:solidFill>
                  <a:srgbClr val="002060"/>
                </a:solidFill>
                <a:latin typeface="+mn-lt"/>
              </a:rPr>
              <a:t>-and-</a:t>
            </a:r>
            <a:r>
              <a:rPr lang="it-IT" altLang="it-IT" sz="2800" dirty="0" err="1">
                <a:solidFill>
                  <a:srgbClr val="002060"/>
                </a:solidFill>
                <a:latin typeface="+mn-lt"/>
              </a:rPr>
              <a:t>thrust</a:t>
            </a:r>
            <a:r>
              <a:rPr lang="it-IT" altLang="it-IT" sz="2800" dirty="0">
                <a:solidFill>
                  <a:srgbClr val="002060"/>
                </a:solidFill>
                <a:latin typeface="+mn-lt"/>
              </a:rPr>
              <a:t> </a:t>
            </a:r>
            <a:r>
              <a:rPr lang="it-IT" altLang="it-IT" sz="2800" dirty="0" err="1">
                <a:solidFill>
                  <a:srgbClr val="002060"/>
                </a:solidFill>
                <a:latin typeface="+mn-lt"/>
              </a:rPr>
              <a:t>belt</a:t>
            </a:r>
            <a:r>
              <a:rPr lang="it-IT" altLang="it-IT" sz="2800" dirty="0">
                <a:solidFill>
                  <a:srgbClr val="002060"/>
                </a:solidFill>
                <a:latin typeface="+mn-lt"/>
              </a:rPr>
              <a:t> </a:t>
            </a:r>
            <a:r>
              <a:rPr lang="it-IT" altLang="it-IT" sz="2800" dirty="0" err="1">
                <a:solidFill>
                  <a:srgbClr val="002060"/>
                </a:solidFill>
                <a:latin typeface="+mn-lt"/>
              </a:rPr>
              <a:t>formed</a:t>
            </a:r>
            <a:r>
              <a:rPr lang="it-IT" altLang="it-IT" sz="2800" dirty="0">
                <a:solidFill>
                  <a:srgbClr val="002060"/>
                </a:solidFill>
                <a:latin typeface="+mn-lt"/>
              </a:rPr>
              <a:t> </a:t>
            </a:r>
            <a:r>
              <a:rPr lang="it-IT" altLang="it-IT" sz="2800" dirty="0" err="1">
                <a:solidFill>
                  <a:srgbClr val="002060"/>
                </a:solidFill>
                <a:latin typeface="+mn-lt"/>
              </a:rPr>
              <a:t>between</a:t>
            </a:r>
            <a:r>
              <a:rPr lang="it-IT" altLang="it-IT" sz="2800" dirty="0">
                <a:solidFill>
                  <a:srgbClr val="002060"/>
                </a:solidFill>
                <a:latin typeface="+mn-lt"/>
              </a:rPr>
              <a:t> the </a:t>
            </a:r>
            <a:r>
              <a:rPr lang="it-IT" altLang="it-IT" sz="2800" dirty="0" err="1">
                <a:solidFill>
                  <a:srgbClr val="002060"/>
                </a:solidFill>
                <a:latin typeface="+mn-lt"/>
              </a:rPr>
              <a:t>upper</a:t>
            </a:r>
            <a:r>
              <a:rPr lang="it-IT" altLang="it-IT" sz="2800" dirty="0">
                <a:solidFill>
                  <a:srgbClr val="002060"/>
                </a:solidFill>
                <a:latin typeface="+mn-lt"/>
              </a:rPr>
              <a:t> Oligocene and </a:t>
            </a:r>
            <a:r>
              <a:rPr lang="it-IT" altLang="it-IT" sz="2800" dirty="0" err="1">
                <a:solidFill>
                  <a:srgbClr val="002060"/>
                </a:solidFill>
                <a:latin typeface="+mn-lt"/>
              </a:rPr>
              <a:t>Quaternary</a:t>
            </a:r>
            <a:r>
              <a:rPr lang="it-IT" altLang="it-IT" sz="2800" dirty="0">
                <a:solidFill>
                  <a:srgbClr val="002060"/>
                </a:solidFill>
                <a:latin typeface="+mn-lt"/>
              </a:rPr>
              <a:t>.</a:t>
            </a:r>
          </a:p>
        </p:txBody>
      </p:sp>
      <p:sp>
        <p:nvSpPr>
          <p:cNvPr id="9" name="Rectangle 3">
            <a:extLst>
              <a:ext uri="{FF2B5EF4-FFF2-40B4-BE49-F238E27FC236}">
                <a16:creationId xmlns:a16="http://schemas.microsoft.com/office/drawing/2014/main" id="{644683E7-E486-44DB-8DC1-0D0EB3303513}"/>
              </a:ext>
            </a:extLst>
          </p:cNvPr>
          <p:cNvSpPr>
            <a:spLocks noChangeArrowheads="1"/>
          </p:cNvSpPr>
          <p:nvPr/>
        </p:nvSpPr>
        <p:spPr bwMode="auto">
          <a:xfrm>
            <a:off x="5960879" y="3328321"/>
            <a:ext cx="5827714" cy="2809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9pPr>
          </a:lstStyle>
          <a:p>
            <a:pPr algn="just" eaLnBrk="1" hangingPunct="1">
              <a:lnSpc>
                <a:spcPct val="90000"/>
              </a:lnSpc>
              <a:buSzPct val="100000"/>
              <a:defRPr/>
            </a:pPr>
            <a:r>
              <a:rPr lang="it-IT" altLang="it-IT" sz="2800" dirty="0" err="1">
                <a:solidFill>
                  <a:srgbClr val="002060"/>
                </a:solidFill>
                <a:latin typeface="+mn-lt"/>
              </a:rPr>
              <a:t>It</a:t>
            </a:r>
            <a:r>
              <a:rPr lang="it-IT" altLang="it-IT" sz="2800" dirty="0">
                <a:solidFill>
                  <a:srgbClr val="002060"/>
                </a:solidFill>
                <a:latin typeface="+mn-lt"/>
              </a:rPr>
              <a:t> </a:t>
            </a:r>
            <a:r>
              <a:rPr lang="it-IT" altLang="it-IT" sz="2800" dirty="0" err="1">
                <a:solidFill>
                  <a:srgbClr val="002060"/>
                </a:solidFill>
                <a:latin typeface="+mn-lt"/>
              </a:rPr>
              <a:t>results</a:t>
            </a:r>
            <a:r>
              <a:rPr lang="it-IT" altLang="it-IT" sz="2800" dirty="0">
                <a:solidFill>
                  <a:srgbClr val="002060"/>
                </a:solidFill>
                <a:latin typeface="+mn-lt"/>
              </a:rPr>
              <a:t> from the </a:t>
            </a:r>
            <a:r>
              <a:rPr lang="it-IT" altLang="it-IT" sz="2800" dirty="0" err="1">
                <a:solidFill>
                  <a:srgbClr val="002060"/>
                </a:solidFill>
                <a:latin typeface="+mn-lt"/>
              </a:rPr>
              <a:t>convergence</a:t>
            </a:r>
            <a:r>
              <a:rPr lang="it-IT" altLang="it-IT" sz="2800" dirty="0">
                <a:solidFill>
                  <a:srgbClr val="002060"/>
                </a:solidFill>
                <a:latin typeface="+mn-lt"/>
              </a:rPr>
              <a:t> </a:t>
            </a:r>
            <a:r>
              <a:rPr lang="it-IT" altLang="it-IT" sz="2800" dirty="0" err="1">
                <a:solidFill>
                  <a:srgbClr val="002060"/>
                </a:solidFill>
                <a:latin typeface="+mn-lt"/>
              </a:rPr>
              <a:t>between</a:t>
            </a:r>
            <a:r>
              <a:rPr lang="it-IT" altLang="it-IT" sz="2800" dirty="0">
                <a:solidFill>
                  <a:srgbClr val="002060"/>
                </a:solidFill>
                <a:latin typeface="+mn-lt"/>
              </a:rPr>
              <a:t> the </a:t>
            </a:r>
            <a:r>
              <a:rPr lang="it-IT" altLang="it-IT" sz="2800" dirty="0" err="1">
                <a:solidFill>
                  <a:srgbClr val="002060"/>
                </a:solidFill>
                <a:latin typeface="+mn-lt"/>
              </a:rPr>
              <a:t>African</a:t>
            </a:r>
            <a:r>
              <a:rPr lang="it-IT" altLang="it-IT" sz="2800" dirty="0">
                <a:solidFill>
                  <a:srgbClr val="002060"/>
                </a:solidFill>
                <a:latin typeface="+mn-lt"/>
              </a:rPr>
              <a:t> and </a:t>
            </a:r>
            <a:r>
              <a:rPr lang="it-IT" altLang="it-IT" sz="2800" dirty="0" err="1">
                <a:solidFill>
                  <a:srgbClr val="002060"/>
                </a:solidFill>
                <a:latin typeface="+mn-lt"/>
              </a:rPr>
              <a:t>European</a:t>
            </a:r>
            <a:r>
              <a:rPr lang="it-IT" altLang="it-IT" sz="2800" dirty="0">
                <a:solidFill>
                  <a:srgbClr val="002060"/>
                </a:solidFill>
                <a:latin typeface="+mn-lt"/>
              </a:rPr>
              <a:t> </a:t>
            </a:r>
            <a:r>
              <a:rPr lang="it-IT" altLang="it-IT" sz="2800" dirty="0" err="1">
                <a:solidFill>
                  <a:srgbClr val="002060"/>
                </a:solidFill>
                <a:latin typeface="+mn-lt"/>
              </a:rPr>
              <a:t>plates</a:t>
            </a:r>
            <a:r>
              <a:rPr lang="it-IT" altLang="it-IT" sz="2800" dirty="0">
                <a:solidFill>
                  <a:srgbClr val="002060"/>
                </a:solidFill>
                <a:latin typeface="+mn-lt"/>
              </a:rPr>
              <a:t> and the </a:t>
            </a:r>
            <a:r>
              <a:rPr lang="it-IT" altLang="it-IT" sz="2800" dirty="0" err="1">
                <a:solidFill>
                  <a:srgbClr val="002060"/>
                </a:solidFill>
                <a:latin typeface="+mn-lt"/>
              </a:rPr>
              <a:t>simultaneous</a:t>
            </a:r>
            <a:r>
              <a:rPr lang="it-IT" altLang="it-IT" sz="2800" dirty="0">
                <a:solidFill>
                  <a:srgbClr val="002060"/>
                </a:solidFill>
                <a:latin typeface="+mn-lt"/>
              </a:rPr>
              <a:t> </a:t>
            </a:r>
            <a:r>
              <a:rPr lang="it-IT" altLang="it-IT" sz="2800" dirty="0" err="1">
                <a:solidFill>
                  <a:srgbClr val="002060"/>
                </a:solidFill>
                <a:latin typeface="+mn-lt"/>
              </a:rPr>
              <a:t>rollback</a:t>
            </a:r>
            <a:r>
              <a:rPr lang="it-IT" altLang="it-IT" sz="2800" dirty="0">
                <a:solidFill>
                  <a:srgbClr val="002060"/>
                </a:solidFill>
                <a:latin typeface="+mn-lt"/>
              </a:rPr>
              <a:t> of the SE-</a:t>
            </a:r>
            <a:r>
              <a:rPr lang="it-IT" altLang="it-IT" sz="2800" dirty="0" err="1">
                <a:solidFill>
                  <a:srgbClr val="002060"/>
                </a:solidFill>
                <a:latin typeface="+mn-lt"/>
              </a:rPr>
              <a:t>directed</a:t>
            </a:r>
            <a:r>
              <a:rPr lang="it-IT" altLang="it-IT" sz="2800" dirty="0">
                <a:solidFill>
                  <a:srgbClr val="002060"/>
                </a:solidFill>
                <a:latin typeface="+mn-lt"/>
              </a:rPr>
              <a:t> </a:t>
            </a:r>
            <a:r>
              <a:rPr lang="it-IT" altLang="it-IT" sz="2800" dirty="0" err="1">
                <a:solidFill>
                  <a:srgbClr val="002060"/>
                </a:solidFill>
                <a:latin typeface="+mn-lt"/>
              </a:rPr>
              <a:t>Ionian</a:t>
            </a:r>
            <a:r>
              <a:rPr lang="it-IT" altLang="it-IT" sz="2800" dirty="0">
                <a:solidFill>
                  <a:srgbClr val="002060"/>
                </a:solidFill>
                <a:latin typeface="+mn-lt"/>
              </a:rPr>
              <a:t> </a:t>
            </a:r>
            <a:r>
              <a:rPr lang="it-IT" altLang="it-IT" sz="2800" dirty="0" err="1">
                <a:solidFill>
                  <a:srgbClr val="002060"/>
                </a:solidFill>
                <a:latin typeface="+mn-lt"/>
              </a:rPr>
              <a:t>subduction</a:t>
            </a:r>
            <a:r>
              <a:rPr lang="it-IT" altLang="it-IT" sz="2800" dirty="0">
                <a:solidFill>
                  <a:srgbClr val="002060"/>
                </a:solidFill>
                <a:latin typeface="+mn-lt"/>
              </a:rPr>
              <a:t>, </a:t>
            </a:r>
            <a:r>
              <a:rPr lang="it-IT" altLang="it-IT" sz="2800" dirty="0" err="1">
                <a:solidFill>
                  <a:srgbClr val="002060"/>
                </a:solidFill>
                <a:latin typeface="+mn-lt"/>
              </a:rPr>
              <a:t>which</a:t>
            </a:r>
            <a:r>
              <a:rPr lang="it-IT" altLang="it-IT" sz="2800" dirty="0">
                <a:solidFill>
                  <a:srgbClr val="002060"/>
                </a:solidFill>
                <a:latin typeface="+mn-lt"/>
              </a:rPr>
              <a:t> in turn </a:t>
            </a:r>
            <a:r>
              <a:rPr lang="it-IT" altLang="it-IT" sz="2800" dirty="0" err="1">
                <a:solidFill>
                  <a:srgbClr val="002060"/>
                </a:solidFill>
                <a:latin typeface="+mn-lt"/>
              </a:rPr>
              <a:t>caused</a:t>
            </a:r>
            <a:r>
              <a:rPr lang="it-IT" altLang="it-IT" sz="2800" dirty="0">
                <a:solidFill>
                  <a:srgbClr val="002060"/>
                </a:solidFill>
                <a:latin typeface="+mn-lt"/>
              </a:rPr>
              <a:t> the opening of the </a:t>
            </a:r>
            <a:r>
              <a:rPr lang="it-IT" altLang="it-IT" sz="2800" dirty="0" err="1">
                <a:solidFill>
                  <a:srgbClr val="002060"/>
                </a:solidFill>
                <a:latin typeface="+mn-lt"/>
              </a:rPr>
              <a:t>Tyrrhenian</a:t>
            </a:r>
            <a:r>
              <a:rPr lang="it-IT" altLang="it-IT" sz="2800" dirty="0">
                <a:solidFill>
                  <a:srgbClr val="002060"/>
                </a:solidFill>
                <a:latin typeface="+mn-lt"/>
              </a:rPr>
              <a:t> back-</a:t>
            </a:r>
            <a:r>
              <a:rPr lang="it-IT" altLang="it-IT" sz="2800" dirty="0" err="1">
                <a:solidFill>
                  <a:srgbClr val="002060"/>
                </a:solidFill>
                <a:latin typeface="+mn-lt"/>
              </a:rPr>
              <a:t>arc</a:t>
            </a:r>
            <a:r>
              <a:rPr lang="it-IT" altLang="it-IT" sz="2800" dirty="0">
                <a:solidFill>
                  <a:srgbClr val="002060"/>
                </a:solidFill>
                <a:latin typeface="+mn-lt"/>
              </a:rPr>
              <a:t> </a:t>
            </a:r>
            <a:r>
              <a:rPr lang="it-IT" altLang="it-IT" sz="2800" dirty="0" err="1">
                <a:solidFill>
                  <a:srgbClr val="002060"/>
                </a:solidFill>
                <a:latin typeface="+mn-lt"/>
              </a:rPr>
              <a:t>basin</a:t>
            </a:r>
            <a:r>
              <a:rPr lang="it-IT" altLang="it-IT" sz="2800" dirty="0">
                <a:solidFill>
                  <a:srgbClr val="002060"/>
                </a:solidFill>
                <a:latin typeface="+mn-lt"/>
              </a:rPr>
              <a:t> (</a:t>
            </a:r>
            <a:r>
              <a:rPr lang="it-IT" altLang="it-IT" sz="2800" dirty="0" err="1">
                <a:solidFill>
                  <a:srgbClr val="002060"/>
                </a:solidFill>
                <a:latin typeface="+mn-lt"/>
              </a:rPr>
              <a:t>Doglioni</a:t>
            </a:r>
            <a:r>
              <a:rPr lang="it-IT" altLang="it-IT" sz="2800" dirty="0">
                <a:solidFill>
                  <a:srgbClr val="002060"/>
                </a:solidFill>
                <a:latin typeface="+mn-lt"/>
              </a:rPr>
              <a:t> et al., 1999).</a:t>
            </a:r>
          </a:p>
        </p:txBody>
      </p:sp>
      <p:sp>
        <p:nvSpPr>
          <p:cNvPr id="10" name="CasellaDiTesto 9">
            <a:extLst>
              <a:ext uri="{FF2B5EF4-FFF2-40B4-BE49-F238E27FC236}">
                <a16:creationId xmlns:a16="http://schemas.microsoft.com/office/drawing/2014/main" id="{753BFB96-896A-1295-B531-B7EA5DF3909C}"/>
              </a:ext>
            </a:extLst>
          </p:cNvPr>
          <p:cNvSpPr txBox="1"/>
          <p:nvPr/>
        </p:nvSpPr>
        <p:spPr>
          <a:xfrm>
            <a:off x="1837765" y="6437898"/>
            <a:ext cx="2070847" cy="369332"/>
          </a:xfrm>
          <a:prstGeom prst="rect">
            <a:avLst/>
          </a:prstGeom>
          <a:noFill/>
        </p:spPr>
        <p:txBody>
          <a:bodyPr wrap="square">
            <a:spAutoFit/>
          </a:bodyPr>
          <a:lstStyle/>
          <a:p>
            <a:r>
              <a:rPr lang="it-IT" altLang="it-IT" sz="1800" dirty="0" err="1">
                <a:solidFill>
                  <a:srgbClr val="002060"/>
                </a:solidFill>
                <a:latin typeface="+mn-lt"/>
              </a:rPr>
              <a:t>Dichicco</a:t>
            </a:r>
            <a:r>
              <a:rPr lang="it-IT" altLang="it-IT" sz="1800" dirty="0">
                <a:solidFill>
                  <a:srgbClr val="002060"/>
                </a:solidFill>
                <a:latin typeface="+mn-lt"/>
              </a:rPr>
              <a:t> et al., 2019</a:t>
            </a:r>
            <a:endParaRPr lang="it-IT" dirty="0"/>
          </a:p>
        </p:txBody>
      </p:sp>
    </p:spTree>
    <p:extLst>
      <p:ext uri="{BB962C8B-B14F-4D97-AF65-F5344CB8AC3E}">
        <p14:creationId xmlns:p14="http://schemas.microsoft.com/office/powerpoint/2010/main" val="223001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9F69862D-0EC6-B1F6-1DF3-1ED2058204A5}"/>
              </a:ext>
            </a:extLst>
          </p:cNvPr>
          <p:cNvSpPr txBox="1">
            <a:spLocks noChangeArrowheads="1"/>
          </p:cNvSpPr>
          <p:nvPr/>
        </p:nvSpPr>
        <p:spPr bwMode="auto">
          <a:xfrm>
            <a:off x="3393440" y="1014097"/>
            <a:ext cx="8595360" cy="2033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90000" tIns="46800" rIns="90000" bIns="46800">
            <a:spAutoFit/>
          </a:bodyPr>
          <a:lstStyle>
            <a:defPPr>
              <a:defRPr lang="it-IT"/>
            </a:defPPr>
            <a:lvl1pPr algn="just">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2060"/>
                </a:solidFill>
                <a:latin typeface="Arial" charset="0"/>
                <a:ea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Arial" charset="0"/>
                <a:cs typeface="Arial" charset="0"/>
              </a:defRPr>
            </a:lvl9pPr>
          </a:lstStyle>
          <a:p>
            <a:r>
              <a:rPr lang="it-IT" sz="2000" dirty="0">
                <a:latin typeface="+mn-lt"/>
              </a:rPr>
              <a:t>The Frido Unit (Amodio-Morelli et al., 1976) </a:t>
            </a:r>
            <a:r>
              <a:rPr lang="it-IT" sz="2000" dirty="0" err="1">
                <a:latin typeface="+mn-lt"/>
              </a:rPr>
              <a:t>almost</a:t>
            </a:r>
            <a:r>
              <a:rPr lang="it-IT" sz="2000" dirty="0">
                <a:latin typeface="+mn-lt"/>
              </a:rPr>
              <a:t> </a:t>
            </a:r>
            <a:r>
              <a:rPr lang="it-IT" sz="2000" dirty="0" err="1">
                <a:latin typeface="+mn-lt"/>
              </a:rPr>
              <a:t>entirely</a:t>
            </a:r>
            <a:r>
              <a:rPr lang="it-IT" sz="2000" dirty="0">
                <a:latin typeface="+mn-lt"/>
              </a:rPr>
              <a:t> </a:t>
            </a:r>
            <a:r>
              <a:rPr lang="it-IT" sz="2000" dirty="0" err="1">
                <a:latin typeface="+mn-lt"/>
              </a:rPr>
              <a:t>corresponds</a:t>
            </a:r>
            <a:r>
              <a:rPr lang="it-IT" sz="2000" dirty="0">
                <a:latin typeface="+mn-lt"/>
              </a:rPr>
              <a:t> to the Frido </a:t>
            </a:r>
            <a:r>
              <a:rPr lang="it-IT" sz="2000" dirty="0" err="1">
                <a:latin typeface="+mn-lt"/>
              </a:rPr>
              <a:t>Formation</a:t>
            </a:r>
            <a:r>
              <a:rPr lang="it-IT" sz="2000" dirty="0">
                <a:latin typeface="+mn-lt"/>
              </a:rPr>
              <a:t> </a:t>
            </a:r>
            <a:r>
              <a:rPr lang="it-IT" sz="2000" dirty="0" err="1">
                <a:latin typeface="+mn-lt"/>
              </a:rPr>
              <a:t>defined</a:t>
            </a:r>
            <a:r>
              <a:rPr lang="it-IT" sz="2000" dirty="0">
                <a:latin typeface="+mn-lt"/>
              </a:rPr>
              <a:t> by Vezzani (1969). </a:t>
            </a:r>
          </a:p>
          <a:p>
            <a:r>
              <a:rPr lang="it-IT" sz="2000" dirty="0" err="1">
                <a:latin typeface="+mn-lt"/>
              </a:rPr>
              <a:t>This</a:t>
            </a:r>
            <a:r>
              <a:rPr lang="it-IT" sz="2000" dirty="0">
                <a:latin typeface="+mn-lt"/>
              </a:rPr>
              <a:t> </a:t>
            </a:r>
            <a:r>
              <a:rPr lang="it-IT" sz="2000" dirty="0" err="1">
                <a:latin typeface="+mn-lt"/>
              </a:rPr>
              <a:t>unit</a:t>
            </a:r>
            <a:r>
              <a:rPr lang="it-IT" sz="2000" dirty="0">
                <a:latin typeface="+mn-lt"/>
              </a:rPr>
              <a:t> </a:t>
            </a:r>
            <a:r>
              <a:rPr lang="it-IT" sz="2000" dirty="0" err="1">
                <a:latin typeface="+mn-lt"/>
              </a:rPr>
              <a:t>is</a:t>
            </a:r>
            <a:r>
              <a:rPr lang="it-IT" sz="2000" dirty="0">
                <a:latin typeface="+mn-lt"/>
              </a:rPr>
              <a:t> </a:t>
            </a:r>
            <a:r>
              <a:rPr lang="it-IT" sz="2000" dirty="0" err="1">
                <a:latin typeface="+mn-lt"/>
              </a:rPr>
              <a:t>exposed</a:t>
            </a:r>
            <a:r>
              <a:rPr lang="it-IT" sz="2000" dirty="0">
                <a:latin typeface="+mn-lt"/>
              </a:rPr>
              <a:t> for </a:t>
            </a:r>
            <a:r>
              <a:rPr lang="it-IT" sz="2000" dirty="0" err="1">
                <a:latin typeface="+mn-lt"/>
              </a:rPr>
              <a:t>about</a:t>
            </a:r>
            <a:r>
              <a:rPr lang="it-IT" sz="2000" dirty="0">
                <a:latin typeface="+mn-lt"/>
              </a:rPr>
              <a:t> 10 km, from the Frido Valley to NW, to the Sarmento </a:t>
            </a:r>
            <a:r>
              <a:rPr lang="it-IT" sz="2000" dirty="0" err="1">
                <a:latin typeface="+mn-lt"/>
              </a:rPr>
              <a:t>valley</a:t>
            </a:r>
            <a:r>
              <a:rPr lang="it-IT" sz="2000" dirty="0">
                <a:latin typeface="+mn-lt"/>
              </a:rPr>
              <a:t> to SE. </a:t>
            </a:r>
            <a:r>
              <a:rPr lang="it-IT" sz="2000" dirty="0" err="1">
                <a:latin typeface="+mn-lt"/>
              </a:rPr>
              <a:t>It’s</a:t>
            </a:r>
            <a:r>
              <a:rPr lang="it-IT" sz="2000" dirty="0">
                <a:latin typeface="+mn-lt"/>
              </a:rPr>
              <a:t> </a:t>
            </a:r>
            <a:r>
              <a:rPr lang="it-IT" sz="2000" dirty="0" err="1">
                <a:latin typeface="+mn-lt"/>
              </a:rPr>
              <a:t>overthrust</a:t>
            </a:r>
            <a:r>
              <a:rPr lang="it-IT" sz="2000" dirty="0">
                <a:latin typeface="+mn-lt"/>
              </a:rPr>
              <a:t> on the North-</a:t>
            </a:r>
            <a:r>
              <a:rPr lang="it-IT" sz="2000" dirty="0" err="1">
                <a:latin typeface="+mn-lt"/>
              </a:rPr>
              <a:t>Calabrian</a:t>
            </a:r>
            <a:r>
              <a:rPr lang="it-IT" sz="2000" dirty="0">
                <a:latin typeface="+mn-lt"/>
              </a:rPr>
              <a:t> Unit (Di Leo et al., 2005) </a:t>
            </a:r>
            <a:r>
              <a:rPr lang="it-IT" sz="2000" dirty="0" err="1">
                <a:latin typeface="+mn-lt"/>
              </a:rPr>
              <a:t>as</a:t>
            </a:r>
            <a:r>
              <a:rPr lang="it-IT" sz="2000" dirty="0">
                <a:latin typeface="+mn-lt"/>
              </a:rPr>
              <a:t> </a:t>
            </a:r>
            <a:r>
              <a:rPr lang="it-IT" sz="2000" dirty="0" err="1">
                <a:latin typeface="+mn-lt"/>
              </a:rPr>
              <a:t>well</a:t>
            </a:r>
            <a:r>
              <a:rPr lang="it-IT" sz="2000" dirty="0">
                <a:latin typeface="+mn-lt"/>
              </a:rPr>
              <a:t> </a:t>
            </a:r>
            <a:r>
              <a:rPr lang="it-IT" sz="2000" dirty="0" err="1">
                <a:latin typeface="+mn-lt"/>
              </a:rPr>
              <a:t>as</a:t>
            </a:r>
            <a:r>
              <a:rPr lang="it-IT" sz="2000" dirty="0">
                <a:latin typeface="+mn-lt"/>
              </a:rPr>
              <a:t> on the Calabro- Lucano </a:t>
            </a:r>
            <a:r>
              <a:rPr lang="it-IT" sz="2000" dirty="0" err="1">
                <a:latin typeface="+mn-lt"/>
              </a:rPr>
              <a:t>Flysch</a:t>
            </a:r>
            <a:r>
              <a:rPr lang="it-IT" sz="2000" dirty="0">
                <a:latin typeface="+mn-lt"/>
              </a:rPr>
              <a:t>.</a:t>
            </a:r>
          </a:p>
          <a:p>
            <a:r>
              <a:rPr lang="it-IT" sz="2000" dirty="0" err="1">
                <a:latin typeface="+mn-lt"/>
              </a:rPr>
              <a:t>Overall</a:t>
            </a:r>
            <a:r>
              <a:rPr lang="it-IT" sz="2000" dirty="0">
                <a:latin typeface="+mn-lt"/>
              </a:rPr>
              <a:t> the Frido Unit </a:t>
            </a:r>
            <a:r>
              <a:rPr lang="it-IT" sz="2000" dirty="0" err="1">
                <a:latin typeface="+mn-lt"/>
              </a:rPr>
              <a:t>is</a:t>
            </a:r>
            <a:r>
              <a:rPr lang="it-IT" sz="2000" dirty="0">
                <a:latin typeface="+mn-lt"/>
              </a:rPr>
              <a:t> </a:t>
            </a:r>
            <a:r>
              <a:rPr lang="it-IT" sz="2000" dirty="0" err="1">
                <a:latin typeface="+mn-lt"/>
              </a:rPr>
              <a:t>composed</a:t>
            </a:r>
            <a:r>
              <a:rPr lang="it-IT" sz="2000" dirty="0">
                <a:latin typeface="+mn-lt"/>
              </a:rPr>
              <a:t> of </a:t>
            </a:r>
            <a:r>
              <a:rPr lang="it-IT" sz="2000" dirty="0" err="1">
                <a:latin typeface="+mn-lt"/>
              </a:rPr>
              <a:t>metamorphic</a:t>
            </a:r>
            <a:r>
              <a:rPr lang="it-IT" sz="2000" dirty="0">
                <a:latin typeface="+mn-lt"/>
              </a:rPr>
              <a:t> </a:t>
            </a:r>
            <a:r>
              <a:rPr lang="it-IT" sz="2000" dirty="0" err="1">
                <a:latin typeface="+mn-lt"/>
              </a:rPr>
              <a:t>rocks</a:t>
            </a:r>
            <a:r>
              <a:rPr lang="it-IT" sz="2000" dirty="0">
                <a:latin typeface="+mn-lt"/>
              </a:rPr>
              <a:t> </a:t>
            </a:r>
            <a:r>
              <a:rPr lang="it-IT" sz="2000" dirty="0" err="1">
                <a:latin typeface="+mn-lt"/>
              </a:rPr>
              <a:t>englobing</a:t>
            </a:r>
            <a:r>
              <a:rPr lang="it-IT" sz="2000" dirty="0">
                <a:latin typeface="+mn-lt"/>
              </a:rPr>
              <a:t> </a:t>
            </a:r>
            <a:r>
              <a:rPr lang="it-IT" sz="2000" dirty="0" err="1">
                <a:latin typeface="+mn-lt"/>
              </a:rPr>
              <a:t>olistoliths</a:t>
            </a:r>
            <a:r>
              <a:rPr lang="it-IT" sz="2000" dirty="0">
                <a:latin typeface="+mn-lt"/>
              </a:rPr>
              <a:t> of </a:t>
            </a:r>
            <a:r>
              <a:rPr lang="it-IT" sz="2000" dirty="0" err="1">
                <a:latin typeface="+mn-lt"/>
              </a:rPr>
              <a:t>various</a:t>
            </a:r>
            <a:r>
              <a:rPr lang="it-IT" sz="2000" dirty="0">
                <a:latin typeface="+mn-lt"/>
              </a:rPr>
              <a:t> </a:t>
            </a:r>
            <a:r>
              <a:rPr lang="it-IT" sz="2000" dirty="0" err="1">
                <a:latin typeface="+mn-lt"/>
              </a:rPr>
              <a:t>size</a:t>
            </a:r>
            <a:r>
              <a:rPr lang="it-IT" sz="2000" dirty="0">
                <a:latin typeface="+mn-lt"/>
              </a:rPr>
              <a:t> made of </a:t>
            </a:r>
            <a:r>
              <a:rPr lang="it-IT" sz="2000" dirty="0" err="1">
                <a:latin typeface="+mn-lt"/>
              </a:rPr>
              <a:t>ophiolite</a:t>
            </a:r>
            <a:r>
              <a:rPr lang="it-IT" sz="2000" dirty="0">
                <a:latin typeface="+mn-lt"/>
              </a:rPr>
              <a:t> and </a:t>
            </a:r>
            <a:r>
              <a:rPr lang="it-IT" sz="2000" dirty="0" err="1">
                <a:latin typeface="+mn-lt"/>
              </a:rPr>
              <a:t>basement</a:t>
            </a:r>
            <a:r>
              <a:rPr lang="it-IT" sz="2000" dirty="0">
                <a:latin typeface="+mn-lt"/>
              </a:rPr>
              <a:t> </a:t>
            </a:r>
            <a:r>
              <a:rPr lang="it-IT" sz="2000" dirty="0" err="1">
                <a:latin typeface="+mn-lt"/>
              </a:rPr>
              <a:t>rocks</a:t>
            </a:r>
            <a:r>
              <a:rPr lang="it-IT" sz="2000" dirty="0">
                <a:latin typeface="+mn-lt"/>
              </a:rPr>
              <a:t> of </a:t>
            </a:r>
            <a:r>
              <a:rPr lang="it-IT" sz="2000" dirty="0" err="1">
                <a:latin typeface="+mn-lt"/>
              </a:rPr>
              <a:t>continental</a:t>
            </a:r>
            <a:r>
              <a:rPr lang="it-IT" sz="2000" dirty="0">
                <a:latin typeface="+mn-lt"/>
              </a:rPr>
              <a:t> </a:t>
            </a:r>
            <a:r>
              <a:rPr lang="it-IT" sz="2000" dirty="0" err="1">
                <a:latin typeface="+mn-lt"/>
              </a:rPr>
              <a:t>origin</a:t>
            </a:r>
            <a:r>
              <a:rPr lang="it-IT" sz="2000" dirty="0">
                <a:latin typeface="+mn-lt"/>
              </a:rPr>
              <a:t>. </a:t>
            </a:r>
          </a:p>
        </p:txBody>
      </p:sp>
      <p:sp>
        <p:nvSpPr>
          <p:cNvPr id="71682" name="CasellaDiTesto 1">
            <a:extLst>
              <a:ext uri="{FF2B5EF4-FFF2-40B4-BE49-F238E27FC236}">
                <a16:creationId xmlns:a16="http://schemas.microsoft.com/office/drawing/2014/main" id="{4CCE9A0D-6852-FD2D-A3F6-4273BA9CC137}"/>
              </a:ext>
            </a:extLst>
          </p:cNvPr>
          <p:cNvSpPr txBox="1">
            <a:spLocks noChangeArrowheads="1"/>
          </p:cNvSpPr>
          <p:nvPr/>
        </p:nvSpPr>
        <p:spPr bwMode="auto">
          <a:xfrm>
            <a:off x="4481934" y="252414"/>
            <a:ext cx="3012560" cy="584775"/>
          </a:xfrm>
          <a:prstGeom prst="rect">
            <a:avLst/>
          </a:prstGeom>
          <a:noFill/>
        </p:spPr>
        <p:txBody>
          <a:bodyPr wrap="square">
            <a:spAutoFit/>
          </a:bodyPr>
          <a:lstStyle>
            <a:defPPr>
              <a:defRPr lang="it-IT"/>
            </a:defPPr>
            <a:lvl1pPr>
              <a:defRPr b="1">
                <a:solidFill>
                  <a:srgbClr val="002060"/>
                </a:solidFill>
                <a:latin typeface="Open Sans" panose="020B0606030504020204" pitchFamily="34" charset="0"/>
              </a:defRPr>
            </a:lvl1pPr>
          </a:lstStyle>
          <a:p>
            <a:r>
              <a:rPr lang="it-IT" altLang="it-IT" sz="3200" dirty="0">
                <a:latin typeface="+mn-lt"/>
              </a:rPr>
              <a:t>THE FRIDO UNIT</a:t>
            </a:r>
          </a:p>
        </p:txBody>
      </p:sp>
      <p:pic>
        <p:nvPicPr>
          <p:cNvPr id="71683" name="Immagine 1">
            <a:extLst>
              <a:ext uri="{FF2B5EF4-FFF2-40B4-BE49-F238E27FC236}">
                <a16:creationId xmlns:a16="http://schemas.microsoft.com/office/drawing/2014/main" id="{DD77B89D-607E-4C6B-0C76-70ACBC6A6325}"/>
              </a:ext>
            </a:extLst>
          </p:cNvPr>
          <p:cNvPicPr>
            <a:picLocks noChangeAspect="1"/>
          </p:cNvPicPr>
          <p:nvPr/>
        </p:nvPicPr>
        <p:blipFill>
          <a:blip r:embed="rId3">
            <a:extLst>
              <a:ext uri="{28A0092B-C50C-407E-A947-70E740481C1C}">
                <a14:useLocalDpi xmlns:a14="http://schemas.microsoft.com/office/drawing/2010/main" val="0"/>
              </a:ext>
            </a:extLst>
          </a:blip>
          <a:srcRect l="3572" t="2454" r="890" b="4877"/>
          <a:stretch>
            <a:fillRect/>
          </a:stretch>
        </p:blipFill>
        <p:spPr bwMode="auto">
          <a:xfrm>
            <a:off x="3468300" y="3642361"/>
            <a:ext cx="8428108" cy="299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2">
            <a:extLst>
              <a:ext uri="{FF2B5EF4-FFF2-40B4-BE49-F238E27FC236}">
                <a16:creationId xmlns:a16="http://schemas.microsoft.com/office/drawing/2014/main" id="{2C17A593-94FF-17AC-DF30-A4CE0E588A02}"/>
              </a:ext>
            </a:extLst>
          </p:cNvPr>
          <p:cNvGrpSpPr>
            <a:grpSpLocks/>
          </p:cNvGrpSpPr>
          <p:nvPr/>
        </p:nvGrpSpPr>
        <p:grpSpPr bwMode="auto">
          <a:xfrm>
            <a:off x="295598" y="213362"/>
            <a:ext cx="2854005" cy="6422417"/>
            <a:chOff x="2109" y="346"/>
            <a:chExt cx="1578" cy="3881"/>
          </a:xfrm>
        </p:grpSpPr>
        <p:pic>
          <p:nvPicPr>
            <p:cNvPr id="6" name="Picture 40" descr="Compl">
              <a:extLst>
                <a:ext uri="{FF2B5EF4-FFF2-40B4-BE49-F238E27FC236}">
                  <a16:creationId xmlns:a16="http://schemas.microsoft.com/office/drawing/2014/main" id="{D064554A-315E-1BFB-5E23-4144B2A3E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 y="346"/>
              <a:ext cx="1578" cy="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3">
              <a:extLst>
                <a:ext uri="{FF2B5EF4-FFF2-40B4-BE49-F238E27FC236}">
                  <a16:creationId xmlns:a16="http://schemas.microsoft.com/office/drawing/2014/main" id="{7933241D-3D80-F11A-EE3F-CF22B1F8A485}"/>
                </a:ext>
              </a:extLst>
            </p:cNvPr>
            <p:cNvSpPr txBox="1">
              <a:spLocks noChangeArrowheads="1"/>
            </p:cNvSpPr>
            <p:nvPr/>
          </p:nvSpPr>
          <p:spPr bwMode="auto">
            <a:xfrm>
              <a:off x="2245" y="3989"/>
              <a:ext cx="1361" cy="205"/>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a:defRPr>
                  <a:solidFill>
                    <a:srgbClr val="002060"/>
                  </a:solidFill>
                </a:defRPr>
              </a:lvl1pPr>
            </a:lstStyle>
            <a:p>
              <a:r>
                <a:rPr lang="it-IT" dirty="0"/>
                <a:t>Bonardi et al. 1988</a:t>
              </a:r>
            </a:p>
          </p:txBody>
        </p:sp>
      </p:grpSp>
      <p:sp>
        <p:nvSpPr>
          <p:cNvPr id="2" name="Rettangolo 1">
            <a:extLst>
              <a:ext uri="{FF2B5EF4-FFF2-40B4-BE49-F238E27FC236}">
                <a16:creationId xmlns:a16="http://schemas.microsoft.com/office/drawing/2014/main" id="{09C406E2-7D63-92CA-AD37-BD29C619DC3E}"/>
              </a:ext>
            </a:extLst>
          </p:cNvPr>
          <p:cNvSpPr/>
          <p:nvPr/>
        </p:nvSpPr>
        <p:spPr>
          <a:xfrm>
            <a:off x="894085" y="4175761"/>
            <a:ext cx="2109022" cy="19304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CADA4F3-3788-7E7E-8591-03DE27EB0344}"/>
              </a:ext>
            </a:extLst>
          </p:cNvPr>
          <p:cNvPicPr>
            <a:picLocks noChangeAspect="1"/>
          </p:cNvPicPr>
          <p:nvPr/>
        </p:nvPicPr>
        <p:blipFill rotWithShape="1">
          <a:blip r:embed="rId2"/>
          <a:srcRect l="23516" t="25972" r="24062" b="10972"/>
          <a:stretch/>
        </p:blipFill>
        <p:spPr>
          <a:xfrm>
            <a:off x="676278" y="963475"/>
            <a:ext cx="8260119" cy="5588814"/>
          </a:xfrm>
          <a:prstGeom prst="rect">
            <a:avLst/>
          </a:prstGeom>
        </p:spPr>
      </p:pic>
      <p:sp>
        <p:nvSpPr>
          <p:cNvPr id="8" name="CasellaDiTesto 7">
            <a:extLst>
              <a:ext uri="{FF2B5EF4-FFF2-40B4-BE49-F238E27FC236}">
                <a16:creationId xmlns:a16="http://schemas.microsoft.com/office/drawing/2014/main" id="{944967BA-9BB9-1FF0-B61E-FB98B8450B03}"/>
              </a:ext>
            </a:extLst>
          </p:cNvPr>
          <p:cNvSpPr txBox="1"/>
          <p:nvPr/>
        </p:nvSpPr>
        <p:spPr>
          <a:xfrm>
            <a:off x="4259776" y="254741"/>
            <a:ext cx="3672449" cy="584775"/>
          </a:xfrm>
          <a:prstGeom prst="rect">
            <a:avLst/>
          </a:prstGeom>
          <a:noFill/>
        </p:spPr>
        <p:txBody>
          <a:bodyPr wrap="square">
            <a:spAutoFit/>
          </a:bodyPr>
          <a:lstStyle/>
          <a:p>
            <a:r>
              <a:rPr lang="en-US" sz="3200" b="1" dirty="0">
                <a:solidFill>
                  <a:srgbClr val="002060"/>
                </a:solidFill>
              </a:rPr>
              <a:t>SAMPLING ACTIVITY</a:t>
            </a:r>
            <a:endParaRPr lang="it-IT" sz="3200" dirty="0">
              <a:solidFill>
                <a:srgbClr val="002060"/>
              </a:solidFill>
            </a:endParaRPr>
          </a:p>
        </p:txBody>
      </p:sp>
      <p:pic>
        <p:nvPicPr>
          <p:cNvPr id="9" name="Picture 4" descr="C:\Users\Marilena\Desktop\foto dottorato\Foto campionamento dottorato\Fosso S.Arcangelo\S9 (9).jpg">
            <a:extLst>
              <a:ext uri="{FF2B5EF4-FFF2-40B4-BE49-F238E27FC236}">
                <a16:creationId xmlns:a16="http://schemas.microsoft.com/office/drawing/2014/main" id="{C52603B5-C9A1-EC63-EE61-4428043682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6593" y="1016818"/>
            <a:ext cx="1543049" cy="2057399"/>
          </a:xfrm>
          <a:prstGeom prst="rect">
            <a:avLst/>
          </a:prstGeom>
          <a:noFill/>
          <a:ln w="19050">
            <a:noFill/>
          </a:ln>
          <a:extLst>
            <a:ext uri="{909E8E84-426E-40DD-AFC4-6F175D3DCCD1}">
              <a14:hiddenFill xmlns:a14="http://schemas.microsoft.com/office/drawing/2010/main">
                <a:solidFill>
                  <a:srgbClr val="FFFFFF"/>
                </a:solidFill>
              </a14:hiddenFill>
            </a:ext>
          </a:extLst>
        </p:spPr>
      </p:pic>
      <p:cxnSp>
        <p:nvCxnSpPr>
          <p:cNvPr id="11" name="Connettore 2 10">
            <a:extLst>
              <a:ext uri="{FF2B5EF4-FFF2-40B4-BE49-F238E27FC236}">
                <a16:creationId xmlns:a16="http://schemas.microsoft.com/office/drawing/2014/main" id="{7AB1BEC4-D73F-1E2A-3E64-D63F564B2187}"/>
              </a:ext>
            </a:extLst>
          </p:cNvPr>
          <p:cNvCxnSpPr/>
          <p:nvPr/>
        </p:nvCxnSpPr>
        <p:spPr>
          <a:xfrm>
            <a:off x="4754380" y="2045516"/>
            <a:ext cx="709164" cy="6824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17603F1E-FAEA-3247-8C29-0C7CA955AC8D}"/>
              </a:ext>
            </a:extLst>
          </p:cNvPr>
          <p:cNvSpPr txBox="1"/>
          <p:nvPr/>
        </p:nvSpPr>
        <p:spPr>
          <a:xfrm>
            <a:off x="9123684" y="1016818"/>
            <a:ext cx="2956558" cy="3539430"/>
          </a:xfrm>
          <a:prstGeom prst="rect">
            <a:avLst/>
          </a:prstGeom>
          <a:noFill/>
        </p:spPr>
        <p:txBody>
          <a:bodyPr wrap="square">
            <a:spAutoFit/>
          </a:bodyPr>
          <a:lstStyle/>
          <a:p>
            <a:pPr algn="just"/>
            <a:r>
              <a:rPr lang="en-US" sz="2800" dirty="0">
                <a:solidFill>
                  <a:srgbClr val="002060"/>
                </a:solidFill>
              </a:rPr>
              <a:t>In which rocks of the </a:t>
            </a:r>
            <a:r>
              <a:rPr lang="en-US" sz="2800" dirty="0" err="1">
                <a:solidFill>
                  <a:srgbClr val="002060"/>
                </a:solidFill>
              </a:rPr>
              <a:t>Pollino</a:t>
            </a:r>
            <a:r>
              <a:rPr lang="en-US" sz="2800" dirty="0">
                <a:solidFill>
                  <a:srgbClr val="002060"/>
                </a:solidFill>
              </a:rPr>
              <a:t> Massif are observed asbestiform minerals?</a:t>
            </a:r>
          </a:p>
          <a:p>
            <a:pPr algn="just"/>
            <a:endParaRPr lang="en-US" sz="2800" dirty="0">
              <a:solidFill>
                <a:srgbClr val="002060"/>
              </a:solidFill>
            </a:endParaRPr>
          </a:p>
          <a:p>
            <a:pPr marL="342899" indent="-342899" algn="just">
              <a:buFont typeface="Arial" panose="020B0604020202020204" pitchFamily="34" charset="0"/>
              <a:buChar char="•"/>
            </a:pPr>
            <a:r>
              <a:rPr lang="en-US" sz="2800" b="1" i="1" dirty="0">
                <a:solidFill>
                  <a:srgbClr val="002060"/>
                </a:solidFill>
              </a:rPr>
              <a:t>Serpentinites</a:t>
            </a:r>
          </a:p>
          <a:p>
            <a:pPr marL="342899" indent="-342899" algn="just">
              <a:buFont typeface="Arial" panose="020B0604020202020204" pitchFamily="34" charset="0"/>
              <a:buChar char="•"/>
            </a:pPr>
            <a:r>
              <a:rPr lang="en-US" sz="2800" b="1" i="1" dirty="0">
                <a:solidFill>
                  <a:srgbClr val="002060"/>
                </a:solidFill>
              </a:rPr>
              <a:t>Schists</a:t>
            </a:r>
            <a:endParaRPr lang="it-IT" sz="2800" b="1" i="1" dirty="0">
              <a:solidFill>
                <a:srgbClr val="002060"/>
              </a:solidFill>
            </a:endParaRPr>
          </a:p>
        </p:txBody>
      </p:sp>
    </p:spTree>
    <p:extLst>
      <p:ext uri="{BB962C8B-B14F-4D97-AF65-F5344CB8AC3E}">
        <p14:creationId xmlns:p14="http://schemas.microsoft.com/office/powerpoint/2010/main" val="133446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5026" y="300603"/>
            <a:ext cx="7858030" cy="480131"/>
          </a:xfrm>
          <a:noFill/>
        </p:spPr>
        <p:txBody>
          <a:bodyPr wrap="square">
            <a:spAutoFit/>
          </a:bodyPr>
          <a:lstStyle/>
          <a:p>
            <a:r>
              <a:rPr lang="it-IT" sz="2800" b="1" dirty="0">
                <a:solidFill>
                  <a:srgbClr val="002060"/>
                </a:solidFill>
                <a:latin typeface="+mn-lt"/>
                <a:ea typeface="+mn-ea"/>
                <a:cs typeface="+mn-cs"/>
              </a:rPr>
              <a:t>ASBESTIFORM MINERALS IN SERPENTINITES</a:t>
            </a:r>
          </a:p>
        </p:txBody>
      </p:sp>
      <p:sp>
        <p:nvSpPr>
          <p:cNvPr id="3" name="Segnaposto contenuto 2"/>
          <p:cNvSpPr>
            <a:spLocks noGrp="1"/>
          </p:cNvSpPr>
          <p:nvPr>
            <p:ph idx="1"/>
          </p:nvPr>
        </p:nvSpPr>
        <p:spPr>
          <a:xfrm>
            <a:off x="3972916" y="1290674"/>
            <a:ext cx="4226210" cy="3147849"/>
          </a:xfrm>
        </p:spPr>
        <p:txBody>
          <a:bodyPr>
            <a:noAutofit/>
          </a:bodyPr>
          <a:lstStyle/>
          <a:p>
            <a:pPr algn="just">
              <a:spcAft>
                <a:spcPts val="601"/>
              </a:spcAft>
              <a:buFont typeface="Wingdings" panose="05000000000000000000" pitchFamily="2" charset="2"/>
              <a:buChar char="§"/>
            </a:pPr>
            <a:r>
              <a:rPr lang="it-IT" sz="1600" b="1" dirty="0">
                <a:solidFill>
                  <a:srgbClr val="00B050"/>
                </a:solidFill>
              </a:rPr>
              <a:t>SERPENTINITES</a:t>
            </a:r>
            <a:r>
              <a:rPr lang="it-IT" sz="1600" dirty="0"/>
              <a:t>: </a:t>
            </a:r>
            <a:r>
              <a:rPr lang="it-IT" sz="1600" dirty="0">
                <a:solidFill>
                  <a:srgbClr val="002060"/>
                </a:solidFill>
              </a:rPr>
              <a:t>olivine, </a:t>
            </a:r>
            <a:r>
              <a:rPr lang="it-IT" sz="1600" dirty="0" err="1">
                <a:solidFill>
                  <a:srgbClr val="002060"/>
                </a:solidFill>
              </a:rPr>
              <a:t>ortopyroxene</a:t>
            </a:r>
            <a:r>
              <a:rPr lang="it-IT" sz="1600" dirty="0">
                <a:solidFill>
                  <a:srgbClr val="002060"/>
                </a:solidFill>
              </a:rPr>
              <a:t>, </a:t>
            </a:r>
            <a:r>
              <a:rPr lang="it-IT" sz="1600" dirty="0" err="1">
                <a:solidFill>
                  <a:srgbClr val="002060"/>
                </a:solidFill>
              </a:rPr>
              <a:t>clinopyroxene</a:t>
            </a:r>
            <a:r>
              <a:rPr lang="it-IT" sz="1600" dirty="0">
                <a:solidFill>
                  <a:srgbClr val="002060"/>
                </a:solidFill>
              </a:rPr>
              <a:t>, </a:t>
            </a:r>
            <a:r>
              <a:rPr lang="it-IT" sz="1600" dirty="0" err="1">
                <a:solidFill>
                  <a:srgbClr val="002060"/>
                </a:solidFill>
              </a:rPr>
              <a:t>spinels</a:t>
            </a:r>
            <a:r>
              <a:rPr lang="it-IT" sz="1600" dirty="0">
                <a:solidFill>
                  <a:srgbClr val="002060"/>
                </a:solidFill>
              </a:rPr>
              <a:t>, </a:t>
            </a:r>
            <a:r>
              <a:rPr lang="it-IT" sz="1600" dirty="0" err="1">
                <a:solidFill>
                  <a:srgbClr val="002060"/>
                </a:solidFill>
              </a:rPr>
              <a:t>epidote</a:t>
            </a:r>
            <a:r>
              <a:rPr lang="it-IT" sz="1600" dirty="0">
                <a:solidFill>
                  <a:srgbClr val="002060"/>
                </a:solidFill>
              </a:rPr>
              <a:t>, </a:t>
            </a:r>
            <a:r>
              <a:rPr lang="it-IT" sz="1600" dirty="0" err="1">
                <a:solidFill>
                  <a:srgbClr val="002060"/>
                </a:solidFill>
              </a:rPr>
              <a:t>chlorite</a:t>
            </a:r>
            <a:r>
              <a:rPr lang="it-IT" sz="1600" dirty="0">
                <a:solidFill>
                  <a:srgbClr val="002060"/>
                </a:solidFill>
              </a:rPr>
              <a:t>, </a:t>
            </a:r>
            <a:r>
              <a:rPr lang="it-IT" sz="1600" dirty="0" err="1">
                <a:solidFill>
                  <a:srgbClr val="002060"/>
                </a:solidFill>
              </a:rPr>
              <a:t>opaque</a:t>
            </a:r>
            <a:r>
              <a:rPr lang="it-IT" sz="1600" dirty="0">
                <a:solidFill>
                  <a:srgbClr val="002060"/>
                </a:solidFill>
              </a:rPr>
              <a:t>, actinolite, </a:t>
            </a:r>
            <a:r>
              <a:rPr lang="it-IT" sz="1600" b="1" dirty="0" err="1">
                <a:solidFill>
                  <a:srgbClr val="002060"/>
                </a:solidFill>
              </a:rPr>
              <a:t>crisotile</a:t>
            </a:r>
            <a:r>
              <a:rPr lang="it-IT" sz="1600" dirty="0">
                <a:solidFill>
                  <a:srgbClr val="002060"/>
                </a:solidFill>
              </a:rPr>
              <a:t> and </a:t>
            </a:r>
            <a:r>
              <a:rPr lang="it-IT" sz="1600" b="1" dirty="0">
                <a:solidFill>
                  <a:srgbClr val="002060"/>
                </a:solidFill>
              </a:rPr>
              <a:t>tremolite</a:t>
            </a:r>
            <a:r>
              <a:rPr lang="it-IT" sz="1600" dirty="0">
                <a:solidFill>
                  <a:srgbClr val="002060"/>
                </a:solidFill>
              </a:rPr>
              <a:t>.</a:t>
            </a:r>
          </a:p>
        </p:txBody>
      </p:sp>
      <p:grpSp>
        <p:nvGrpSpPr>
          <p:cNvPr id="4" name="Group 10"/>
          <p:cNvGrpSpPr>
            <a:grpSpLocks/>
          </p:cNvGrpSpPr>
          <p:nvPr/>
        </p:nvGrpSpPr>
        <p:grpSpPr bwMode="auto">
          <a:xfrm>
            <a:off x="773453" y="944518"/>
            <a:ext cx="3063735" cy="3121305"/>
            <a:chOff x="884" y="935"/>
            <a:chExt cx="3991" cy="2993"/>
          </a:xfrm>
        </p:grpSpPr>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935"/>
              <a:ext cx="3991" cy="2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12"/>
            <p:cNvSpPr txBox="1">
              <a:spLocks noChangeArrowheads="1"/>
            </p:cNvSpPr>
            <p:nvPr/>
          </p:nvSpPr>
          <p:spPr bwMode="auto">
            <a:xfrm>
              <a:off x="884" y="935"/>
              <a:ext cx="3991" cy="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b="1">
                  <a:solidFill>
                    <a:schemeClr val="bg2"/>
                  </a:solidFill>
                  <a:latin typeface="Times New Roman" panose="02020603050405020304" pitchFamily="18" charset="0"/>
                  <a:cs typeface="Arial" panose="020B0604020202020204" pitchFamily="34" charset="0"/>
                </a:defRPr>
              </a:lvl1pPr>
              <a:lvl2pPr marL="742950" indent="-285750" eaLnBrk="0" hangingPunct="0">
                <a:defRPr sz="2400" b="1">
                  <a:solidFill>
                    <a:schemeClr val="bg2"/>
                  </a:solidFill>
                  <a:latin typeface="Times New Roman" panose="02020603050405020304" pitchFamily="18" charset="0"/>
                  <a:cs typeface="Arial" panose="020B0604020202020204" pitchFamily="34" charset="0"/>
                </a:defRPr>
              </a:lvl2pPr>
              <a:lvl3pPr marL="1143000" indent="-228600" eaLnBrk="0" hangingPunct="0">
                <a:defRPr sz="2400" b="1">
                  <a:solidFill>
                    <a:schemeClr val="bg2"/>
                  </a:solidFill>
                  <a:latin typeface="Times New Roman" panose="02020603050405020304" pitchFamily="18" charset="0"/>
                  <a:cs typeface="Arial" panose="020B0604020202020204" pitchFamily="34" charset="0"/>
                </a:defRPr>
              </a:lvl3pPr>
              <a:lvl4pPr marL="1600200" indent="-228600" eaLnBrk="0" hangingPunct="0">
                <a:defRPr sz="2400" b="1">
                  <a:solidFill>
                    <a:schemeClr val="bg2"/>
                  </a:solidFill>
                  <a:latin typeface="Times New Roman" panose="02020603050405020304" pitchFamily="18" charset="0"/>
                  <a:cs typeface="Arial" panose="020B0604020202020204" pitchFamily="34" charset="0"/>
                </a:defRPr>
              </a:lvl4pPr>
              <a:lvl5pPr marL="2057400" indent="-228600" eaLnBrk="0" hangingPunct="0">
                <a:defRPr sz="2400" b="1">
                  <a:solidFill>
                    <a:schemeClr val="bg2"/>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9pPr>
            </a:lstStyle>
            <a:p>
              <a:pPr eaLnBrk="1" hangingPunct="1"/>
              <a:endParaRPr lang="it-IT"/>
            </a:p>
          </p:txBody>
        </p:sp>
      </p:grpSp>
      <p:sp>
        <p:nvSpPr>
          <p:cNvPr id="8" name="Rectangle 14"/>
          <p:cNvSpPr>
            <a:spLocks noChangeArrowheads="1"/>
          </p:cNvSpPr>
          <p:nvPr/>
        </p:nvSpPr>
        <p:spPr bwMode="auto">
          <a:xfrm flipH="1">
            <a:off x="1392875" y="1107128"/>
            <a:ext cx="942740" cy="36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bg2"/>
                </a:solidFill>
                <a:latin typeface="Times New Roman" panose="02020603050405020304" pitchFamily="18" charset="0"/>
                <a:cs typeface="Arial" panose="020B0604020202020204" pitchFamily="34" charset="0"/>
              </a:defRPr>
            </a:lvl1pPr>
            <a:lvl2pPr marL="742950" indent="-285750" eaLnBrk="0" hangingPunct="0">
              <a:defRPr sz="2400" b="1">
                <a:solidFill>
                  <a:schemeClr val="bg2"/>
                </a:solidFill>
                <a:latin typeface="Times New Roman" panose="02020603050405020304" pitchFamily="18" charset="0"/>
                <a:cs typeface="Arial" panose="020B0604020202020204" pitchFamily="34" charset="0"/>
              </a:defRPr>
            </a:lvl2pPr>
            <a:lvl3pPr marL="1143000" indent="-228600" eaLnBrk="0" hangingPunct="0">
              <a:defRPr sz="2400" b="1">
                <a:solidFill>
                  <a:schemeClr val="bg2"/>
                </a:solidFill>
                <a:latin typeface="Times New Roman" panose="02020603050405020304" pitchFamily="18" charset="0"/>
                <a:cs typeface="Arial" panose="020B0604020202020204" pitchFamily="34" charset="0"/>
              </a:defRPr>
            </a:lvl3pPr>
            <a:lvl4pPr marL="1600200" indent="-228600" eaLnBrk="0" hangingPunct="0">
              <a:defRPr sz="2400" b="1">
                <a:solidFill>
                  <a:schemeClr val="bg2"/>
                </a:solidFill>
                <a:latin typeface="Times New Roman" panose="02020603050405020304" pitchFamily="18" charset="0"/>
                <a:cs typeface="Arial" panose="020B0604020202020204" pitchFamily="34" charset="0"/>
              </a:defRPr>
            </a:lvl4pPr>
            <a:lvl5pPr marL="2057400" indent="-228600" eaLnBrk="0" hangingPunct="0">
              <a:defRPr sz="2400" b="1">
                <a:solidFill>
                  <a:schemeClr val="bg2"/>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9pPr>
          </a:lstStyle>
          <a:p>
            <a:pPr eaLnBrk="1" hangingPunct="1"/>
            <a:r>
              <a:rPr lang="it-IT" sz="1801" dirty="0" err="1">
                <a:solidFill>
                  <a:srgbClr val="FF0000"/>
                </a:solidFill>
              </a:rPr>
              <a:t>Ol</a:t>
            </a:r>
            <a:endParaRPr lang="it-IT" sz="1801" dirty="0">
              <a:solidFill>
                <a:srgbClr val="FF0000"/>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04532" y="2824423"/>
            <a:ext cx="3579758" cy="2873374"/>
          </a:xfrm>
          <a:prstGeom prst="rect">
            <a:avLst/>
          </a:prstGeom>
          <a:noFill/>
        </p:spPr>
      </p:pic>
      <p:grpSp>
        <p:nvGrpSpPr>
          <p:cNvPr id="12" name="Group 7"/>
          <p:cNvGrpSpPr>
            <a:grpSpLocks/>
          </p:cNvGrpSpPr>
          <p:nvPr/>
        </p:nvGrpSpPr>
        <p:grpSpPr bwMode="auto">
          <a:xfrm>
            <a:off x="7909670" y="3710755"/>
            <a:ext cx="3824286" cy="2873375"/>
            <a:chOff x="204" y="240"/>
            <a:chExt cx="2409" cy="1810"/>
          </a:xfrm>
        </p:grpSpPr>
        <p:pic>
          <p:nvPicPr>
            <p:cNvPr id="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240"/>
              <a:ext cx="2409" cy="1810"/>
            </a:xfrm>
            <a:prstGeom prst="rect">
              <a:avLst/>
            </a:prstGeom>
            <a:noFill/>
            <a:ln w="1908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 name="Group 9"/>
            <p:cNvGrpSpPr>
              <a:grpSpLocks/>
            </p:cNvGrpSpPr>
            <p:nvPr/>
          </p:nvGrpSpPr>
          <p:grpSpPr bwMode="auto">
            <a:xfrm>
              <a:off x="1979" y="1784"/>
              <a:ext cx="482" cy="157"/>
              <a:chOff x="1979" y="1784"/>
              <a:chExt cx="482" cy="157"/>
            </a:xfrm>
          </p:grpSpPr>
          <p:sp>
            <p:nvSpPr>
              <p:cNvPr id="16" name="Line 10"/>
              <p:cNvSpPr>
                <a:spLocks noChangeShapeType="1"/>
              </p:cNvSpPr>
              <p:nvPr/>
            </p:nvSpPr>
            <p:spPr bwMode="auto">
              <a:xfrm>
                <a:off x="1992" y="1922"/>
                <a:ext cx="450" cy="0"/>
              </a:xfrm>
              <a:prstGeom prst="line">
                <a:avLst/>
              </a:prstGeom>
              <a:noFill/>
              <a:ln w="3810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801"/>
              </a:p>
            </p:txBody>
          </p:sp>
          <p:sp>
            <p:nvSpPr>
              <p:cNvPr id="17" name="Text Box 11"/>
              <p:cNvSpPr txBox="1">
                <a:spLocks noChangeArrowheads="1"/>
              </p:cNvSpPr>
              <p:nvPr/>
            </p:nvSpPr>
            <p:spPr bwMode="auto">
              <a:xfrm>
                <a:off x="1979" y="1784"/>
                <a:ext cx="482" cy="1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9pPr>
              </a:lstStyle>
              <a:p>
                <a:pPr eaLnBrk="1" hangingPunct="1">
                  <a:lnSpc>
                    <a:spcPct val="70000"/>
                  </a:lnSpc>
                  <a:spcBef>
                    <a:spcPts val="1125"/>
                  </a:spcBef>
                  <a:buSzPct val="100000"/>
                </a:pPr>
                <a:r>
                  <a:rPr lang="it-IT" sz="1401" dirty="0">
                    <a:solidFill>
                      <a:schemeClr val="bg1"/>
                    </a:solidFill>
                    <a:ea typeface="Microsoft YaHei" panose="020B0503020204020204" pitchFamily="34" charset="-122"/>
                    <a:cs typeface="Times New Roman" panose="02020603050405020304" pitchFamily="18" charset="0"/>
                  </a:rPr>
                  <a:t>192 µm</a:t>
                </a:r>
              </a:p>
            </p:txBody>
          </p:sp>
        </p:grpSp>
        <p:sp>
          <p:nvSpPr>
            <p:cNvPr id="15" name="Text Box 12"/>
            <p:cNvSpPr txBox="1">
              <a:spLocks noChangeArrowheads="1"/>
            </p:cNvSpPr>
            <p:nvPr/>
          </p:nvSpPr>
          <p:spPr bwMode="auto">
            <a:xfrm>
              <a:off x="1320" y="1008"/>
              <a:ext cx="669" cy="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5pPr>
              <a:lvl6pPr marL="25146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6pPr>
              <a:lvl7pPr marL="29718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7pPr>
              <a:lvl8pPr marL="34290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8pPr>
              <a:lvl9pPr marL="3886200" indent="-228600" algn="ctr"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2"/>
                  </a:solidFill>
                  <a:latin typeface="Times New Roman" panose="02020603050405020304" pitchFamily="18" charset="0"/>
                  <a:cs typeface="Arial" panose="020B0604020202020204" pitchFamily="34" charset="0"/>
                </a:defRPr>
              </a:lvl9pPr>
            </a:lstStyle>
            <a:p>
              <a:pPr eaLnBrk="1" hangingPunct="1">
                <a:lnSpc>
                  <a:spcPct val="70000"/>
                </a:lnSpc>
                <a:spcBef>
                  <a:spcPts val="1252"/>
                </a:spcBef>
                <a:buSzPct val="100000"/>
              </a:pPr>
              <a:r>
                <a:rPr lang="it-IT" sz="1801" dirty="0" err="1">
                  <a:solidFill>
                    <a:schemeClr val="accent1"/>
                  </a:solidFill>
                  <a:ea typeface="Microsoft YaHei" panose="020B0503020204020204" pitchFamily="34" charset="-122"/>
                  <a:cs typeface="Times New Roman" panose="02020603050405020304" pitchFamily="18" charset="0"/>
                </a:rPr>
                <a:t>Srp</a:t>
              </a:r>
              <a:endParaRPr lang="it-IT" sz="1801" dirty="0">
                <a:solidFill>
                  <a:schemeClr val="accent1"/>
                </a:solidFill>
                <a:ea typeface="Microsoft YaHei" panose="020B0503020204020204" pitchFamily="34" charset="-122"/>
                <a:cs typeface="Times New Roman" panose="02020603050405020304" pitchFamily="18" charset="0"/>
              </a:endParaRPr>
            </a:p>
          </p:txBody>
        </p:sp>
      </p:grpSp>
      <p:sp>
        <p:nvSpPr>
          <p:cNvPr id="7" name="Rectangle 13"/>
          <p:cNvSpPr>
            <a:spLocks noChangeArrowheads="1"/>
          </p:cNvSpPr>
          <p:nvPr/>
        </p:nvSpPr>
        <p:spPr bwMode="auto">
          <a:xfrm>
            <a:off x="3034042" y="3617787"/>
            <a:ext cx="803140" cy="30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bg2"/>
                </a:solidFill>
                <a:latin typeface="Times New Roman" panose="02020603050405020304" pitchFamily="18" charset="0"/>
                <a:cs typeface="Arial" panose="020B0604020202020204" pitchFamily="34" charset="0"/>
              </a:defRPr>
            </a:lvl1pPr>
            <a:lvl2pPr marL="742950" indent="-285750" eaLnBrk="0" hangingPunct="0">
              <a:defRPr sz="2400" b="1">
                <a:solidFill>
                  <a:schemeClr val="bg2"/>
                </a:solidFill>
                <a:latin typeface="Times New Roman" panose="02020603050405020304" pitchFamily="18" charset="0"/>
                <a:cs typeface="Arial" panose="020B0604020202020204" pitchFamily="34" charset="0"/>
              </a:defRPr>
            </a:lvl2pPr>
            <a:lvl3pPr marL="1143000" indent="-228600" eaLnBrk="0" hangingPunct="0">
              <a:defRPr sz="2400" b="1">
                <a:solidFill>
                  <a:schemeClr val="bg2"/>
                </a:solidFill>
                <a:latin typeface="Times New Roman" panose="02020603050405020304" pitchFamily="18" charset="0"/>
                <a:cs typeface="Arial" panose="020B0604020202020204" pitchFamily="34" charset="0"/>
              </a:defRPr>
            </a:lvl3pPr>
            <a:lvl4pPr marL="1600200" indent="-228600" eaLnBrk="0" hangingPunct="0">
              <a:defRPr sz="2400" b="1">
                <a:solidFill>
                  <a:schemeClr val="bg2"/>
                </a:solidFill>
                <a:latin typeface="Times New Roman" panose="02020603050405020304" pitchFamily="18" charset="0"/>
                <a:cs typeface="Arial" panose="020B0604020202020204" pitchFamily="34" charset="0"/>
              </a:defRPr>
            </a:lvl4pPr>
            <a:lvl5pPr marL="2057400" indent="-228600" eaLnBrk="0" hangingPunct="0">
              <a:defRPr sz="2400" b="1">
                <a:solidFill>
                  <a:schemeClr val="bg2"/>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9pPr>
          </a:lstStyle>
          <a:p>
            <a:pPr eaLnBrk="1" hangingPunct="1"/>
            <a:r>
              <a:rPr lang="it-IT" sz="1401" dirty="0">
                <a:solidFill>
                  <a:schemeClr val="bg1"/>
                </a:solidFill>
              </a:rPr>
              <a:t>240</a:t>
            </a:r>
            <a:r>
              <a:rPr lang="el-GR" sz="1401" dirty="0">
                <a:solidFill>
                  <a:schemeClr val="bg1"/>
                </a:solidFill>
              </a:rPr>
              <a:t>μ</a:t>
            </a:r>
            <a:r>
              <a:rPr lang="it-IT" sz="1401" dirty="0">
                <a:solidFill>
                  <a:schemeClr val="bg1"/>
                </a:solidFill>
              </a:rPr>
              <a:t>m</a:t>
            </a:r>
          </a:p>
        </p:txBody>
      </p:sp>
      <p:sp>
        <p:nvSpPr>
          <p:cNvPr id="9" name="Rectangle 15"/>
          <p:cNvSpPr>
            <a:spLocks noChangeArrowheads="1"/>
          </p:cNvSpPr>
          <p:nvPr/>
        </p:nvSpPr>
        <p:spPr bwMode="auto">
          <a:xfrm>
            <a:off x="3114846" y="3910359"/>
            <a:ext cx="539751" cy="11113"/>
          </a:xfrm>
          <a:prstGeom prst="rect">
            <a:avLst/>
          </a:prstGeom>
          <a:solidFill>
            <a:schemeClr val="bg1"/>
          </a:solidFill>
          <a:ln w="25527">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b="1">
                <a:solidFill>
                  <a:schemeClr val="bg2"/>
                </a:solidFill>
                <a:latin typeface="Times New Roman" panose="02020603050405020304" pitchFamily="18" charset="0"/>
                <a:cs typeface="Arial" panose="020B0604020202020204" pitchFamily="34" charset="0"/>
              </a:defRPr>
            </a:lvl1pPr>
            <a:lvl2pPr marL="742950" indent="-285750" eaLnBrk="0" hangingPunct="0">
              <a:defRPr sz="2400" b="1">
                <a:solidFill>
                  <a:schemeClr val="bg2"/>
                </a:solidFill>
                <a:latin typeface="Times New Roman" panose="02020603050405020304" pitchFamily="18" charset="0"/>
                <a:cs typeface="Arial" panose="020B0604020202020204" pitchFamily="34" charset="0"/>
              </a:defRPr>
            </a:lvl2pPr>
            <a:lvl3pPr marL="1143000" indent="-228600" eaLnBrk="0" hangingPunct="0">
              <a:defRPr sz="2400" b="1">
                <a:solidFill>
                  <a:schemeClr val="bg2"/>
                </a:solidFill>
                <a:latin typeface="Times New Roman" panose="02020603050405020304" pitchFamily="18" charset="0"/>
                <a:cs typeface="Arial" panose="020B0604020202020204" pitchFamily="34" charset="0"/>
              </a:defRPr>
            </a:lvl3pPr>
            <a:lvl4pPr marL="1600200" indent="-228600" eaLnBrk="0" hangingPunct="0">
              <a:defRPr sz="2400" b="1">
                <a:solidFill>
                  <a:schemeClr val="bg2"/>
                </a:solidFill>
                <a:latin typeface="Times New Roman" panose="02020603050405020304" pitchFamily="18" charset="0"/>
                <a:cs typeface="Arial" panose="020B0604020202020204" pitchFamily="34" charset="0"/>
              </a:defRPr>
            </a:lvl4pPr>
            <a:lvl5pPr marL="2057400" indent="-228600" eaLnBrk="0" hangingPunct="0">
              <a:defRPr sz="2400" b="1">
                <a:solidFill>
                  <a:schemeClr val="bg2"/>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9pPr>
          </a:lstStyle>
          <a:p>
            <a:pPr eaLnBrk="1" hangingPunct="1"/>
            <a:endParaRPr lang="it-IT"/>
          </a:p>
        </p:txBody>
      </p:sp>
      <p:sp>
        <p:nvSpPr>
          <p:cNvPr id="10" name="Rectangle 16"/>
          <p:cNvSpPr>
            <a:spLocks noChangeArrowheads="1"/>
          </p:cNvSpPr>
          <p:nvPr/>
        </p:nvSpPr>
        <p:spPr bwMode="auto">
          <a:xfrm>
            <a:off x="1019803" y="3098476"/>
            <a:ext cx="454620" cy="30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bg2"/>
                </a:solidFill>
                <a:latin typeface="Times New Roman" panose="02020603050405020304" pitchFamily="18" charset="0"/>
                <a:cs typeface="Arial" panose="020B0604020202020204" pitchFamily="34" charset="0"/>
              </a:defRPr>
            </a:lvl1pPr>
            <a:lvl2pPr marL="742950" indent="-285750" eaLnBrk="0" hangingPunct="0">
              <a:defRPr sz="2400" b="1">
                <a:solidFill>
                  <a:schemeClr val="bg2"/>
                </a:solidFill>
                <a:latin typeface="Times New Roman" panose="02020603050405020304" pitchFamily="18" charset="0"/>
                <a:cs typeface="Arial" panose="020B0604020202020204" pitchFamily="34" charset="0"/>
              </a:defRPr>
            </a:lvl2pPr>
            <a:lvl3pPr marL="1143000" indent="-228600" eaLnBrk="0" hangingPunct="0">
              <a:defRPr sz="2400" b="1">
                <a:solidFill>
                  <a:schemeClr val="bg2"/>
                </a:solidFill>
                <a:latin typeface="Times New Roman" panose="02020603050405020304" pitchFamily="18" charset="0"/>
                <a:cs typeface="Arial" panose="020B0604020202020204" pitchFamily="34" charset="0"/>
              </a:defRPr>
            </a:lvl3pPr>
            <a:lvl4pPr marL="1600200" indent="-228600" eaLnBrk="0" hangingPunct="0">
              <a:defRPr sz="2400" b="1">
                <a:solidFill>
                  <a:schemeClr val="bg2"/>
                </a:solidFill>
                <a:latin typeface="Times New Roman" panose="02020603050405020304" pitchFamily="18" charset="0"/>
                <a:cs typeface="Arial" panose="020B0604020202020204" pitchFamily="34" charset="0"/>
              </a:defRPr>
            </a:lvl4pPr>
            <a:lvl5pPr marL="2057400" indent="-228600" eaLnBrk="0" hangingPunct="0">
              <a:defRPr sz="2400" b="1">
                <a:solidFill>
                  <a:schemeClr val="bg2"/>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9pPr>
          </a:lstStyle>
          <a:p>
            <a:pPr eaLnBrk="1" hangingPunct="1"/>
            <a:r>
              <a:rPr lang="it-IT" sz="1401" dirty="0" err="1">
                <a:solidFill>
                  <a:srgbClr val="FF0000"/>
                </a:solidFill>
              </a:rPr>
              <a:t>Ol</a:t>
            </a:r>
            <a:endParaRPr lang="it-IT" sz="1401" dirty="0">
              <a:solidFill>
                <a:srgbClr val="FF0000"/>
              </a:solidFill>
            </a:endParaRPr>
          </a:p>
        </p:txBody>
      </p:sp>
      <p:sp>
        <p:nvSpPr>
          <p:cNvPr id="19" name="Rectangle 14"/>
          <p:cNvSpPr>
            <a:spLocks noChangeArrowheads="1"/>
          </p:cNvSpPr>
          <p:nvPr/>
        </p:nvSpPr>
        <p:spPr bwMode="auto">
          <a:xfrm flipH="1">
            <a:off x="1003053" y="1918133"/>
            <a:ext cx="942740" cy="36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bg2"/>
                </a:solidFill>
                <a:latin typeface="Times New Roman" panose="02020603050405020304" pitchFamily="18" charset="0"/>
                <a:cs typeface="Arial" panose="020B0604020202020204" pitchFamily="34" charset="0"/>
              </a:defRPr>
            </a:lvl1pPr>
            <a:lvl2pPr marL="742950" indent="-285750" eaLnBrk="0" hangingPunct="0">
              <a:defRPr sz="2400" b="1">
                <a:solidFill>
                  <a:schemeClr val="bg2"/>
                </a:solidFill>
                <a:latin typeface="Times New Roman" panose="02020603050405020304" pitchFamily="18" charset="0"/>
                <a:cs typeface="Arial" panose="020B0604020202020204" pitchFamily="34" charset="0"/>
              </a:defRPr>
            </a:lvl2pPr>
            <a:lvl3pPr marL="1143000" indent="-228600" eaLnBrk="0" hangingPunct="0">
              <a:defRPr sz="2400" b="1">
                <a:solidFill>
                  <a:schemeClr val="bg2"/>
                </a:solidFill>
                <a:latin typeface="Times New Roman" panose="02020603050405020304" pitchFamily="18" charset="0"/>
                <a:cs typeface="Arial" panose="020B0604020202020204" pitchFamily="34" charset="0"/>
              </a:defRPr>
            </a:lvl3pPr>
            <a:lvl4pPr marL="1600200" indent="-228600" eaLnBrk="0" hangingPunct="0">
              <a:defRPr sz="2400" b="1">
                <a:solidFill>
                  <a:schemeClr val="bg2"/>
                </a:solidFill>
                <a:latin typeface="Times New Roman" panose="02020603050405020304" pitchFamily="18" charset="0"/>
                <a:cs typeface="Arial" panose="020B0604020202020204" pitchFamily="34" charset="0"/>
              </a:defRPr>
            </a:lvl4pPr>
            <a:lvl5pPr marL="2057400" indent="-228600" eaLnBrk="0" hangingPunct="0">
              <a:defRPr sz="2400" b="1">
                <a:solidFill>
                  <a:schemeClr val="bg2"/>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9pPr>
          </a:lstStyle>
          <a:p>
            <a:pPr eaLnBrk="1" hangingPunct="1"/>
            <a:r>
              <a:rPr lang="it-IT" sz="1801" dirty="0" err="1">
                <a:solidFill>
                  <a:schemeClr val="bg1"/>
                </a:solidFill>
              </a:rPr>
              <a:t>Srp</a:t>
            </a:r>
            <a:endParaRPr lang="it-IT" sz="1801" dirty="0">
              <a:solidFill>
                <a:schemeClr val="bg1"/>
              </a:solidFill>
            </a:endParaRPr>
          </a:p>
        </p:txBody>
      </p:sp>
      <p:sp>
        <p:nvSpPr>
          <p:cNvPr id="20" name="Rectangle 14"/>
          <p:cNvSpPr>
            <a:spLocks noChangeArrowheads="1"/>
          </p:cNvSpPr>
          <p:nvPr/>
        </p:nvSpPr>
        <p:spPr bwMode="auto">
          <a:xfrm flipH="1">
            <a:off x="2441981" y="1291796"/>
            <a:ext cx="942740" cy="36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bg2"/>
                </a:solidFill>
                <a:latin typeface="Times New Roman" panose="02020603050405020304" pitchFamily="18" charset="0"/>
                <a:cs typeface="Arial" panose="020B0604020202020204" pitchFamily="34" charset="0"/>
              </a:defRPr>
            </a:lvl1pPr>
            <a:lvl2pPr marL="742950" indent="-285750" eaLnBrk="0" hangingPunct="0">
              <a:defRPr sz="2400" b="1">
                <a:solidFill>
                  <a:schemeClr val="bg2"/>
                </a:solidFill>
                <a:latin typeface="Times New Roman" panose="02020603050405020304" pitchFamily="18" charset="0"/>
                <a:cs typeface="Arial" panose="020B0604020202020204" pitchFamily="34" charset="0"/>
              </a:defRPr>
            </a:lvl2pPr>
            <a:lvl3pPr marL="1143000" indent="-228600" eaLnBrk="0" hangingPunct="0">
              <a:defRPr sz="2400" b="1">
                <a:solidFill>
                  <a:schemeClr val="bg2"/>
                </a:solidFill>
                <a:latin typeface="Times New Roman" panose="02020603050405020304" pitchFamily="18" charset="0"/>
                <a:cs typeface="Arial" panose="020B0604020202020204" pitchFamily="34" charset="0"/>
              </a:defRPr>
            </a:lvl3pPr>
            <a:lvl4pPr marL="1600200" indent="-228600" eaLnBrk="0" hangingPunct="0">
              <a:defRPr sz="2400" b="1">
                <a:solidFill>
                  <a:schemeClr val="bg2"/>
                </a:solidFill>
                <a:latin typeface="Times New Roman" panose="02020603050405020304" pitchFamily="18" charset="0"/>
                <a:cs typeface="Arial" panose="020B0604020202020204" pitchFamily="34" charset="0"/>
              </a:defRPr>
            </a:lvl4pPr>
            <a:lvl5pPr marL="2057400" indent="-228600" eaLnBrk="0" hangingPunct="0">
              <a:defRPr sz="2400" b="1">
                <a:solidFill>
                  <a:schemeClr val="bg2"/>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b="1">
                <a:solidFill>
                  <a:schemeClr val="bg2"/>
                </a:solidFill>
                <a:latin typeface="Times New Roman" panose="02020603050405020304" pitchFamily="18" charset="0"/>
                <a:cs typeface="Arial" panose="020B0604020202020204" pitchFamily="34" charset="0"/>
              </a:defRPr>
            </a:lvl9pPr>
          </a:lstStyle>
          <a:p>
            <a:pPr eaLnBrk="1" hangingPunct="1"/>
            <a:r>
              <a:rPr lang="it-IT" sz="1801" dirty="0" err="1">
                <a:solidFill>
                  <a:schemeClr val="bg1"/>
                </a:solidFill>
              </a:rPr>
              <a:t>Srp</a:t>
            </a:r>
            <a:endParaRPr lang="it-IT" sz="1801" dirty="0">
              <a:solidFill>
                <a:schemeClr val="bg1"/>
              </a:solidFill>
            </a:endParaRPr>
          </a:p>
        </p:txBody>
      </p:sp>
      <p:sp>
        <p:nvSpPr>
          <p:cNvPr id="21" name="Rettangolo 20"/>
          <p:cNvSpPr/>
          <p:nvPr/>
        </p:nvSpPr>
        <p:spPr>
          <a:xfrm>
            <a:off x="729510" y="4074547"/>
            <a:ext cx="1154419" cy="307905"/>
          </a:xfrm>
          <a:prstGeom prst="rect">
            <a:avLst/>
          </a:prstGeom>
        </p:spPr>
        <p:txBody>
          <a:bodyPr wrap="none">
            <a:spAutoFit/>
          </a:bodyPr>
          <a:lstStyle/>
          <a:p>
            <a:r>
              <a:rPr lang="it-IT" sz="1401" dirty="0" err="1">
                <a:solidFill>
                  <a:srgbClr val="002060"/>
                </a:solidFill>
              </a:rPr>
              <a:t>mesh</a:t>
            </a:r>
            <a:r>
              <a:rPr lang="it-IT" sz="1401" dirty="0">
                <a:solidFill>
                  <a:srgbClr val="002060"/>
                </a:solidFill>
              </a:rPr>
              <a:t> </a:t>
            </a:r>
            <a:r>
              <a:rPr lang="it-IT" sz="1401" dirty="0" err="1">
                <a:solidFill>
                  <a:srgbClr val="002060"/>
                </a:solidFill>
              </a:rPr>
              <a:t>texture</a:t>
            </a:r>
            <a:endParaRPr lang="it-IT" sz="1401" dirty="0">
              <a:solidFill>
                <a:srgbClr val="002060"/>
              </a:solidFill>
            </a:endParaRPr>
          </a:p>
        </p:txBody>
      </p:sp>
      <p:sp>
        <p:nvSpPr>
          <p:cNvPr id="22" name="Rettangolo 21"/>
          <p:cNvSpPr/>
          <p:nvPr/>
        </p:nvSpPr>
        <p:spPr>
          <a:xfrm>
            <a:off x="4053568" y="5664676"/>
            <a:ext cx="756233" cy="307905"/>
          </a:xfrm>
          <a:prstGeom prst="rect">
            <a:avLst/>
          </a:prstGeom>
        </p:spPr>
        <p:txBody>
          <a:bodyPr wrap="none">
            <a:spAutoFit/>
          </a:bodyPr>
          <a:lstStyle/>
          <a:p>
            <a:r>
              <a:rPr lang="it-IT" sz="1401" dirty="0" err="1"/>
              <a:t>bastites</a:t>
            </a:r>
            <a:endParaRPr lang="it-IT" sz="1401" dirty="0"/>
          </a:p>
        </p:txBody>
      </p:sp>
      <p:sp>
        <p:nvSpPr>
          <p:cNvPr id="23" name="Rettangolo 22"/>
          <p:cNvSpPr/>
          <p:nvPr/>
        </p:nvSpPr>
        <p:spPr>
          <a:xfrm>
            <a:off x="7909667" y="6546483"/>
            <a:ext cx="601318" cy="307905"/>
          </a:xfrm>
          <a:prstGeom prst="rect">
            <a:avLst/>
          </a:prstGeom>
        </p:spPr>
        <p:txBody>
          <a:bodyPr wrap="none">
            <a:spAutoFit/>
          </a:bodyPr>
          <a:lstStyle/>
          <a:p>
            <a:r>
              <a:rPr lang="it-IT" sz="1401" dirty="0" err="1">
                <a:solidFill>
                  <a:srgbClr val="002060"/>
                </a:solidFill>
              </a:rPr>
              <a:t>veins</a:t>
            </a:r>
            <a:r>
              <a:rPr lang="it-IT" sz="1401" dirty="0"/>
              <a:t> </a:t>
            </a:r>
          </a:p>
        </p:txBody>
      </p:sp>
      <p:cxnSp>
        <p:nvCxnSpPr>
          <p:cNvPr id="24" name="Connettore 2 23"/>
          <p:cNvCxnSpPr/>
          <p:nvPr/>
        </p:nvCxnSpPr>
        <p:spPr>
          <a:xfrm>
            <a:off x="7223196" y="2064710"/>
            <a:ext cx="4" cy="648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a:cxnSpLocks/>
          </p:cNvCxnSpPr>
          <p:nvPr/>
        </p:nvCxnSpPr>
        <p:spPr>
          <a:xfrm>
            <a:off x="7378894" y="2064710"/>
            <a:ext cx="873376" cy="16460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4053568" y="2051622"/>
            <a:ext cx="2263004" cy="4596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7" name="Picture 4">
            <a:extLst>
              <a:ext uri="{FF2B5EF4-FFF2-40B4-BE49-F238E27FC236}">
                <a16:creationId xmlns:a16="http://schemas.microsoft.com/office/drawing/2014/main" id="{16ACA7D4-9FED-7588-98BF-47F866B7D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354822" y="411821"/>
            <a:ext cx="3941630" cy="3105806"/>
          </a:xfrm>
          <a:prstGeom prst="rect">
            <a:avLst/>
          </a:prstGeom>
          <a:noFill/>
          <a:extLst>
            <a:ext uri="{91240B29-F687-4F45-9708-019B960494DF}">
              <a14:hiddenLine xmlns:a14="http://schemas.microsoft.com/office/drawing/2010/main" w="12700" cap="sq" cmpd="sng" algn="ctr">
                <a:solidFill>
                  <a:schemeClr val="tx1"/>
                </a:solidFill>
                <a:prstDash val="solid"/>
                <a:miter lim="800000"/>
                <a:headEnd/>
                <a:tailEnd/>
              </a14:hiddenLine>
            </a:ext>
          </a:extLst>
        </p:spPr>
      </p:pic>
      <p:cxnSp>
        <p:nvCxnSpPr>
          <p:cNvPr id="29" name="Connettore 2 28">
            <a:extLst>
              <a:ext uri="{FF2B5EF4-FFF2-40B4-BE49-F238E27FC236}">
                <a16:creationId xmlns:a16="http://schemas.microsoft.com/office/drawing/2014/main" id="{DEB6071F-2297-A49B-D315-AB1EB0C40B42}"/>
              </a:ext>
            </a:extLst>
          </p:cNvPr>
          <p:cNvCxnSpPr>
            <a:cxnSpLocks/>
          </p:cNvCxnSpPr>
          <p:nvPr/>
        </p:nvCxnSpPr>
        <p:spPr>
          <a:xfrm>
            <a:off x="7622900" y="2064713"/>
            <a:ext cx="1264384" cy="4892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3" name="Immagine 3">
            <a:extLst>
              <a:ext uri="{FF2B5EF4-FFF2-40B4-BE49-F238E27FC236}">
                <a16:creationId xmlns:a16="http://schemas.microsoft.com/office/drawing/2014/main" id="{D9EB23D6-BE93-1170-298D-18E3642DED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512" y="4438519"/>
            <a:ext cx="3107675" cy="226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sellaDiTesto 36">
            <a:extLst>
              <a:ext uri="{FF2B5EF4-FFF2-40B4-BE49-F238E27FC236}">
                <a16:creationId xmlns:a16="http://schemas.microsoft.com/office/drawing/2014/main" id="{80C906DB-F961-A790-8D16-7972FFE0DE0C}"/>
              </a:ext>
            </a:extLst>
          </p:cNvPr>
          <p:cNvSpPr txBox="1"/>
          <p:nvPr/>
        </p:nvSpPr>
        <p:spPr>
          <a:xfrm>
            <a:off x="3837183" y="6411417"/>
            <a:ext cx="6146800" cy="307905"/>
          </a:xfrm>
          <a:prstGeom prst="rect">
            <a:avLst/>
          </a:prstGeom>
          <a:noFill/>
        </p:spPr>
        <p:txBody>
          <a:bodyPr wrap="square">
            <a:spAutoFit/>
          </a:bodyPr>
          <a:lstStyle/>
          <a:p>
            <a:r>
              <a:rPr lang="en-GB" altLang="it-IT" sz="1401" dirty="0" err="1">
                <a:solidFill>
                  <a:srgbClr val="002060"/>
                </a:solidFill>
                <a:cs typeface="Arial" panose="020B0604020202020204" pitchFamily="34" charset="0"/>
              </a:rPr>
              <a:t>cataclastic</a:t>
            </a:r>
            <a:r>
              <a:rPr lang="en-GB" altLang="it-IT" sz="1401" dirty="0">
                <a:solidFill>
                  <a:srgbClr val="002060"/>
                </a:solidFill>
                <a:cs typeface="Arial" panose="020B0604020202020204" pitchFamily="34" charset="0"/>
              </a:rPr>
              <a:t> texture</a:t>
            </a:r>
            <a:endParaRPr lang="it-IT" sz="1801" dirty="0">
              <a:solidFill>
                <a:srgbClr val="002060"/>
              </a:solidFill>
            </a:endParaRPr>
          </a:p>
        </p:txBody>
      </p:sp>
    </p:spTree>
    <p:extLst>
      <p:ext uri="{BB962C8B-B14F-4D97-AF65-F5344CB8AC3E}">
        <p14:creationId xmlns:p14="http://schemas.microsoft.com/office/powerpoint/2010/main" val="3828170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F431605-458A-4849-1180-ACAEB3E2CF99}"/>
              </a:ext>
            </a:extLst>
          </p:cNvPr>
          <p:cNvPicPr>
            <a:picLocks noChangeAspect="1"/>
          </p:cNvPicPr>
          <p:nvPr/>
        </p:nvPicPr>
        <p:blipFill rotWithShape="1">
          <a:blip r:embed="rId2">
            <a:extLst>
              <a:ext uri="{28A0092B-C50C-407E-A947-70E740481C1C}">
                <a14:useLocalDpi xmlns:a14="http://schemas.microsoft.com/office/drawing/2010/main" val="0"/>
              </a:ext>
            </a:extLst>
          </a:blip>
          <a:srcRect t="7644"/>
          <a:stretch/>
        </p:blipFill>
        <p:spPr>
          <a:xfrm>
            <a:off x="1131429" y="1437817"/>
            <a:ext cx="4754041" cy="4658988"/>
          </a:xfrm>
          <a:prstGeom prst="rect">
            <a:avLst/>
          </a:prstGeom>
        </p:spPr>
      </p:pic>
      <p:pic>
        <p:nvPicPr>
          <p:cNvPr id="6" name="Immagine 5">
            <a:extLst>
              <a:ext uri="{FF2B5EF4-FFF2-40B4-BE49-F238E27FC236}">
                <a16:creationId xmlns:a16="http://schemas.microsoft.com/office/drawing/2014/main" id="{00A3A843-389F-E937-7A01-7344AA100B25}"/>
              </a:ext>
            </a:extLst>
          </p:cNvPr>
          <p:cNvPicPr>
            <a:picLocks noChangeAspect="1"/>
          </p:cNvPicPr>
          <p:nvPr/>
        </p:nvPicPr>
        <p:blipFill rotWithShape="1">
          <a:blip r:embed="rId3"/>
          <a:srcRect l="47947" t="29481" r="20636" b="20296"/>
          <a:stretch/>
        </p:blipFill>
        <p:spPr>
          <a:xfrm>
            <a:off x="6001557" y="1436852"/>
            <a:ext cx="5191545" cy="4668260"/>
          </a:xfrm>
          <a:prstGeom prst="rect">
            <a:avLst/>
          </a:prstGeom>
        </p:spPr>
      </p:pic>
      <p:sp>
        <p:nvSpPr>
          <p:cNvPr id="7" name="Titolo 1">
            <a:extLst>
              <a:ext uri="{FF2B5EF4-FFF2-40B4-BE49-F238E27FC236}">
                <a16:creationId xmlns:a16="http://schemas.microsoft.com/office/drawing/2014/main" id="{71338BFA-C7FA-FCA6-A92B-D23F70E58587}"/>
              </a:ext>
            </a:extLst>
          </p:cNvPr>
          <p:cNvSpPr>
            <a:spLocks noGrp="1"/>
          </p:cNvSpPr>
          <p:nvPr>
            <p:ph type="title"/>
          </p:nvPr>
        </p:nvSpPr>
        <p:spPr>
          <a:xfrm>
            <a:off x="1064228" y="512822"/>
            <a:ext cx="10063545" cy="480131"/>
          </a:xfrm>
          <a:noFill/>
        </p:spPr>
        <p:txBody>
          <a:bodyPr wrap="square">
            <a:spAutoFit/>
          </a:bodyPr>
          <a:lstStyle/>
          <a:p>
            <a:r>
              <a:rPr lang="it-IT" sz="2800" b="1" dirty="0">
                <a:solidFill>
                  <a:srgbClr val="002060"/>
                </a:solidFill>
                <a:latin typeface="+mn-lt"/>
                <a:ea typeface="+mn-ea"/>
                <a:cs typeface="+mn-cs"/>
              </a:rPr>
              <a:t>AND FOR THE FIRST TIME, EDENITE WAS FOUND IN SERPENTINITES</a:t>
            </a:r>
          </a:p>
        </p:txBody>
      </p:sp>
    </p:spTree>
    <p:extLst>
      <p:ext uri="{BB962C8B-B14F-4D97-AF65-F5344CB8AC3E}">
        <p14:creationId xmlns:p14="http://schemas.microsoft.com/office/powerpoint/2010/main" val="656573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4F5382D-24B1-B3B0-5E08-44AF51BA2C37}"/>
              </a:ext>
            </a:extLst>
          </p:cNvPr>
          <p:cNvSpPr>
            <a:spLocks noGrp="1"/>
          </p:cNvSpPr>
          <p:nvPr>
            <p:ph type="title"/>
          </p:nvPr>
        </p:nvSpPr>
        <p:spPr>
          <a:xfrm>
            <a:off x="307515" y="521331"/>
            <a:ext cx="7028180" cy="480131"/>
          </a:xfrm>
          <a:noFill/>
        </p:spPr>
        <p:txBody>
          <a:bodyPr wrap="square">
            <a:spAutoFit/>
          </a:bodyPr>
          <a:lstStyle/>
          <a:p>
            <a:r>
              <a:rPr lang="it-IT" sz="2800" b="1" dirty="0">
                <a:solidFill>
                  <a:srgbClr val="002060"/>
                </a:solidFill>
                <a:latin typeface="+mn-lt"/>
                <a:ea typeface="+mn-ea"/>
                <a:cs typeface="+mn-cs"/>
              </a:rPr>
              <a:t>ASBESTIFORM</a:t>
            </a:r>
            <a:r>
              <a:rPr lang="it-IT" sz="2400" b="1" dirty="0">
                <a:solidFill>
                  <a:srgbClr val="002060"/>
                </a:solidFill>
                <a:latin typeface="Open Sans" panose="020B0606030504020204" pitchFamily="34" charset="0"/>
                <a:ea typeface="+mn-ea"/>
                <a:cs typeface="+mn-cs"/>
              </a:rPr>
              <a:t> MINERALS IN SCHISTS</a:t>
            </a:r>
          </a:p>
        </p:txBody>
      </p:sp>
      <p:pic>
        <p:nvPicPr>
          <p:cNvPr id="6" name="Immagine 5">
            <a:extLst>
              <a:ext uri="{FF2B5EF4-FFF2-40B4-BE49-F238E27FC236}">
                <a16:creationId xmlns:a16="http://schemas.microsoft.com/office/drawing/2014/main" id="{4F7BCD09-6D9B-063A-B695-D0F25344DEBF}"/>
              </a:ext>
            </a:extLst>
          </p:cNvPr>
          <p:cNvPicPr>
            <a:picLocks noChangeAspect="1"/>
          </p:cNvPicPr>
          <p:nvPr/>
        </p:nvPicPr>
        <p:blipFill rotWithShape="1">
          <a:blip r:embed="rId2"/>
          <a:srcRect l="8667" t="29186" r="15000" b="20148"/>
          <a:stretch/>
        </p:blipFill>
        <p:spPr>
          <a:xfrm>
            <a:off x="121920" y="3622009"/>
            <a:ext cx="8209280" cy="3065036"/>
          </a:xfrm>
          <a:prstGeom prst="rect">
            <a:avLst/>
          </a:prstGeom>
        </p:spPr>
      </p:pic>
      <p:sp>
        <p:nvSpPr>
          <p:cNvPr id="7" name="Segnaposto contenuto 2">
            <a:extLst>
              <a:ext uri="{FF2B5EF4-FFF2-40B4-BE49-F238E27FC236}">
                <a16:creationId xmlns:a16="http://schemas.microsoft.com/office/drawing/2014/main" id="{F257A4A7-62BC-259F-D0D2-5B3222FE7894}"/>
              </a:ext>
            </a:extLst>
          </p:cNvPr>
          <p:cNvSpPr>
            <a:spLocks noGrp="1"/>
          </p:cNvSpPr>
          <p:nvPr>
            <p:ph idx="1"/>
          </p:nvPr>
        </p:nvSpPr>
        <p:spPr>
          <a:xfrm>
            <a:off x="224599" y="1558264"/>
            <a:ext cx="4419083" cy="568612"/>
          </a:xfrm>
        </p:spPr>
        <p:txBody>
          <a:bodyPr>
            <a:noAutofit/>
          </a:bodyPr>
          <a:lstStyle/>
          <a:p>
            <a:pPr algn="just">
              <a:spcAft>
                <a:spcPts val="601"/>
              </a:spcAft>
              <a:buFont typeface="Wingdings" panose="05000000000000000000" pitchFamily="2" charset="2"/>
              <a:buChar char="§"/>
            </a:pPr>
            <a:r>
              <a:rPr lang="it-IT" sz="2000" b="1" dirty="0">
                <a:solidFill>
                  <a:srgbClr val="00B050"/>
                </a:solidFill>
              </a:rPr>
              <a:t>SCHISTS</a:t>
            </a:r>
            <a:r>
              <a:rPr lang="it-IT" sz="2000" dirty="0"/>
              <a:t>: </a:t>
            </a:r>
            <a:r>
              <a:rPr lang="it-IT" sz="2000" b="1" dirty="0">
                <a:solidFill>
                  <a:srgbClr val="002060"/>
                </a:solidFill>
              </a:rPr>
              <a:t>Mg-</a:t>
            </a:r>
            <a:r>
              <a:rPr lang="it-IT" sz="2000" b="1" dirty="0" err="1">
                <a:solidFill>
                  <a:srgbClr val="002060"/>
                </a:solidFill>
              </a:rPr>
              <a:t>riebeckite</a:t>
            </a:r>
            <a:r>
              <a:rPr lang="it-IT" sz="2000" dirty="0">
                <a:solidFill>
                  <a:srgbClr val="002060"/>
                </a:solidFill>
              </a:rPr>
              <a:t>, </a:t>
            </a:r>
            <a:r>
              <a:rPr lang="it-IT" sz="2000" dirty="0" err="1">
                <a:solidFill>
                  <a:srgbClr val="002060"/>
                </a:solidFill>
              </a:rPr>
              <a:t>glaucophane</a:t>
            </a:r>
            <a:r>
              <a:rPr lang="it-IT" sz="2000" dirty="0">
                <a:solidFill>
                  <a:srgbClr val="002060"/>
                </a:solidFill>
              </a:rPr>
              <a:t>, </a:t>
            </a:r>
            <a:r>
              <a:rPr lang="it-IT" sz="2000" dirty="0" err="1">
                <a:solidFill>
                  <a:srgbClr val="002060"/>
                </a:solidFill>
              </a:rPr>
              <a:t>epidote</a:t>
            </a:r>
            <a:r>
              <a:rPr lang="it-IT" sz="2000" dirty="0">
                <a:solidFill>
                  <a:srgbClr val="002060"/>
                </a:solidFill>
              </a:rPr>
              <a:t>, </a:t>
            </a:r>
            <a:r>
              <a:rPr lang="it-IT" sz="2000" dirty="0" err="1">
                <a:solidFill>
                  <a:srgbClr val="002060"/>
                </a:solidFill>
              </a:rPr>
              <a:t>stilpnomelane</a:t>
            </a:r>
            <a:r>
              <a:rPr lang="it-IT" sz="2000" dirty="0">
                <a:solidFill>
                  <a:srgbClr val="002060"/>
                </a:solidFill>
              </a:rPr>
              <a:t>, </a:t>
            </a:r>
            <a:r>
              <a:rPr lang="it-IT" sz="2000" dirty="0" err="1">
                <a:solidFill>
                  <a:srgbClr val="002060"/>
                </a:solidFill>
              </a:rPr>
              <a:t>quartz</a:t>
            </a:r>
            <a:r>
              <a:rPr lang="it-IT" sz="2000" dirty="0">
                <a:solidFill>
                  <a:srgbClr val="002060"/>
                </a:solidFill>
              </a:rPr>
              <a:t>, </a:t>
            </a:r>
            <a:r>
              <a:rPr lang="it-IT" sz="2000" dirty="0" err="1">
                <a:solidFill>
                  <a:srgbClr val="002060"/>
                </a:solidFill>
              </a:rPr>
              <a:t>chlorite</a:t>
            </a:r>
            <a:r>
              <a:rPr lang="it-IT" sz="2000" dirty="0">
                <a:solidFill>
                  <a:srgbClr val="002060"/>
                </a:solidFill>
              </a:rPr>
              <a:t>, </a:t>
            </a:r>
          </a:p>
        </p:txBody>
      </p:sp>
      <p:pic>
        <p:nvPicPr>
          <p:cNvPr id="9" name="Immagine 8">
            <a:extLst>
              <a:ext uri="{FF2B5EF4-FFF2-40B4-BE49-F238E27FC236}">
                <a16:creationId xmlns:a16="http://schemas.microsoft.com/office/drawing/2014/main" id="{8BD481AF-B825-1D87-B1A3-609819C497F3}"/>
              </a:ext>
            </a:extLst>
          </p:cNvPr>
          <p:cNvPicPr>
            <a:picLocks noChangeAspect="1"/>
          </p:cNvPicPr>
          <p:nvPr/>
        </p:nvPicPr>
        <p:blipFill rotWithShape="1">
          <a:blip r:embed="rId3"/>
          <a:srcRect l="41750" t="32000" r="18667" b="15704"/>
          <a:stretch/>
        </p:blipFill>
        <p:spPr>
          <a:xfrm>
            <a:off x="7821928" y="216869"/>
            <a:ext cx="4062558" cy="3019124"/>
          </a:xfrm>
          <a:prstGeom prst="rect">
            <a:avLst/>
          </a:prstGeom>
        </p:spPr>
      </p:pic>
      <p:cxnSp>
        <p:nvCxnSpPr>
          <p:cNvPr id="15" name="Connettore 2 14">
            <a:extLst>
              <a:ext uri="{FF2B5EF4-FFF2-40B4-BE49-F238E27FC236}">
                <a16:creationId xmlns:a16="http://schemas.microsoft.com/office/drawing/2014/main" id="{857FE474-DF39-4D8B-A8D7-98D2A2CAF8E8}"/>
              </a:ext>
            </a:extLst>
          </p:cNvPr>
          <p:cNvCxnSpPr>
            <a:cxnSpLocks/>
          </p:cNvCxnSpPr>
          <p:nvPr/>
        </p:nvCxnSpPr>
        <p:spPr>
          <a:xfrm>
            <a:off x="1640541" y="1884458"/>
            <a:ext cx="0" cy="16207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0818EA01-CFB6-B296-07F4-5A1841FB2FF5}"/>
              </a:ext>
            </a:extLst>
          </p:cNvPr>
          <p:cNvCxnSpPr>
            <a:cxnSpLocks/>
          </p:cNvCxnSpPr>
          <p:nvPr/>
        </p:nvCxnSpPr>
        <p:spPr>
          <a:xfrm>
            <a:off x="2434140" y="1288628"/>
            <a:ext cx="521275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52238015-1292-BED1-1EF9-B8FC87821B7F}"/>
              </a:ext>
            </a:extLst>
          </p:cNvPr>
          <p:cNvCxnSpPr>
            <a:cxnSpLocks/>
          </p:cNvCxnSpPr>
          <p:nvPr/>
        </p:nvCxnSpPr>
        <p:spPr>
          <a:xfrm flipV="1">
            <a:off x="2434140" y="1274445"/>
            <a:ext cx="0" cy="2838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224C48D5-EE14-1601-63DD-A4172EE28F27}"/>
              </a:ext>
            </a:extLst>
          </p:cNvPr>
          <p:cNvCxnSpPr/>
          <p:nvPr/>
        </p:nvCxnSpPr>
        <p:spPr>
          <a:xfrm>
            <a:off x="1640541" y="2694829"/>
            <a:ext cx="41735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1F2229BC-B485-D3B5-1E7F-953CD099FFC4}"/>
              </a:ext>
            </a:extLst>
          </p:cNvPr>
          <p:cNvCxnSpPr/>
          <p:nvPr/>
        </p:nvCxnSpPr>
        <p:spPr>
          <a:xfrm>
            <a:off x="5800725" y="2694829"/>
            <a:ext cx="0" cy="8103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8320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188</TotalTime>
  <Words>606</Words>
  <Application>Microsoft Office PowerPoint</Application>
  <PresentationFormat>Widescreen</PresentationFormat>
  <Paragraphs>55</Paragraphs>
  <Slides>12</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12</vt:i4>
      </vt:variant>
    </vt:vector>
  </HeadingPairs>
  <TitlesOfParts>
    <vt:vector size="20" baseType="lpstr">
      <vt:lpstr>Arial</vt:lpstr>
      <vt:lpstr>Calibri</vt:lpstr>
      <vt:lpstr>Calibri Light</vt:lpstr>
      <vt:lpstr>Constantia</vt:lpstr>
      <vt:lpstr>Open Sans</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ASBESTIFORM MINERALS IN SERPENTINITES</vt:lpstr>
      <vt:lpstr>AND FOR THE FIRST TIME, EDENITE WAS FOUND IN SERPENTINITES</vt:lpstr>
      <vt:lpstr>ASBESTIFORM MINERALS IN SCHISTS</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 Buccione</dc:creator>
  <cp:lastModifiedBy>Roberto Buccione</cp:lastModifiedBy>
  <cp:revision>27</cp:revision>
  <dcterms:created xsi:type="dcterms:W3CDTF">2022-05-17T15:01:17Z</dcterms:created>
  <dcterms:modified xsi:type="dcterms:W3CDTF">2022-05-24T08:39:34Z</dcterms:modified>
</cp:coreProperties>
</file>