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8" r:id="rId2"/>
    <p:sldId id="281" r:id="rId3"/>
    <p:sldId id="280" r:id="rId4"/>
    <p:sldId id="279" r:id="rId5"/>
    <p:sldId id="282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6312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pos="1504" userDrawn="1">
          <p15:clr>
            <a:srgbClr val="A4A3A4"/>
          </p15:clr>
        </p15:guide>
        <p15:guide id="5" pos="3001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527" userDrawn="1">
          <p15:clr>
            <a:srgbClr val="A4A3A4"/>
          </p15:clr>
        </p15:guide>
        <p15:guide id="8" orient="horz" pos="236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74BBFB-6B65-2CF1-9912-102C35E86FCF}" name="ivan.lokmer@ucd.ie" initials="i" userId="ivan.lokmer@ucd.i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01133A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55"/>
    <p:restoredTop sz="94830"/>
  </p:normalViewPr>
  <p:slideViewPr>
    <p:cSldViewPr snapToGrid="0" snapToObjects="1" showGuides="1">
      <p:cViewPr varScale="1">
        <p:scale>
          <a:sx n="106" d="100"/>
          <a:sy n="106" d="100"/>
        </p:scale>
        <p:origin x="208" y="408"/>
      </p:cViewPr>
      <p:guideLst>
        <p:guide orient="horz" pos="3997"/>
        <p:guide pos="6312"/>
        <p:guide pos="597"/>
        <p:guide pos="1504"/>
        <p:guide pos="3001"/>
        <p:guide orient="horz" pos="3884"/>
        <p:guide orient="horz" pos="527"/>
        <p:guide orient="horz" pos="23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6B6562-40EC-1C6B-FDA6-5CC4742358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7E5FC5-3DA2-7A49-07A0-773F0CA71D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02F9-A2E2-9A48-B745-87EDC3312ED3}" type="datetimeFigureOut">
              <a:rPr lang="en-US" smtClean="0"/>
              <a:t>5/20/22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154FE-A60E-7A7E-CAD8-16CE6CA2A7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C8C896-1A25-4FA1-155E-9B7F0CB834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96677-2317-3942-902E-67DF8E0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810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D66B-E9CF-CF49-9A76-562E4014038A}" type="datetimeFigureOut">
              <a:rPr lang="en-US" smtClean="0"/>
              <a:t>5/20/22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CA676-7D63-DB40-AF33-B4E957325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08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6B83-5312-9147-8DBE-DEA9FCCCF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2A37C-2D75-874E-8D2F-F3B69DE0B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0D7EF-197D-6A46-BC4A-F7AE8C15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E2CE-F963-CF44-AF21-2EE23A72E572}" type="datetime1">
              <a:rPr lang="en-IN" smtClean="0"/>
              <a:t>20/05/22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E261D-4F0E-8344-8165-AABAE1D0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BFA52-C56C-6348-A387-8EA5AA7E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62D8A-B30C-5646-BA81-9B38F1DC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79641-99C1-1D4F-9CD9-BF62E2854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94B3C-8F61-2442-A1B9-0D104CD63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E052-5971-CE42-B011-9DC26251DF4B}" type="datetime1">
              <a:rPr lang="en-IN" smtClean="0"/>
              <a:t>20/05/22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0AF75-2A65-664B-97DB-D7CF2912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3C25C-6679-C242-A010-8B1022AB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4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21E7FC-6D8B-0D46-81F4-CE577CA8D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8D42E7-7525-BE4E-A321-25CEAB7A7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F914-C348-8545-805B-112E5590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3902-8529-2946-917F-5D4568734400}" type="datetime1">
              <a:rPr lang="en-IN" smtClean="0"/>
              <a:t>20/05/22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A43ED-F88B-0748-8EF8-34B272038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95C0A-C457-164E-A2AE-AE4719AC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B9999-EE4B-9940-AE59-60EAC217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AAB14-B79D-724E-95CB-316809A60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42294-0D6C-1A40-AA09-4C2AEBFE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BC64-848A-9F45-80EC-65A64D12AEB0}" type="datetime1">
              <a:rPr lang="en-IN" smtClean="0"/>
              <a:t>20/05/22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90CC2-F9C9-834D-AB78-F9914836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2371-09BC-F741-94B5-A0A9BF36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5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4941E-4469-B54F-B7ED-E73C641F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F6B6F-6294-3B4C-B5EE-CA17C2DC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2F3B9-D3BA-E848-A990-75E289BF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CF88-0C21-8A4E-AAF2-62DC200EECFB}" type="datetime1">
              <a:rPr lang="en-IN" smtClean="0"/>
              <a:t>20/05/22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81983-B618-6B47-BD9C-C2047E05B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2C2D9-A6A7-334D-B23D-F02B5E8D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7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827E-4158-AC42-87BE-32A4D5C5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F9B6C-6CE1-6242-B3B2-6A9E8BB2E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9DCE9-CCC5-A34A-A594-E31618D60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3EC11-77DA-0B42-BDF1-6BF9A6B97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A5B2-F682-8C4F-9258-6919EB304304}" type="datetime1">
              <a:rPr lang="en-IN" smtClean="0"/>
              <a:t>20/05/22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64419-8917-FA4E-A465-7A2FF279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9C0D3-A6A6-0C48-A9E5-244E9B31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0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30407-A948-4A48-A5CC-7E7F81FC9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99561-EAEA-0E43-B332-C4CDFCA28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9AC87-EF6E-4348-B984-1F7E26DEB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224A2C-29CC-D44A-A5BB-B40AE4909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9A2BB7-5F25-954C-A062-D6C350A67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B125-FF19-484B-8FB3-8320624E2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0CDE-BFD3-E24D-BD23-B37579832D48}" type="datetime1">
              <a:rPr lang="en-IN" smtClean="0"/>
              <a:t>20/05/22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3A8209-00BD-984B-966C-F9725639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BE0B2D-850D-E941-9A20-D6172436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5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E3236-EAE6-D549-828A-567DBB4A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5C218-468C-5B4D-82C8-1212CC6E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73A35-7A68-CE46-802C-FD1BDDB569EF}" type="datetime1">
              <a:rPr lang="en-IN" smtClean="0"/>
              <a:t>20/05/22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6431D-555F-C04E-B415-415B2099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EC2AD-3195-F044-9DD1-EFF29952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0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0941AA-1563-F94F-8701-ADBB02E5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B7C7-2F2D-0247-AF53-3C6926966DEC}" type="datetime1">
              <a:rPr lang="en-IN" smtClean="0"/>
              <a:t>20/05/22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CB3F61-16B5-7A47-AD5F-B0344E1B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0DF91-50FF-4648-8808-F07CE1F0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B566B-1B0F-984C-B113-2B0F3C998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0E8B-ACF9-FC40-84CF-076F80126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B5274-3CF7-C44C-9F5D-0C68A9F35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F7CAD-136C-C34F-86B5-02D7404B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71D8-6358-5447-AAC2-E06BEE79762A}" type="datetime1">
              <a:rPr lang="en-IN" smtClean="0"/>
              <a:t>20/05/22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FD938-C5C3-5F4C-BBF9-D808D957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088CE-0A02-9840-BB4C-FFB6661EB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2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4160-248D-D249-AA30-4BC743BA7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C59F5-6602-054B-91F3-9B9806633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CB95D-5BE4-1742-9AEB-8815D06EC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90880-C8C2-174F-BCA6-1CE41915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5E69-7306-424B-838E-3A889F6FBE06}" type="datetime1">
              <a:rPr lang="en-IN" smtClean="0"/>
              <a:t>20/05/22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31BCE-B2FE-794B-A759-A869DC01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DF76D-3D21-994D-BE68-469A9902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1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CB9FF2-1B29-414C-93DB-B434C59A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AD623-7FB2-5D41-BA01-809DE3346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C6141-8055-5746-B324-DD4FE5E23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11B03-0679-A04B-8548-00EEE570459B}" type="datetime1">
              <a:rPr lang="en-IN" smtClean="0"/>
              <a:t>20/05/22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B0F24-CC03-9F4C-88B1-9485E861D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098DC-7228-584D-A39A-19C4939D0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35755-B694-E145-8117-F875D13AC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9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nglav.iitk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gif"/><Relationship Id="rId4" Type="http://schemas.openxmlformats.org/officeDocument/2006/relationships/hyperlink" Target="mailto:ivan.lokmer@ucd.i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4.png"/><Relationship Id="rId26" Type="http://schemas.openxmlformats.org/officeDocument/2006/relationships/image" Target="../media/image37.emf"/><Relationship Id="rId3" Type="http://schemas.openxmlformats.org/officeDocument/2006/relationships/image" Target="../media/image32.png"/><Relationship Id="rId21" Type="http://schemas.openxmlformats.org/officeDocument/2006/relationships/image" Target="../media/image37.png"/><Relationship Id="rId34" Type="http://schemas.openxmlformats.org/officeDocument/2006/relationships/image" Target="../media/image49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33" Type="http://schemas.openxmlformats.org/officeDocument/2006/relationships/image" Target="../media/image48.png"/><Relationship Id="rId2" Type="http://schemas.openxmlformats.org/officeDocument/2006/relationships/image" Target="../media/image31.png"/><Relationship Id="rId16" Type="http://schemas.openxmlformats.org/officeDocument/2006/relationships/image" Target="../media/image120.png"/><Relationship Id="rId20" Type="http://schemas.openxmlformats.org/officeDocument/2006/relationships/image" Target="../media/image36.png"/><Relationship Id="rId29" Type="http://schemas.openxmlformats.org/officeDocument/2006/relationships/image" Target="../media/image39.emf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40.png"/><Relationship Id="rId32" Type="http://schemas.openxmlformats.org/officeDocument/2006/relationships/image" Target="../media/image47.png"/><Relationship Id="rId15" Type="http://schemas.openxmlformats.org/officeDocument/2006/relationships/image" Target="../media/image42.png"/><Relationship Id="rId23" Type="http://schemas.openxmlformats.org/officeDocument/2006/relationships/image" Target="../media/image39.png"/><Relationship Id="rId28" Type="http://schemas.openxmlformats.org/officeDocument/2006/relationships/image" Target="../media/image44.png"/><Relationship Id="rId19" Type="http://schemas.openxmlformats.org/officeDocument/2006/relationships/image" Target="../media/image35.png"/><Relationship Id="rId31" Type="http://schemas.openxmlformats.org/officeDocument/2006/relationships/hyperlink" Target="https://meetingorganizer.copernicus.org/EGU22/session/42867" TargetMode="External"/><Relationship Id="rId14" Type="http://schemas.openxmlformats.org/officeDocument/2006/relationships/image" Target="../media/image110.png"/><Relationship Id="rId22" Type="http://schemas.openxmlformats.org/officeDocument/2006/relationships/image" Target="../media/image38.png"/><Relationship Id="rId27" Type="http://schemas.openxmlformats.org/officeDocument/2006/relationships/image" Target="../media/image38.emf"/><Relationship Id="rId30" Type="http://schemas.openxmlformats.org/officeDocument/2006/relationships/image" Target="../media/image4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C1F9726-EE2E-8446-7607-B8E1B2D93D0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679801"/>
            <a:ext cx="12192000" cy="2015936"/>
          </a:xfrm>
          <a:noFill/>
          <a:ln>
            <a:miter lim="800000"/>
            <a:headEnd/>
            <a:tailEnd/>
          </a:ln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5040"/>
              </a:lnSpc>
            </a:pPr>
            <a:r>
              <a:rPr lang="en-IN" sz="4200" dirty="0">
                <a:latin typeface="Arial" panose="020B0604020202020204" pitchFamily="34" charset="0"/>
                <a:cs typeface="Arial" panose="020B0604020202020204" pitchFamily="34" charset="0"/>
              </a:rPr>
              <a:t>Semi-Analytical Method for Simulating </a:t>
            </a:r>
            <a:br>
              <a:rPr lang="en-IN" sz="4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4200" dirty="0">
                <a:latin typeface="Arial" panose="020B0604020202020204" pitchFamily="34" charset="0"/>
                <a:cs typeface="Arial" panose="020B0604020202020204" pitchFamily="34" charset="0"/>
              </a:rPr>
              <a:t>Rotational Ground Motion in Two-Dimensional Heterogeneous Elastic Half-Space</a:t>
            </a:r>
            <a:endParaRPr lang="en-US" sz="4200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B3A4911-F89F-CDC4-B6BB-E3AF6DD9A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280" y="72059"/>
            <a:ext cx="3352800" cy="1152525"/>
          </a:xfrm>
          <a:prstGeom prst="rect">
            <a:avLst/>
          </a:prstGeom>
        </p:spPr>
      </p:pic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0A385CC6-DB49-9FDB-F363-0305210A944A}"/>
              </a:ext>
            </a:extLst>
          </p:cNvPr>
          <p:cNvSpPr txBox="1">
            <a:spLocks/>
          </p:cNvSpPr>
          <p:nvPr/>
        </p:nvSpPr>
        <p:spPr bwMode="auto">
          <a:xfrm>
            <a:off x="612140" y="4270706"/>
            <a:ext cx="11480800" cy="16886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Varun Kumar Singla</a:t>
            </a:r>
            <a:r>
              <a:rPr lang="en-US" sz="3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and Ivan Lokmer</a:t>
            </a:r>
            <a:r>
              <a:rPr lang="en-US" sz="3000" baseline="30000" dirty="0">
                <a:latin typeface="Arial" pitchFamily="34" charset="0"/>
                <a:cs typeface="Arial" pitchFamily="34" charset="0"/>
              </a:rPr>
              <a:t>2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aseline="300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baseline="300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Department of Earthquake Engineering, IIT Roorkee, India (Email: </a:t>
            </a:r>
            <a:r>
              <a:rPr lang="en-US" sz="2200" dirty="0">
                <a:latin typeface="Arial" pitchFamily="34" charset="0"/>
                <a:cs typeface="Arial" pitchFamily="34" charset="0"/>
                <a:hlinkClick r:id="rId3"/>
              </a:rPr>
              <a:t>singlav.iitk@gmail.com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200" baseline="30000" dirty="0">
                <a:latin typeface="Arial" pitchFamily="34" charset="0"/>
                <a:cs typeface="Arial" pitchFamily="34" charset="0"/>
              </a:rPr>
              <a:t> 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2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School of Earth Sciences, University College Dublin, Ireland (Email: </a:t>
            </a:r>
            <a:r>
              <a:rPr lang="en-US" sz="2200" dirty="0">
                <a:latin typeface="Arial" pitchFamily="34" charset="0"/>
                <a:cs typeface="Arial" pitchFamily="34" charset="0"/>
                <a:hlinkClick r:id="rId4"/>
              </a:rPr>
              <a:t>ivan.lokmer@ucd.ie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B29BE75-F6D1-8E69-DAC8-B13E75B8DA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699" y="99274"/>
            <a:ext cx="1338579" cy="133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88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5E245B06-7095-459C-A25C-FD6731916C24}"/>
              </a:ext>
            </a:extLst>
          </p:cNvPr>
          <p:cNvSpPr/>
          <p:nvPr/>
        </p:nvSpPr>
        <p:spPr>
          <a:xfrm>
            <a:off x="0" y="16564"/>
            <a:ext cx="32996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4800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CA3084-EEB4-F11C-8FCD-F30481B4B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19201"/>
            <a:ext cx="11863137" cy="55435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/>
              <a:t>Seismic ground motion consists of both translational and rotational components.</a:t>
            </a:r>
          </a:p>
          <a:p>
            <a:pPr>
              <a:spcAft>
                <a:spcPts val="1200"/>
              </a:spcAft>
            </a:pPr>
            <a:r>
              <a:rPr lang="en-IN" sz="3200" dirty="0"/>
              <a:t> </a:t>
            </a:r>
            <a:r>
              <a:rPr lang="en-US" sz="3200" dirty="0"/>
              <a:t>Rotational components can contribute significantly to the seismic response of civil engineering structures.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Rotational ground motion data is exceptionally sparse. </a:t>
            </a:r>
          </a:p>
          <a:p>
            <a:pPr lvl="1" indent="-3726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>
                <a:sym typeface="Wingdings" panose="05000000000000000000" pitchFamily="2" charset="2"/>
              </a:rPr>
              <a:t>Consequently, the e</a:t>
            </a:r>
            <a:r>
              <a:rPr lang="en-US" sz="3200" dirty="0"/>
              <a:t>ffect of subsurface heterogeneity on rotational motions has been relatively poorly researched.</a:t>
            </a:r>
          </a:p>
          <a:p>
            <a:r>
              <a:rPr lang="en-US" sz="3200" dirty="0"/>
              <a:t>Semi-analytical approach for evaluating rotational motions in 2-D heterogeneous elastic medium proposed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D2D83-D51C-1245-637D-3B0234C2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3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5A7AD09-DB11-2B42-A404-1D568497B99E}"/>
              </a:ext>
            </a:extLst>
          </p:cNvPr>
          <p:cNvGrpSpPr/>
          <p:nvPr/>
        </p:nvGrpSpPr>
        <p:grpSpPr>
          <a:xfrm>
            <a:off x="437327" y="424739"/>
            <a:ext cx="3810528" cy="5341301"/>
            <a:chOff x="3980131" y="276659"/>
            <a:chExt cx="3810528" cy="53413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11299374-8454-1840-B49D-B42043A7F78A}"/>
                    </a:ext>
                  </a:extLst>
                </p:cNvPr>
                <p:cNvSpPr txBox="1"/>
                <p:nvPr/>
              </p:nvSpPr>
              <p:spPr>
                <a:xfrm>
                  <a:off x="5097364" y="276659"/>
                  <a:ext cx="72596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Ω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solidFill>
                      <a:srgbClr val="FF0000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11299374-8454-1840-B49D-B42043A7F7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7364" y="276659"/>
                  <a:ext cx="725965" cy="246221"/>
                </a:xfrm>
                <a:prstGeom prst="rect">
                  <a:avLst/>
                </a:prstGeom>
                <a:blipFill>
                  <a:blip r:embed="rId2"/>
                  <a:stretch>
                    <a:fillRect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1EE6B50-7D40-0247-B9E3-85E11928A550}"/>
                </a:ext>
              </a:extLst>
            </p:cNvPr>
            <p:cNvSpPr/>
            <p:nvPr/>
          </p:nvSpPr>
          <p:spPr>
            <a:xfrm>
              <a:off x="3980131" y="1421502"/>
              <a:ext cx="3810528" cy="419645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91086B51-C9F4-424D-9D69-B979E602FC22}"/>
                </a:ext>
              </a:extLst>
            </p:cNvPr>
            <p:cNvGrpSpPr/>
            <p:nvPr/>
          </p:nvGrpSpPr>
          <p:grpSpPr>
            <a:xfrm>
              <a:off x="4075694" y="3497422"/>
              <a:ext cx="1040130" cy="1108710"/>
              <a:chOff x="1288892" y="1811655"/>
              <a:chExt cx="1040130" cy="1108710"/>
            </a:xfrm>
          </p:grpSpPr>
          <p:cxnSp>
            <p:nvCxnSpPr>
              <p:cNvPr id="59" name="Straight Arrow Connector 58">
                <a:extLst>
                  <a:ext uri="{FF2B5EF4-FFF2-40B4-BE49-F238E27FC236}">
                    <a16:creationId xmlns:a16="http://schemas.microsoft.com/office/drawing/2014/main" id="{87D2ECA1-8D4A-B44B-899D-CB1B19EF5618}"/>
                  </a:ext>
                </a:extLst>
              </p:cNvPr>
              <p:cNvCxnSpPr/>
              <p:nvPr/>
            </p:nvCxnSpPr>
            <p:spPr>
              <a:xfrm flipV="1">
                <a:off x="1288892" y="1811655"/>
                <a:ext cx="582930" cy="65151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13817E88-5AA2-1549-B172-CE9104EFC09D}"/>
                  </a:ext>
                </a:extLst>
              </p:cNvPr>
              <p:cNvCxnSpPr/>
              <p:nvPr/>
            </p:nvCxnSpPr>
            <p:spPr>
              <a:xfrm flipV="1">
                <a:off x="1441292" y="1964055"/>
                <a:ext cx="582930" cy="65151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7B7A1EB4-ADAB-DE47-A3E4-399360EDCF5F}"/>
                  </a:ext>
                </a:extLst>
              </p:cNvPr>
              <p:cNvCxnSpPr/>
              <p:nvPr/>
            </p:nvCxnSpPr>
            <p:spPr>
              <a:xfrm flipV="1">
                <a:off x="1593692" y="2116455"/>
                <a:ext cx="582930" cy="65151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E7D98F8F-D5B2-FA41-968B-C1563DCDF785}"/>
                  </a:ext>
                </a:extLst>
              </p:cNvPr>
              <p:cNvCxnSpPr/>
              <p:nvPr/>
            </p:nvCxnSpPr>
            <p:spPr>
              <a:xfrm flipV="1">
                <a:off x="1746092" y="2268855"/>
                <a:ext cx="582930" cy="65151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CC3FBE4-4DDB-AD46-A2E0-B476E2EC9DC2}"/>
                </a:ext>
              </a:extLst>
            </p:cNvPr>
            <p:cNvSpPr txBox="1"/>
            <p:nvPr/>
          </p:nvSpPr>
          <p:spPr>
            <a:xfrm>
              <a:off x="4065161" y="4623455"/>
              <a:ext cx="99423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0" dirty="0"/>
                <a:t>Incident SH Waves</a:t>
              </a:r>
              <a:endParaRPr lang="en-US" b="0" i="1" dirty="0">
                <a:latin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2237DD5A-ACB4-E64A-8990-FBFC28E33BC4}"/>
                    </a:ext>
                  </a:extLst>
                </p:cNvPr>
                <p:cNvSpPr txBox="1"/>
                <p:nvPr/>
              </p:nvSpPr>
              <p:spPr>
                <a:xfrm>
                  <a:off x="5107850" y="4208466"/>
                  <a:ext cx="2627054" cy="9037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just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a14:m>
                  <a:r>
                    <a:rPr lang="en-US" b="0" i="1" dirty="0">
                      <a:latin typeface="Cambria Math" panose="02040503050406030204" pitchFamily="18" charset="0"/>
                    </a:rPr>
                    <a:t> </a:t>
                  </a:r>
                  <a:r>
                    <a:rPr lang="en-US" b="0" dirty="0"/>
                    <a:t>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a14:m>
                  <a:r>
                    <a:rPr lang="en-US" b="0" dirty="0"/>
                    <a:t> : shear </a:t>
                  </a:r>
                  <a:r>
                    <a:rPr lang="en-US" dirty="0"/>
                    <a:t>m</a:t>
                  </a:r>
                  <a:r>
                    <a:rPr lang="en-US" b="0" dirty="0"/>
                    <a:t>odulus,  density of background homogeneous medium</a:t>
                  </a: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2237DD5A-ACB4-E64A-8990-FBFC28E33B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7850" y="4208466"/>
                  <a:ext cx="2627054" cy="903700"/>
                </a:xfrm>
                <a:prstGeom prst="rect">
                  <a:avLst/>
                </a:prstGeom>
                <a:blipFill>
                  <a:blip r:embed="rId3"/>
                  <a:stretch>
                    <a:fillRect l="-3828" t="-2740" r="-3828" b="-9589"/>
                  </a:stretch>
                </a:blipFill>
                <a:ln>
                  <a:solidFill>
                    <a:schemeClr val="tx1"/>
                  </a:solidFill>
                  <a:prstDash val="dash"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9F7B6B7-E910-B44D-A589-65611308A956}"/>
                </a:ext>
              </a:extLst>
            </p:cNvPr>
            <p:cNvGrpSpPr/>
            <p:nvPr/>
          </p:nvGrpSpPr>
          <p:grpSpPr>
            <a:xfrm>
              <a:off x="5492719" y="700637"/>
              <a:ext cx="1140519" cy="785624"/>
              <a:chOff x="2527293" y="611642"/>
              <a:chExt cx="1140519" cy="78562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9F72EF33-CCC2-2544-A68C-D952AF9B1136}"/>
                  </a:ext>
                </a:extLst>
              </p:cNvPr>
              <p:cNvGrpSpPr/>
              <p:nvPr/>
            </p:nvGrpSpPr>
            <p:grpSpPr>
              <a:xfrm>
                <a:off x="2778411" y="872466"/>
                <a:ext cx="505074" cy="478971"/>
                <a:chOff x="2778411" y="872466"/>
                <a:chExt cx="505074" cy="478971"/>
              </a:xfrm>
            </p:grpSpPr>
            <p:cxnSp>
              <p:nvCxnSpPr>
                <p:cNvPr id="28" name="Straight Arrow Connector 27">
                  <a:extLst>
                    <a:ext uri="{FF2B5EF4-FFF2-40B4-BE49-F238E27FC236}">
                      <a16:creationId xmlns:a16="http://schemas.microsoft.com/office/drawing/2014/main" id="{E8983BA1-5B09-F843-951E-0D8545250E4D}"/>
                    </a:ext>
                  </a:extLst>
                </p:cNvPr>
                <p:cNvCxnSpPr/>
                <p:nvPr/>
              </p:nvCxnSpPr>
              <p:spPr>
                <a:xfrm flipV="1">
                  <a:off x="2791462" y="872466"/>
                  <a:ext cx="0" cy="47897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>
                  <a:extLst>
                    <a:ext uri="{FF2B5EF4-FFF2-40B4-BE49-F238E27FC236}">
                      <a16:creationId xmlns:a16="http://schemas.microsoft.com/office/drawing/2014/main" id="{5B8034CF-B55C-5540-8127-D0FBAA58E4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3044000" y="1099987"/>
                  <a:ext cx="0" cy="47897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73C44E78-2584-E34F-AA3C-5A98E60A3F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78411" y="1100343"/>
                  <a:ext cx="387166" cy="24609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71852BC3-2836-EE4B-A432-F959C6B42E20}"/>
                      </a:ext>
                    </a:extLst>
                  </p:cNvPr>
                  <p:cNvSpPr txBox="1"/>
                  <p:nvPr/>
                </p:nvSpPr>
                <p:spPr>
                  <a:xfrm>
                    <a:off x="3165577" y="1151045"/>
                    <a:ext cx="502235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i="1" dirty="0">
                      <a:latin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71852BC3-2836-EE4B-A432-F959C6B42E2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65577" y="1151045"/>
                    <a:ext cx="502235" cy="24622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E7F9AFB6-8FAF-D94B-88A0-8CF49E5384D2}"/>
                      </a:ext>
                    </a:extLst>
                  </p:cNvPr>
                  <p:cNvSpPr txBox="1"/>
                  <p:nvPr/>
                </p:nvSpPr>
                <p:spPr>
                  <a:xfrm>
                    <a:off x="2836138" y="850998"/>
                    <a:ext cx="502235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i="1" dirty="0">
                      <a:latin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E7F9AFB6-8FAF-D94B-88A0-8CF49E5384D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36138" y="850998"/>
                    <a:ext cx="502235" cy="24622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428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402D47A5-1FF7-CC4B-9CAA-3C08ADAC18E0}"/>
                      </a:ext>
                    </a:extLst>
                  </p:cNvPr>
                  <p:cNvSpPr txBox="1"/>
                  <p:nvPr/>
                </p:nvSpPr>
                <p:spPr>
                  <a:xfrm>
                    <a:off x="2527293" y="611642"/>
                    <a:ext cx="502235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i="1" dirty="0">
                      <a:latin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402D47A5-1FF7-CC4B-9CAA-3C08ADAC18E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27293" y="611642"/>
                    <a:ext cx="502235" cy="24622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428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0" name="Curved Right Arrow 69">
              <a:extLst>
                <a:ext uri="{FF2B5EF4-FFF2-40B4-BE49-F238E27FC236}">
                  <a16:creationId xmlns:a16="http://schemas.microsoft.com/office/drawing/2014/main" id="{31CD4BB3-0B22-B640-8C54-60FBDEFEEE86}"/>
                </a:ext>
              </a:extLst>
            </p:cNvPr>
            <p:cNvSpPr/>
            <p:nvPr/>
          </p:nvSpPr>
          <p:spPr>
            <a:xfrm>
              <a:off x="5608711" y="496271"/>
              <a:ext cx="270249" cy="189885"/>
            </a:xfrm>
            <a:prstGeom prst="curvedRightArrow">
              <a:avLst>
                <a:gd name="adj1" fmla="val 13945"/>
                <a:gd name="adj2" fmla="val 34872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3D73D6B-EF7B-554D-8943-3FF547B960EE}"/>
                </a:ext>
              </a:extLst>
            </p:cNvPr>
            <p:cNvCxnSpPr/>
            <p:nvPr/>
          </p:nvCxnSpPr>
          <p:spPr>
            <a:xfrm flipV="1">
              <a:off x="5756888" y="423883"/>
              <a:ext cx="0" cy="96682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B56C44C-F179-7B42-9CB1-85210A6C4731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6346576" y="857591"/>
              <a:ext cx="288000" cy="183060"/>
            </a:xfrm>
            <a:prstGeom prst="straightConnector1">
              <a:avLst/>
            </a:prstGeom>
            <a:ln w="28575">
              <a:solidFill>
                <a:srgbClr val="0070C0"/>
              </a:solidFill>
              <a:prstDash val="solid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23A07E0-D1B4-CA41-AE59-55143560B2C5}"/>
                    </a:ext>
                  </a:extLst>
                </p:cNvPr>
                <p:cNvSpPr txBox="1"/>
                <p:nvPr/>
              </p:nvSpPr>
              <p:spPr>
                <a:xfrm>
                  <a:off x="6413019" y="644729"/>
                  <a:ext cx="825064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solidFill>
                      <a:schemeClr val="accent1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023A07E0-D1B4-CA41-AE59-55143560B2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3019" y="644729"/>
                  <a:ext cx="825064" cy="246221"/>
                </a:xfrm>
                <a:prstGeom prst="rect">
                  <a:avLst/>
                </a:prstGeom>
                <a:blipFill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B0E191A7-79FA-5F44-BC71-12B13F54C8FD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6125018" y="1008349"/>
              <a:ext cx="288000" cy="183060"/>
            </a:xfrm>
            <a:prstGeom prst="straightConnector1">
              <a:avLst/>
            </a:prstGeom>
            <a:ln w="1270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4A58EA4-D6E8-BC46-8448-607FC7210F1E}"/>
                </a:ext>
              </a:extLst>
            </p:cNvPr>
            <p:cNvSpPr/>
            <p:nvPr/>
          </p:nvSpPr>
          <p:spPr>
            <a:xfrm>
              <a:off x="4084812" y="1515174"/>
              <a:ext cx="3681202" cy="1826722"/>
            </a:xfrm>
            <a:custGeom>
              <a:avLst/>
              <a:gdLst>
                <a:gd name="connsiteX0" fmla="*/ 2578995 w 2987693"/>
                <a:gd name="connsiteY0" fmla="*/ 231354 h 1355074"/>
                <a:gd name="connsiteX1" fmla="*/ 2578995 w 2987693"/>
                <a:gd name="connsiteY1" fmla="*/ 231354 h 1355074"/>
                <a:gd name="connsiteX2" fmla="*/ 2468826 w 2987693"/>
                <a:gd name="connsiteY2" fmla="*/ 209320 h 1355074"/>
                <a:gd name="connsiteX3" fmla="*/ 2402725 w 2987693"/>
                <a:gd name="connsiteY3" fmla="*/ 187286 h 1355074"/>
                <a:gd name="connsiteX4" fmla="*/ 2336624 w 2987693"/>
                <a:gd name="connsiteY4" fmla="*/ 165253 h 1355074"/>
                <a:gd name="connsiteX5" fmla="*/ 2303573 w 2987693"/>
                <a:gd name="connsiteY5" fmla="*/ 154236 h 1355074"/>
                <a:gd name="connsiteX6" fmla="*/ 2270522 w 2987693"/>
                <a:gd name="connsiteY6" fmla="*/ 143219 h 1355074"/>
                <a:gd name="connsiteX7" fmla="*/ 2215438 w 2987693"/>
                <a:gd name="connsiteY7" fmla="*/ 132202 h 1355074"/>
                <a:gd name="connsiteX8" fmla="*/ 2182387 w 2987693"/>
                <a:gd name="connsiteY8" fmla="*/ 121185 h 1355074"/>
                <a:gd name="connsiteX9" fmla="*/ 2127303 w 2987693"/>
                <a:gd name="connsiteY9" fmla="*/ 110168 h 1355074"/>
                <a:gd name="connsiteX10" fmla="*/ 2083236 w 2987693"/>
                <a:gd name="connsiteY10" fmla="*/ 99151 h 1355074"/>
                <a:gd name="connsiteX11" fmla="*/ 1984084 w 2987693"/>
                <a:gd name="connsiteY11" fmla="*/ 77118 h 1355074"/>
                <a:gd name="connsiteX12" fmla="*/ 1884932 w 2987693"/>
                <a:gd name="connsiteY12" fmla="*/ 33050 h 1355074"/>
                <a:gd name="connsiteX13" fmla="*/ 1851881 w 2987693"/>
                <a:gd name="connsiteY13" fmla="*/ 22033 h 1355074"/>
                <a:gd name="connsiteX14" fmla="*/ 1741713 w 2987693"/>
                <a:gd name="connsiteY14" fmla="*/ 0 h 1355074"/>
                <a:gd name="connsiteX15" fmla="*/ 1389173 w 2987693"/>
                <a:gd name="connsiteY15" fmla="*/ 11016 h 1355074"/>
                <a:gd name="connsiteX16" fmla="*/ 1323072 w 2987693"/>
                <a:gd name="connsiteY16" fmla="*/ 22033 h 1355074"/>
                <a:gd name="connsiteX17" fmla="*/ 1124768 w 2987693"/>
                <a:gd name="connsiteY17" fmla="*/ 44067 h 1355074"/>
                <a:gd name="connsiteX18" fmla="*/ 1047650 w 2987693"/>
                <a:gd name="connsiteY18" fmla="*/ 66101 h 1355074"/>
                <a:gd name="connsiteX19" fmla="*/ 992566 w 2987693"/>
                <a:gd name="connsiteY19" fmla="*/ 77118 h 1355074"/>
                <a:gd name="connsiteX20" fmla="*/ 959515 w 2987693"/>
                <a:gd name="connsiteY20" fmla="*/ 88135 h 1355074"/>
                <a:gd name="connsiteX21" fmla="*/ 915448 w 2987693"/>
                <a:gd name="connsiteY21" fmla="*/ 99151 h 1355074"/>
                <a:gd name="connsiteX22" fmla="*/ 849347 w 2987693"/>
                <a:gd name="connsiteY22" fmla="*/ 121185 h 1355074"/>
                <a:gd name="connsiteX23" fmla="*/ 739178 w 2987693"/>
                <a:gd name="connsiteY23" fmla="*/ 154236 h 1355074"/>
                <a:gd name="connsiteX24" fmla="*/ 673077 w 2987693"/>
                <a:gd name="connsiteY24" fmla="*/ 187286 h 1355074"/>
                <a:gd name="connsiteX25" fmla="*/ 640026 w 2987693"/>
                <a:gd name="connsiteY25" fmla="*/ 209320 h 1355074"/>
                <a:gd name="connsiteX26" fmla="*/ 562908 w 2987693"/>
                <a:gd name="connsiteY26" fmla="*/ 231354 h 1355074"/>
                <a:gd name="connsiteX27" fmla="*/ 529857 w 2987693"/>
                <a:gd name="connsiteY27" fmla="*/ 242371 h 1355074"/>
                <a:gd name="connsiteX28" fmla="*/ 485790 w 2987693"/>
                <a:gd name="connsiteY28" fmla="*/ 253388 h 1355074"/>
                <a:gd name="connsiteX29" fmla="*/ 419689 w 2987693"/>
                <a:gd name="connsiteY29" fmla="*/ 275421 h 1355074"/>
                <a:gd name="connsiteX30" fmla="*/ 287486 w 2987693"/>
                <a:gd name="connsiteY30" fmla="*/ 319489 h 1355074"/>
                <a:gd name="connsiteX31" fmla="*/ 221385 w 2987693"/>
                <a:gd name="connsiteY31" fmla="*/ 341522 h 1355074"/>
                <a:gd name="connsiteX32" fmla="*/ 188334 w 2987693"/>
                <a:gd name="connsiteY32" fmla="*/ 352539 h 1355074"/>
                <a:gd name="connsiteX33" fmla="*/ 111216 w 2987693"/>
                <a:gd name="connsiteY33" fmla="*/ 385590 h 1355074"/>
                <a:gd name="connsiteX34" fmla="*/ 89183 w 2987693"/>
                <a:gd name="connsiteY34" fmla="*/ 418641 h 1355074"/>
                <a:gd name="connsiteX35" fmla="*/ 67149 w 2987693"/>
                <a:gd name="connsiteY35" fmla="*/ 484742 h 1355074"/>
                <a:gd name="connsiteX36" fmla="*/ 56132 w 2987693"/>
                <a:gd name="connsiteY36" fmla="*/ 517792 h 1355074"/>
                <a:gd name="connsiteX37" fmla="*/ 34098 w 2987693"/>
                <a:gd name="connsiteY37" fmla="*/ 561860 h 1355074"/>
                <a:gd name="connsiteX38" fmla="*/ 12065 w 2987693"/>
                <a:gd name="connsiteY38" fmla="*/ 638978 h 1355074"/>
                <a:gd name="connsiteX39" fmla="*/ 12065 w 2987693"/>
                <a:gd name="connsiteY39" fmla="*/ 903383 h 1355074"/>
                <a:gd name="connsiteX40" fmla="*/ 23081 w 2987693"/>
                <a:gd name="connsiteY40" fmla="*/ 936433 h 1355074"/>
                <a:gd name="connsiteX41" fmla="*/ 34098 w 2987693"/>
                <a:gd name="connsiteY41" fmla="*/ 980501 h 1355074"/>
                <a:gd name="connsiteX42" fmla="*/ 67149 w 2987693"/>
                <a:gd name="connsiteY42" fmla="*/ 1024568 h 1355074"/>
                <a:gd name="connsiteX43" fmla="*/ 89183 w 2987693"/>
                <a:gd name="connsiteY43" fmla="*/ 1090669 h 1355074"/>
                <a:gd name="connsiteX44" fmla="*/ 100200 w 2987693"/>
                <a:gd name="connsiteY44" fmla="*/ 1123720 h 1355074"/>
                <a:gd name="connsiteX45" fmla="*/ 166301 w 2987693"/>
                <a:gd name="connsiteY45" fmla="*/ 1156771 h 1355074"/>
                <a:gd name="connsiteX46" fmla="*/ 199351 w 2987693"/>
                <a:gd name="connsiteY46" fmla="*/ 1178804 h 1355074"/>
                <a:gd name="connsiteX47" fmla="*/ 265453 w 2987693"/>
                <a:gd name="connsiteY47" fmla="*/ 1200838 h 1355074"/>
                <a:gd name="connsiteX48" fmla="*/ 309520 w 2987693"/>
                <a:gd name="connsiteY48" fmla="*/ 1222872 h 1355074"/>
                <a:gd name="connsiteX49" fmla="*/ 386638 w 2987693"/>
                <a:gd name="connsiteY49" fmla="*/ 1244906 h 1355074"/>
                <a:gd name="connsiteX50" fmla="*/ 441722 w 2987693"/>
                <a:gd name="connsiteY50" fmla="*/ 1255922 h 1355074"/>
                <a:gd name="connsiteX51" fmla="*/ 562908 w 2987693"/>
                <a:gd name="connsiteY51" fmla="*/ 1277956 h 1355074"/>
                <a:gd name="connsiteX52" fmla="*/ 640026 w 2987693"/>
                <a:gd name="connsiteY52" fmla="*/ 1288973 h 1355074"/>
                <a:gd name="connsiteX53" fmla="*/ 1135785 w 2987693"/>
                <a:gd name="connsiteY53" fmla="*/ 1299990 h 1355074"/>
                <a:gd name="connsiteX54" fmla="*/ 1466291 w 2987693"/>
                <a:gd name="connsiteY54" fmla="*/ 1322024 h 1355074"/>
                <a:gd name="connsiteX55" fmla="*/ 1796797 w 2987693"/>
                <a:gd name="connsiteY55" fmla="*/ 1355074 h 1355074"/>
                <a:gd name="connsiteX56" fmla="*/ 2072219 w 2987693"/>
                <a:gd name="connsiteY56" fmla="*/ 1344057 h 1355074"/>
                <a:gd name="connsiteX57" fmla="*/ 2193404 w 2987693"/>
                <a:gd name="connsiteY57" fmla="*/ 1311007 h 1355074"/>
                <a:gd name="connsiteX58" fmla="*/ 2314590 w 2987693"/>
                <a:gd name="connsiteY58" fmla="*/ 1288973 h 1355074"/>
                <a:gd name="connsiteX59" fmla="*/ 2358657 w 2987693"/>
                <a:gd name="connsiteY59" fmla="*/ 1266939 h 1355074"/>
                <a:gd name="connsiteX60" fmla="*/ 2424759 w 2987693"/>
                <a:gd name="connsiteY60" fmla="*/ 1244906 h 1355074"/>
                <a:gd name="connsiteX61" fmla="*/ 2501877 w 2987693"/>
                <a:gd name="connsiteY61" fmla="*/ 1222872 h 1355074"/>
                <a:gd name="connsiteX62" fmla="*/ 2534927 w 2987693"/>
                <a:gd name="connsiteY62" fmla="*/ 1200838 h 1355074"/>
                <a:gd name="connsiteX63" fmla="*/ 2567978 w 2987693"/>
                <a:gd name="connsiteY63" fmla="*/ 1189821 h 1355074"/>
                <a:gd name="connsiteX64" fmla="*/ 2634079 w 2987693"/>
                <a:gd name="connsiteY64" fmla="*/ 1145754 h 1355074"/>
                <a:gd name="connsiteX65" fmla="*/ 2700180 w 2987693"/>
                <a:gd name="connsiteY65" fmla="*/ 1090669 h 1355074"/>
                <a:gd name="connsiteX66" fmla="*/ 2722214 w 2987693"/>
                <a:gd name="connsiteY66" fmla="*/ 1057619 h 1355074"/>
                <a:gd name="connsiteX67" fmla="*/ 2755265 w 2987693"/>
                <a:gd name="connsiteY67" fmla="*/ 1035585 h 1355074"/>
                <a:gd name="connsiteX68" fmla="*/ 2799332 w 2987693"/>
                <a:gd name="connsiteY68" fmla="*/ 1002535 h 1355074"/>
                <a:gd name="connsiteX69" fmla="*/ 2832383 w 2987693"/>
                <a:gd name="connsiteY69" fmla="*/ 980501 h 1355074"/>
                <a:gd name="connsiteX70" fmla="*/ 2865433 w 2987693"/>
                <a:gd name="connsiteY70" fmla="*/ 947450 h 1355074"/>
                <a:gd name="connsiteX71" fmla="*/ 2931534 w 2987693"/>
                <a:gd name="connsiteY71" fmla="*/ 903383 h 1355074"/>
                <a:gd name="connsiteX72" fmla="*/ 2953568 w 2987693"/>
                <a:gd name="connsiteY72" fmla="*/ 870332 h 1355074"/>
                <a:gd name="connsiteX73" fmla="*/ 2986619 w 2987693"/>
                <a:gd name="connsiteY73" fmla="*/ 848298 h 1355074"/>
                <a:gd name="connsiteX74" fmla="*/ 2975602 w 2987693"/>
                <a:gd name="connsiteY74" fmla="*/ 815248 h 1355074"/>
                <a:gd name="connsiteX75" fmla="*/ 2931534 w 2987693"/>
                <a:gd name="connsiteY75" fmla="*/ 749147 h 1355074"/>
                <a:gd name="connsiteX76" fmla="*/ 2865433 w 2987693"/>
                <a:gd name="connsiteY76" fmla="*/ 683045 h 1355074"/>
                <a:gd name="connsiteX77" fmla="*/ 2832383 w 2987693"/>
                <a:gd name="connsiteY77" fmla="*/ 649995 h 1355074"/>
                <a:gd name="connsiteX78" fmla="*/ 2799332 w 2987693"/>
                <a:gd name="connsiteY78" fmla="*/ 627961 h 1355074"/>
                <a:gd name="connsiteX79" fmla="*/ 2755265 w 2987693"/>
                <a:gd name="connsiteY79" fmla="*/ 561860 h 1355074"/>
                <a:gd name="connsiteX80" fmla="*/ 2711197 w 2987693"/>
                <a:gd name="connsiteY80" fmla="*/ 429657 h 1355074"/>
                <a:gd name="connsiteX81" fmla="*/ 2689163 w 2987693"/>
                <a:gd name="connsiteY81" fmla="*/ 363556 h 1355074"/>
                <a:gd name="connsiteX82" fmla="*/ 2656113 w 2987693"/>
                <a:gd name="connsiteY82" fmla="*/ 297455 h 1355074"/>
                <a:gd name="connsiteX83" fmla="*/ 2590012 w 2987693"/>
                <a:gd name="connsiteY83" fmla="*/ 253388 h 1355074"/>
                <a:gd name="connsiteX84" fmla="*/ 2578995 w 2987693"/>
                <a:gd name="connsiteY84" fmla="*/ 231354 h 1355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987693" h="1355074">
                  <a:moveTo>
                    <a:pt x="2578995" y="231354"/>
                  </a:moveTo>
                  <a:lnTo>
                    <a:pt x="2578995" y="231354"/>
                  </a:lnTo>
                  <a:cubicBezTo>
                    <a:pt x="2542272" y="224009"/>
                    <a:pt x="2505158" y="218403"/>
                    <a:pt x="2468826" y="209320"/>
                  </a:cubicBezTo>
                  <a:cubicBezTo>
                    <a:pt x="2446294" y="203687"/>
                    <a:pt x="2424759" y="194631"/>
                    <a:pt x="2402725" y="187286"/>
                  </a:cubicBezTo>
                  <a:lnTo>
                    <a:pt x="2336624" y="165253"/>
                  </a:lnTo>
                  <a:lnTo>
                    <a:pt x="2303573" y="154236"/>
                  </a:lnTo>
                  <a:cubicBezTo>
                    <a:pt x="2292556" y="150564"/>
                    <a:pt x="2281909" y="145497"/>
                    <a:pt x="2270522" y="143219"/>
                  </a:cubicBezTo>
                  <a:cubicBezTo>
                    <a:pt x="2252161" y="139547"/>
                    <a:pt x="2233604" y="136744"/>
                    <a:pt x="2215438" y="132202"/>
                  </a:cubicBezTo>
                  <a:cubicBezTo>
                    <a:pt x="2204172" y="129385"/>
                    <a:pt x="2193653" y="124002"/>
                    <a:pt x="2182387" y="121185"/>
                  </a:cubicBezTo>
                  <a:cubicBezTo>
                    <a:pt x="2164221" y="116643"/>
                    <a:pt x="2145582" y="114230"/>
                    <a:pt x="2127303" y="110168"/>
                  </a:cubicBezTo>
                  <a:cubicBezTo>
                    <a:pt x="2112522" y="106883"/>
                    <a:pt x="2098017" y="102435"/>
                    <a:pt x="2083236" y="99151"/>
                  </a:cubicBezTo>
                  <a:cubicBezTo>
                    <a:pt x="2042786" y="90162"/>
                    <a:pt x="2022478" y="88636"/>
                    <a:pt x="1984084" y="77118"/>
                  </a:cubicBezTo>
                  <a:cubicBezTo>
                    <a:pt x="1841970" y="34483"/>
                    <a:pt x="1973481" y="77325"/>
                    <a:pt x="1884932" y="33050"/>
                  </a:cubicBezTo>
                  <a:cubicBezTo>
                    <a:pt x="1874545" y="27857"/>
                    <a:pt x="1863047" y="25223"/>
                    <a:pt x="1851881" y="22033"/>
                  </a:cubicBezTo>
                  <a:cubicBezTo>
                    <a:pt x="1805861" y="8884"/>
                    <a:pt x="1793660" y="8657"/>
                    <a:pt x="1741713" y="0"/>
                  </a:cubicBezTo>
                  <a:cubicBezTo>
                    <a:pt x="1624200" y="3672"/>
                    <a:pt x="1506581" y="4837"/>
                    <a:pt x="1389173" y="11016"/>
                  </a:cubicBezTo>
                  <a:cubicBezTo>
                    <a:pt x="1366866" y="12190"/>
                    <a:pt x="1345257" y="19423"/>
                    <a:pt x="1323072" y="22033"/>
                  </a:cubicBezTo>
                  <a:cubicBezTo>
                    <a:pt x="1225977" y="33456"/>
                    <a:pt x="1210062" y="28559"/>
                    <a:pt x="1124768" y="44067"/>
                  </a:cubicBezTo>
                  <a:cubicBezTo>
                    <a:pt x="1049214" y="57804"/>
                    <a:pt x="1110574" y="50370"/>
                    <a:pt x="1047650" y="66101"/>
                  </a:cubicBezTo>
                  <a:cubicBezTo>
                    <a:pt x="1029484" y="70643"/>
                    <a:pt x="1010732" y="72576"/>
                    <a:pt x="992566" y="77118"/>
                  </a:cubicBezTo>
                  <a:cubicBezTo>
                    <a:pt x="981300" y="79935"/>
                    <a:pt x="970681" y="84945"/>
                    <a:pt x="959515" y="88135"/>
                  </a:cubicBezTo>
                  <a:cubicBezTo>
                    <a:pt x="944957" y="92294"/>
                    <a:pt x="929950" y="94800"/>
                    <a:pt x="915448" y="99151"/>
                  </a:cubicBezTo>
                  <a:cubicBezTo>
                    <a:pt x="893202" y="105825"/>
                    <a:pt x="871879" y="115552"/>
                    <a:pt x="849347" y="121185"/>
                  </a:cubicBezTo>
                  <a:cubicBezTo>
                    <a:pt x="824712" y="127344"/>
                    <a:pt x="755273" y="143506"/>
                    <a:pt x="739178" y="154236"/>
                  </a:cubicBezTo>
                  <a:cubicBezTo>
                    <a:pt x="644448" y="217386"/>
                    <a:pt x="764309" y="141669"/>
                    <a:pt x="673077" y="187286"/>
                  </a:cubicBezTo>
                  <a:cubicBezTo>
                    <a:pt x="661234" y="193208"/>
                    <a:pt x="651869" y="203399"/>
                    <a:pt x="640026" y="209320"/>
                  </a:cubicBezTo>
                  <a:cubicBezTo>
                    <a:pt x="622417" y="218125"/>
                    <a:pt x="579380" y="226648"/>
                    <a:pt x="562908" y="231354"/>
                  </a:cubicBezTo>
                  <a:cubicBezTo>
                    <a:pt x="551742" y="234544"/>
                    <a:pt x="541023" y="239181"/>
                    <a:pt x="529857" y="242371"/>
                  </a:cubicBezTo>
                  <a:cubicBezTo>
                    <a:pt x="515298" y="246531"/>
                    <a:pt x="500293" y="249037"/>
                    <a:pt x="485790" y="253388"/>
                  </a:cubicBezTo>
                  <a:cubicBezTo>
                    <a:pt x="463544" y="260062"/>
                    <a:pt x="441723" y="268077"/>
                    <a:pt x="419689" y="275421"/>
                  </a:cubicBezTo>
                  <a:lnTo>
                    <a:pt x="287486" y="319489"/>
                  </a:lnTo>
                  <a:lnTo>
                    <a:pt x="221385" y="341522"/>
                  </a:lnTo>
                  <a:cubicBezTo>
                    <a:pt x="210368" y="345194"/>
                    <a:pt x="198721" y="347345"/>
                    <a:pt x="188334" y="352539"/>
                  </a:cubicBezTo>
                  <a:cubicBezTo>
                    <a:pt x="133880" y="379767"/>
                    <a:pt x="159847" y="369380"/>
                    <a:pt x="111216" y="385590"/>
                  </a:cubicBezTo>
                  <a:cubicBezTo>
                    <a:pt x="103872" y="396607"/>
                    <a:pt x="94560" y="406542"/>
                    <a:pt x="89183" y="418641"/>
                  </a:cubicBezTo>
                  <a:cubicBezTo>
                    <a:pt x="79750" y="439865"/>
                    <a:pt x="74494" y="462708"/>
                    <a:pt x="67149" y="484742"/>
                  </a:cubicBezTo>
                  <a:cubicBezTo>
                    <a:pt x="63477" y="495759"/>
                    <a:pt x="61325" y="507405"/>
                    <a:pt x="56132" y="517792"/>
                  </a:cubicBezTo>
                  <a:cubicBezTo>
                    <a:pt x="48787" y="532481"/>
                    <a:pt x="40567" y="546765"/>
                    <a:pt x="34098" y="561860"/>
                  </a:cubicBezTo>
                  <a:cubicBezTo>
                    <a:pt x="24613" y="583992"/>
                    <a:pt x="17657" y="616609"/>
                    <a:pt x="12065" y="638978"/>
                  </a:cubicBezTo>
                  <a:cubicBezTo>
                    <a:pt x="-2393" y="769095"/>
                    <a:pt x="-5573" y="744633"/>
                    <a:pt x="12065" y="903383"/>
                  </a:cubicBezTo>
                  <a:cubicBezTo>
                    <a:pt x="13347" y="914924"/>
                    <a:pt x="19891" y="925267"/>
                    <a:pt x="23081" y="936433"/>
                  </a:cubicBezTo>
                  <a:cubicBezTo>
                    <a:pt x="27241" y="950992"/>
                    <a:pt x="27326" y="966958"/>
                    <a:pt x="34098" y="980501"/>
                  </a:cubicBezTo>
                  <a:cubicBezTo>
                    <a:pt x="42310" y="996924"/>
                    <a:pt x="56132" y="1009879"/>
                    <a:pt x="67149" y="1024568"/>
                  </a:cubicBezTo>
                  <a:lnTo>
                    <a:pt x="89183" y="1090669"/>
                  </a:lnTo>
                  <a:cubicBezTo>
                    <a:pt x="92855" y="1101686"/>
                    <a:pt x="90538" y="1117278"/>
                    <a:pt x="100200" y="1123720"/>
                  </a:cubicBezTo>
                  <a:cubicBezTo>
                    <a:pt x="194906" y="1186859"/>
                    <a:pt x="75087" y="1111164"/>
                    <a:pt x="166301" y="1156771"/>
                  </a:cubicBezTo>
                  <a:cubicBezTo>
                    <a:pt x="178144" y="1162692"/>
                    <a:pt x="187252" y="1173427"/>
                    <a:pt x="199351" y="1178804"/>
                  </a:cubicBezTo>
                  <a:cubicBezTo>
                    <a:pt x="220575" y="1188237"/>
                    <a:pt x="244679" y="1190451"/>
                    <a:pt x="265453" y="1200838"/>
                  </a:cubicBezTo>
                  <a:cubicBezTo>
                    <a:pt x="280142" y="1208183"/>
                    <a:pt x="294425" y="1216403"/>
                    <a:pt x="309520" y="1222872"/>
                  </a:cubicBezTo>
                  <a:cubicBezTo>
                    <a:pt x="329336" y="1231365"/>
                    <a:pt x="367289" y="1240606"/>
                    <a:pt x="386638" y="1244906"/>
                  </a:cubicBezTo>
                  <a:cubicBezTo>
                    <a:pt x="404917" y="1248968"/>
                    <a:pt x="423556" y="1251381"/>
                    <a:pt x="441722" y="1255922"/>
                  </a:cubicBezTo>
                  <a:cubicBezTo>
                    <a:pt x="549332" y="1282824"/>
                    <a:pt x="344772" y="1248871"/>
                    <a:pt x="562908" y="1277956"/>
                  </a:cubicBezTo>
                  <a:cubicBezTo>
                    <a:pt x="588647" y="1281388"/>
                    <a:pt x="614078" y="1287975"/>
                    <a:pt x="640026" y="1288973"/>
                  </a:cubicBezTo>
                  <a:cubicBezTo>
                    <a:pt x="805198" y="1295326"/>
                    <a:pt x="970532" y="1296318"/>
                    <a:pt x="1135785" y="1299990"/>
                  </a:cubicBezTo>
                  <a:cubicBezTo>
                    <a:pt x="1305750" y="1328318"/>
                    <a:pt x="1113014" y="1298985"/>
                    <a:pt x="1466291" y="1322024"/>
                  </a:cubicBezTo>
                  <a:cubicBezTo>
                    <a:pt x="1621330" y="1332135"/>
                    <a:pt x="1670799" y="1339324"/>
                    <a:pt x="1796797" y="1355074"/>
                  </a:cubicBezTo>
                  <a:cubicBezTo>
                    <a:pt x="1888604" y="1351402"/>
                    <a:pt x="1980542" y="1350169"/>
                    <a:pt x="2072219" y="1344057"/>
                  </a:cubicBezTo>
                  <a:cubicBezTo>
                    <a:pt x="2158968" y="1338274"/>
                    <a:pt x="2098511" y="1326822"/>
                    <a:pt x="2193404" y="1311007"/>
                  </a:cubicBezTo>
                  <a:cubicBezTo>
                    <a:pt x="2277976" y="1296912"/>
                    <a:pt x="2237602" y="1304371"/>
                    <a:pt x="2314590" y="1288973"/>
                  </a:cubicBezTo>
                  <a:cubicBezTo>
                    <a:pt x="2329279" y="1281628"/>
                    <a:pt x="2343409" y="1273038"/>
                    <a:pt x="2358657" y="1266939"/>
                  </a:cubicBezTo>
                  <a:cubicBezTo>
                    <a:pt x="2380222" y="1258313"/>
                    <a:pt x="2402725" y="1252250"/>
                    <a:pt x="2424759" y="1244906"/>
                  </a:cubicBezTo>
                  <a:cubicBezTo>
                    <a:pt x="2472183" y="1229098"/>
                    <a:pt x="2446531" y="1236709"/>
                    <a:pt x="2501877" y="1222872"/>
                  </a:cubicBezTo>
                  <a:cubicBezTo>
                    <a:pt x="2512894" y="1215527"/>
                    <a:pt x="2523084" y="1206759"/>
                    <a:pt x="2534927" y="1200838"/>
                  </a:cubicBezTo>
                  <a:cubicBezTo>
                    <a:pt x="2545314" y="1195644"/>
                    <a:pt x="2557826" y="1195461"/>
                    <a:pt x="2567978" y="1189821"/>
                  </a:cubicBezTo>
                  <a:cubicBezTo>
                    <a:pt x="2591127" y="1176961"/>
                    <a:pt x="2634079" y="1145754"/>
                    <a:pt x="2634079" y="1145754"/>
                  </a:cubicBezTo>
                  <a:cubicBezTo>
                    <a:pt x="2687760" y="1065232"/>
                    <a:pt x="2616316" y="1160555"/>
                    <a:pt x="2700180" y="1090669"/>
                  </a:cubicBezTo>
                  <a:cubicBezTo>
                    <a:pt x="2710352" y="1082193"/>
                    <a:pt x="2712851" y="1066981"/>
                    <a:pt x="2722214" y="1057619"/>
                  </a:cubicBezTo>
                  <a:cubicBezTo>
                    <a:pt x="2731577" y="1048256"/>
                    <a:pt x="2744491" y="1043281"/>
                    <a:pt x="2755265" y="1035585"/>
                  </a:cubicBezTo>
                  <a:cubicBezTo>
                    <a:pt x="2770206" y="1024913"/>
                    <a:pt x="2784391" y="1013207"/>
                    <a:pt x="2799332" y="1002535"/>
                  </a:cubicBezTo>
                  <a:cubicBezTo>
                    <a:pt x="2810106" y="994839"/>
                    <a:pt x="2822211" y="988978"/>
                    <a:pt x="2832383" y="980501"/>
                  </a:cubicBezTo>
                  <a:cubicBezTo>
                    <a:pt x="2844352" y="970527"/>
                    <a:pt x="2853135" y="957015"/>
                    <a:pt x="2865433" y="947450"/>
                  </a:cubicBezTo>
                  <a:cubicBezTo>
                    <a:pt x="2886336" y="931192"/>
                    <a:pt x="2931534" y="903383"/>
                    <a:pt x="2931534" y="903383"/>
                  </a:cubicBezTo>
                  <a:cubicBezTo>
                    <a:pt x="2938879" y="892366"/>
                    <a:pt x="2944205" y="879695"/>
                    <a:pt x="2953568" y="870332"/>
                  </a:cubicBezTo>
                  <a:cubicBezTo>
                    <a:pt x="2962931" y="860969"/>
                    <a:pt x="2981701" y="860592"/>
                    <a:pt x="2986619" y="848298"/>
                  </a:cubicBezTo>
                  <a:cubicBezTo>
                    <a:pt x="2990932" y="837516"/>
                    <a:pt x="2981242" y="825399"/>
                    <a:pt x="2975602" y="815248"/>
                  </a:cubicBezTo>
                  <a:cubicBezTo>
                    <a:pt x="2962741" y="792099"/>
                    <a:pt x="2950259" y="767872"/>
                    <a:pt x="2931534" y="749147"/>
                  </a:cubicBezTo>
                  <a:lnTo>
                    <a:pt x="2865433" y="683045"/>
                  </a:lnTo>
                  <a:cubicBezTo>
                    <a:pt x="2854416" y="672028"/>
                    <a:pt x="2845346" y="658637"/>
                    <a:pt x="2832383" y="649995"/>
                  </a:cubicBezTo>
                  <a:lnTo>
                    <a:pt x="2799332" y="627961"/>
                  </a:lnTo>
                  <a:cubicBezTo>
                    <a:pt x="2784643" y="605927"/>
                    <a:pt x="2763639" y="586982"/>
                    <a:pt x="2755265" y="561860"/>
                  </a:cubicBezTo>
                  <a:lnTo>
                    <a:pt x="2711197" y="429657"/>
                  </a:lnTo>
                  <a:lnTo>
                    <a:pt x="2689163" y="363556"/>
                  </a:lnTo>
                  <a:cubicBezTo>
                    <a:pt x="2681304" y="339979"/>
                    <a:pt x="2676214" y="315044"/>
                    <a:pt x="2656113" y="297455"/>
                  </a:cubicBezTo>
                  <a:cubicBezTo>
                    <a:pt x="2636184" y="280017"/>
                    <a:pt x="2615134" y="261762"/>
                    <a:pt x="2590012" y="253388"/>
                  </a:cubicBezTo>
                  <a:cubicBezTo>
                    <a:pt x="2552034" y="240729"/>
                    <a:pt x="2580831" y="235026"/>
                    <a:pt x="2578995" y="231354"/>
                  </a:cubicBezTo>
                  <a:close/>
                </a:path>
              </a:pathLst>
            </a:custGeom>
            <a:blipFill>
              <a:blip r:embed="rId8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28C2A325-1835-AF40-9C70-31043A79F28A}"/>
                    </a:ext>
                  </a:extLst>
                </p:cNvPr>
                <p:cNvSpPr txBox="1"/>
                <p:nvPr/>
              </p:nvSpPr>
              <p:spPr>
                <a:xfrm>
                  <a:off x="4670303" y="2001293"/>
                  <a:ext cx="2417313" cy="8617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spcAft>
                      <a:spcPts val="600"/>
                    </a:spcAft>
                  </a:pPr>
                  <a:r>
                    <a:rPr lang="en-US" sz="1700" dirty="0">
                      <a:solidFill>
                        <a:schemeClr val="tx1"/>
                      </a:solidFill>
                    </a:rPr>
                    <a:t>Heterogeneous Region</a:t>
                  </a:r>
                  <a:endParaRPr lang="en-US" sz="1700" i="1" dirty="0">
                    <a:solidFill>
                      <a:schemeClr val="tx1"/>
                    </a:solidFill>
                    <a:latin typeface="Cambria Math" panose="02040503050406030204" pitchFamily="18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  <m:sSub>
                          <m:sSubPr>
                            <m:ctrlPr>
                              <a:rPr lang="en-US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d>
                          <m:dPr>
                            <m:ctrlPr>
                              <a:rPr lang="en-US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700" i="1" dirty="0">
                    <a:solidFill>
                      <a:schemeClr val="tx1"/>
                    </a:solidFill>
                    <a:latin typeface="Cambria Math" panose="02040503050406030204" pitchFamily="18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  <m:sSub>
                          <m:sSubPr>
                            <m:ctrlPr>
                              <a:rPr lang="en-US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d>
                          <m:dPr>
                            <m:ctrlPr>
                              <a:rPr lang="en-US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700" i="1" dirty="0">
                    <a:solidFill>
                      <a:schemeClr val="accent5">
                        <a:lumMod val="75000"/>
                      </a:schemeClr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28C2A325-1835-AF40-9C70-31043A79F2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0303" y="2001293"/>
                  <a:ext cx="2417313" cy="861774"/>
                </a:xfrm>
                <a:prstGeom prst="rect">
                  <a:avLst/>
                </a:prstGeom>
                <a:blipFill>
                  <a:blip r:embed="rId9"/>
                  <a:stretch>
                    <a:fillRect t="-7246" b="-7246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D55BC6FA-581F-904F-82D2-9266416F26E2}"/>
                </a:ext>
              </a:extLst>
            </p:cNvPr>
            <p:cNvCxnSpPr/>
            <p:nvPr/>
          </p:nvCxnSpPr>
          <p:spPr>
            <a:xfrm flipV="1">
              <a:off x="4844253" y="3283162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1C0D2D4-30A1-4A4F-AAC2-46F3738F8221}"/>
                </a:ext>
              </a:extLst>
            </p:cNvPr>
            <p:cNvCxnSpPr>
              <a:cxnSpLocks/>
            </p:cNvCxnSpPr>
            <p:nvPr/>
          </p:nvCxnSpPr>
          <p:spPr>
            <a:xfrm>
              <a:off x="5427183" y="3283162"/>
              <a:ext cx="0" cy="54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D746DAEA-045F-124C-8F15-C8A10C1F6C47}"/>
                    </a:ext>
                  </a:extLst>
                </p:cNvPr>
                <p:cNvSpPr txBox="1"/>
                <p:nvPr/>
              </p:nvSpPr>
              <p:spPr>
                <a:xfrm>
                  <a:off x="5197649" y="3387765"/>
                  <a:ext cx="313523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D746DAEA-045F-124C-8F15-C8A10C1F6C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7649" y="3387765"/>
                  <a:ext cx="313523" cy="246221"/>
                </a:xfrm>
                <a:prstGeom prst="rect">
                  <a:avLst/>
                </a:prstGeom>
                <a:blipFill>
                  <a:blip r:embed="rId10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Arc 11">
              <a:extLst>
                <a:ext uri="{FF2B5EF4-FFF2-40B4-BE49-F238E27FC236}">
                  <a16:creationId xmlns:a16="http://schemas.microsoft.com/office/drawing/2014/main" id="{E635CE20-A609-7046-93E9-79A0AF4F23C0}"/>
                </a:ext>
              </a:extLst>
            </p:cNvPr>
            <p:cNvSpPr/>
            <p:nvPr/>
          </p:nvSpPr>
          <p:spPr>
            <a:xfrm rot="10285308">
              <a:off x="5225077" y="3386472"/>
              <a:ext cx="259722" cy="262626"/>
            </a:xfrm>
            <a:prstGeom prst="arc">
              <a:avLst>
                <a:gd name="adj1" fmla="val 15179582"/>
                <a:gd name="adj2" fmla="val 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6E085E3-4F82-2EB6-46AC-A96BF5EDC53C}"/>
                  </a:ext>
                </a:extLst>
              </p:cNvPr>
              <p:cNvSpPr txBox="1"/>
              <p:nvPr/>
            </p:nvSpPr>
            <p:spPr>
              <a:xfrm>
                <a:off x="4489951" y="504253"/>
                <a:ext cx="7284112" cy="4862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2400"/>
                  </a:spcAft>
                </a:pPr>
                <a:r>
                  <a:rPr lang="en-US" sz="4800" dirty="0"/>
                  <a:t>Objective</a:t>
                </a:r>
                <a:endParaRPr lang="en-US" sz="3600" dirty="0"/>
              </a:p>
              <a:p>
                <a:pPr algn="just">
                  <a:lnSpc>
                    <a:spcPts val="5420"/>
                  </a:lnSpc>
                  <a:spcAft>
                    <a:spcPts val="600"/>
                  </a:spcAft>
                </a:pPr>
                <a:r>
                  <a:rPr lang="en-US" sz="2800" dirty="0"/>
                  <a:t>To evaluate</a:t>
                </a:r>
              </a:p>
              <a:p>
                <a:pPr algn="just">
                  <a:lnSpc>
                    <a:spcPts val="4520"/>
                  </a:lnSpc>
                </a:pPr>
                <a:r>
                  <a:rPr lang="en-US" sz="2800" dirty="0"/>
                  <a:t>(a) Translational Displacement,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just">
                  <a:lnSpc>
                    <a:spcPts val="4520"/>
                  </a:lnSpc>
                  <a:spcAft>
                    <a:spcPts val="600"/>
                  </a:spcAft>
                </a:pPr>
                <a:r>
                  <a:rPr lang="en-US" sz="2800" dirty="0"/>
                  <a:t>(b) Rotational Displacement,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just"/>
                <a:r>
                  <a:rPr lang="en-US" sz="2800" dirty="0"/>
                  <a:t>at the surface of a 2-D heterogeneous elastic half-space, resulting from the interaction of up-going plane SH waves with the subsurface heterogeneities.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6E085E3-4F82-2EB6-46AC-A96BF5EDC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951" y="504253"/>
                <a:ext cx="7284112" cy="4862870"/>
              </a:xfrm>
              <a:prstGeom prst="rect">
                <a:avLst/>
              </a:prstGeom>
              <a:blipFill>
                <a:blip r:embed="rId11"/>
                <a:stretch>
                  <a:fillRect l="-3833" t="-2865" r="-1742" b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F6A39-B4D4-F7AE-0356-B59A57944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4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1299374-8454-1840-B49D-B42043A7F78A}"/>
                  </a:ext>
                </a:extLst>
              </p:cNvPr>
              <p:cNvSpPr txBox="1"/>
              <p:nvPr/>
            </p:nvSpPr>
            <p:spPr>
              <a:xfrm>
                <a:off x="1232827" y="763405"/>
                <a:ext cx="72596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1299374-8454-1840-B49D-B42043A7F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827" y="763405"/>
                <a:ext cx="725965" cy="246221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1EE6B50-7D40-0247-B9E3-85E11928A550}"/>
              </a:ext>
            </a:extLst>
          </p:cNvPr>
          <p:cNvSpPr/>
          <p:nvPr/>
        </p:nvSpPr>
        <p:spPr>
          <a:xfrm>
            <a:off x="166393" y="1908248"/>
            <a:ext cx="3171773" cy="33241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1086B51-C9F4-424D-9D69-B979E602FC22}"/>
              </a:ext>
            </a:extLst>
          </p:cNvPr>
          <p:cNvGrpSpPr/>
          <p:nvPr/>
        </p:nvGrpSpPr>
        <p:grpSpPr>
          <a:xfrm>
            <a:off x="211157" y="3425370"/>
            <a:ext cx="1040130" cy="1108710"/>
            <a:chOff x="1288892" y="1811655"/>
            <a:chExt cx="1040130" cy="1108710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7D2ECA1-8D4A-B44B-899D-CB1B19EF5618}"/>
                </a:ext>
              </a:extLst>
            </p:cNvPr>
            <p:cNvCxnSpPr/>
            <p:nvPr/>
          </p:nvCxnSpPr>
          <p:spPr>
            <a:xfrm flipV="1">
              <a:off x="1288892" y="18116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13817E88-5AA2-1549-B172-CE9104EFC09D}"/>
                </a:ext>
              </a:extLst>
            </p:cNvPr>
            <p:cNvCxnSpPr/>
            <p:nvPr/>
          </p:nvCxnSpPr>
          <p:spPr>
            <a:xfrm flipV="1">
              <a:off x="1441292" y="19640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B7A1EB4-ADAB-DE47-A3E4-399360EDCF5F}"/>
                </a:ext>
              </a:extLst>
            </p:cNvPr>
            <p:cNvCxnSpPr/>
            <p:nvPr/>
          </p:nvCxnSpPr>
          <p:spPr>
            <a:xfrm flipV="1">
              <a:off x="1593692" y="21164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E7D98F8F-D5B2-FA41-968B-C1563DCDF785}"/>
                </a:ext>
              </a:extLst>
            </p:cNvPr>
            <p:cNvCxnSpPr/>
            <p:nvPr/>
          </p:nvCxnSpPr>
          <p:spPr>
            <a:xfrm flipV="1">
              <a:off x="1746092" y="22688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ACC3FBE4-4DDB-AD46-A2E0-B476E2EC9DC2}"/>
              </a:ext>
            </a:extLst>
          </p:cNvPr>
          <p:cNvSpPr txBox="1"/>
          <p:nvPr/>
        </p:nvSpPr>
        <p:spPr>
          <a:xfrm>
            <a:off x="200624" y="4551403"/>
            <a:ext cx="9942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0" dirty="0"/>
              <a:t>Incident SH Waves</a:t>
            </a:r>
            <a:endParaRPr lang="en-US" b="0" i="1" dirty="0">
              <a:latin typeface="Cambria Math" panose="020405030504060302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237DD5A-ACB4-E64A-8990-FBFC28E33BC4}"/>
              </a:ext>
            </a:extLst>
          </p:cNvPr>
          <p:cNvSpPr txBox="1"/>
          <p:nvPr/>
        </p:nvSpPr>
        <p:spPr>
          <a:xfrm>
            <a:off x="1461108" y="4156508"/>
            <a:ext cx="1524597" cy="9037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dirty="0"/>
              <a:t>B</a:t>
            </a:r>
            <a:r>
              <a:rPr lang="en-US" b="0" dirty="0"/>
              <a:t>ackground homogeneous medium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9F7B6B7-E910-B44D-A589-65611308A956}"/>
              </a:ext>
            </a:extLst>
          </p:cNvPr>
          <p:cNvGrpSpPr/>
          <p:nvPr/>
        </p:nvGrpSpPr>
        <p:grpSpPr>
          <a:xfrm>
            <a:off x="1628182" y="1187383"/>
            <a:ext cx="1140519" cy="785624"/>
            <a:chOff x="2527293" y="611642"/>
            <a:chExt cx="1140519" cy="78562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F72EF33-CCC2-2544-A68C-D952AF9B1136}"/>
                </a:ext>
              </a:extLst>
            </p:cNvPr>
            <p:cNvGrpSpPr/>
            <p:nvPr/>
          </p:nvGrpSpPr>
          <p:grpSpPr>
            <a:xfrm>
              <a:off x="2778411" y="872466"/>
              <a:ext cx="505074" cy="478971"/>
              <a:chOff x="2778411" y="872466"/>
              <a:chExt cx="505074" cy="478971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E8983BA1-5B09-F843-951E-0D8545250E4D}"/>
                  </a:ext>
                </a:extLst>
              </p:cNvPr>
              <p:cNvCxnSpPr/>
              <p:nvPr/>
            </p:nvCxnSpPr>
            <p:spPr>
              <a:xfrm flipV="1">
                <a:off x="2791462" y="872466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5B8034CF-B55C-5540-8127-D0FBAA58E42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044000" y="1099987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73C44E78-2584-E34F-AA3C-5A98E60A3F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78411" y="1100343"/>
                <a:ext cx="387166" cy="24609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1852BC3-2836-EE4B-A432-F959C6B42E20}"/>
                    </a:ext>
                  </a:extLst>
                </p:cNvPr>
                <p:cNvSpPr txBox="1"/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1852BC3-2836-EE4B-A432-F959C6B42E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blipFill>
                  <a:blip r:embed="rId3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E7F9AFB6-8FAF-D94B-88A0-8CF49E5384D2}"/>
                    </a:ext>
                  </a:extLst>
                </p:cNvPr>
                <p:cNvSpPr txBox="1"/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E7F9AFB6-8FAF-D94B-88A0-8CF49E5384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blipFill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402D47A5-1FF7-CC4B-9CAA-3C08ADAC18E0}"/>
                    </a:ext>
                  </a:extLst>
                </p:cNvPr>
                <p:cNvSpPr txBox="1"/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402D47A5-1FF7-CC4B-9CAA-3C08ADAC18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blipFill>
                  <a:blip r:embed="rId5"/>
                  <a:stretch>
                    <a:fillRect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0" name="Curved Right Arrow 69">
            <a:extLst>
              <a:ext uri="{FF2B5EF4-FFF2-40B4-BE49-F238E27FC236}">
                <a16:creationId xmlns:a16="http://schemas.microsoft.com/office/drawing/2014/main" id="{31CD4BB3-0B22-B640-8C54-60FBDEFEEE86}"/>
              </a:ext>
            </a:extLst>
          </p:cNvPr>
          <p:cNvSpPr/>
          <p:nvPr/>
        </p:nvSpPr>
        <p:spPr>
          <a:xfrm>
            <a:off x="1744174" y="983017"/>
            <a:ext cx="270249" cy="189885"/>
          </a:xfrm>
          <a:prstGeom prst="curvedRightArrow">
            <a:avLst>
              <a:gd name="adj1" fmla="val 13945"/>
              <a:gd name="adj2" fmla="val 34872"/>
              <a:gd name="adj3" fmla="val 25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3D73D6B-EF7B-554D-8943-3FF547B960EE}"/>
              </a:ext>
            </a:extLst>
          </p:cNvPr>
          <p:cNvCxnSpPr/>
          <p:nvPr/>
        </p:nvCxnSpPr>
        <p:spPr>
          <a:xfrm flipV="1">
            <a:off x="1892351" y="910629"/>
            <a:ext cx="0" cy="96682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B56C44C-F179-7B42-9CB1-85210A6C473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482039" y="1344337"/>
            <a:ext cx="288000" cy="183060"/>
          </a:xfrm>
          <a:prstGeom prst="straightConnector1">
            <a:avLst/>
          </a:prstGeom>
          <a:ln w="28575">
            <a:solidFill>
              <a:srgbClr val="0070C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023A07E0-D1B4-CA41-AE59-55143560B2C5}"/>
                  </a:ext>
                </a:extLst>
              </p:cNvPr>
              <p:cNvSpPr txBox="1"/>
              <p:nvPr/>
            </p:nvSpPr>
            <p:spPr>
              <a:xfrm>
                <a:off x="2548482" y="1131475"/>
                <a:ext cx="82506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chemeClr val="accent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023A07E0-D1B4-CA41-AE59-55143560B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482" y="1131475"/>
                <a:ext cx="825064" cy="246221"/>
              </a:xfrm>
              <a:prstGeom prst="rect">
                <a:avLst/>
              </a:prstGeom>
              <a:blipFill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0E191A7-79FA-5F44-BC71-12B13F54C8FD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260481" y="1495095"/>
            <a:ext cx="288000" cy="183060"/>
          </a:xfrm>
          <a:prstGeom prst="straightConnector1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3">
            <a:extLst>
              <a:ext uri="{FF2B5EF4-FFF2-40B4-BE49-F238E27FC236}">
                <a16:creationId xmlns:a16="http://schemas.microsoft.com/office/drawing/2014/main" id="{C4A58EA4-D6E8-BC46-8448-607FC7210F1E}"/>
              </a:ext>
            </a:extLst>
          </p:cNvPr>
          <p:cNvSpPr/>
          <p:nvPr/>
        </p:nvSpPr>
        <p:spPr>
          <a:xfrm>
            <a:off x="346627" y="2001921"/>
            <a:ext cx="2633640" cy="1353024"/>
          </a:xfrm>
          <a:custGeom>
            <a:avLst/>
            <a:gdLst>
              <a:gd name="connsiteX0" fmla="*/ 2578995 w 2987693"/>
              <a:gd name="connsiteY0" fmla="*/ 231354 h 1355074"/>
              <a:gd name="connsiteX1" fmla="*/ 2578995 w 2987693"/>
              <a:gd name="connsiteY1" fmla="*/ 231354 h 1355074"/>
              <a:gd name="connsiteX2" fmla="*/ 2468826 w 2987693"/>
              <a:gd name="connsiteY2" fmla="*/ 209320 h 1355074"/>
              <a:gd name="connsiteX3" fmla="*/ 2402725 w 2987693"/>
              <a:gd name="connsiteY3" fmla="*/ 187286 h 1355074"/>
              <a:gd name="connsiteX4" fmla="*/ 2336624 w 2987693"/>
              <a:gd name="connsiteY4" fmla="*/ 165253 h 1355074"/>
              <a:gd name="connsiteX5" fmla="*/ 2303573 w 2987693"/>
              <a:gd name="connsiteY5" fmla="*/ 154236 h 1355074"/>
              <a:gd name="connsiteX6" fmla="*/ 2270522 w 2987693"/>
              <a:gd name="connsiteY6" fmla="*/ 143219 h 1355074"/>
              <a:gd name="connsiteX7" fmla="*/ 2215438 w 2987693"/>
              <a:gd name="connsiteY7" fmla="*/ 132202 h 1355074"/>
              <a:gd name="connsiteX8" fmla="*/ 2182387 w 2987693"/>
              <a:gd name="connsiteY8" fmla="*/ 121185 h 1355074"/>
              <a:gd name="connsiteX9" fmla="*/ 2127303 w 2987693"/>
              <a:gd name="connsiteY9" fmla="*/ 110168 h 1355074"/>
              <a:gd name="connsiteX10" fmla="*/ 2083236 w 2987693"/>
              <a:gd name="connsiteY10" fmla="*/ 99151 h 1355074"/>
              <a:gd name="connsiteX11" fmla="*/ 1984084 w 2987693"/>
              <a:gd name="connsiteY11" fmla="*/ 77118 h 1355074"/>
              <a:gd name="connsiteX12" fmla="*/ 1884932 w 2987693"/>
              <a:gd name="connsiteY12" fmla="*/ 33050 h 1355074"/>
              <a:gd name="connsiteX13" fmla="*/ 1851881 w 2987693"/>
              <a:gd name="connsiteY13" fmla="*/ 22033 h 1355074"/>
              <a:gd name="connsiteX14" fmla="*/ 1741713 w 2987693"/>
              <a:gd name="connsiteY14" fmla="*/ 0 h 1355074"/>
              <a:gd name="connsiteX15" fmla="*/ 1389173 w 2987693"/>
              <a:gd name="connsiteY15" fmla="*/ 11016 h 1355074"/>
              <a:gd name="connsiteX16" fmla="*/ 1323072 w 2987693"/>
              <a:gd name="connsiteY16" fmla="*/ 22033 h 1355074"/>
              <a:gd name="connsiteX17" fmla="*/ 1124768 w 2987693"/>
              <a:gd name="connsiteY17" fmla="*/ 44067 h 1355074"/>
              <a:gd name="connsiteX18" fmla="*/ 1047650 w 2987693"/>
              <a:gd name="connsiteY18" fmla="*/ 66101 h 1355074"/>
              <a:gd name="connsiteX19" fmla="*/ 992566 w 2987693"/>
              <a:gd name="connsiteY19" fmla="*/ 77118 h 1355074"/>
              <a:gd name="connsiteX20" fmla="*/ 959515 w 2987693"/>
              <a:gd name="connsiteY20" fmla="*/ 88135 h 1355074"/>
              <a:gd name="connsiteX21" fmla="*/ 915448 w 2987693"/>
              <a:gd name="connsiteY21" fmla="*/ 99151 h 1355074"/>
              <a:gd name="connsiteX22" fmla="*/ 849347 w 2987693"/>
              <a:gd name="connsiteY22" fmla="*/ 121185 h 1355074"/>
              <a:gd name="connsiteX23" fmla="*/ 739178 w 2987693"/>
              <a:gd name="connsiteY23" fmla="*/ 154236 h 1355074"/>
              <a:gd name="connsiteX24" fmla="*/ 673077 w 2987693"/>
              <a:gd name="connsiteY24" fmla="*/ 187286 h 1355074"/>
              <a:gd name="connsiteX25" fmla="*/ 640026 w 2987693"/>
              <a:gd name="connsiteY25" fmla="*/ 209320 h 1355074"/>
              <a:gd name="connsiteX26" fmla="*/ 562908 w 2987693"/>
              <a:gd name="connsiteY26" fmla="*/ 231354 h 1355074"/>
              <a:gd name="connsiteX27" fmla="*/ 529857 w 2987693"/>
              <a:gd name="connsiteY27" fmla="*/ 242371 h 1355074"/>
              <a:gd name="connsiteX28" fmla="*/ 485790 w 2987693"/>
              <a:gd name="connsiteY28" fmla="*/ 253388 h 1355074"/>
              <a:gd name="connsiteX29" fmla="*/ 419689 w 2987693"/>
              <a:gd name="connsiteY29" fmla="*/ 275421 h 1355074"/>
              <a:gd name="connsiteX30" fmla="*/ 287486 w 2987693"/>
              <a:gd name="connsiteY30" fmla="*/ 319489 h 1355074"/>
              <a:gd name="connsiteX31" fmla="*/ 221385 w 2987693"/>
              <a:gd name="connsiteY31" fmla="*/ 341522 h 1355074"/>
              <a:gd name="connsiteX32" fmla="*/ 188334 w 2987693"/>
              <a:gd name="connsiteY32" fmla="*/ 352539 h 1355074"/>
              <a:gd name="connsiteX33" fmla="*/ 111216 w 2987693"/>
              <a:gd name="connsiteY33" fmla="*/ 385590 h 1355074"/>
              <a:gd name="connsiteX34" fmla="*/ 89183 w 2987693"/>
              <a:gd name="connsiteY34" fmla="*/ 418641 h 1355074"/>
              <a:gd name="connsiteX35" fmla="*/ 67149 w 2987693"/>
              <a:gd name="connsiteY35" fmla="*/ 484742 h 1355074"/>
              <a:gd name="connsiteX36" fmla="*/ 56132 w 2987693"/>
              <a:gd name="connsiteY36" fmla="*/ 517792 h 1355074"/>
              <a:gd name="connsiteX37" fmla="*/ 34098 w 2987693"/>
              <a:gd name="connsiteY37" fmla="*/ 561860 h 1355074"/>
              <a:gd name="connsiteX38" fmla="*/ 12065 w 2987693"/>
              <a:gd name="connsiteY38" fmla="*/ 638978 h 1355074"/>
              <a:gd name="connsiteX39" fmla="*/ 12065 w 2987693"/>
              <a:gd name="connsiteY39" fmla="*/ 903383 h 1355074"/>
              <a:gd name="connsiteX40" fmla="*/ 23081 w 2987693"/>
              <a:gd name="connsiteY40" fmla="*/ 936433 h 1355074"/>
              <a:gd name="connsiteX41" fmla="*/ 34098 w 2987693"/>
              <a:gd name="connsiteY41" fmla="*/ 980501 h 1355074"/>
              <a:gd name="connsiteX42" fmla="*/ 67149 w 2987693"/>
              <a:gd name="connsiteY42" fmla="*/ 1024568 h 1355074"/>
              <a:gd name="connsiteX43" fmla="*/ 89183 w 2987693"/>
              <a:gd name="connsiteY43" fmla="*/ 1090669 h 1355074"/>
              <a:gd name="connsiteX44" fmla="*/ 100200 w 2987693"/>
              <a:gd name="connsiteY44" fmla="*/ 1123720 h 1355074"/>
              <a:gd name="connsiteX45" fmla="*/ 166301 w 2987693"/>
              <a:gd name="connsiteY45" fmla="*/ 1156771 h 1355074"/>
              <a:gd name="connsiteX46" fmla="*/ 199351 w 2987693"/>
              <a:gd name="connsiteY46" fmla="*/ 1178804 h 1355074"/>
              <a:gd name="connsiteX47" fmla="*/ 265453 w 2987693"/>
              <a:gd name="connsiteY47" fmla="*/ 1200838 h 1355074"/>
              <a:gd name="connsiteX48" fmla="*/ 309520 w 2987693"/>
              <a:gd name="connsiteY48" fmla="*/ 1222872 h 1355074"/>
              <a:gd name="connsiteX49" fmla="*/ 386638 w 2987693"/>
              <a:gd name="connsiteY49" fmla="*/ 1244906 h 1355074"/>
              <a:gd name="connsiteX50" fmla="*/ 441722 w 2987693"/>
              <a:gd name="connsiteY50" fmla="*/ 1255922 h 1355074"/>
              <a:gd name="connsiteX51" fmla="*/ 562908 w 2987693"/>
              <a:gd name="connsiteY51" fmla="*/ 1277956 h 1355074"/>
              <a:gd name="connsiteX52" fmla="*/ 640026 w 2987693"/>
              <a:gd name="connsiteY52" fmla="*/ 1288973 h 1355074"/>
              <a:gd name="connsiteX53" fmla="*/ 1135785 w 2987693"/>
              <a:gd name="connsiteY53" fmla="*/ 1299990 h 1355074"/>
              <a:gd name="connsiteX54" fmla="*/ 1466291 w 2987693"/>
              <a:gd name="connsiteY54" fmla="*/ 1322024 h 1355074"/>
              <a:gd name="connsiteX55" fmla="*/ 1796797 w 2987693"/>
              <a:gd name="connsiteY55" fmla="*/ 1355074 h 1355074"/>
              <a:gd name="connsiteX56" fmla="*/ 2072219 w 2987693"/>
              <a:gd name="connsiteY56" fmla="*/ 1344057 h 1355074"/>
              <a:gd name="connsiteX57" fmla="*/ 2193404 w 2987693"/>
              <a:gd name="connsiteY57" fmla="*/ 1311007 h 1355074"/>
              <a:gd name="connsiteX58" fmla="*/ 2314590 w 2987693"/>
              <a:gd name="connsiteY58" fmla="*/ 1288973 h 1355074"/>
              <a:gd name="connsiteX59" fmla="*/ 2358657 w 2987693"/>
              <a:gd name="connsiteY59" fmla="*/ 1266939 h 1355074"/>
              <a:gd name="connsiteX60" fmla="*/ 2424759 w 2987693"/>
              <a:gd name="connsiteY60" fmla="*/ 1244906 h 1355074"/>
              <a:gd name="connsiteX61" fmla="*/ 2501877 w 2987693"/>
              <a:gd name="connsiteY61" fmla="*/ 1222872 h 1355074"/>
              <a:gd name="connsiteX62" fmla="*/ 2534927 w 2987693"/>
              <a:gd name="connsiteY62" fmla="*/ 1200838 h 1355074"/>
              <a:gd name="connsiteX63" fmla="*/ 2567978 w 2987693"/>
              <a:gd name="connsiteY63" fmla="*/ 1189821 h 1355074"/>
              <a:gd name="connsiteX64" fmla="*/ 2634079 w 2987693"/>
              <a:gd name="connsiteY64" fmla="*/ 1145754 h 1355074"/>
              <a:gd name="connsiteX65" fmla="*/ 2700180 w 2987693"/>
              <a:gd name="connsiteY65" fmla="*/ 1090669 h 1355074"/>
              <a:gd name="connsiteX66" fmla="*/ 2722214 w 2987693"/>
              <a:gd name="connsiteY66" fmla="*/ 1057619 h 1355074"/>
              <a:gd name="connsiteX67" fmla="*/ 2755265 w 2987693"/>
              <a:gd name="connsiteY67" fmla="*/ 1035585 h 1355074"/>
              <a:gd name="connsiteX68" fmla="*/ 2799332 w 2987693"/>
              <a:gd name="connsiteY68" fmla="*/ 1002535 h 1355074"/>
              <a:gd name="connsiteX69" fmla="*/ 2832383 w 2987693"/>
              <a:gd name="connsiteY69" fmla="*/ 980501 h 1355074"/>
              <a:gd name="connsiteX70" fmla="*/ 2865433 w 2987693"/>
              <a:gd name="connsiteY70" fmla="*/ 947450 h 1355074"/>
              <a:gd name="connsiteX71" fmla="*/ 2931534 w 2987693"/>
              <a:gd name="connsiteY71" fmla="*/ 903383 h 1355074"/>
              <a:gd name="connsiteX72" fmla="*/ 2953568 w 2987693"/>
              <a:gd name="connsiteY72" fmla="*/ 870332 h 1355074"/>
              <a:gd name="connsiteX73" fmla="*/ 2986619 w 2987693"/>
              <a:gd name="connsiteY73" fmla="*/ 848298 h 1355074"/>
              <a:gd name="connsiteX74" fmla="*/ 2975602 w 2987693"/>
              <a:gd name="connsiteY74" fmla="*/ 815248 h 1355074"/>
              <a:gd name="connsiteX75" fmla="*/ 2931534 w 2987693"/>
              <a:gd name="connsiteY75" fmla="*/ 749147 h 1355074"/>
              <a:gd name="connsiteX76" fmla="*/ 2865433 w 2987693"/>
              <a:gd name="connsiteY76" fmla="*/ 683045 h 1355074"/>
              <a:gd name="connsiteX77" fmla="*/ 2832383 w 2987693"/>
              <a:gd name="connsiteY77" fmla="*/ 649995 h 1355074"/>
              <a:gd name="connsiteX78" fmla="*/ 2799332 w 2987693"/>
              <a:gd name="connsiteY78" fmla="*/ 627961 h 1355074"/>
              <a:gd name="connsiteX79" fmla="*/ 2755265 w 2987693"/>
              <a:gd name="connsiteY79" fmla="*/ 561860 h 1355074"/>
              <a:gd name="connsiteX80" fmla="*/ 2711197 w 2987693"/>
              <a:gd name="connsiteY80" fmla="*/ 429657 h 1355074"/>
              <a:gd name="connsiteX81" fmla="*/ 2689163 w 2987693"/>
              <a:gd name="connsiteY81" fmla="*/ 363556 h 1355074"/>
              <a:gd name="connsiteX82" fmla="*/ 2656113 w 2987693"/>
              <a:gd name="connsiteY82" fmla="*/ 297455 h 1355074"/>
              <a:gd name="connsiteX83" fmla="*/ 2590012 w 2987693"/>
              <a:gd name="connsiteY83" fmla="*/ 253388 h 1355074"/>
              <a:gd name="connsiteX84" fmla="*/ 2578995 w 2987693"/>
              <a:gd name="connsiteY84" fmla="*/ 231354 h 135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987693" h="1355074">
                <a:moveTo>
                  <a:pt x="2578995" y="231354"/>
                </a:moveTo>
                <a:lnTo>
                  <a:pt x="2578995" y="231354"/>
                </a:lnTo>
                <a:cubicBezTo>
                  <a:pt x="2542272" y="224009"/>
                  <a:pt x="2505158" y="218403"/>
                  <a:pt x="2468826" y="209320"/>
                </a:cubicBezTo>
                <a:cubicBezTo>
                  <a:pt x="2446294" y="203687"/>
                  <a:pt x="2424759" y="194631"/>
                  <a:pt x="2402725" y="187286"/>
                </a:cubicBezTo>
                <a:lnTo>
                  <a:pt x="2336624" y="165253"/>
                </a:lnTo>
                <a:lnTo>
                  <a:pt x="2303573" y="154236"/>
                </a:lnTo>
                <a:cubicBezTo>
                  <a:pt x="2292556" y="150564"/>
                  <a:pt x="2281909" y="145497"/>
                  <a:pt x="2270522" y="143219"/>
                </a:cubicBezTo>
                <a:cubicBezTo>
                  <a:pt x="2252161" y="139547"/>
                  <a:pt x="2233604" y="136744"/>
                  <a:pt x="2215438" y="132202"/>
                </a:cubicBezTo>
                <a:cubicBezTo>
                  <a:pt x="2204172" y="129385"/>
                  <a:pt x="2193653" y="124002"/>
                  <a:pt x="2182387" y="121185"/>
                </a:cubicBezTo>
                <a:cubicBezTo>
                  <a:pt x="2164221" y="116643"/>
                  <a:pt x="2145582" y="114230"/>
                  <a:pt x="2127303" y="110168"/>
                </a:cubicBezTo>
                <a:cubicBezTo>
                  <a:pt x="2112522" y="106883"/>
                  <a:pt x="2098017" y="102435"/>
                  <a:pt x="2083236" y="99151"/>
                </a:cubicBezTo>
                <a:cubicBezTo>
                  <a:pt x="2042786" y="90162"/>
                  <a:pt x="2022478" y="88636"/>
                  <a:pt x="1984084" y="77118"/>
                </a:cubicBezTo>
                <a:cubicBezTo>
                  <a:pt x="1841970" y="34483"/>
                  <a:pt x="1973481" y="77325"/>
                  <a:pt x="1884932" y="33050"/>
                </a:cubicBezTo>
                <a:cubicBezTo>
                  <a:pt x="1874545" y="27857"/>
                  <a:pt x="1863047" y="25223"/>
                  <a:pt x="1851881" y="22033"/>
                </a:cubicBezTo>
                <a:cubicBezTo>
                  <a:pt x="1805861" y="8884"/>
                  <a:pt x="1793660" y="8657"/>
                  <a:pt x="1741713" y="0"/>
                </a:cubicBezTo>
                <a:cubicBezTo>
                  <a:pt x="1624200" y="3672"/>
                  <a:pt x="1506581" y="4837"/>
                  <a:pt x="1389173" y="11016"/>
                </a:cubicBezTo>
                <a:cubicBezTo>
                  <a:pt x="1366866" y="12190"/>
                  <a:pt x="1345257" y="19423"/>
                  <a:pt x="1323072" y="22033"/>
                </a:cubicBezTo>
                <a:cubicBezTo>
                  <a:pt x="1225977" y="33456"/>
                  <a:pt x="1210062" y="28559"/>
                  <a:pt x="1124768" y="44067"/>
                </a:cubicBezTo>
                <a:cubicBezTo>
                  <a:pt x="1049214" y="57804"/>
                  <a:pt x="1110574" y="50370"/>
                  <a:pt x="1047650" y="66101"/>
                </a:cubicBezTo>
                <a:cubicBezTo>
                  <a:pt x="1029484" y="70643"/>
                  <a:pt x="1010732" y="72576"/>
                  <a:pt x="992566" y="77118"/>
                </a:cubicBezTo>
                <a:cubicBezTo>
                  <a:pt x="981300" y="79935"/>
                  <a:pt x="970681" y="84945"/>
                  <a:pt x="959515" y="88135"/>
                </a:cubicBezTo>
                <a:cubicBezTo>
                  <a:pt x="944957" y="92294"/>
                  <a:pt x="929950" y="94800"/>
                  <a:pt x="915448" y="99151"/>
                </a:cubicBezTo>
                <a:cubicBezTo>
                  <a:pt x="893202" y="105825"/>
                  <a:pt x="871879" y="115552"/>
                  <a:pt x="849347" y="121185"/>
                </a:cubicBezTo>
                <a:cubicBezTo>
                  <a:pt x="824712" y="127344"/>
                  <a:pt x="755273" y="143506"/>
                  <a:pt x="739178" y="154236"/>
                </a:cubicBezTo>
                <a:cubicBezTo>
                  <a:pt x="644448" y="217386"/>
                  <a:pt x="764309" y="141669"/>
                  <a:pt x="673077" y="187286"/>
                </a:cubicBezTo>
                <a:cubicBezTo>
                  <a:pt x="661234" y="193208"/>
                  <a:pt x="651869" y="203399"/>
                  <a:pt x="640026" y="209320"/>
                </a:cubicBezTo>
                <a:cubicBezTo>
                  <a:pt x="622417" y="218125"/>
                  <a:pt x="579380" y="226648"/>
                  <a:pt x="562908" y="231354"/>
                </a:cubicBezTo>
                <a:cubicBezTo>
                  <a:pt x="551742" y="234544"/>
                  <a:pt x="541023" y="239181"/>
                  <a:pt x="529857" y="242371"/>
                </a:cubicBezTo>
                <a:cubicBezTo>
                  <a:pt x="515298" y="246531"/>
                  <a:pt x="500293" y="249037"/>
                  <a:pt x="485790" y="253388"/>
                </a:cubicBezTo>
                <a:cubicBezTo>
                  <a:pt x="463544" y="260062"/>
                  <a:pt x="441723" y="268077"/>
                  <a:pt x="419689" y="275421"/>
                </a:cubicBezTo>
                <a:lnTo>
                  <a:pt x="287486" y="319489"/>
                </a:lnTo>
                <a:lnTo>
                  <a:pt x="221385" y="341522"/>
                </a:lnTo>
                <a:cubicBezTo>
                  <a:pt x="210368" y="345194"/>
                  <a:pt x="198721" y="347345"/>
                  <a:pt x="188334" y="352539"/>
                </a:cubicBezTo>
                <a:cubicBezTo>
                  <a:pt x="133880" y="379767"/>
                  <a:pt x="159847" y="369380"/>
                  <a:pt x="111216" y="385590"/>
                </a:cubicBezTo>
                <a:cubicBezTo>
                  <a:pt x="103872" y="396607"/>
                  <a:pt x="94560" y="406542"/>
                  <a:pt x="89183" y="418641"/>
                </a:cubicBezTo>
                <a:cubicBezTo>
                  <a:pt x="79750" y="439865"/>
                  <a:pt x="74494" y="462708"/>
                  <a:pt x="67149" y="484742"/>
                </a:cubicBezTo>
                <a:cubicBezTo>
                  <a:pt x="63477" y="495759"/>
                  <a:pt x="61325" y="507405"/>
                  <a:pt x="56132" y="517792"/>
                </a:cubicBezTo>
                <a:cubicBezTo>
                  <a:pt x="48787" y="532481"/>
                  <a:pt x="40567" y="546765"/>
                  <a:pt x="34098" y="561860"/>
                </a:cubicBezTo>
                <a:cubicBezTo>
                  <a:pt x="24613" y="583992"/>
                  <a:pt x="17657" y="616609"/>
                  <a:pt x="12065" y="638978"/>
                </a:cubicBezTo>
                <a:cubicBezTo>
                  <a:pt x="-2393" y="769095"/>
                  <a:pt x="-5573" y="744633"/>
                  <a:pt x="12065" y="903383"/>
                </a:cubicBezTo>
                <a:cubicBezTo>
                  <a:pt x="13347" y="914924"/>
                  <a:pt x="19891" y="925267"/>
                  <a:pt x="23081" y="936433"/>
                </a:cubicBezTo>
                <a:cubicBezTo>
                  <a:pt x="27241" y="950992"/>
                  <a:pt x="27326" y="966958"/>
                  <a:pt x="34098" y="980501"/>
                </a:cubicBezTo>
                <a:cubicBezTo>
                  <a:pt x="42310" y="996924"/>
                  <a:pt x="56132" y="1009879"/>
                  <a:pt x="67149" y="1024568"/>
                </a:cubicBezTo>
                <a:lnTo>
                  <a:pt x="89183" y="1090669"/>
                </a:lnTo>
                <a:cubicBezTo>
                  <a:pt x="92855" y="1101686"/>
                  <a:pt x="90538" y="1117278"/>
                  <a:pt x="100200" y="1123720"/>
                </a:cubicBezTo>
                <a:cubicBezTo>
                  <a:pt x="194906" y="1186859"/>
                  <a:pt x="75087" y="1111164"/>
                  <a:pt x="166301" y="1156771"/>
                </a:cubicBezTo>
                <a:cubicBezTo>
                  <a:pt x="178144" y="1162692"/>
                  <a:pt x="187252" y="1173427"/>
                  <a:pt x="199351" y="1178804"/>
                </a:cubicBezTo>
                <a:cubicBezTo>
                  <a:pt x="220575" y="1188237"/>
                  <a:pt x="244679" y="1190451"/>
                  <a:pt x="265453" y="1200838"/>
                </a:cubicBezTo>
                <a:cubicBezTo>
                  <a:pt x="280142" y="1208183"/>
                  <a:pt x="294425" y="1216403"/>
                  <a:pt x="309520" y="1222872"/>
                </a:cubicBezTo>
                <a:cubicBezTo>
                  <a:pt x="329336" y="1231365"/>
                  <a:pt x="367289" y="1240606"/>
                  <a:pt x="386638" y="1244906"/>
                </a:cubicBezTo>
                <a:cubicBezTo>
                  <a:pt x="404917" y="1248968"/>
                  <a:pt x="423556" y="1251381"/>
                  <a:pt x="441722" y="1255922"/>
                </a:cubicBezTo>
                <a:cubicBezTo>
                  <a:pt x="549332" y="1282824"/>
                  <a:pt x="344772" y="1248871"/>
                  <a:pt x="562908" y="1277956"/>
                </a:cubicBezTo>
                <a:cubicBezTo>
                  <a:pt x="588647" y="1281388"/>
                  <a:pt x="614078" y="1287975"/>
                  <a:pt x="640026" y="1288973"/>
                </a:cubicBezTo>
                <a:cubicBezTo>
                  <a:pt x="805198" y="1295326"/>
                  <a:pt x="970532" y="1296318"/>
                  <a:pt x="1135785" y="1299990"/>
                </a:cubicBezTo>
                <a:cubicBezTo>
                  <a:pt x="1305750" y="1328318"/>
                  <a:pt x="1113014" y="1298985"/>
                  <a:pt x="1466291" y="1322024"/>
                </a:cubicBezTo>
                <a:cubicBezTo>
                  <a:pt x="1621330" y="1332135"/>
                  <a:pt x="1670799" y="1339324"/>
                  <a:pt x="1796797" y="1355074"/>
                </a:cubicBezTo>
                <a:cubicBezTo>
                  <a:pt x="1888604" y="1351402"/>
                  <a:pt x="1980542" y="1350169"/>
                  <a:pt x="2072219" y="1344057"/>
                </a:cubicBezTo>
                <a:cubicBezTo>
                  <a:pt x="2158968" y="1338274"/>
                  <a:pt x="2098511" y="1326822"/>
                  <a:pt x="2193404" y="1311007"/>
                </a:cubicBezTo>
                <a:cubicBezTo>
                  <a:pt x="2277976" y="1296912"/>
                  <a:pt x="2237602" y="1304371"/>
                  <a:pt x="2314590" y="1288973"/>
                </a:cubicBezTo>
                <a:cubicBezTo>
                  <a:pt x="2329279" y="1281628"/>
                  <a:pt x="2343409" y="1273038"/>
                  <a:pt x="2358657" y="1266939"/>
                </a:cubicBezTo>
                <a:cubicBezTo>
                  <a:pt x="2380222" y="1258313"/>
                  <a:pt x="2402725" y="1252250"/>
                  <a:pt x="2424759" y="1244906"/>
                </a:cubicBezTo>
                <a:cubicBezTo>
                  <a:pt x="2472183" y="1229098"/>
                  <a:pt x="2446531" y="1236709"/>
                  <a:pt x="2501877" y="1222872"/>
                </a:cubicBezTo>
                <a:cubicBezTo>
                  <a:pt x="2512894" y="1215527"/>
                  <a:pt x="2523084" y="1206759"/>
                  <a:pt x="2534927" y="1200838"/>
                </a:cubicBezTo>
                <a:cubicBezTo>
                  <a:pt x="2545314" y="1195644"/>
                  <a:pt x="2557826" y="1195461"/>
                  <a:pt x="2567978" y="1189821"/>
                </a:cubicBezTo>
                <a:cubicBezTo>
                  <a:pt x="2591127" y="1176961"/>
                  <a:pt x="2634079" y="1145754"/>
                  <a:pt x="2634079" y="1145754"/>
                </a:cubicBezTo>
                <a:cubicBezTo>
                  <a:pt x="2687760" y="1065232"/>
                  <a:pt x="2616316" y="1160555"/>
                  <a:pt x="2700180" y="1090669"/>
                </a:cubicBezTo>
                <a:cubicBezTo>
                  <a:pt x="2710352" y="1082193"/>
                  <a:pt x="2712851" y="1066981"/>
                  <a:pt x="2722214" y="1057619"/>
                </a:cubicBezTo>
                <a:cubicBezTo>
                  <a:pt x="2731577" y="1048256"/>
                  <a:pt x="2744491" y="1043281"/>
                  <a:pt x="2755265" y="1035585"/>
                </a:cubicBezTo>
                <a:cubicBezTo>
                  <a:pt x="2770206" y="1024913"/>
                  <a:pt x="2784391" y="1013207"/>
                  <a:pt x="2799332" y="1002535"/>
                </a:cubicBezTo>
                <a:cubicBezTo>
                  <a:pt x="2810106" y="994839"/>
                  <a:pt x="2822211" y="988978"/>
                  <a:pt x="2832383" y="980501"/>
                </a:cubicBezTo>
                <a:cubicBezTo>
                  <a:pt x="2844352" y="970527"/>
                  <a:pt x="2853135" y="957015"/>
                  <a:pt x="2865433" y="947450"/>
                </a:cubicBezTo>
                <a:cubicBezTo>
                  <a:pt x="2886336" y="931192"/>
                  <a:pt x="2931534" y="903383"/>
                  <a:pt x="2931534" y="903383"/>
                </a:cubicBezTo>
                <a:cubicBezTo>
                  <a:pt x="2938879" y="892366"/>
                  <a:pt x="2944205" y="879695"/>
                  <a:pt x="2953568" y="870332"/>
                </a:cubicBezTo>
                <a:cubicBezTo>
                  <a:pt x="2962931" y="860969"/>
                  <a:pt x="2981701" y="860592"/>
                  <a:pt x="2986619" y="848298"/>
                </a:cubicBezTo>
                <a:cubicBezTo>
                  <a:pt x="2990932" y="837516"/>
                  <a:pt x="2981242" y="825399"/>
                  <a:pt x="2975602" y="815248"/>
                </a:cubicBezTo>
                <a:cubicBezTo>
                  <a:pt x="2962741" y="792099"/>
                  <a:pt x="2950259" y="767872"/>
                  <a:pt x="2931534" y="749147"/>
                </a:cubicBezTo>
                <a:lnTo>
                  <a:pt x="2865433" y="683045"/>
                </a:lnTo>
                <a:cubicBezTo>
                  <a:pt x="2854416" y="672028"/>
                  <a:pt x="2845346" y="658637"/>
                  <a:pt x="2832383" y="649995"/>
                </a:cubicBezTo>
                <a:lnTo>
                  <a:pt x="2799332" y="627961"/>
                </a:lnTo>
                <a:cubicBezTo>
                  <a:pt x="2784643" y="605927"/>
                  <a:pt x="2763639" y="586982"/>
                  <a:pt x="2755265" y="561860"/>
                </a:cubicBezTo>
                <a:lnTo>
                  <a:pt x="2711197" y="429657"/>
                </a:lnTo>
                <a:lnTo>
                  <a:pt x="2689163" y="363556"/>
                </a:lnTo>
                <a:cubicBezTo>
                  <a:pt x="2681304" y="339979"/>
                  <a:pt x="2676214" y="315044"/>
                  <a:pt x="2656113" y="297455"/>
                </a:cubicBezTo>
                <a:cubicBezTo>
                  <a:pt x="2636184" y="280017"/>
                  <a:pt x="2615134" y="261762"/>
                  <a:pt x="2590012" y="253388"/>
                </a:cubicBezTo>
                <a:cubicBezTo>
                  <a:pt x="2552034" y="240729"/>
                  <a:pt x="2580831" y="235026"/>
                  <a:pt x="2578995" y="231354"/>
                </a:cubicBezTo>
                <a:close/>
              </a:path>
            </a:pathLst>
          </a:custGeom>
          <a:blipFill>
            <a:blip r:embed="rId7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C2A325-1835-AF40-9C70-31043A79F28A}"/>
                  </a:ext>
                </a:extLst>
              </p:cNvPr>
              <p:cNvSpPr txBox="1"/>
              <p:nvPr/>
            </p:nvSpPr>
            <p:spPr>
              <a:xfrm>
                <a:off x="399368" y="2318706"/>
                <a:ext cx="2417313" cy="8617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700" dirty="0">
                    <a:solidFill>
                      <a:schemeClr val="tx1"/>
                    </a:solidFill>
                  </a:rPr>
                  <a:t>Heterogeneous Region</a:t>
                </a:r>
                <a:endParaRPr lang="en-US" sz="17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7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sSub>
                        <m:sSubPr>
                          <m:ctrlPr>
                            <a:rPr lang="en-US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700" i="1" dirty="0">
                  <a:solidFill>
                    <a:schemeClr val="accent5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C2A325-1835-AF40-9C70-31043A79F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68" y="2318706"/>
                <a:ext cx="2417313" cy="861774"/>
              </a:xfrm>
              <a:prstGeom prst="rect">
                <a:avLst/>
              </a:prstGeom>
              <a:blipFill>
                <a:blip r:embed="rId8"/>
                <a:stretch>
                  <a:fillRect t="-7246" b="-72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55BC6FA-581F-904F-82D2-9266416F26E2}"/>
              </a:ext>
            </a:extLst>
          </p:cNvPr>
          <p:cNvCxnSpPr/>
          <p:nvPr/>
        </p:nvCxnSpPr>
        <p:spPr>
          <a:xfrm flipV="1">
            <a:off x="979716" y="3211110"/>
            <a:ext cx="582930" cy="6515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C0D2D4-30A1-4A4F-AAC2-46F3738F8221}"/>
              </a:ext>
            </a:extLst>
          </p:cNvPr>
          <p:cNvCxnSpPr>
            <a:cxnSpLocks/>
          </p:cNvCxnSpPr>
          <p:nvPr/>
        </p:nvCxnSpPr>
        <p:spPr>
          <a:xfrm>
            <a:off x="1562646" y="3211110"/>
            <a:ext cx="0" cy="54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746DAEA-045F-124C-8F15-C8A10C1F6C47}"/>
                  </a:ext>
                </a:extLst>
              </p:cNvPr>
              <p:cNvSpPr txBox="1"/>
              <p:nvPr/>
            </p:nvSpPr>
            <p:spPr>
              <a:xfrm>
                <a:off x="1333112" y="3315713"/>
                <a:ext cx="3135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746DAEA-045F-124C-8F15-C8A10C1F6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112" y="3315713"/>
                <a:ext cx="313523" cy="246221"/>
              </a:xfrm>
              <a:prstGeom prst="rect">
                <a:avLst/>
              </a:prstGeom>
              <a:blipFill>
                <a:blip r:embed="rId9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>
            <a:extLst>
              <a:ext uri="{FF2B5EF4-FFF2-40B4-BE49-F238E27FC236}">
                <a16:creationId xmlns:a16="http://schemas.microsoft.com/office/drawing/2014/main" id="{E635CE20-A609-7046-93E9-79A0AF4F23C0}"/>
              </a:ext>
            </a:extLst>
          </p:cNvPr>
          <p:cNvSpPr/>
          <p:nvPr/>
        </p:nvSpPr>
        <p:spPr>
          <a:xfrm rot="10285308">
            <a:off x="1360540" y="3314420"/>
            <a:ext cx="259722" cy="262626"/>
          </a:xfrm>
          <a:prstGeom prst="arc">
            <a:avLst>
              <a:gd name="adj1" fmla="val 15179582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4FABFF-FAB2-BB22-366C-9C2DE9641561}"/>
              </a:ext>
            </a:extLst>
          </p:cNvPr>
          <p:cNvSpPr/>
          <p:nvPr/>
        </p:nvSpPr>
        <p:spPr>
          <a:xfrm>
            <a:off x="0" y="16564"/>
            <a:ext cx="989078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2400"/>
              </a:spcAft>
            </a:pPr>
            <a:r>
              <a:rPr lang="en-US" sz="4200" dirty="0"/>
              <a:t>Methodology: Perturbation-Based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583DAB56-4FCE-5884-929F-DD2B092179A3}"/>
                  </a:ext>
                </a:extLst>
              </p:cNvPr>
              <p:cNvSpPr txBox="1"/>
              <p:nvPr/>
            </p:nvSpPr>
            <p:spPr>
              <a:xfrm>
                <a:off x="5652055" y="806947"/>
                <a:ext cx="72596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583DAB56-4FCE-5884-929F-DD2B09217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055" y="806947"/>
                <a:ext cx="725965" cy="246221"/>
              </a:xfrm>
              <a:prstGeom prst="rect">
                <a:avLst/>
              </a:prstGeom>
              <a:blipFill>
                <a:blip r:embed="rId10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Rectangle 166">
            <a:extLst>
              <a:ext uri="{FF2B5EF4-FFF2-40B4-BE49-F238E27FC236}">
                <a16:creationId xmlns:a16="http://schemas.microsoft.com/office/drawing/2014/main" id="{131D0E32-FC2A-89D6-F3E6-BAC2303B7877}"/>
              </a:ext>
            </a:extLst>
          </p:cNvPr>
          <p:cNvSpPr/>
          <p:nvPr/>
        </p:nvSpPr>
        <p:spPr>
          <a:xfrm>
            <a:off x="4585621" y="1951790"/>
            <a:ext cx="3171773" cy="33241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811BB8BE-3D50-65A5-1EB2-5409B92265EA}"/>
              </a:ext>
            </a:extLst>
          </p:cNvPr>
          <p:cNvGrpSpPr/>
          <p:nvPr/>
        </p:nvGrpSpPr>
        <p:grpSpPr>
          <a:xfrm>
            <a:off x="5079119" y="2159967"/>
            <a:ext cx="925200" cy="980260"/>
            <a:chOff x="1365092" y="1857377"/>
            <a:chExt cx="925200" cy="980260"/>
          </a:xfrm>
        </p:grpSpPr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0BBC8F6C-1416-16CD-F623-29ACC2122D36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1365092" y="1857377"/>
              <a:ext cx="468000" cy="5230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FB401CCA-A290-05D2-BA96-EBF75005D03E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1517492" y="2009777"/>
              <a:ext cx="468000" cy="5230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BC2B0E6D-02BC-DACA-D685-5A235A696701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1669892" y="2162177"/>
              <a:ext cx="468000" cy="5230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4CD2B32B-BC09-1460-2A5B-33DF0F290039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1822292" y="2314577"/>
              <a:ext cx="468000" cy="5230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303340DD-D022-C9F3-6BA8-66BA4DC5E5F0}"/>
              </a:ext>
            </a:extLst>
          </p:cNvPr>
          <p:cNvSpPr txBox="1"/>
          <p:nvPr/>
        </p:nvSpPr>
        <p:spPr>
          <a:xfrm>
            <a:off x="4611554" y="3082313"/>
            <a:ext cx="9942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0" dirty="0"/>
              <a:t>Incident SH Waves</a:t>
            </a:r>
            <a:endParaRPr lang="en-US" b="0" i="1" dirty="0">
              <a:latin typeface="Cambria Math" panose="02040503050406030204" pitchFamily="18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2322DE0B-6AAD-FA54-6A7B-9662083E2C99}"/>
              </a:ext>
            </a:extLst>
          </p:cNvPr>
          <p:cNvSpPr txBox="1"/>
          <p:nvPr/>
        </p:nvSpPr>
        <p:spPr>
          <a:xfrm>
            <a:off x="5460119" y="3744758"/>
            <a:ext cx="1524597" cy="9037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dirty="0"/>
              <a:t>B</a:t>
            </a:r>
            <a:r>
              <a:rPr lang="en-US" b="0" dirty="0"/>
              <a:t>ackground homogeneous medium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A5BD044-E05C-00E1-5726-101A0D49878E}"/>
              </a:ext>
            </a:extLst>
          </p:cNvPr>
          <p:cNvGrpSpPr/>
          <p:nvPr/>
        </p:nvGrpSpPr>
        <p:grpSpPr>
          <a:xfrm>
            <a:off x="6047410" y="1230925"/>
            <a:ext cx="1140519" cy="785624"/>
            <a:chOff x="2527293" y="611642"/>
            <a:chExt cx="1140519" cy="785624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431B9914-C1E4-33A0-FFFD-6E8CCE11F35A}"/>
                </a:ext>
              </a:extLst>
            </p:cNvPr>
            <p:cNvGrpSpPr/>
            <p:nvPr/>
          </p:nvGrpSpPr>
          <p:grpSpPr>
            <a:xfrm>
              <a:off x="2778411" y="872466"/>
              <a:ext cx="505074" cy="478971"/>
              <a:chOff x="2778411" y="872466"/>
              <a:chExt cx="505074" cy="478971"/>
            </a:xfrm>
          </p:grpSpPr>
          <p:cxnSp>
            <p:nvCxnSpPr>
              <p:cNvPr id="180" name="Straight Arrow Connector 179">
                <a:extLst>
                  <a:ext uri="{FF2B5EF4-FFF2-40B4-BE49-F238E27FC236}">
                    <a16:creationId xmlns:a16="http://schemas.microsoft.com/office/drawing/2014/main" id="{DD14A06F-E2F2-000C-9752-5F564325A05F}"/>
                  </a:ext>
                </a:extLst>
              </p:cNvPr>
              <p:cNvCxnSpPr/>
              <p:nvPr/>
            </p:nvCxnSpPr>
            <p:spPr>
              <a:xfrm flipV="1">
                <a:off x="2791462" y="872466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Arrow Connector 180">
                <a:extLst>
                  <a:ext uri="{FF2B5EF4-FFF2-40B4-BE49-F238E27FC236}">
                    <a16:creationId xmlns:a16="http://schemas.microsoft.com/office/drawing/2014/main" id="{91440AD4-A090-BA8E-AD9A-F6FE4A681CC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044000" y="1099987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Arrow Connector 181">
                <a:extLst>
                  <a:ext uri="{FF2B5EF4-FFF2-40B4-BE49-F238E27FC236}">
                    <a16:creationId xmlns:a16="http://schemas.microsoft.com/office/drawing/2014/main" id="{4BE1B649-647F-7F95-9AF1-33A3C03AA8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78411" y="1100343"/>
                <a:ext cx="387166" cy="24609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E8B27FD8-0256-C67C-FD8A-8155FE9FEC12}"/>
                    </a:ext>
                  </a:extLst>
                </p:cNvPr>
                <p:cNvSpPr txBox="1"/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E8B27FD8-0256-C67C-FD8A-8155FE9FEC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blipFill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33F15AA6-D1EA-9869-3ACE-A4FA31BC3AEF}"/>
                    </a:ext>
                  </a:extLst>
                </p:cNvPr>
                <p:cNvSpPr txBox="1"/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33F15AA6-D1EA-9869-3ACE-A4FA31BC3A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blipFill>
                  <a:blip r:embed="rId12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950199E0-3B0E-E519-E18D-890F4F1057AA}"/>
                    </a:ext>
                  </a:extLst>
                </p:cNvPr>
                <p:cNvSpPr txBox="1"/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950199E0-3B0E-E519-E18D-890F4F1057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blipFill>
                  <a:blip r:embed="rId13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3" name="Curved Right Arrow 182">
            <a:extLst>
              <a:ext uri="{FF2B5EF4-FFF2-40B4-BE49-F238E27FC236}">
                <a16:creationId xmlns:a16="http://schemas.microsoft.com/office/drawing/2014/main" id="{C4C28420-FF2E-28DE-A544-71C347FD0874}"/>
              </a:ext>
            </a:extLst>
          </p:cNvPr>
          <p:cNvSpPr/>
          <p:nvPr/>
        </p:nvSpPr>
        <p:spPr>
          <a:xfrm>
            <a:off x="6163402" y="1026559"/>
            <a:ext cx="270249" cy="189885"/>
          </a:xfrm>
          <a:prstGeom prst="curvedRightArrow">
            <a:avLst>
              <a:gd name="adj1" fmla="val 13945"/>
              <a:gd name="adj2" fmla="val 34872"/>
              <a:gd name="adj3" fmla="val 25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314F3DB5-10A8-D765-B154-13443DDA7638}"/>
              </a:ext>
            </a:extLst>
          </p:cNvPr>
          <p:cNvCxnSpPr/>
          <p:nvPr/>
        </p:nvCxnSpPr>
        <p:spPr>
          <a:xfrm flipV="1">
            <a:off x="6311579" y="954171"/>
            <a:ext cx="0" cy="96682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1FE1D2DF-FC87-8C1C-ABC4-1EDD0F7E399E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901267" y="1387879"/>
            <a:ext cx="288000" cy="183060"/>
          </a:xfrm>
          <a:prstGeom prst="straightConnector1">
            <a:avLst/>
          </a:prstGeom>
          <a:ln w="28575">
            <a:solidFill>
              <a:srgbClr val="0070C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A49EB0E6-84FD-8F4F-E253-3F32439E8067}"/>
                  </a:ext>
                </a:extLst>
              </p:cNvPr>
              <p:cNvSpPr txBox="1"/>
              <p:nvPr/>
            </p:nvSpPr>
            <p:spPr>
              <a:xfrm>
                <a:off x="6967710" y="1175017"/>
                <a:ext cx="82506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chemeClr val="accent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A49EB0E6-84FD-8F4F-E253-3F32439E8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10" y="1175017"/>
                <a:ext cx="825064" cy="246221"/>
              </a:xfrm>
              <a:prstGeom prst="rect">
                <a:avLst/>
              </a:prstGeom>
              <a:blipFill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6C465283-B1B1-9093-F532-4411E4B40E9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679709" y="1538637"/>
            <a:ext cx="288000" cy="183060"/>
          </a:xfrm>
          <a:prstGeom prst="straightConnector1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DCC72E8A-2C1C-9FAA-0409-535160FC3A25}"/>
              </a:ext>
            </a:extLst>
          </p:cNvPr>
          <p:cNvCxnSpPr/>
          <p:nvPr/>
        </p:nvCxnSpPr>
        <p:spPr>
          <a:xfrm flipV="1">
            <a:off x="5695795" y="1984650"/>
            <a:ext cx="582930" cy="6515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D519C433-3834-A288-F663-591A3C2E0EF3}"/>
              </a:ext>
            </a:extLst>
          </p:cNvPr>
          <p:cNvCxnSpPr>
            <a:cxnSpLocks/>
          </p:cNvCxnSpPr>
          <p:nvPr/>
        </p:nvCxnSpPr>
        <p:spPr>
          <a:xfrm>
            <a:off x="6314653" y="1963593"/>
            <a:ext cx="0" cy="54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A74C57EB-D6EC-0899-D8D7-BF3F070CD5C2}"/>
                  </a:ext>
                </a:extLst>
              </p:cNvPr>
              <p:cNvSpPr txBox="1"/>
              <p:nvPr/>
            </p:nvSpPr>
            <p:spPr>
              <a:xfrm>
                <a:off x="6093070" y="2012539"/>
                <a:ext cx="3135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A74C57EB-D6EC-0899-D8D7-BF3F070CD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070" y="2012539"/>
                <a:ext cx="313523" cy="246221"/>
              </a:xfrm>
              <a:prstGeom prst="rect">
                <a:avLst/>
              </a:prstGeom>
              <a:blipFill>
                <a:blip r:embed="rId1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3" name="Arc 192">
            <a:extLst>
              <a:ext uri="{FF2B5EF4-FFF2-40B4-BE49-F238E27FC236}">
                <a16:creationId xmlns:a16="http://schemas.microsoft.com/office/drawing/2014/main" id="{09D61397-E7BF-9BD7-F0F2-DDB2A4FE6009}"/>
              </a:ext>
            </a:extLst>
          </p:cNvPr>
          <p:cNvSpPr/>
          <p:nvPr/>
        </p:nvSpPr>
        <p:spPr>
          <a:xfrm rot="10285308">
            <a:off x="6128449" y="2027148"/>
            <a:ext cx="259722" cy="262626"/>
          </a:xfrm>
          <a:prstGeom prst="arc">
            <a:avLst>
              <a:gd name="adj1" fmla="val 15179582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8E2E65A8-0FC4-1AB2-19DC-C350B564DC8A}"/>
                  </a:ext>
                </a:extLst>
              </p:cNvPr>
              <p:cNvSpPr txBox="1"/>
              <p:nvPr/>
            </p:nvSpPr>
            <p:spPr>
              <a:xfrm>
                <a:off x="9792627" y="763405"/>
                <a:ext cx="72596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8E2E65A8-0FC4-1AB2-19DC-C350B564D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627" y="763405"/>
                <a:ext cx="725965" cy="246221"/>
              </a:xfrm>
              <a:prstGeom prst="rect">
                <a:avLst/>
              </a:prstGeom>
              <a:blipFill>
                <a:blip r:embed="rId1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5" name="Rectangle 194">
            <a:extLst>
              <a:ext uri="{FF2B5EF4-FFF2-40B4-BE49-F238E27FC236}">
                <a16:creationId xmlns:a16="http://schemas.microsoft.com/office/drawing/2014/main" id="{D4A5B2D4-900C-246B-D240-1FE027EFA5B5}"/>
              </a:ext>
            </a:extLst>
          </p:cNvPr>
          <p:cNvSpPr/>
          <p:nvPr/>
        </p:nvSpPr>
        <p:spPr>
          <a:xfrm>
            <a:off x="8726193" y="1908248"/>
            <a:ext cx="3171773" cy="33241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B6F94F84-7138-1400-594B-68FE29199C3D}"/>
              </a:ext>
            </a:extLst>
          </p:cNvPr>
          <p:cNvSpPr txBox="1"/>
          <p:nvPr/>
        </p:nvSpPr>
        <p:spPr>
          <a:xfrm>
            <a:off x="9569535" y="3739606"/>
            <a:ext cx="1524597" cy="9037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dirty="0"/>
              <a:t>B</a:t>
            </a:r>
            <a:r>
              <a:rPr lang="en-US" b="0" dirty="0"/>
              <a:t>ackground homogeneous medium</a:t>
            </a:r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4E5E2229-C5A9-2158-A45D-4FBF68023A0B}"/>
              </a:ext>
            </a:extLst>
          </p:cNvPr>
          <p:cNvGrpSpPr/>
          <p:nvPr/>
        </p:nvGrpSpPr>
        <p:grpSpPr>
          <a:xfrm>
            <a:off x="10187982" y="1187383"/>
            <a:ext cx="1140519" cy="785624"/>
            <a:chOff x="2527293" y="611642"/>
            <a:chExt cx="1140519" cy="785624"/>
          </a:xfrm>
        </p:grpSpPr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98AC23F4-DA9C-5003-A82A-9C76A0F719D6}"/>
                </a:ext>
              </a:extLst>
            </p:cNvPr>
            <p:cNvGrpSpPr/>
            <p:nvPr/>
          </p:nvGrpSpPr>
          <p:grpSpPr>
            <a:xfrm>
              <a:off x="2778411" y="872466"/>
              <a:ext cx="505074" cy="478971"/>
              <a:chOff x="2778411" y="872466"/>
              <a:chExt cx="505074" cy="478971"/>
            </a:xfrm>
          </p:grpSpPr>
          <p:cxnSp>
            <p:nvCxnSpPr>
              <p:cNvPr id="208" name="Straight Arrow Connector 207">
                <a:extLst>
                  <a:ext uri="{FF2B5EF4-FFF2-40B4-BE49-F238E27FC236}">
                    <a16:creationId xmlns:a16="http://schemas.microsoft.com/office/drawing/2014/main" id="{B195BD46-6495-E94D-00E6-0E9714557B37}"/>
                  </a:ext>
                </a:extLst>
              </p:cNvPr>
              <p:cNvCxnSpPr/>
              <p:nvPr/>
            </p:nvCxnSpPr>
            <p:spPr>
              <a:xfrm flipV="1">
                <a:off x="2791462" y="872466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Arrow Connector 208">
                <a:extLst>
                  <a:ext uri="{FF2B5EF4-FFF2-40B4-BE49-F238E27FC236}">
                    <a16:creationId xmlns:a16="http://schemas.microsoft.com/office/drawing/2014/main" id="{26E6D466-CA33-8202-E7D1-22D625933C5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044000" y="1099987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Arrow Connector 209">
                <a:extLst>
                  <a:ext uri="{FF2B5EF4-FFF2-40B4-BE49-F238E27FC236}">
                    <a16:creationId xmlns:a16="http://schemas.microsoft.com/office/drawing/2014/main" id="{DC584300-9A48-D589-0168-3CFE972C6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78411" y="1100343"/>
                <a:ext cx="387166" cy="24609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4BB51D0C-295E-A6AE-873B-A4274D9FA07D}"/>
                    </a:ext>
                  </a:extLst>
                </p:cNvPr>
                <p:cNvSpPr txBox="1"/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4BB51D0C-295E-A6AE-873B-A4274D9FA0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blipFill>
                  <a:blip r:embed="rId3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TextBox 205">
                  <a:extLst>
                    <a:ext uri="{FF2B5EF4-FFF2-40B4-BE49-F238E27FC236}">
                      <a16:creationId xmlns:a16="http://schemas.microsoft.com/office/drawing/2014/main" id="{43F607F1-08AE-DD4B-6390-AD50AF46A25C}"/>
                    </a:ext>
                  </a:extLst>
                </p:cNvPr>
                <p:cNvSpPr txBox="1"/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6" name="TextBox 205">
                  <a:extLst>
                    <a:ext uri="{FF2B5EF4-FFF2-40B4-BE49-F238E27FC236}">
                      <a16:creationId xmlns:a16="http://schemas.microsoft.com/office/drawing/2014/main" id="{43F607F1-08AE-DD4B-6390-AD50AF46A2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blipFill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D6431361-BECC-1458-6F75-954B09E8658F}"/>
                    </a:ext>
                  </a:extLst>
                </p:cNvPr>
                <p:cNvSpPr txBox="1"/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D6431361-BECC-1458-6F75-954B09E865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blipFill>
                  <a:blip r:embed="rId5"/>
                  <a:stretch>
                    <a:fillRect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1" name="Curved Right Arrow 210">
            <a:extLst>
              <a:ext uri="{FF2B5EF4-FFF2-40B4-BE49-F238E27FC236}">
                <a16:creationId xmlns:a16="http://schemas.microsoft.com/office/drawing/2014/main" id="{FF075E24-0F2F-9A33-BA2C-9C34E5E15CF9}"/>
              </a:ext>
            </a:extLst>
          </p:cNvPr>
          <p:cNvSpPr/>
          <p:nvPr/>
        </p:nvSpPr>
        <p:spPr>
          <a:xfrm>
            <a:off x="10303974" y="983017"/>
            <a:ext cx="270249" cy="189885"/>
          </a:xfrm>
          <a:prstGeom prst="curvedRightArrow">
            <a:avLst>
              <a:gd name="adj1" fmla="val 13945"/>
              <a:gd name="adj2" fmla="val 34872"/>
              <a:gd name="adj3" fmla="val 25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F49D071-6F93-1692-9A3B-718A922D1C12}"/>
              </a:ext>
            </a:extLst>
          </p:cNvPr>
          <p:cNvCxnSpPr/>
          <p:nvPr/>
        </p:nvCxnSpPr>
        <p:spPr>
          <a:xfrm flipV="1">
            <a:off x="10452151" y="910629"/>
            <a:ext cx="0" cy="96682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087C0712-285B-9F16-FD5B-947502DA1064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1041839" y="1344337"/>
            <a:ext cx="288000" cy="183060"/>
          </a:xfrm>
          <a:prstGeom prst="straightConnector1">
            <a:avLst/>
          </a:prstGeom>
          <a:ln w="28575">
            <a:solidFill>
              <a:srgbClr val="0070C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6E7199F9-5535-C564-EF55-F5BB62E954E3}"/>
                  </a:ext>
                </a:extLst>
              </p:cNvPr>
              <p:cNvSpPr txBox="1"/>
              <p:nvPr/>
            </p:nvSpPr>
            <p:spPr>
              <a:xfrm>
                <a:off x="11108282" y="1131475"/>
                <a:ext cx="82506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chemeClr val="accent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6E7199F9-5535-C564-EF55-F5BB62E95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282" y="1131475"/>
                <a:ext cx="825064" cy="246221"/>
              </a:xfrm>
              <a:prstGeom prst="rect">
                <a:avLst/>
              </a:prstGeom>
              <a:blipFill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BECCF039-9BDD-A95C-7754-43791B81C7B9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0820281" y="1495095"/>
            <a:ext cx="288000" cy="183060"/>
          </a:xfrm>
          <a:prstGeom prst="straightConnector1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Freeform 215">
            <a:extLst>
              <a:ext uri="{FF2B5EF4-FFF2-40B4-BE49-F238E27FC236}">
                <a16:creationId xmlns:a16="http://schemas.microsoft.com/office/drawing/2014/main" id="{A0431E34-54A5-1DFE-C222-2C51F85A413B}"/>
              </a:ext>
            </a:extLst>
          </p:cNvPr>
          <p:cNvSpPr/>
          <p:nvPr/>
        </p:nvSpPr>
        <p:spPr>
          <a:xfrm>
            <a:off x="8906427" y="2001921"/>
            <a:ext cx="2633640" cy="1353024"/>
          </a:xfrm>
          <a:custGeom>
            <a:avLst/>
            <a:gdLst>
              <a:gd name="connsiteX0" fmla="*/ 2578995 w 2987693"/>
              <a:gd name="connsiteY0" fmla="*/ 231354 h 1355074"/>
              <a:gd name="connsiteX1" fmla="*/ 2578995 w 2987693"/>
              <a:gd name="connsiteY1" fmla="*/ 231354 h 1355074"/>
              <a:gd name="connsiteX2" fmla="*/ 2468826 w 2987693"/>
              <a:gd name="connsiteY2" fmla="*/ 209320 h 1355074"/>
              <a:gd name="connsiteX3" fmla="*/ 2402725 w 2987693"/>
              <a:gd name="connsiteY3" fmla="*/ 187286 h 1355074"/>
              <a:gd name="connsiteX4" fmla="*/ 2336624 w 2987693"/>
              <a:gd name="connsiteY4" fmla="*/ 165253 h 1355074"/>
              <a:gd name="connsiteX5" fmla="*/ 2303573 w 2987693"/>
              <a:gd name="connsiteY5" fmla="*/ 154236 h 1355074"/>
              <a:gd name="connsiteX6" fmla="*/ 2270522 w 2987693"/>
              <a:gd name="connsiteY6" fmla="*/ 143219 h 1355074"/>
              <a:gd name="connsiteX7" fmla="*/ 2215438 w 2987693"/>
              <a:gd name="connsiteY7" fmla="*/ 132202 h 1355074"/>
              <a:gd name="connsiteX8" fmla="*/ 2182387 w 2987693"/>
              <a:gd name="connsiteY8" fmla="*/ 121185 h 1355074"/>
              <a:gd name="connsiteX9" fmla="*/ 2127303 w 2987693"/>
              <a:gd name="connsiteY9" fmla="*/ 110168 h 1355074"/>
              <a:gd name="connsiteX10" fmla="*/ 2083236 w 2987693"/>
              <a:gd name="connsiteY10" fmla="*/ 99151 h 1355074"/>
              <a:gd name="connsiteX11" fmla="*/ 1984084 w 2987693"/>
              <a:gd name="connsiteY11" fmla="*/ 77118 h 1355074"/>
              <a:gd name="connsiteX12" fmla="*/ 1884932 w 2987693"/>
              <a:gd name="connsiteY12" fmla="*/ 33050 h 1355074"/>
              <a:gd name="connsiteX13" fmla="*/ 1851881 w 2987693"/>
              <a:gd name="connsiteY13" fmla="*/ 22033 h 1355074"/>
              <a:gd name="connsiteX14" fmla="*/ 1741713 w 2987693"/>
              <a:gd name="connsiteY14" fmla="*/ 0 h 1355074"/>
              <a:gd name="connsiteX15" fmla="*/ 1389173 w 2987693"/>
              <a:gd name="connsiteY15" fmla="*/ 11016 h 1355074"/>
              <a:gd name="connsiteX16" fmla="*/ 1323072 w 2987693"/>
              <a:gd name="connsiteY16" fmla="*/ 22033 h 1355074"/>
              <a:gd name="connsiteX17" fmla="*/ 1124768 w 2987693"/>
              <a:gd name="connsiteY17" fmla="*/ 44067 h 1355074"/>
              <a:gd name="connsiteX18" fmla="*/ 1047650 w 2987693"/>
              <a:gd name="connsiteY18" fmla="*/ 66101 h 1355074"/>
              <a:gd name="connsiteX19" fmla="*/ 992566 w 2987693"/>
              <a:gd name="connsiteY19" fmla="*/ 77118 h 1355074"/>
              <a:gd name="connsiteX20" fmla="*/ 959515 w 2987693"/>
              <a:gd name="connsiteY20" fmla="*/ 88135 h 1355074"/>
              <a:gd name="connsiteX21" fmla="*/ 915448 w 2987693"/>
              <a:gd name="connsiteY21" fmla="*/ 99151 h 1355074"/>
              <a:gd name="connsiteX22" fmla="*/ 849347 w 2987693"/>
              <a:gd name="connsiteY22" fmla="*/ 121185 h 1355074"/>
              <a:gd name="connsiteX23" fmla="*/ 739178 w 2987693"/>
              <a:gd name="connsiteY23" fmla="*/ 154236 h 1355074"/>
              <a:gd name="connsiteX24" fmla="*/ 673077 w 2987693"/>
              <a:gd name="connsiteY24" fmla="*/ 187286 h 1355074"/>
              <a:gd name="connsiteX25" fmla="*/ 640026 w 2987693"/>
              <a:gd name="connsiteY25" fmla="*/ 209320 h 1355074"/>
              <a:gd name="connsiteX26" fmla="*/ 562908 w 2987693"/>
              <a:gd name="connsiteY26" fmla="*/ 231354 h 1355074"/>
              <a:gd name="connsiteX27" fmla="*/ 529857 w 2987693"/>
              <a:gd name="connsiteY27" fmla="*/ 242371 h 1355074"/>
              <a:gd name="connsiteX28" fmla="*/ 485790 w 2987693"/>
              <a:gd name="connsiteY28" fmla="*/ 253388 h 1355074"/>
              <a:gd name="connsiteX29" fmla="*/ 419689 w 2987693"/>
              <a:gd name="connsiteY29" fmla="*/ 275421 h 1355074"/>
              <a:gd name="connsiteX30" fmla="*/ 287486 w 2987693"/>
              <a:gd name="connsiteY30" fmla="*/ 319489 h 1355074"/>
              <a:gd name="connsiteX31" fmla="*/ 221385 w 2987693"/>
              <a:gd name="connsiteY31" fmla="*/ 341522 h 1355074"/>
              <a:gd name="connsiteX32" fmla="*/ 188334 w 2987693"/>
              <a:gd name="connsiteY32" fmla="*/ 352539 h 1355074"/>
              <a:gd name="connsiteX33" fmla="*/ 111216 w 2987693"/>
              <a:gd name="connsiteY33" fmla="*/ 385590 h 1355074"/>
              <a:gd name="connsiteX34" fmla="*/ 89183 w 2987693"/>
              <a:gd name="connsiteY34" fmla="*/ 418641 h 1355074"/>
              <a:gd name="connsiteX35" fmla="*/ 67149 w 2987693"/>
              <a:gd name="connsiteY35" fmla="*/ 484742 h 1355074"/>
              <a:gd name="connsiteX36" fmla="*/ 56132 w 2987693"/>
              <a:gd name="connsiteY36" fmla="*/ 517792 h 1355074"/>
              <a:gd name="connsiteX37" fmla="*/ 34098 w 2987693"/>
              <a:gd name="connsiteY37" fmla="*/ 561860 h 1355074"/>
              <a:gd name="connsiteX38" fmla="*/ 12065 w 2987693"/>
              <a:gd name="connsiteY38" fmla="*/ 638978 h 1355074"/>
              <a:gd name="connsiteX39" fmla="*/ 12065 w 2987693"/>
              <a:gd name="connsiteY39" fmla="*/ 903383 h 1355074"/>
              <a:gd name="connsiteX40" fmla="*/ 23081 w 2987693"/>
              <a:gd name="connsiteY40" fmla="*/ 936433 h 1355074"/>
              <a:gd name="connsiteX41" fmla="*/ 34098 w 2987693"/>
              <a:gd name="connsiteY41" fmla="*/ 980501 h 1355074"/>
              <a:gd name="connsiteX42" fmla="*/ 67149 w 2987693"/>
              <a:gd name="connsiteY42" fmla="*/ 1024568 h 1355074"/>
              <a:gd name="connsiteX43" fmla="*/ 89183 w 2987693"/>
              <a:gd name="connsiteY43" fmla="*/ 1090669 h 1355074"/>
              <a:gd name="connsiteX44" fmla="*/ 100200 w 2987693"/>
              <a:gd name="connsiteY44" fmla="*/ 1123720 h 1355074"/>
              <a:gd name="connsiteX45" fmla="*/ 166301 w 2987693"/>
              <a:gd name="connsiteY45" fmla="*/ 1156771 h 1355074"/>
              <a:gd name="connsiteX46" fmla="*/ 199351 w 2987693"/>
              <a:gd name="connsiteY46" fmla="*/ 1178804 h 1355074"/>
              <a:gd name="connsiteX47" fmla="*/ 265453 w 2987693"/>
              <a:gd name="connsiteY47" fmla="*/ 1200838 h 1355074"/>
              <a:gd name="connsiteX48" fmla="*/ 309520 w 2987693"/>
              <a:gd name="connsiteY48" fmla="*/ 1222872 h 1355074"/>
              <a:gd name="connsiteX49" fmla="*/ 386638 w 2987693"/>
              <a:gd name="connsiteY49" fmla="*/ 1244906 h 1355074"/>
              <a:gd name="connsiteX50" fmla="*/ 441722 w 2987693"/>
              <a:gd name="connsiteY50" fmla="*/ 1255922 h 1355074"/>
              <a:gd name="connsiteX51" fmla="*/ 562908 w 2987693"/>
              <a:gd name="connsiteY51" fmla="*/ 1277956 h 1355074"/>
              <a:gd name="connsiteX52" fmla="*/ 640026 w 2987693"/>
              <a:gd name="connsiteY52" fmla="*/ 1288973 h 1355074"/>
              <a:gd name="connsiteX53" fmla="*/ 1135785 w 2987693"/>
              <a:gd name="connsiteY53" fmla="*/ 1299990 h 1355074"/>
              <a:gd name="connsiteX54" fmla="*/ 1466291 w 2987693"/>
              <a:gd name="connsiteY54" fmla="*/ 1322024 h 1355074"/>
              <a:gd name="connsiteX55" fmla="*/ 1796797 w 2987693"/>
              <a:gd name="connsiteY55" fmla="*/ 1355074 h 1355074"/>
              <a:gd name="connsiteX56" fmla="*/ 2072219 w 2987693"/>
              <a:gd name="connsiteY56" fmla="*/ 1344057 h 1355074"/>
              <a:gd name="connsiteX57" fmla="*/ 2193404 w 2987693"/>
              <a:gd name="connsiteY57" fmla="*/ 1311007 h 1355074"/>
              <a:gd name="connsiteX58" fmla="*/ 2314590 w 2987693"/>
              <a:gd name="connsiteY58" fmla="*/ 1288973 h 1355074"/>
              <a:gd name="connsiteX59" fmla="*/ 2358657 w 2987693"/>
              <a:gd name="connsiteY59" fmla="*/ 1266939 h 1355074"/>
              <a:gd name="connsiteX60" fmla="*/ 2424759 w 2987693"/>
              <a:gd name="connsiteY60" fmla="*/ 1244906 h 1355074"/>
              <a:gd name="connsiteX61" fmla="*/ 2501877 w 2987693"/>
              <a:gd name="connsiteY61" fmla="*/ 1222872 h 1355074"/>
              <a:gd name="connsiteX62" fmla="*/ 2534927 w 2987693"/>
              <a:gd name="connsiteY62" fmla="*/ 1200838 h 1355074"/>
              <a:gd name="connsiteX63" fmla="*/ 2567978 w 2987693"/>
              <a:gd name="connsiteY63" fmla="*/ 1189821 h 1355074"/>
              <a:gd name="connsiteX64" fmla="*/ 2634079 w 2987693"/>
              <a:gd name="connsiteY64" fmla="*/ 1145754 h 1355074"/>
              <a:gd name="connsiteX65" fmla="*/ 2700180 w 2987693"/>
              <a:gd name="connsiteY65" fmla="*/ 1090669 h 1355074"/>
              <a:gd name="connsiteX66" fmla="*/ 2722214 w 2987693"/>
              <a:gd name="connsiteY66" fmla="*/ 1057619 h 1355074"/>
              <a:gd name="connsiteX67" fmla="*/ 2755265 w 2987693"/>
              <a:gd name="connsiteY67" fmla="*/ 1035585 h 1355074"/>
              <a:gd name="connsiteX68" fmla="*/ 2799332 w 2987693"/>
              <a:gd name="connsiteY68" fmla="*/ 1002535 h 1355074"/>
              <a:gd name="connsiteX69" fmla="*/ 2832383 w 2987693"/>
              <a:gd name="connsiteY69" fmla="*/ 980501 h 1355074"/>
              <a:gd name="connsiteX70" fmla="*/ 2865433 w 2987693"/>
              <a:gd name="connsiteY70" fmla="*/ 947450 h 1355074"/>
              <a:gd name="connsiteX71" fmla="*/ 2931534 w 2987693"/>
              <a:gd name="connsiteY71" fmla="*/ 903383 h 1355074"/>
              <a:gd name="connsiteX72" fmla="*/ 2953568 w 2987693"/>
              <a:gd name="connsiteY72" fmla="*/ 870332 h 1355074"/>
              <a:gd name="connsiteX73" fmla="*/ 2986619 w 2987693"/>
              <a:gd name="connsiteY73" fmla="*/ 848298 h 1355074"/>
              <a:gd name="connsiteX74" fmla="*/ 2975602 w 2987693"/>
              <a:gd name="connsiteY74" fmla="*/ 815248 h 1355074"/>
              <a:gd name="connsiteX75" fmla="*/ 2931534 w 2987693"/>
              <a:gd name="connsiteY75" fmla="*/ 749147 h 1355074"/>
              <a:gd name="connsiteX76" fmla="*/ 2865433 w 2987693"/>
              <a:gd name="connsiteY76" fmla="*/ 683045 h 1355074"/>
              <a:gd name="connsiteX77" fmla="*/ 2832383 w 2987693"/>
              <a:gd name="connsiteY77" fmla="*/ 649995 h 1355074"/>
              <a:gd name="connsiteX78" fmla="*/ 2799332 w 2987693"/>
              <a:gd name="connsiteY78" fmla="*/ 627961 h 1355074"/>
              <a:gd name="connsiteX79" fmla="*/ 2755265 w 2987693"/>
              <a:gd name="connsiteY79" fmla="*/ 561860 h 1355074"/>
              <a:gd name="connsiteX80" fmla="*/ 2711197 w 2987693"/>
              <a:gd name="connsiteY80" fmla="*/ 429657 h 1355074"/>
              <a:gd name="connsiteX81" fmla="*/ 2689163 w 2987693"/>
              <a:gd name="connsiteY81" fmla="*/ 363556 h 1355074"/>
              <a:gd name="connsiteX82" fmla="*/ 2656113 w 2987693"/>
              <a:gd name="connsiteY82" fmla="*/ 297455 h 1355074"/>
              <a:gd name="connsiteX83" fmla="*/ 2590012 w 2987693"/>
              <a:gd name="connsiteY83" fmla="*/ 253388 h 1355074"/>
              <a:gd name="connsiteX84" fmla="*/ 2578995 w 2987693"/>
              <a:gd name="connsiteY84" fmla="*/ 231354 h 135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987693" h="1355074">
                <a:moveTo>
                  <a:pt x="2578995" y="231354"/>
                </a:moveTo>
                <a:lnTo>
                  <a:pt x="2578995" y="231354"/>
                </a:lnTo>
                <a:cubicBezTo>
                  <a:pt x="2542272" y="224009"/>
                  <a:pt x="2505158" y="218403"/>
                  <a:pt x="2468826" y="209320"/>
                </a:cubicBezTo>
                <a:cubicBezTo>
                  <a:pt x="2446294" y="203687"/>
                  <a:pt x="2424759" y="194631"/>
                  <a:pt x="2402725" y="187286"/>
                </a:cubicBezTo>
                <a:lnTo>
                  <a:pt x="2336624" y="165253"/>
                </a:lnTo>
                <a:lnTo>
                  <a:pt x="2303573" y="154236"/>
                </a:lnTo>
                <a:cubicBezTo>
                  <a:pt x="2292556" y="150564"/>
                  <a:pt x="2281909" y="145497"/>
                  <a:pt x="2270522" y="143219"/>
                </a:cubicBezTo>
                <a:cubicBezTo>
                  <a:pt x="2252161" y="139547"/>
                  <a:pt x="2233604" y="136744"/>
                  <a:pt x="2215438" y="132202"/>
                </a:cubicBezTo>
                <a:cubicBezTo>
                  <a:pt x="2204172" y="129385"/>
                  <a:pt x="2193653" y="124002"/>
                  <a:pt x="2182387" y="121185"/>
                </a:cubicBezTo>
                <a:cubicBezTo>
                  <a:pt x="2164221" y="116643"/>
                  <a:pt x="2145582" y="114230"/>
                  <a:pt x="2127303" y="110168"/>
                </a:cubicBezTo>
                <a:cubicBezTo>
                  <a:pt x="2112522" y="106883"/>
                  <a:pt x="2098017" y="102435"/>
                  <a:pt x="2083236" y="99151"/>
                </a:cubicBezTo>
                <a:cubicBezTo>
                  <a:pt x="2042786" y="90162"/>
                  <a:pt x="2022478" y="88636"/>
                  <a:pt x="1984084" y="77118"/>
                </a:cubicBezTo>
                <a:cubicBezTo>
                  <a:pt x="1841970" y="34483"/>
                  <a:pt x="1973481" y="77325"/>
                  <a:pt x="1884932" y="33050"/>
                </a:cubicBezTo>
                <a:cubicBezTo>
                  <a:pt x="1874545" y="27857"/>
                  <a:pt x="1863047" y="25223"/>
                  <a:pt x="1851881" y="22033"/>
                </a:cubicBezTo>
                <a:cubicBezTo>
                  <a:pt x="1805861" y="8884"/>
                  <a:pt x="1793660" y="8657"/>
                  <a:pt x="1741713" y="0"/>
                </a:cubicBezTo>
                <a:cubicBezTo>
                  <a:pt x="1624200" y="3672"/>
                  <a:pt x="1506581" y="4837"/>
                  <a:pt x="1389173" y="11016"/>
                </a:cubicBezTo>
                <a:cubicBezTo>
                  <a:pt x="1366866" y="12190"/>
                  <a:pt x="1345257" y="19423"/>
                  <a:pt x="1323072" y="22033"/>
                </a:cubicBezTo>
                <a:cubicBezTo>
                  <a:pt x="1225977" y="33456"/>
                  <a:pt x="1210062" y="28559"/>
                  <a:pt x="1124768" y="44067"/>
                </a:cubicBezTo>
                <a:cubicBezTo>
                  <a:pt x="1049214" y="57804"/>
                  <a:pt x="1110574" y="50370"/>
                  <a:pt x="1047650" y="66101"/>
                </a:cubicBezTo>
                <a:cubicBezTo>
                  <a:pt x="1029484" y="70643"/>
                  <a:pt x="1010732" y="72576"/>
                  <a:pt x="992566" y="77118"/>
                </a:cubicBezTo>
                <a:cubicBezTo>
                  <a:pt x="981300" y="79935"/>
                  <a:pt x="970681" y="84945"/>
                  <a:pt x="959515" y="88135"/>
                </a:cubicBezTo>
                <a:cubicBezTo>
                  <a:pt x="944957" y="92294"/>
                  <a:pt x="929950" y="94800"/>
                  <a:pt x="915448" y="99151"/>
                </a:cubicBezTo>
                <a:cubicBezTo>
                  <a:pt x="893202" y="105825"/>
                  <a:pt x="871879" y="115552"/>
                  <a:pt x="849347" y="121185"/>
                </a:cubicBezTo>
                <a:cubicBezTo>
                  <a:pt x="824712" y="127344"/>
                  <a:pt x="755273" y="143506"/>
                  <a:pt x="739178" y="154236"/>
                </a:cubicBezTo>
                <a:cubicBezTo>
                  <a:pt x="644448" y="217386"/>
                  <a:pt x="764309" y="141669"/>
                  <a:pt x="673077" y="187286"/>
                </a:cubicBezTo>
                <a:cubicBezTo>
                  <a:pt x="661234" y="193208"/>
                  <a:pt x="651869" y="203399"/>
                  <a:pt x="640026" y="209320"/>
                </a:cubicBezTo>
                <a:cubicBezTo>
                  <a:pt x="622417" y="218125"/>
                  <a:pt x="579380" y="226648"/>
                  <a:pt x="562908" y="231354"/>
                </a:cubicBezTo>
                <a:cubicBezTo>
                  <a:pt x="551742" y="234544"/>
                  <a:pt x="541023" y="239181"/>
                  <a:pt x="529857" y="242371"/>
                </a:cubicBezTo>
                <a:cubicBezTo>
                  <a:pt x="515298" y="246531"/>
                  <a:pt x="500293" y="249037"/>
                  <a:pt x="485790" y="253388"/>
                </a:cubicBezTo>
                <a:cubicBezTo>
                  <a:pt x="463544" y="260062"/>
                  <a:pt x="441723" y="268077"/>
                  <a:pt x="419689" y="275421"/>
                </a:cubicBezTo>
                <a:lnTo>
                  <a:pt x="287486" y="319489"/>
                </a:lnTo>
                <a:lnTo>
                  <a:pt x="221385" y="341522"/>
                </a:lnTo>
                <a:cubicBezTo>
                  <a:pt x="210368" y="345194"/>
                  <a:pt x="198721" y="347345"/>
                  <a:pt x="188334" y="352539"/>
                </a:cubicBezTo>
                <a:cubicBezTo>
                  <a:pt x="133880" y="379767"/>
                  <a:pt x="159847" y="369380"/>
                  <a:pt x="111216" y="385590"/>
                </a:cubicBezTo>
                <a:cubicBezTo>
                  <a:pt x="103872" y="396607"/>
                  <a:pt x="94560" y="406542"/>
                  <a:pt x="89183" y="418641"/>
                </a:cubicBezTo>
                <a:cubicBezTo>
                  <a:pt x="79750" y="439865"/>
                  <a:pt x="74494" y="462708"/>
                  <a:pt x="67149" y="484742"/>
                </a:cubicBezTo>
                <a:cubicBezTo>
                  <a:pt x="63477" y="495759"/>
                  <a:pt x="61325" y="507405"/>
                  <a:pt x="56132" y="517792"/>
                </a:cubicBezTo>
                <a:cubicBezTo>
                  <a:pt x="48787" y="532481"/>
                  <a:pt x="40567" y="546765"/>
                  <a:pt x="34098" y="561860"/>
                </a:cubicBezTo>
                <a:cubicBezTo>
                  <a:pt x="24613" y="583992"/>
                  <a:pt x="17657" y="616609"/>
                  <a:pt x="12065" y="638978"/>
                </a:cubicBezTo>
                <a:cubicBezTo>
                  <a:pt x="-2393" y="769095"/>
                  <a:pt x="-5573" y="744633"/>
                  <a:pt x="12065" y="903383"/>
                </a:cubicBezTo>
                <a:cubicBezTo>
                  <a:pt x="13347" y="914924"/>
                  <a:pt x="19891" y="925267"/>
                  <a:pt x="23081" y="936433"/>
                </a:cubicBezTo>
                <a:cubicBezTo>
                  <a:pt x="27241" y="950992"/>
                  <a:pt x="27326" y="966958"/>
                  <a:pt x="34098" y="980501"/>
                </a:cubicBezTo>
                <a:cubicBezTo>
                  <a:pt x="42310" y="996924"/>
                  <a:pt x="56132" y="1009879"/>
                  <a:pt x="67149" y="1024568"/>
                </a:cubicBezTo>
                <a:lnTo>
                  <a:pt x="89183" y="1090669"/>
                </a:lnTo>
                <a:cubicBezTo>
                  <a:pt x="92855" y="1101686"/>
                  <a:pt x="90538" y="1117278"/>
                  <a:pt x="100200" y="1123720"/>
                </a:cubicBezTo>
                <a:cubicBezTo>
                  <a:pt x="194906" y="1186859"/>
                  <a:pt x="75087" y="1111164"/>
                  <a:pt x="166301" y="1156771"/>
                </a:cubicBezTo>
                <a:cubicBezTo>
                  <a:pt x="178144" y="1162692"/>
                  <a:pt x="187252" y="1173427"/>
                  <a:pt x="199351" y="1178804"/>
                </a:cubicBezTo>
                <a:cubicBezTo>
                  <a:pt x="220575" y="1188237"/>
                  <a:pt x="244679" y="1190451"/>
                  <a:pt x="265453" y="1200838"/>
                </a:cubicBezTo>
                <a:cubicBezTo>
                  <a:pt x="280142" y="1208183"/>
                  <a:pt x="294425" y="1216403"/>
                  <a:pt x="309520" y="1222872"/>
                </a:cubicBezTo>
                <a:cubicBezTo>
                  <a:pt x="329336" y="1231365"/>
                  <a:pt x="367289" y="1240606"/>
                  <a:pt x="386638" y="1244906"/>
                </a:cubicBezTo>
                <a:cubicBezTo>
                  <a:pt x="404917" y="1248968"/>
                  <a:pt x="423556" y="1251381"/>
                  <a:pt x="441722" y="1255922"/>
                </a:cubicBezTo>
                <a:cubicBezTo>
                  <a:pt x="549332" y="1282824"/>
                  <a:pt x="344772" y="1248871"/>
                  <a:pt x="562908" y="1277956"/>
                </a:cubicBezTo>
                <a:cubicBezTo>
                  <a:pt x="588647" y="1281388"/>
                  <a:pt x="614078" y="1287975"/>
                  <a:pt x="640026" y="1288973"/>
                </a:cubicBezTo>
                <a:cubicBezTo>
                  <a:pt x="805198" y="1295326"/>
                  <a:pt x="970532" y="1296318"/>
                  <a:pt x="1135785" y="1299990"/>
                </a:cubicBezTo>
                <a:cubicBezTo>
                  <a:pt x="1305750" y="1328318"/>
                  <a:pt x="1113014" y="1298985"/>
                  <a:pt x="1466291" y="1322024"/>
                </a:cubicBezTo>
                <a:cubicBezTo>
                  <a:pt x="1621330" y="1332135"/>
                  <a:pt x="1670799" y="1339324"/>
                  <a:pt x="1796797" y="1355074"/>
                </a:cubicBezTo>
                <a:cubicBezTo>
                  <a:pt x="1888604" y="1351402"/>
                  <a:pt x="1980542" y="1350169"/>
                  <a:pt x="2072219" y="1344057"/>
                </a:cubicBezTo>
                <a:cubicBezTo>
                  <a:pt x="2158968" y="1338274"/>
                  <a:pt x="2098511" y="1326822"/>
                  <a:pt x="2193404" y="1311007"/>
                </a:cubicBezTo>
                <a:cubicBezTo>
                  <a:pt x="2277976" y="1296912"/>
                  <a:pt x="2237602" y="1304371"/>
                  <a:pt x="2314590" y="1288973"/>
                </a:cubicBezTo>
                <a:cubicBezTo>
                  <a:pt x="2329279" y="1281628"/>
                  <a:pt x="2343409" y="1273038"/>
                  <a:pt x="2358657" y="1266939"/>
                </a:cubicBezTo>
                <a:cubicBezTo>
                  <a:pt x="2380222" y="1258313"/>
                  <a:pt x="2402725" y="1252250"/>
                  <a:pt x="2424759" y="1244906"/>
                </a:cubicBezTo>
                <a:cubicBezTo>
                  <a:pt x="2472183" y="1229098"/>
                  <a:pt x="2446531" y="1236709"/>
                  <a:pt x="2501877" y="1222872"/>
                </a:cubicBezTo>
                <a:cubicBezTo>
                  <a:pt x="2512894" y="1215527"/>
                  <a:pt x="2523084" y="1206759"/>
                  <a:pt x="2534927" y="1200838"/>
                </a:cubicBezTo>
                <a:cubicBezTo>
                  <a:pt x="2545314" y="1195644"/>
                  <a:pt x="2557826" y="1195461"/>
                  <a:pt x="2567978" y="1189821"/>
                </a:cubicBezTo>
                <a:cubicBezTo>
                  <a:pt x="2591127" y="1176961"/>
                  <a:pt x="2634079" y="1145754"/>
                  <a:pt x="2634079" y="1145754"/>
                </a:cubicBezTo>
                <a:cubicBezTo>
                  <a:pt x="2687760" y="1065232"/>
                  <a:pt x="2616316" y="1160555"/>
                  <a:pt x="2700180" y="1090669"/>
                </a:cubicBezTo>
                <a:cubicBezTo>
                  <a:pt x="2710352" y="1082193"/>
                  <a:pt x="2712851" y="1066981"/>
                  <a:pt x="2722214" y="1057619"/>
                </a:cubicBezTo>
                <a:cubicBezTo>
                  <a:pt x="2731577" y="1048256"/>
                  <a:pt x="2744491" y="1043281"/>
                  <a:pt x="2755265" y="1035585"/>
                </a:cubicBezTo>
                <a:cubicBezTo>
                  <a:pt x="2770206" y="1024913"/>
                  <a:pt x="2784391" y="1013207"/>
                  <a:pt x="2799332" y="1002535"/>
                </a:cubicBezTo>
                <a:cubicBezTo>
                  <a:pt x="2810106" y="994839"/>
                  <a:pt x="2822211" y="988978"/>
                  <a:pt x="2832383" y="980501"/>
                </a:cubicBezTo>
                <a:cubicBezTo>
                  <a:pt x="2844352" y="970527"/>
                  <a:pt x="2853135" y="957015"/>
                  <a:pt x="2865433" y="947450"/>
                </a:cubicBezTo>
                <a:cubicBezTo>
                  <a:pt x="2886336" y="931192"/>
                  <a:pt x="2931534" y="903383"/>
                  <a:pt x="2931534" y="903383"/>
                </a:cubicBezTo>
                <a:cubicBezTo>
                  <a:pt x="2938879" y="892366"/>
                  <a:pt x="2944205" y="879695"/>
                  <a:pt x="2953568" y="870332"/>
                </a:cubicBezTo>
                <a:cubicBezTo>
                  <a:pt x="2962931" y="860969"/>
                  <a:pt x="2981701" y="860592"/>
                  <a:pt x="2986619" y="848298"/>
                </a:cubicBezTo>
                <a:cubicBezTo>
                  <a:pt x="2990932" y="837516"/>
                  <a:pt x="2981242" y="825399"/>
                  <a:pt x="2975602" y="815248"/>
                </a:cubicBezTo>
                <a:cubicBezTo>
                  <a:pt x="2962741" y="792099"/>
                  <a:pt x="2950259" y="767872"/>
                  <a:pt x="2931534" y="749147"/>
                </a:cubicBezTo>
                <a:lnTo>
                  <a:pt x="2865433" y="683045"/>
                </a:lnTo>
                <a:cubicBezTo>
                  <a:pt x="2854416" y="672028"/>
                  <a:pt x="2845346" y="658637"/>
                  <a:pt x="2832383" y="649995"/>
                </a:cubicBezTo>
                <a:lnTo>
                  <a:pt x="2799332" y="627961"/>
                </a:lnTo>
                <a:cubicBezTo>
                  <a:pt x="2784643" y="605927"/>
                  <a:pt x="2763639" y="586982"/>
                  <a:pt x="2755265" y="561860"/>
                </a:cubicBezTo>
                <a:lnTo>
                  <a:pt x="2711197" y="429657"/>
                </a:lnTo>
                <a:lnTo>
                  <a:pt x="2689163" y="363556"/>
                </a:lnTo>
                <a:cubicBezTo>
                  <a:pt x="2681304" y="339979"/>
                  <a:pt x="2676214" y="315044"/>
                  <a:pt x="2656113" y="297455"/>
                </a:cubicBezTo>
                <a:cubicBezTo>
                  <a:pt x="2636184" y="280017"/>
                  <a:pt x="2615134" y="261762"/>
                  <a:pt x="2590012" y="253388"/>
                </a:cubicBezTo>
                <a:cubicBezTo>
                  <a:pt x="2552034" y="240729"/>
                  <a:pt x="2580831" y="235026"/>
                  <a:pt x="2578995" y="231354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>
                <a:lumMod val="65000"/>
              </a:schemeClr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EF3B5DE-325E-388C-8DD0-58FEA79F0D06}"/>
                  </a:ext>
                </a:extLst>
              </p:cNvPr>
              <p:cNvSpPr/>
              <p:nvPr/>
            </p:nvSpPr>
            <p:spPr>
              <a:xfrm>
                <a:off x="1828255" y="5445434"/>
                <a:ext cx="54406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EF3B5DE-325E-388C-8DD0-58FEA79F0D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255" y="5445434"/>
                <a:ext cx="5440657" cy="523220"/>
              </a:xfrm>
              <a:prstGeom prst="rect">
                <a:avLst/>
              </a:prstGeom>
              <a:blipFill>
                <a:blip r:embed="rId18"/>
                <a:stretch>
                  <a:fillRect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A6FE718B-D2F3-AD4E-D56B-6BA2B879051F}"/>
                  </a:ext>
                </a:extLst>
              </p:cNvPr>
              <p:cNvSpPr/>
              <p:nvPr/>
            </p:nvSpPr>
            <p:spPr>
              <a:xfrm>
                <a:off x="1752279" y="6033963"/>
                <a:ext cx="55512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A6FE718B-D2F3-AD4E-D56B-6BA2B8790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279" y="6033963"/>
                <a:ext cx="5551263" cy="523220"/>
              </a:xfrm>
              <a:prstGeom prst="rect">
                <a:avLst/>
              </a:prstGeom>
              <a:blipFill>
                <a:blip r:embed="rId19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TextBox 149">
            <a:extLst>
              <a:ext uri="{FF2B5EF4-FFF2-40B4-BE49-F238E27FC236}">
                <a16:creationId xmlns:a16="http://schemas.microsoft.com/office/drawing/2014/main" id="{9C8FC67E-C06E-3AA5-0E6F-6572F324706B}"/>
              </a:ext>
            </a:extLst>
          </p:cNvPr>
          <p:cNvSpPr txBox="1"/>
          <p:nvPr/>
        </p:nvSpPr>
        <p:spPr>
          <a:xfrm>
            <a:off x="9369168" y="2339727"/>
            <a:ext cx="1724964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Equivalent Body Forces</a:t>
            </a:r>
            <a:endParaRPr lang="en-US" sz="2400" b="1" i="1" dirty="0"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  <p:sp>
        <p:nvSpPr>
          <p:cNvPr id="11" name="Left-right Arrow 10">
            <a:extLst>
              <a:ext uri="{FF2B5EF4-FFF2-40B4-BE49-F238E27FC236}">
                <a16:creationId xmlns:a16="http://schemas.microsoft.com/office/drawing/2014/main" id="{8DF0F3C7-8B2A-E7E9-C81A-6AFC7394393F}"/>
              </a:ext>
            </a:extLst>
          </p:cNvPr>
          <p:cNvSpPr/>
          <p:nvPr/>
        </p:nvSpPr>
        <p:spPr>
          <a:xfrm>
            <a:off x="3471387" y="3312083"/>
            <a:ext cx="937887" cy="3752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ross 12">
            <a:extLst>
              <a:ext uri="{FF2B5EF4-FFF2-40B4-BE49-F238E27FC236}">
                <a16:creationId xmlns:a16="http://schemas.microsoft.com/office/drawing/2014/main" id="{755AE485-5607-5E74-26BD-51ED05664F28}"/>
              </a:ext>
            </a:extLst>
          </p:cNvPr>
          <p:cNvSpPr>
            <a:spLocks noChangeAspect="1"/>
          </p:cNvSpPr>
          <p:nvPr/>
        </p:nvSpPr>
        <p:spPr>
          <a:xfrm>
            <a:off x="7986541" y="3255613"/>
            <a:ext cx="504000" cy="504604"/>
          </a:xfrm>
          <a:prstGeom prst="plus">
            <a:avLst>
              <a:gd name="adj" fmla="val 38304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58F6C65-3C10-721E-C871-DADB61180434}"/>
                  </a:ext>
                </a:extLst>
              </p:cNvPr>
              <p:cNvSpPr/>
              <p:nvPr/>
            </p:nvSpPr>
            <p:spPr>
              <a:xfrm>
                <a:off x="7756386" y="5685761"/>
                <a:ext cx="42687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/>
                  <a:t>Perturbation Parameter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58F6C65-3C10-721E-C871-DADB611804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386" y="5685761"/>
                <a:ext cx="4268797" cy="523220"/>
              </a:xfrm>
              <a:prstGeom prst="rect">
                <a:avLst/>
              </a:prstGeom>
              <a:blipFill>
                <a:blip r:embed="rId20"/>
                <a:stretch>
                  <a:fillRect t="-11628" r="-1775" b="-27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E9C740-789A-32DF-908E-FC5D619D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4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E085E3-4F82-2EB6-46AC-A96BF5EDC53C}"/>
              </a:ext>
            </a:extLst>
          </p:cNvPr>
          <p:cNvSpPr txBox="1"/>
          <p:nvPr/>
        </p:nvSpPr>
        <p:spPr>
          <a:xfrm>
            <a:off x="0" y="25068"/>
            <a:ext cx="102123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4200" dirty="0"/>
              <a:t>Results: Example 2-D Heterogeneous Medium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F27740D-8EA1-3BA9-9794-EFC51F3DBB3B}"/>
                  </a:ext>
                </a:extLst>
              </p:cNvPr>
              <p:cNvSpPr txBox="1"/>
              <p:nvPr/>
            </p:nvSpPr>
            <p:spPr>
              <a:xfrm>
                <a:off x="1468265" y="932499"/>
                <a:ext cx="72596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F27740D-8EA1-3BA9-9794-EFC51F3DB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265" y="932499"/>
                <a:ext cx="725965" cy="246221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E56D6A1A-2B2B-3FDB-D4C0-F337E6618C09}"/>
              </a:ext>
            </a:extLst>
          </p:cNvPr>
          <p:cNvSpPr/>
          <p:nvPr/>
        </p:nvSpPr>
        <p:spPr>
          <a:xfrm>
            <a:off x="339000" y="2077343"/>
            <a:ext cx="3810528" cy="384815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CEC1D46-5625-C156-B8F9-87A63A848C4A}"/>
              </a:ext>
            </a:extLst>
          </p:cNvPr>
          <p:cNvGrpSpPr>
            <a:grpSpLocks noChangeAspect="1"/>
          </p:cNvGrpSpPr>
          <p:nvPr/>
        </p:nvGrpSpPr>
        <p:grpSpPr>
          <a:xfrm>
            <a:off x="421555" y="3914158"/>
            <a:ext cx="1206969" cy="1286550"/>
            <a:chOff x="1288892" y="1811655"/>
            <a:chExt cx="1040130" cy="1108710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353BBEA-575D-5049-3673-DE4E3BA1B736}"/>
                </a:ext>
              </a:extLst>
            </p:cNvPr>
            <p:cNvCxnSpPr/>
            <p:nvPr/>
          </p:nvCxnSpPr>
          <p:spPr>
            <a:xfrm flipV="1">
              <a:off x="1288892" y="18116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5C1E94F7-E1C3-E3E9-A2E2-EFB901E1F26A}"/>
                </a:ext>
              </a:extLst>
            </p:cNvPr>
            <p:cNvCxnSpPr/>
            <p:nvPr/>
          </p:nvCxnSpPr>
          <p:spPr>
            <a:xfrm flipV="1">
              <a:off x="1441292" y="19640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E171BFF6-DDAC-C427-6C35-32F77C2B0711}"/>
                </a:ext>
              </a:extLst>
            </p:cNvPr>
            <p:cNvCxnSpPr/>
            <p:nvPr/>
          </p:nvCxnSpPr>
          <p:spPr>
            <a:xfrm flipV="1">
              <a:off x="1593692" y="21164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361DE458-C2C3-5625-7422-FCB7888126CD}"/>
                </a:ext>
              </a:extLst>
            </p:cNvPr>
            <p:cNvCxnSpPr/>
            <p:nvPr/>
          </p:nvCxnSpPr>
          <p:spPr>
            <a:xfrm flipV="1">
              <a:off x="1746092" y="2268855"/>
              <a:ext cx="582930" cy="65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C17414CB-65C0-A6FD-9C42-D9CC5D552F73}"/>
              </a:ext>
            </a:extLst>
          </p:cNvPr>
          <p:cNvSpPr txBox="1"/>
          <p:nvPr/>
        </p:nvSpPr>
        <p:spPr>
          <a:xfrm>
            <a:off x="436062" y="5219443"/>
            <a:ext cx="99423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0" dirty="0"/>
              <a:t>Incident SH Waves</a:t>
            </a:r>
            <a:endParaRPr lang="en-US" b="0" i="1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296B7B6-9BC4-F2DF-5439-D3EEF7AE06EE}"/>
                  </a:ext>
                </a:extLst>
              </p:cNvPr>
              <p:cNvSpPr txBox="1"/>
              <p:nvPr/>
            </p:nvSpPr>
            <p:spPr>
              <a:xfrm>
                <a:off x="1626323" y="4130188"/>
                <a:ext cx="2390852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b="0" dirty="0"/>
                  <a:t>Background Homogeneous Medium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296B7B6-9BC4-F2DF-5439-D3EEF7AE0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6323" y="4130188"/>
                <a:ext cx="2390852" cy="830997"/>
              </a:xfrm>
              <a:prstGeom prst="rect">
                <a:avLst/>
              </a:prstGeom>
              <a:blipFill>
                <a:blip r:embed="rId3"/>
                <a:stretch>
                  <a:fillRect l="-2116" t="-9091" r="-1587" b="-1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3F91D468-270F-66E4-DDC1-CE3303F4971C}"/>
              </a:ext>
            </a:extLst>
          </p:cNvPr>
          <p:cNvGrpSpPr/>
          <p:nvPr/>
        </p:nvGrpSpPr>
        <p:grpSpPr>
          <a:xfrm>
            <a:off x="1863620" y="1356477"/>
            <a:ext cx="1140519" cy="785624"/>
            <a:chOff x="2527293" y="611642"/>
            <a:chExt cx="1140519" cy="78562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95D7C6EC-ECF9-CC39-1C32-6E4E2950D326}"/>
                </a:ext>
              </a:extLst>
            </p:cNvPr>
            <p:cNvGrpSpPr/>
            <p:nvPr/>
          </p:nvGrpSpPr>
          <p:grpSpPr>
            <a:xfrm>
              <a:off x="2778411" y="872466"/>
              <a:ext cx="505074" cy="478971"/>
              <a:chOff x="2778411" y="872466"/>
              <a:chExt cx="505074" cy="478971"/>
            </a:xfrm>
          </p:grpSpPr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E370E1A2-A8DB-E715-57DB-0B6B5A30A640}"/>
                  </a:ext>
                </a:extLst>
              </p:cNvPr>
              <p:cNvCxnSpPr/>
              <p:nvPr/>
            </p:nvCxnSpPr>
            <p:spPr>
              <a:xfrm flipV="1">
                <a:off x="2791462" y="872466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4F06CCB4-AABA-C4F6-6001-EC4EB9B7422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044000" y="1099987"/>
                <a:ext cx="0" cy="4789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44033448-3F8E-2357-7CF2-AF5E0CB802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78411" y="1100343"/>
                <a:ext cx="387166" cy="24609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A8EE2FC0-4A5A-4F1A-63F8-64DC3EAD7D71}"/>
                    </a:ext>
                  </a:extLst>
                </p:cNvPr>
                <p:cNvSpPr txBox="1"/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1852BC3-2836-EE4B-A432-F959C6B42E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5577" y="1151045"/>
                  <a:ext cx="502235" cy="246221"/>
                </a:xfrm>
                <a:prstGeom prst="rect">
                  <a:avLst/>
                </a:prstGeom>
                <a:blipFill>
                  <a:blip r:embed="rId14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76BCA5B8-9E3B-87BB-44FB-F3792CB09FEA}"/>
                    </a:ext>
                  </a:extLst>
                </p:cNvPr>
                <p:cNvSpPr txBox="1"/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E7F9AFB6-8FAF-D94B-88A0-8CF49E5384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6138" y="850998"/>
                  <a:ext cx="502235" cy="246221"/>
                </a:xfrm>
                <a:prstGeom prst="rect">
                  <a:avLst/>
                </a:prstGeom>
                <a:blipFill>
                  <a:blip r:embed="rId15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666A1260-A431-DB50-5B9E-8F95FB2DA495}"/>
                    </a:ext>
                  </a:extLst>
                </p:cNvPr>
                <p:cNvSpPr txBox="1"/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402D47A5-1FF7-CC4B-9CAA-3C08ADAC18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7293" y="611642"/>
                  <a:ext cx="502235" cy="246221"/>
                </a:xfrm>
                <a:prstGeom prst="rect">
                  <a:avLst/>
                </a:prstGeom>
                <a:blipFill>
                  <a:blip r:embed="rId1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9" name="Curved Right Arrow 38">
            <a:extLst>
              <a:ext uri="{FF2B5EF4-FFF2-40B4-BE49-F238E27FC236}">
                <a16:creationId xmlns:a16="http://schemas.microsoft.com/office/drawing/2014/main" id="{F28361AA-42EF-1168-1462-C4D13426F8AF}"/>
              </a:ext>
            </a:extLst>
          </p:cNvPr>
          <p:cNvSpPr/>
          <p:nvPr/>
        </p:nvSpPr>
        <p:spPr>
          <a:xfrm>
            <a:off x="1979612" y="1152111"/>
            <a:ext cx="270249" cy="189885"/>
          </a:xfrm>
          <a:prstGeom prst="curvedRightArrow">
            <a:avLst>
              <a:gd name="adj1" fmla="val 13945"/>
              <a:gd name="adj2" fmla="val 34872"/>
              <a:gd name="adj3" fmla="val 25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78E9589-8E3D-3CC1-46F4-41DF8D74E129}"/>
              </a:ext>
            </a:extLst>
          </p:cNvPr>
          <p:cNvCxnSpPr/>
          <p:nvPr/>
        </p:nvCxnSpPr>
        <p:spPr>
          <a:xfrm flipV="1">
            <a:off x="2127789" y="1079723"/>
            <a:ext cx="0" cy="96682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79C0EFB-0471-8AD7-9E81-2948450318B7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717477" y="1513431"/>
            <a:ext cx="288000" cy="183060"/>
          </a:xfrm>
          <a:prstGeom prst="straightConnector1">
            <a:avLst/>
          </a:prstGeom>
          <a:ln w="28575">
            <a:solidFill>
              <a:srgbClr val="0070C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9811FC1-7ADF-4CBC-F1F4-ED77B40110DB}"/>
                  </a:ext>
                </a:extLst>
              </p:cNvPr>
              <p:cNvSpPr txBox="1"/>
              <p:nvPr/>
            </p:nvSpPr>
            <p:spPr>
              <a:xfrm>
                <a:off x="2783920" y="1300569"/>
                <a:ext cx="82506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b="0" i="1" dirty="0">
                  <a:solidFill>
                    <a:schemeClr val="accent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9811FC1-7ADF-4CBC-F1F4-ED77B4011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920" y="1300569"/>
                <a:ext cx="825064" cy="246221"/>
              </a:xfrm>
              <a:prstGeom prst="rect">
                <a:avLst/>
              </a:prstGeom>
              <a:blipFill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A323CB7-6FDD-1379-74CB-4908B5351CCD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495919" y="1664189"/>
            <a:ext cx="288000" cy="183060"/>
          </a:xfrm>
          <a:prstGeom prst="straightConnector1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C9E6862-A34E-83E7-2706-55D2332F0341}"/>
              </a:ext>
            </a:extLst>
          </p:cNvPr>
          <p:cNvCxnSpPr/>
          <p:nvPr/>
        </p:nvCxnSpPr>
        <p:spPr>
          <a:xfrm flipV="1">
            <a:off x="1215154" y="3514330"/>
            <a:ext cx="582930" cy="6515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3149644-E2C9-EECF-D268-C0E521D82213}"/>
              </a:ext>
            </a:extLst>
          </p:cNvPr>
          <p:cNvCxnSpPr>
            <a:cxnSpLocks/>
          </p:cNvCxnSpPr>
          <p:nvPr/>
        </p:nvCxnSpPr>
        <p:spPr>
          <a:xfrm>
            <a:off x="1798084" y="3514330"/>
            <a:ext cx="0" cy="68424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DB4C6A9-F7DC-8EEF-71D9-0E8B7B6353D8}"/>
                  </a:ext>
                </a:extLst>
              </p:cNvPr>
              <p:cNvSpPr txBox="1"/>
              <p:nvPr/>
            </p:nvSpPr>
            <p:spPr>
              <a:xfrm>
                <a:off x="1506558" y="3766164"/>
                <a:ext cx="313523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DB4C6A9-F7DC-8EEF-71D9-0E8B7B635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58" y="3766164"/>
                <a:ext cx="313523" cy="215444"/>
              </a:xfrm>
              <a:prstGeom prst="rect">
                <a:avLst/>
              </a:prstGeom>
              <a:blipFill>
                <a:blip r:embed="rId18"/>
                <a:stretch>
                  <a:fillRect l="-11538" r="-7692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>
            <a:extLst>
              <a:ext uri="{FF2B5EF4-FFF2-40B4-BE49-F238E27FC236}">
                <a16:creationId xmlns:a16="http://schemas.microsoft.com/office/drawing/2014/main" id="{D763234C-50E9-EB02-9007-D029A6FDF2E4}"/>
              </a:ext>
            </a:extLst>
          </p:cNvPr>
          <p:cNvSpPr/>
          <p:nvPr/>
        </p:nvSpPr>
        <p:spPr>
          <a:xfrm rot="10285308">
            <a:off x="1442270" y="3679559"/>
            <a:ext cx="457509" cy="382033"/>
          </a:xfrm>
          <a:prstGeom prst="arc">
            <a:avLst>
              <a:gd name="adj1" fmla="val 14683045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FFCB51C-3C43-CCAE-F956-F62918231BF4}"/>
                  </a:ext>
                </a:extLst>
              </p:cNvPr>
              <p:cNvSpPr txBox="1"/>
              <p:nvPr/>
            </p:nvSpPr>
            <p:spPr>
              <a:xfrm>
                <a:off x="2160364" y="2267932"/>
                <a:ext cx="7545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FFCB51C-3C43-CCAE-F956-F62918231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364" y="2267932"/>
                <a:ext cx="754527" cy="276999"/>
              </a:xfrm>
              <a:prstGeom prst="rect">
                <a:avLst/>
              </a:prstGeom>
              <a:blipFill>
                <a:blip r:embed="rId19"/>
                <a:stretch>
                  <a:fillRect l="-1639" t="-8696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EA137F4-509E-CA6A-E105-F147B44E37DC}"/>
              </a:ext>
            </a:extLst>
          </p:cNvPr>
          <p:cNvCxnSpPr/>
          <p:nvPr/>
        </p:nvCxnSpPr>
        <p:spPr>
          <a:xfrm>
            <a:off x="2140234" y="2107529"/>
            <a:ext cx="0" cy="61200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E080D3F-B551-BA67-F4BD-80FB4ECBA39A}"/>
              </a:ext>
            </a:extLst>
          </p:cNvPr>
          <p:cNvSpPr/>
          <p:nvPr/>
        </p:nvSpPr>
        <p:spPr>
          <a:xfrm>
            <a:off x="1857794" y="2757986"/>
            <a:ext cx="584137" cy="584775"/>
          </a:xfrm>
          <a:prstGeom prst="rect">
            <a:avLst/>
          </a:prstGeom>
          <a:blipFill>
            <a:blip r:embed="rId20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ED75D45-A5A8-8085-AB75-3211163D8731}"/>
              </a:ext>
            </a:extLst>
          </p:cNvPr>
          <p:cNvCxnSpPr/>
          <p:nvPr/>
        </p:nvCxnSpPr>
        <p:spPr>
          <a:xfrm>
            <a:off x="2542876" y="2737703"/>
            <a:ext cx="0" cy="61200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53667B3-6A58-CC25-0DDE-C155BB922DC6}"/>
                  </a:ext>
                </a:extLst>
              </p:cNvPr>
              <p:cNvSpPr txBox="1"/>
              <p:nvPr/>
            </p:nvSpPr>
            <p:spPr>
              <a:xfrm>
                <a:off x="2535896" y="2877082"/>
                <a:ext cx="7545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53667B3-6A58-CC25-0DDE-C155BB922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896" y="2877082"/>
                <a:ext cx="754527" cy="276999"/>
              </a:xfrm>
              <a:prstGeom prst="rect">
                <a:avLst/>
              </a:prstGeom>
              <a:blipFill>
                <a:blip r:embed="rId21"/>
                <a:stretch>
                  <a:fillRect l="-1639" t="-8696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97682E0-2924-B54D-09CB-78E1A02491D9}"/>
              </a:ext>
            </a:extLst>
          </p:cNvPr>
          <p:cNvCxnSpPr>
            <a:cxnSpLocks/>
          </p:cNvCxnSpPr>
          <p:nvPr/>
        </p:nvCxnSpPr>
        <p:spPr>
          <a:xfrm rot="5400000">
            <a:off x="2155049" y="3162329"/>
            <a:ext cx="0" cy="61200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E04F77B-A093-2510-295D-0D30B99051B4}"/>
                  </a:ext>
                </a:extLst>
              </p:cNvPr>
              <p:cNvSpPr txBox="1"/>
              <p:nvPr/>
            </p:nvSpPr>
            <p:spPr>
              <a:xfrm>
                <a:off x="1906828" y="3469907"/>
                <a:ext cx="7545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E04F77B-A093-2510-295D-0D30B9905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828" y="3469907"/>
                <a:ext cx="754527" cy="276999"/>
              </a:xfrm>
              <a:prstGeom prst="rect">
                <a:avLst/>
              </a:prstGeom>
              <a:blipFill>
                <a:blip r:embed="rId22"/>
                <a:stretch>
                  <a:fillRect l="-3333" t="-8696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DB29F53-8723-E985-9720-DBD7BD55BAAA}"/>
                  </a:ext>
                </a:extLst>
              </p:cNvPr>
              <p:cNvSpPr/>
              <p:nvPr/>
            </p:nvSpPr>
            <p:spPr>
              <a:xfrm>
                <a:off x="1843165" y="2792685"/>
                <a:ext cx="658600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DB29F53-8723-E985-9720-DBD7BD55BA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165" y="2792685"/>
                <a:ext cx="658600" cy="369332"/>
              </a:xfrm>
              <a:prstGeom prst="rect">
                <a:avLst/>
              </a:prstGeom>
              <a:blipFill>
                <a:blip r:embed="rId23"/>
                <a:stretch>
                  <a:fillRect l="-3774" b="-64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4F50297F-EC01-7365-9EE0-725AD3585516}"/>
              </a:ext>
            </a:extLst>
          </p:cNvPr>
          <p:cNvSpPr txBox="1"/>
          <p:nvPr/>
        </p:nvSpPr>
        <p:spPr>
          <a:xfrm>
            <a:off x="7198452" y="1284744"/>
            <a:ext cx="1728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2</a:t>
            </a:r>
            <a:r>
              <a:rPr lang="en-US" sz="1600" b="0" dirty="0"/>
              <a:t>0% heterogeneous</a:t>
            </a:r>
            <a:endParaRPr lang="en-US" sz="1600" b="0" dirty="0">
              <a:latin typeface="Cambria Math" panose="02040503050406030204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9593AE7-8965-50EA-B1BB-6DE6649AF408}"/>
              </a:ext>
            </a:extLst>
          </p:cNvPr>
          <p:cNvSpPr txBox="1"/>
          <p:nvPr/>
        </p:nvSpPr>
        <p:spPr>
          <a:xfrm>
            <a:off x="5104567" y="1267811"/>
            <a:ext cx="1728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0" dirty="0"/>
              <a:t>10% heterogeneous</a:t>
            </a:r>
            <a:endParaRPr lang="en-US" sz="1600" b="0" dirty="0">
              <a:latin typeface="Cambria Math" panose="02040503050406030204" pitchFamily="18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B08B2E6-3AD6-7787-B033-B62C018A071B}"/>
              </a:ext>
            </a:extLst>
          </p:cNvPr>
          <p:cNvGrpSpPr/>
          <p:nvPr/>
        </p:nvGrpSpPr>
        <p:grpSpPr>
          <a:xfrm>
            <a:off x="4354602" y="1491706"/>
            <a:ext cx="4719852" cy="2082314"/>
            <a:chOff x="1354042" y="547632"/>
            <a:chExt cx="6626931" cy="26385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CDB23D44-3BE1-3A3A-3186-D224BDA6456E}"/>
                    </a:ext>
                  </a:extLst>
                </p:cNvPr>
                <p:cNvSpPr txBox="1"/>
                <p:nvPr/>
              </p:nvSpPr>
              <p:spPr>
                <a:xfrm>
                  <a:off x="2708968" y="2913164"/>
                  <a:ext cx="1760088" cy="27299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Frequency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𝐻𝑧</m:t>
                          </m:r>
                        </m:e>
                      </m:d>
                    </m:oMath>
                  </a14:m>
                  <a:endParaRPr lang="en-US" sz="14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CDB23D44-3BE1-3A3A-3186-D224BDA645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8968" y="2913164"/>
                  <a:ext cx="1760088" cy="272991"/>
                </a:xfrm>
                <a:prstGeom prst="rect">
                  <a:avLst/>
                </a:prstGeom>
                <a:blipFill>
                  <a:blip r:embed="rId24"/>
                  <a:stretch>
                    <a:fillRect l="-10101" t="-22222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CC9FEBC9-3721-AA1D-0D65-46D3EB019874}"/>
                    </a:ext>
                  </a:extLst>
                </p:cNvPr>
                <p:cNvSpPr txBox="1"/>
                <p:nvPr/>
              </p:nvSpPr>
              <p:spPr>
                <a:xfrm rot="16200000">
                  <a:off x="576517" y="1370500"/>
                  <a:ext cx="2151630" cy="59658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%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Amplificatoni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Rotational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Spectra</m:t>
                        </m:r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CC9FEBC9-3721-AA1D-0D65-46D3EB0198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576517" y="1370500"/>
                  <a:ext cx="2151630" cy="596580"/>
                </a:xfrm>
                <a:prstGeom prst="rect">
                  <a:avLst/>
                </a:prstGeom>
                <a:blipFill>
                  <a:blip r:embed="rId25"/>
                  <a:stretch>
                    <a:fillRect l="-2857" t="-5224" r="-34286" b="-373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4EDBFF5A-5EE0-4429-13EF-6F08AFDF8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2005329" y="547632"/>
              <a:ext cx="3048000" cy="2400300"/>
            </a:xfrm>
            <a:prstGeom prst="rect">
              <a:avLst/>
            </a:prstGeom>
          </p:spPr>
        </p:pic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C1F5FB9B-B45C-7CF4-5994-5476D6924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4883770" y="547989"/>
              <a:ext cx="3097203" cy="2417649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F55A1CD-C161-CC97-0E53-FA8F848B664D}"/>
              </a:ext>
            </a:extLst>
          </p:cNvPr>
          <p:cNvGrpSpPr/>
          <p:nvPr/>
        </p:nvGrpSpPr>
        <p:grpSpPr>
          <a:xfrm>
            <a:off x="4374400" y="3659736"/>
            <a:ext cx="4736030" cy="2021358"/>
            <a:chOff x="1432627" y="3459523"/>
            <a:chExt cx="6592007" cy="25877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1BD08D21-0F78-B6B3-7847-066CE2B21C88}"/>
                    </a:ext>
                  </a:extLst>
                </p:cNvPr>
                <p:cNvSpPr txBox="1"/>
                <p:nvPr/>
              </p:nvSpPr>
              <p:spPr>
                <a:xfrm rot="16200000">
                  <a:off x="533161" y="4358989"/>
                  <a:ext cx="2476501" cy="67756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%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Amplificatoni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Translatioinal</m:t>
                        </m:r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Spectr</m:t>
                        </m:r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oMath>
                    </m:oMathPara>
                  </a14:m>
                  <a:endParaRPr lang="en-US" sz="16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1BD08D21-0F78-B6B3-7847-066CE2B21C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533161" y="4358989"/>
                  <a:ext cx="2476501" cy="677569"/>
                </a:xfrm>
                <a:prstGeom prst="rect">
                  <a:avLst/>
                </a:prstGeom>
                <a:blipFill>
                  <a:blip r:embed="rId28"/>
                  <a:stretch>
                    <a:fillRect l="-5128" t="-1961" r="-20513" b="-26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B6254CA0-5E16-D6DB-9054-3EE28BD24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4930906" y="3512469"/>
              <a:ext cx="3093728" cy="2534775"/>
            </a:xfrm>
            <a:prstGeom prst="rect">
              <a:avLst/>
            </a:prstGeom>
          </p:spPr>
        </p:pic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3438A940-182A-0209-5F5A-3F924B1D34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2005328" y="3481816"/>
              <a:ext cx="3138919" cy="2534775"/>
            </a:xfrm>
            <a:prstGeom prst="rect">
              <a:avLst/>
            </a:prstGeom>
          </p:spPr>
        </p:pic>
      </p:grpSp>
      <p:sp>
        <p:nvSpPr>
          <p:cNvPr id="7" name="Vertical Scroll 6">
            <a:extLst>
              <a:ext uri="{FF2B5EF4-FFF2-40B4-BE49-F238E27FC236}">
                <a16:creationId xmlns:a16="http://schemas.microsoft.com/office/drawing/2014/main" id="{F1E4426F-B59B-E167-5C77-E9B941F4358E}"/>
              </a:ext>
            </a:extLst>
          </p:cNvPr>
          <p:cNvSpPr/>
          <p:nvPr/>
        </p:nvSpPr>
        <p:spPr>
          <a:xfrm>
            <a:off x="9025765" y="893459"/>
            <a:ext cx="3166235" cy="5492527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To know further details, please join</a:t>
            </a:r>
          </a:p>
          <a:p>
            <a:pPr algn="ctr"/>
            <a:r>
              <a:rPr lang="en-US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b="1" dirty="0"/>
              <a:t>SM2.2</a:t>
            </a:r>
          </a:p>
          <a:p>
            <a:pPr algn="ctr"/>
            <a:r>
              <a:rPr lang="en-US" dirty="0"/>
              <a:t>“</a:t>
            </a:r>
            <a:r>
              <a:rPr lang="en-IN" b="1" dirty="0"/>
              <a:t>Direct observation of seismic wavefield gradients – a new approach to seismic experiments”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at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r>
              <a:rPr lang="en-US" b="1" dirty="0"/>
              <a:t>18:03 (CEST)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>
                <a:hlinkClick r:id="rId31"/>
              </a:rPr>
              <a:t>https://meetingorganizer.copernicus.org/EGU22/session/42867#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0397D70-639B-BBCC-27A8-2403484676EE}"/>
                  </a:ext>
                </a:extLst>
              </p:cNvPr>
              <p:cNvSpPr txBox="1"/>
              <p:nvPr/>
            </p:nvSpPr>
            <p:spPr>
              <a:xfrm>
                <a:off x="7386389" y="3358982"/>
                <a:ext cx="125357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0" dirty="0"/>
                  <a:t>Frequency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𝐻𝑧</m:t>
                        </m:r>
                      </m:e>
                    </m:d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30397D70-639B-BBCC-27A8-240348467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389" y="3358982"/>
                <a:ext cx="1253575" cy="215444"/>
              </a:xfrm>
              <a:prstGeom prst="rect">
                <a:avLst/>
              </a:prstGeom>
              <a:blipFill>
                <a:blip r:embed="rId32"/>
                <a:stretch>
                  <a:fillRect l="-9000" t="-2222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F251111-A212-E81F-2E0F-7FEA002C02C2}"/>
                  </a:ext>
                </a:extLst>
              </p:cNvPr>
              <p:cNvSpPr txBox="1"/>
              <p:nvPr/>
            </p:nvSpPr>
            <p:spPr>
              <a:xfrm>
                <a:off x="5345191" y="5603905"/>
                <a:ext cx="125357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0" dirty="0"/>
                  <a:t>Frequency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𝐻𝑧</m:t>
                        </m:r>
                      </m:e>
                    </m:d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F251111-A212-E81F-2E0F-7FEA002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191" y="5603905"/>
                <a:ext cx="1253575" cy="215444"/>
              </a:xfrm>
              <a:prstGeom prst="rect">
                <a:avLst/>
              </a:prstGeom>
              <a:blipFill>
                <a:blip r:embed="rId33"/>
                <a:stretch>
                  <a:fillRect l="-8000" t="-27778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B49F2AEA-4F64-A252-6F39-B28D0A08B562}"/>
                  </a:ext>
                </a:extLst>
              </p:cNvPr>
              <p:cNvSpPr txBox="1"/>
              <p:nvPr/>
            </p:nvSpPr>
            <p:spPr>
              <a:xfrm>
                <a:off x="7411420" y="5620838"/>
                <a:ext cx="125357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b="0" dirty="0"/>
                  <a:t>Frequency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𝐻𝑧</m:t>
                        </m:r>
                      </m:e>
                    </m:d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B49F2AEA-4F64-A252-6F39-B28D0A08B5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20" y="5620838"/>
                <a:ext cx="1253575" cy="215444"/>
              </a:xfrm>
              <a:prstGeom prst="rect">
                <a:avLst/>
              </a:prstGeom>
              <a:blipFill>
                <a:blip r:embed="rId34"/>
                <a:stretch>
                  <a:fillRect l="-8000" t="-2222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670F587-0657-75A1-8BAB-AF8ECE16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5755-B694-E145-8117-F875D13ACC4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6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887C3D0-85D1-DFB4-E2B9-1596226FBB88}"/>
              </a:ext>
            </a:extLst>
          </p:cNvPr>
          <p:cNvSpPr txBox="1"/>
          <p:nvPr/>
        </p:nvSpPr>
        <p:spPr>
          <a:xfrm>
            <a:off x="12029" y="-3409"/>
            <a:ext cx="12192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Acknowledgement </a:t>
            </a:r>
          </a:p>
          <a:p>
            <a:endParaRPr lang="en-US" sz="36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endParaRPr lang="en-US" sz="36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US" sz="16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US" sz="16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US" sz="16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US" sz="16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en-US" sz="26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The authors are grateful to Geological Survey Ireland (GSI) for funding this research.</a:t>
            </a:r>
          </a:p>
        </p:txBody>
      </p:sp>
      <p:pic>
        <p:nvPicPr>
          <p:cNvPr id="57" name="Picture 5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305578F-23BA-3E93-AF34-F12D0E442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225" y="4099092"/>
            <a:ext cx="5460844" cy="187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273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3269</TotalTime>
  <Words>394</Words>
  <Application>Microsoft Macintosh PowerPoint</Application>
  <PresentationFormat>Widescreen</PresentationFormat>
  <Paragraphs>102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Garamond</vt:lpstr>
      <vt:lpstr>Wingdings</vt:lpstr>
      <vt:lpstr>Office Theme</vt:lpstr>
      <vt:lpstr>Semi-Analytical Method for Simulating  Rotational Ground Motion in Two-Dimensional Heterogeneous Elastic Half-Space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VKSingla</dc:creator>
  <cp:lastModifiedBy>Varun Singla</cp:lastModifiedBy>
  <cp:revision>230</cp:revision>
  <dcterms:created xsi:type="dcterms:W3CDTF">2021-03-10T08:25:32Z</dcterms:created>
  <dcterms:modified xsi:type="dcterms:W3CDTF">2022-05-20T11:13:19Z</dcterms:modified>
</cp:coreProperties>
</file>