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96eb88957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96eb8895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580bf564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580bf564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580bf5648_0_6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580bf564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e89ade698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e89ade69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e89ade69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e89ade69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580bf5648_0_8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580bf564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f90357f_0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f90357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89ade698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e89ade69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e89ade698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e89ade69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Magnetospheric Responses to Solar Wind Pc5 Density Fluctuations From 2D Hybrid Vlasov Simulation</a:t>
            </a:r>
            <a:endParaRPr b="1" sz="3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1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Hongyang Zhou, Lucile Turc, &amp; the Vlasiator team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Helsinki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Near the Magnetopause</a:t>
            </a:r>
            <a:endParaRPr/>
          </a:p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22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Vlasiator: A </a:t>
            </a:r>
            <a:r>
              <a:rPr lang="en" sz="2750"/>
              <a:t>Collisionless Hybrid Vlasov Plasma Model</a:t>
            </a:r>
            <a:endParaRPr sz="2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Direct Vlasov equation solver for each ion species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Massless electrons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Generalized Ohm’s law up to ∇P</a:t>
            </a:r>
            <a:r>
              <a:rPr baseline="-25000" lang="en">
                <a:solidFill>
                  <a:schemeClr val="dk1"/>
                </a:solidFill>
              </a:rPr>
              <a:t>e</a:t>
            </a:r>
            <a:r>
              <a:rPr lang="en">
                <a:solidFill>
                  <a:schemeClr val="dk1"/>
                </a:solidFill>
              </a:rPr>
              <a:t> term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2D + 3V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NEW</a:t>
            </a:r>
            <a:r>
              <a:rPr lang="en">
                <a:solidFill>
                  <a:schemeClr val="dk1"/>
                </a:solidFill>
              </a:rPr>
              <a:t>: time-varying Maxwellian boundary conditions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41887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0675" y="1574250"/>
            <a:ext cx="103822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View</a:t>
            </a:r>
            <a:endParaRPr/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100" y="322200"/>
            <a:ext cx="3889486" cy="47346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66275" y="1135225"/>
            <a:ext cx="3251400" cy="3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Proton only for this run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Meridional plane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Solar wind conditions: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n = 2 amu/cc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v = 600 km/s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 = 5e5 K, Maxwellian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 = [0, 0, -5] nT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Δn = 1 amu/cc, period = 150 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Avg MA = 7.8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View</a:t>
            </a:r>
            <a:endParaRPr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425" y="171525"/>
            <a:ext cx="5535898" cy="4751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Poynting Fluxes</a:t>
            </a:r>
            <a:endParaRPr sz="2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350" y="905500"/>
            <a:ext cx="6581801" cy="411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Space-Time Analysis</a:t>
            </a:r>
            <a:endParaRPr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920250" cy="29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7175" y="1170125"/>
            <a:ext cx="2920250" cy="29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474" y="1170125"/>
            <a:ext cx="2938926" cy="29389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126750" y="3251475"/>
            <a:ext cx="77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</a:t>
            </a:r>
            <a:r>
              <a:rPr lang="en" sz="800"/>
              <a:t>A</a:t>
            </a:r>
            <a:r>
              <a:rPr lang="en" sz="1300"/>
              <a:t>~10</a:t>
            </a:r>
            <a:endParaRPr sz="1300"/>
          </a:p>
        </p:txBody>
      </p:sp>
      <p:sp>
        <p:nvSpPr>
          <p:cNvPr id="98" name="Google Shape;98;p18"/>
          <p:cNvSpPr txBox="1"/>
          <p:nvPr/>
        </p:nvSpPr>
        <p:spPr>
          <a:xfrm>
            <a:off x="2202950" y="2962400"/>
            <a:ext cx="77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</a:t>
            </a:r>
            <a:r>
              <a:rPr lang="en" sz="800"/>
              <a:t>A</a:t>
            </a:r>
            <a:r>
              <a:rPr lang="en" sz="1300"/>
              <a:t>~5</a:t>
            </a:r>
            <a:endParaRPr sz="1300"/>
          </a:p>
        </p:txBody>
      </p:sp>
      <p:cxnSp>
        <p:nvCxnSpPr>
          <p:cNvPr id="99" name="Google Shape;99;p18"/>
          <p:cNvCxnSpPr/>
          <p:nvPr/>
        </p:nvCxnSpPr>
        <p:spPr>
          <a:xfrm>
            <a:off x="609650" y="1331425"/>
            <a:ext cx="0" cy="2522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100" name="Google Shape;100;p18"/>
          <p:cNvCxnSpPr/>
          <p:nvPr/>
        </p:nvCxnSpPr>
        <p:spPr>
          <a:xfrm flipH="1">
            <a:off x="2046400" y="1324425"/>
            <a:ext cx="581400" cy="2557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8"/>
          <p:cNvCxnSpPr/>
          <p:nvPr/>
        </p:nvCxnSpPr>
        <p:spPr>
          <a:xfrm>
            <a:off x="3537000" y="1331425"/>
            <a:ext cx="0" cy="25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8"/>
          <p:cNvCxnSpPr/>
          <p:nvPr/>
        </p:nvCxnSpPr>
        <p:spPr>
          <a:xfrm>
            <a:off x="6436325" y="1292700"/>
            <a:ext cx="0" cy="2522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</a:t>
            </a:r>
            <a:r>
              <a:rPr lang="en">
                <a:solidFill>
                  <a:schemeClr val="dk1"/>
                </a:solidFill>
              </a:rPr>
              <a:t>ime-varying boundary conditions for the hybrid Vlasov model Vlasiator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2D global magnetosphere run with varying upstream density</a:t>
            </a:r>
            <a:endParaRPr>
              <a:solidFill>
                <a:schemeClr val="dk1"/>
              </a:solidFill>
            </a:endParaRPr>
          </a:p>
          <a:p>
            <a:pPr indent="-30956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500">
                <a:solidFill>
                  <a:schemeClr val="dk1"/>
                </a:solidFill>
              </a:rPr>
              <a:t>Signatures of various wave modes’ propagation</a:t>
            </a:r>
            <a:endParaRPr sz="1500">
              <a:solidFill>
                <a:schemeClr val="dk1"/>
              </a:solidFill>
            </a:endParaRPr>
          </a:p>
          <a:p>
            <a:pPr indent="-30956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500">
                <a:solidFill>
                  <a:schemeClr val="dk1"/>
                </a:solidFill>
              </a:rPr>
              <a:t>Modulations to the magnetosheath and magnetopause primarily led by fast modes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Modulation of mirror mode/EMIC mode wave powers as a function of upstream conditions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[Zhou+ 2022], to be submitted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Satellite Analysis</a:t>
            </a:r>
            <a:endParaRPr/>
          </a:p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0125"/>
            <a:ext cx="7641951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Satellite Analysis</a:t>
            </a:r>
            <a:endParaRPr/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0125"/>
            <a:ext cx="7641951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