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59" r:id="rId1"/>
  </p:sldMasterIdLst>
  <p:notesMasterIdLst>
    <p:notesMasterId r:id="rId17"/>
  </p:notesMasterIdLst>
  <p:sldIdLst>
    <p:sldId id="308" r:id="rId2"/>
    <p:sldId id="317" r:id="rId3"/>
    <p:sldId id="318" r:id="rId4"/>
    <p:sldId id="319" r:id="rId5"/>
    <p:sldId id="321" r:id="rId6"/>
    <p:sldId id="320" r:id="rId7"/>
    <p:sldId id="265" r:id="rId8"/>
    <p:sldId id="264" r:id="rId9"/>
    <p:sldId id="270" r:id="rId10"/>
    <p:sldId id="274" r:id="rId11"/>
    <p:sldId id="329" r:id="rId12"/>
    <p:sldId id="315" r:id="rId13"/>
    <p:sldId id="328" r:id="rId14"/>
    <p:sldId id="322" r:id="rId15"/>
    <p:sldId id="330" r:id="rId16"/>
  </p:sldIdLst>
  <p:sldSz cx="24742775" cy="13716000"/>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3768"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3768"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3768"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3768"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3768"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3768"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3768"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3768"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3768" b="0" i="0" u="none" strike="noStrike" cap="none" baseline="0">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Раздел по умолчанию" id="{1CCCB284-FAD9-4ACF-BBE5-987686199942}">
          <p14:sldIdLst>
            <p14:sldId id="308"/>
            <p14:sldId id="317"/>
            <p14:sldId id="318"/>
            <p14:sldId id="319"/>
            <p14:sldId id="321"/>
            <p14:sldId id="320"/>
            <p14:sldId id="265"/>
            <p14:sldId id="264"/>
            <p14:sldId id="270"/>
            <p14:sldId id="274"/>
            <p14:sldId id="329"/>
            <p14:sldId id="315"/>
            <p14:sldId id="328"/>
            <p14:sldId id="322"/>
            <p14:sldId id="330"/>
          </p14:sldIdLst>
        </p14:section>
      </p14:sectionLst>
    </p:ext>
    <p:ext uri="{EFAFB233-063F-42B5-8137-9DF3F51BA10A}">
      <p15:sldGuideLst xmlns:p15="http://schemas.microsoft.com/office/powerpoint/2012/main">
        <p15:guide id="1" orient="horz" pos="555" userDrawn="1">
          <p15:clr>
            <a:srgbClr val="A4A3A4"/>
          </p15:clr>
        </p15:guide>
        <p15:guide id="2" pos="7793" userDrawn="1">
          <p15:clr>
            <a:srgbClr val="A4A3A4"/>
          </p15:clr>
        </p15:guide>
        <p15:guide id="4" pos="10296" userDrawn="1">
          <p15:clr>
            <a:srgbClr val="A4A3A4"/>
          </p15:clr>
        </p15:guide>
        <p15:guide id="5" pos="5472" userDrawn="1">
          <p15:clr>
            <a:srgbClr val="A4A3A4"/>
          </p15:clr>
        </p15:guide>
        <p15:guide id="7" pos="660" userDrawn="1">
          <p15:clr>
            <a:srgbClr val="A4A3A4"/>
          </p15:clr>
        </p15:guide>
        <p15:guide id="8" pos="14914" userDrawn="1">
          <p15:clr>
            <a:srgbClr val="A4A3A4"/>
          </p15:clr>
        </p15:guide>
        <p15:guide id="12" orient="horz" pos="8085" userDrawn="1">
          <p15:clr>
            <a:srgbClr val="A4A3A4"/>
          </p15:clr>
        </p15:guide>
        <p15:guide id="13" orient="horz" pos="1864" userDrawn="1">
          <p15:clr>
            <a:srgbClr val="A4A3A4"/>
          </p15:clr>
        </p15:guide>
        <p15:guide id="14" pos="11346" userDrawn="1">
          <p15:clr>
            <a:srgbClr val="A4A3A4"/>
          </p15:clr>
        </p15:guide>
        <p15:guide id="15" pos="4232" userDrawn="1">
          <p15:clr>
            <a:srgbClr val="A4A3A4"/>
          </p15:clr>
        </p15:guide>
        <p15:guide id="16" orient="horz" pos="257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er" initials="u" lastIdx="1" clrIdx="0">
    <p:extLst>
      <p:ext uri="{19B8F6BF-5375-455C-9EA6-DF929625EA0E}">
        <p15:presenceInfo xmlns:p15="http://schemas.microsoft.com/office/powerpoint/2012/main" userId="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3E3E3E"/>
    <a:srgbClr val="0072BC"/>
    <a:srgbClr val="92C5EB"/>
    <a:srgbClr val="9B9692"/>
    <a:srgbClr val="525252"/>
    <a:srgbClr val="9BFF77"/>
    <a:srgbClr val="D5E8F7"/>
    <a:srgbClr val="6EFF3B"/>
    <a:srgbClr val="CBE6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272" autoAdjust="0"/>
    <p:restoredTop sz="93941" autoAdjust="0"/>
  </p:normalViewPr>
  <p:slideViewPr>
    <p:cSldViewPr>
      <p:cViewPr varScale="1">
        <p:scale>
          <a:sx n="32" d="100"/>
          <a:sy n="32" d="100"/>
        </p:scale>
        <p:origin x="740" y="48"/>
      </p:cViewPr>
      <p:guideLst>
        <p:guide orient="horz" pos="555"/>
        <p:guide pos="7793"/>
        <p:guide pos="10296"/>
        <p:guide pos="5472"/>
        <p:guide pos="660"/>
        <p:guide pos="14914"/>
        <p:guide orient="horz" pos="8085"/>
        <p:guide orient="horz" pos="1864"/>
        <p:guide pos="11346"/>
        <p:guide pos="4232"/>
        <p:guide orient="horz" pos="2570"/>
      </p:guideLst>
    </p:cSldViewPr>
  </p:slideViewPr>
  <p:notesTextViewPr>
    <p:cViewPr>
      <p:scale>
        <a:sx n="66" d="100"/>
        <a:sy n="66" d="100"/>
      </p:scale>
      <p:origin x="0" y="0"/>
    </p:cViewPr>
  </p:notesTextViewPr>
  <p:sorterViewPr>
    <p:cViewPr>
      <p:scale>
        <a:sx n="100" d="100"/>
        <a:sy n="100" d="100"/>
      </p:scale>
      <p:origin x="0" y="-735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G:\&#1052;&#1086;&#1081;%20&#1076;&#1080;&#1089;&#1082;\Transfer%20(MBP%20-%20IDG-WS-01)\&#1055;&#1086;&#1087;&#1099;&#1090;&#1082;&#1072;%202\&#1043;&#1088;&#1072;&#1092;&#1080;&#1082;&#1080;.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138487514065607"/>
          <c:y val="3.645498532634564E-2"/>
          <c:w val="0.72477638888888896"/>
          <c:h val="0.73137658730158728"/>
        </c:manualLayout>
      </c:layout>
      <c:scatterChart>
        <c:scatterStyle val="smoothMarker"/>
        <c:varyColors val="0"/>
        <c:ser>
          <c:idx val="0"/>
          <c:order val="0"/>
          <c:tx>
            <c:v>Поровое давление</c:v>
          </c:tx>
          <c:spPr>
            <a:ln w="19050" cap="rnd">
              <a:solidFill>
                <a:schemeClr val="bg2">
                  <a:lumMod val="75000"/>
                </a:schemeClr>
              </a:solidFill>
              <a:prstDash val="solid"/>
              <a:round/>
            </a:ln>
            <a:effectLst/>
          </c:spPr>
          <c:marker>
            <c:symbol val="none"/>
          </c:marker>
          <c:xVal>
            <c:numRef>
              <c:f>Sheet1!$B$4:$B$176</c:f>
              <c:numCache>
                <c:formatCode>General</c:formatCode>
                <c:ptCount val="173"/>
                <c:pt idx="0">
                  <c:v>0</c:v>
                </c:pt>
                <c:pt idx="1">
                  <c:v>5.2246899999999999E-2</c:v>
                </c:pt>
                <c:pt idx="2">
                  <c:v>0.40033799999999997</c:v>
                </c:pt>
                <c:pt idx="3">
                  <c:v>0.49911099999999997</c:v>
                </c:pt>
                <c:pt idx="4">
                  <c:v>0.56417499999999998</c:v>
                </c:pt>
                <c:pt idx="5">
                  <c:v>0.78896100000000002</c:v>
                </c:pt>
                <c:pt idx="6">
                  <c:v>0.92288000000000003</c:v>
                </c:pt>
                <c:pt idx="7">
                  <c:v>1.0696300000000001</c:v>
                </c:pt>
                <c:pt idx="8">
                  <c:v>1.17079</c:v>
                </c:pt>
                <c:pt idx="9">
                  <c:v>1.54555</c:v>
                </c:pt>
                <c:pt idx="10">
                  <c:v>1.8026599999999999</c:v>
                </c:pt>
                <c:pt idx="11">
                  <c:v>2.3091200000000001</c:v>
                </c:pt>
                <c:pt idx="12">
                  <c:v>2.3272699999999999</c:v>
                </c:pt>
                <c:pt idx="13">
                  <c:v>2.3377499999999998</c:v>
                </c:pt>
                <c:pt idx="14">
                  <c:v>3.0578500000000002</c:v>
                </c:pt>
                <c:pt idx="15">
                  <c:v>3.48821</c:v>
                </c:pt>
                <c:pt idx="16">
                  <c:v>3.5301100000000001</c:v>
                </c:pt>
                <c:pt idx="17">
                  <c:v>3.77298</c:v>
                </c:pt>
                <c:pt idx="18">
                  <c:v>4.0614999999999997</c:v>
                </c:pt>
                <c:pt idx="19">
                  <c:v>4.6424500000000002</c:v>
                </c:pt>
                <c:pt idx="20">
                  <c:v>4.9822999999999995</c:v>
                </c:pt>
                <c:pt idx="21">
                  <c:v>5.4958600000000004</c:v>
                </c:pt>
                <c:pt idx="22">
                  <c:v>5.6912099999999999</c:v>
                </c:pt>
                <c:pt idx="23">
                  <c:v>6.0505899999999997</c:v>
                </c:pt>
                <c:pt idx="24">
                  <c:v>6.6194799999999994</c:v>
                </c:pt>
                <c:pt idx="25">
                  <c:v>6.6212800000000005</c:v>
                </c:pt>
                <c:pt idx="26">
                  <c:v>6.6229999999999993</c:v>
                </c:pt>
                <c:pt idx="27">
                  <c:v>7.2182899999999997</c:v>
                </c:pt>
                <c:pt idx="28">
                  <c:v>7.7772999999999994</c:v>
                </c:pt>
                <c:pt idx="29">
                  <c:v>8.5811999999999991</c:v>
                </c:pt>
                <c:pt idx="30">
                  <c:v>8.7494600000000009</c:v>
                </c:pt>
                <c:pt idx="31">
                  <c:v>8.7622900000000001</c:v>
                </c:pt>
                <c:pt idx="32">
                  <c:v>8.7865500000000001</c:v>
                </c:pt>
                <c:pt idx="33">
                  <c:v>8.8208199999999994</c:v>
                </c:pt>
                <c:pt idx="34">
                  <c:v>8.8406500000000001</c:v>
                </c:pt>
                <c:pt idx="35">
                  <c:v>8.9288699999999999</c:v>
                </c:pt>
                <c:pt idx="36">
                  <c:v>9.7547200000000007</c:v>
                </c:pt>
                <c:pt idx="37">
                  <c:v>9.9908900000000003</c:v>
                </c:pt>
                <c:pt idx="38">
                  <c:v>10.226599999999999</c:v>
                </c:pt>
                <c:pt idx="39">
                  <c:v>10.251200000000001</c:v>
                </c:pt>
                <c:pt idx="40">
                  <c:v>11.1442</c:v>
                </c:pt>
                <c:pt idx="41">
                  <c:v>11.328299999999999</c:v>
                </c:pt>
                <c:pt idx="42">
                  <c:v>11.620100000000001</c:v>
                </c:pt>
                <c:pt idx="43">
                  <c:v>12.245699999999999</c:v>
                </c:pt>
                <c:pt idx="44">
                  <c:v>12.3605</c:v>
                </c:pt>
                <c:pt idx="45">
                  <c:v>12.5184</c:v>
                </c:pt>
                <c:pt idx="46">
                  <c:v>12.570300000000001</c:v>
                </c:pt>
                <c:pt idx="47">
                  <c:v>12.634</c:v>
                </c:pt>
                <c:pt idx="48">
                  <c:v>12.736800000000001</c:v>
                </c:pt>
                <c:pt idx="49">
                  <c:v>13.450999999999999</c:v>
                </c:pt>
                <c:pt idx="50">
                  <c:v>13.564300000000001</c:v>
                </c:pt>
                <c:pt idx="51">
                  <c:v>13.6249</c:v>
                </c:pt>
                <c:pt idx="52">
                  <c:v>13.647500000000001</c:v>
                </c:pt>
                <c:pt idx="53">
                  <c:v>14.5007</c:v>
                </c:pt>
                <c:pt idx="54">
                  <c:v>14.542</c:v>
                </c:pt>
                <c:pt idx="55">
                  <c:v>14.548400000000001</c:v>
                </c:pt>
                <c:pt idx="56">
                  <c:v>14.562200000000001</c:v>
                </c:pt>
                <c:pt idx="57">
                  <c:v>14.5647</c:v>
                </c:pt>
                <c:pt idx="58">
                  <c:v>14.697799999999999</c:v>
                </c:pt>
                <c:pt idx="59">
                  <c:v>15.1904</c:v>
                </c:pt>
                <c:pt idx="60">
                  <c:v>15.453800000000001</c:v>
                </c:pt>
                <c:pt idx="61">
                  <c:v>15.670400000000001</c:v>
                </c:pt>
                <c:pt idx="62">
                  <c:v>15.828600000000002</c:v>
                </c:pt>
                <c:pt idx="63">
                  <c:v>16.176199999999998</c:v>
                </c:pt>
                <c:pt idx="64">
                  <c:v>16.285800000000002</c:v>
                </c:pt>
                <c:pt idx="65">
                  <c:v>16.643699999999999</c:v>
                </c:pt>
                <c:pt idx="66">
                  <c:v>16.8444</c:v>
                </c:pt>
                <c:pt idx="67">
                  <c:v>17.3536</c:v>
                </c:pt>
                <c:pt idx="68">
                  <c:v>17.409500000000001</c:v>
                </c:pt>
                <c:pt idx="69">
                  <c:v>17.447599999999998</c:v>
                </c:pt>
                <c:pt idx="70">
                  <c:v>17.617699999999999</c:v>
                </c:pt>
                <c:pt idx="71">
                  <c:v>17.807200000000002</c:v>
                </c:pt>
                <c:pt idx="72">
                  <c:v>18.056699999999999</c:v>
                </c:pt>
                <c:pt idx="73">
                  <c:v>18.411999999999999</c:v>
                </c:pt>
                <c:pt idx="74">
                  <c:v>18.664400000000001</c:v>
                </c:pt>
                <c:pt idx="75">
                  <c:v>18.825099999999999</c:v>
                </c:pt>
                <c:pt idx="76">
                  <c:v>19.237099999999998</c:v>
                </c:pt>
                <c:pt idx="77">
                  <c:v>19.484299999999998</c:v>
                </c:pt>
                <c:pt idx="78">
                  <c:v>19.549399999999999</c:v>
                </c:pt>
                <c:pt idx="79">
                  <c:v>19.5701</c:v>
                </c:pt>
                <c:pt idx="80">
                  <c:v>19.603200000000001</c:v>
                </c:pt>
                <c:pt idx="81">
                  <c:v>19.661799999999999</c:v>
                </c:pt>
                <c:pt idx="82">
                  <c:v>19.8094</c:v>
                </c:pt>
                <c:pt idx="83">
                  <c:v>20.313400000000001</c:v>
                </c:pt>
                <c:pt idx="84">
                  <c:v>20.416500000000003</c:v>
                </c:pt>
                <c:pt idx="85">
                  <c:v>20.426300000000001</c:v>
                </c:pt>
                <c:pt idx="86">
                  <c:v>20.444200000000002</c:v>
                </c:pt>
                <c:pt idx="87">
                  <c:v>20.733599999999999</c:v>
                </c:pt>
                <c:pt idx="88">
                  <c:v>22.264500000000002</c:v>
                </c:pt>
                <c:pt idx="89">
                  <c:v>22.371600000000001</c:v>
                </c:pt>
                <c:pt idx="90">
                  <c:v>22.440999999999999</c:v>
                </c:pt>
                <c:pt idx="91">
                  <c:v>22.633500000000002</c:v>
                </c:pt>
                <c:pt idx="92">
                  <c:v>22.882200000000001</c:v>
                </c:pt>
                <c:pt idx="93">
                  <c:v>23.1313</c:v>
                </c:pt>
                <c:pt idx="94">
                  <c:v>23.213000000000001</c:v>
                </c:pt>
                <c:pt idx="95">
                  <c:v>23.425999999999998</c:v>
                </c:pt>
                <c:pt idx="96">
                  <c:v>23.508399999999998</c:v>
                </c:pt>
                <c:pt idx="97">
                  <c:v>23.694900000000001</c:v>
                </c:pt>
                <c:pt idx="98">
                  <c:v>23.9132</c:v>
                </c:pt>
                <c:pt idx="99">
                  <c:v>24.105599999999999</c:v>
                </c:pt>
                <c:pt idx="100">
                  <c:v>24.266999999999999</c:v>
                </c:pt>
                <c:pt idx="101">
                  <c:v>24.428000000000001</c:v>
                </c:pt>
                <c:pt idx="102">
                  <c:v>24.944500000000001</c:v>
                </c:pt>
                <c:pt idx="103">
                  <c:v>25.055800000000001</c:v>
                </c:pt>
                <c:pt idx="104">
                  <c:v>25.256600000000002</c:v>
                </c:pt>
                <c:pt idx="105">
                  <c:v>25.6982</c:v>
                </c:pt>
                <c:pt idx="106">
                  <c:v>25.747500000000002</c:v>
                </c:pt>
                <c:pt idx="107">
                  <c:v>25.810400000000001</c:v>
                </c:pt>
                <c:pt idx="108">
                  <c:v>26.308999999999997</c:v>
                </c:pt>
                <c:pt idx="109">
                  <c:v>26.716099999999997</c:v>
                </c:pt>
                <c:pt idx="110">
                  <c:v>26.744</c:v>
                </c:pt>
                <c:pt idx="111">
                  <c:v>26.806400000000004</c:v>
                </c:pt>
                <c:pt idx="112">
                  <c:v>27.057100000000002</c:v>
                </c:pt>
                <c:pt idx="113">
                  <c:v>27.1219</c:v>
                </c:pt>
                <c:pt idx="114">
                  <c:v>27.492499999999996</c:v>
                </c:pt>
                <c:pt idx="115">
                  <c:v>27.641999999999999</c:v>
                </c:pt>
                <c:pt idx="116">
                  <c:v>27.749600000000001</c:v>
                </c:pt>
                <c:pt idx="117">
                  <c:v>28.344599999999996</c:v>
                </c:pt>
                <c:pt idx="118">
                  <c:v>28.438099999999999</c:v>
                </c:pt>
                <c:pt idx="119">
                  <c:v>28.506500000000003</c:v>
                </c:pt>
                <c:pt idx="120">
                  <c:v>28.654299999999999</c:v>
                </c:pt>
                <c:pt idx="121">
                  <c:v>28.705300000000001</c:v>
                </c:pt>
                <c:pt idx="122">
                  <c:v>29.307499999999997</c:v>
                </c:pt>
                <c:pt idx="123">
                  <c:v>29.4481</c:v>
                </c:pt>
                <c:pt idx="124">
                  <c:v>29.804000000000002</c:v>
                </c:pt>
                <c:pt idx="125">
                  <c:v>30.216900000000003</c:v>
                </c:pt>
                <c:pt idx="126">
                  <c:v>30.4664</c:v>
                </c:pt>
                <c:pt idx="127">
                  <c:v>30.847000000000001</c:v>
                </c:pt>
                <c:pt idx="128">
                  <c:v>30.968200000000003</c:v>
                </c:pt>
                <c:pt idx="129">
                  <c:v>31.354599999999998</c:v>
                </c:pt>
                <c:pt idx="130">
                  <c:v>31.560199999999998</c:v>
                </c:pt>
                <c:pt idx="131">
                  <c:v>31.8764</c:v>
                </c:pt>
                <c:pt idx="132">
                  <c:v>32.203400000000002</c:v>
                </c:pt>
                <c:pt idx="133">
                  <c:v>32.438400000000001</c:v>
                </c:pt>
                <c:pt idx="134">
                  <c:v>32.711500000000001</c:v>
                </c:pt>
                <c:pt idx="135">
                  <c:v>32.857399999999998</c:v>
                </c:pt>
                <c:pt idx="136">
                  <c:v>33.112499999999997</c:v>
                </c:pt>
                <c:pt idx="137">
                  <c:v>33.786899999999996</c:v>
                </c:pt>
                <c:pt idx="138">
                  <c:v>33.804600000000001</c:v>
                </c:pt>
                <c:pt idx="139">
                  <c:v>33.857599999999998</c:v>
                </c:pt>
                <c:pt idx="140">
                  <c:v>34.491799999999998</c:v>
                </c:pt>
                <c:pt idx="141">
                  <c:v>34.734200000000001</c:v>
                </c:pt>
                <c:pt idx="142">
                  <c:v>35.278399999999998</c:v>
                </c:pt>
                <c:pt idx="143">
                  <c:v>35.315200000000004</c:v>
                </c:pt>
                <c:pt idx="144">
                  <c:v>35.4542</c:v>
                </c:pt>
                <c:pt idx="145">
                  <c:v>35.706800000000001</c:v>
                </c:pt>
                <c:pt idx="146">
                  <c:v>36.184600000000003</c:v>
                </c:pt>
                <c:pt idx="147">
                  <c:v>36.398099999999999</c:v>
                </c:pt>
                <c:pt idx="148">
                  <c:v>36.849299999999999</c:v>
                </c:pt>
                <c:pt idx="149">
                  <c:v>37.128900000000002</c:v>
                </c:pt>
                <c:pt idx="150">
                  <c:v>37.515000000000001</c:v>
                </c:pt>
                <c:pt idx="151">
                  <c:v>37.597900000000003</c:v>
                </c:pt>
                <c:pt idx="152">
                  <c:v>37.981200000000001</c:v>
                </c:pt>
                <c:pt idx="153">
                  <c:v>38.035899999999998</c:v>
                </c:pt>
                <c:pt idx="154">
                  <c:v>38.403100000000002</c:v>
                </c:pt>
                <c:pt idx="155">
                  <c:v>38.607700000000001</c:v>
                </c:pt>
                <c:pt idx="156">
                  <c:v>38.8125</c:v>
                </c:pt>
                <c:pt idx="157">
                  <c:v>39.083500000000001</c:v>
                </c:pt>
                <c:pt idx="158">
                  <c:v>39.338999999999999</c:v>
                </c:pt>
                <c:pt idx="159">
                  <c:v>39.875</c:v>
                </c:pt>
                <c:pt idx="160">
                  <c:v>39.9542</c:v>
                </c:pt>
                <c:pt idx="161">
                  <c:v>40.071600000000004</c:v>
                </c:pt>
                <c:pt idx="162">
                  <c:v>40.517699999999998</c:v>
                </c:pt>
                <c:pt idx="163">
                  <c:v>40.946899999999999</c:v>
                </c:pt>
                <c:pt idx="164">
                  <c:v>41.271999999999998</c:v>
                </c:pt>
                <c:pt idx="165">
                  <c:v>41.387500000000003</c:v>
                </c:pt>
                <c:pt idx="166">
                  <c:v>41.9679</c:v>
                </c:pt>
                <c:pt idx="167">
                  <c:v>41.9694</c:v>
                </c:pt>
                <c:pt idx="168">
                  <c:v>41.9726</c:v>
                </c:pt>
                <c:pt idx="169">
                  <c:v>42.883200000000002</c:v>
                </c:pt>
                <c:pt idx="170">
                  <c:v>42.9711</c:v>
                </c:pt>
                <c:pt idx="171">
                  <c:v>42.998100000000001</c:v>
                </c:pt>
                <c:pt idx="172">
                  <c:v>42.999099999999999</c:v>
                </c:pt>
              </c:numCache>
            </c:numRef>
          </c:xVal>
          <c:yVal>
            <c:numRef>
              <c:f>Sheet1!$D$4:$D$176</c:f>
              <c:numCache>
                <c:formatCode>0.00E+00</c:formatCode>
                <c:ptCount val="173"/>
                <c:pt idx="0">
                  <c:v>1.73214</c:v>
                </c:pt>
                <c:pt idx="1">
                  <c:v>1.73221</c:v>
                </c:pt>
                <c:pt idx="2">
                  <c:v>1.73251</c:v>
                </c:pt>
                <c:pt idx="3">
                  <c:v>1.7325699999999999</c:v>
                </c:pt>
                <c:pt idx="4">
                  <c:v>1.73262</c:v>
                </c:pt>
                <c:pt idx="5">
                  <c:v>1.7327300000000001</c:v>
                </c:pt>
                <c:pt idx="6">
                  <c:v>1.73306</c:v>
                </c:pt>
                <c:pt idx="7">
                  <c:v>1.7333799999999999</c:v>
                </c:pt>
                <c:pt idx="8">
                  <c:v>1.7336400000000001</c:v>
                </c:pt>
                <c:pt idx="9">
                  <c:v>1.7343900000000001</c:v>
                </c:pt>
                <c:pt idx="10">
                  <c:v>1.7356799999999999</c:v>
                </c:pt>
                <c:pt idx="11">
                  <c:v>1.73773</c:v>
                </c:pt>
                <c:pt idx="12">
                  <c:v>1.7377899999999999</c:v>
                </c:pt>
                <c:pt idx="13">
                  <c:v>1.73786</c:v>
                </c:pt>
                <c:pt idx="14">
                  <c:v>1.7429600000000001</c:v>
                </c:pt>
                <c:pt idx="15">
                  <c:v>1.74593</c:v>
                </c:pt>
                <c:pt idx="16">
                  <c:v>1.7463200000000001</c:v>
                </c:pt>
                <c:pt idx="17">
                  <c:v>1.7486299999999999</c:v>
                </c:pt>
                <c:pt idx="18">
                  <c:v>1.75135</c:v>
                </c:pt>
                <c:pt idx="19">
                  <c:v>1.7577199999999999</c:v>
                </c:pt>
                <c:pt idx="20">
                  <c:v>1.7623</c:v>
                </c:pt>
                <c:pt idx="21">
                  <c:v>1.7695700000000001</c:v>
                </c:pt>
                <c:pt idx="22">
                  <c:v>1.7725299999999999</c:v>
                </c:pt>
                <c:pt idx="23">
                  <c:v>1.7787200000000001</c:v>
                </c:pt>
                <c:pt idx="24">
                  <c:v>1.7895300000000001</c:v>
                </c:pt>
                <c:pt idx="25">
                  <c:v>1.78956</c:v>
                </c:pt>
                <c:pt idx="26">
                  <c:v>1.7896000000000001</c:v>
                </c:pt>
                <c:pt idx="27">
                  <c:v>1.8023400000000001</c:v>
                </c:pt>
                <c:pt idx="28">
                  <c:v>1.8152600000000001</c:v>
                </c:pt>
                <c:pt idx="29">
                  <c:v>1.8374999999999999</c:v>
                </c:pt>
                <c:pt idx="30">
                  <c:v>1.8420700000000001</c:v>
                </c:pt>
                <c:pt idx="31">
                  <c:v>1.84243</c:v>
                </c:pt>
                <c:pt idx="32">
                  <c:v>1.84317</c:v>
                </c:pt>
                <c:pt idx="33">
                  <c:v>1.8442099999999999</c:v>
                </c:pt>
                <c:pt idx="34">
                  <c:v>1.84487</c:v>
                </c:pt>
                <c:pt idx="35">
                  <c:v>1.84782</c:v>
                </c:pt>
                <c:pt idx="36">
                  <c:v>1.87446</c:v>
                </c:pt>
                <c:pt idx="37">
                  <c:v>1.88287</c:v>
                </c:pt>
                <c:pt idx="38">
                  <c:v>1.89246</c:v>
                </c:pt>
                <c:pt idx="39">
                  <c:v>1.8934599999999999</c:v>
                </c:pt>
                <c:pt idx="40">
                  <c:v>1.9293899999999999</c:v>
                </c:pt>
                <c:pt idx="41">
                  <c:v>1.9371499999999999</c:v>
                </c:pt>
                <c:pt idx="42">
                  <c:v>1.9510400000000001</c:v>
                </c:pt>
                <c:pt idx="43">
                  <c:v>1.98363</c:v>
                </c:pt>
                <c:pt idx="44">
                  <c:v>1.9892000000000001</c:v>
                </c:pt>
                <c:pt idx="45">
                  <c:v>1.9969300000000001</c:v>
                </c:pt>
                <c:pt idx="46">
                  <c:v>1.9996100000000001</c:v>
                </c:pt>
                <c:pt idx="47">
                  <c:v>2.0030000000000001</c:v>
                </c:pt>
                <c:pt idx="48">
                  <c:v>2.0092300000000001</c:v>
                </c:pt>
                <c:pt idx="49">
                  <c:v>2.0524499999999999</c:v>
                </c:pt>
                <c:pt idx="50">
                  <c:v>2.0596199999999998</c:v>
                </c:pt>
                <c:pt idx="51">
                  <c:v>2.0633699999999999</c:v>
                </c:pt>
                <c:pt idx="52">
                  <c:v>2.0648399999999998</c:v>
                </c:pt>
                <c:pt idx="53">
                  <c:v>2.1241699999999999</c:v>
                </c:pt>
                <c:pt idx="54">
                  <c:v>2.12704</c:v>
                </c:pt>
                <c:pt idx="55">
                  <c:v>2.12751</c:v>
                </c:pt>
                <c:pt idx="56">
                  <c:v>2.1284900000000002</c:v>
                </c:pt>
                <c:pt idx="57">
                  <c:v>2.1286999999999998</c:v>
                </c:pt>
                <c:pt idx="58">
                  <c:v>2.1390199999999999</c:v>
                </c:pt>
                <c:pt idx="59">
                  <c:v>2.17761</c:v>
                </c:pt>
                <c:pt idx="60">
                  <c:v>2.2009099999999999</c:v>
                </c:pt>
                <c:pt idx="61">
                  <c:v>2.2210299999999998</c:v>
                </c:pt>
                <c:pt idx="62">
                  <c:v>2.23569</c:v>
                </c:pt>
                <c:pt idx="63">
                  <c:v>2.2702399999999998</c:v>
                </c:pt>
                <c:pt idx="64">
                  <c:v>2.2810800000000002</c:v>
                </c:pt>
                <c:pt idx="65">
                  <c:v>2.3193199999999998</c:v>
                </c:pt>
                <c:pt idx="66">
                  <c:v>2.3445900000000002</c:v>
                </c:pt>
                <c:pt idx="67">
                  <c:v>2.4072300000000002</c:v>
                </c:pt>
                <c:pt idx="68">
                  <c:v>2.4138299999999999</c:v>
                </c:pt>
                <c:pt idx="69">
                  <c:v>2.4193799999999999</c:v>
                </c:pt>
                <c:pt idx="70">
                  <c:v>2.44394</c:v>
                </c:pt>
                <c:pt idx="71">
                  <c:v>2.4704299999999999</c:v>
                </c:pt>
                <c:pt idx="72">
                  <c:v>2.5097800000000001</c:v>
                </c:pt>
                <c:pt idx="73">
                  <c:v>2.577</c:v>
                </c:pt>
                <c:pt idx="74">
                  <c:v>2.6277400000000002</c:v>
                </c:pt>
                <c:pt idx="75">
                  <c:v>2.65869</c:v>
                </c:pt>
                <c:pt idx="76">
                  <c:v>2.7628900000000001</c:v>
                </c:pt>
                <c:pt idx="77">
                  <c:v>2.8209900000000001</c:v>
                </c:pt>
                <c:pt idx="78">
                  <c:v>2.8359700000000001</c:v>
                </c:pt>
                <c:pt idx="79">
                  <c:v>2.8418800000000002</c:v>
                </c:pt>
                <c:pt idx="80">
                  <c:v>2.8536999999999999</c:v>
                </c:pt>
                <c:pt idx="81">
                  <c:v>2.8775900000000001</c:v>
                </c:pt>
                <c:pt idx="82">
                  <c:v>2.9349599999999998</c:v>
                </c:pt>
                <c:pt idx="83">
                  <c:v>3.1280000000000001</c:v>
                </c:pt>
                <c:pt idx="84">
                  <c:v>3.19191</c:v>
                </c:pt>
                <c:pt idx="85">
                  <c:v>3.1971699999999998</c:v>
                </c:pt>
                <c:pt idx="86">
                  <c:v>3.2066400000000002</c:v>
                </c:pt>
                <c:pt idx="87">
                  <c:v>3.36</c:v>
                </c:pt>
                <c:pt idx="88">
                  <c:v>3.36</c:v>
                </c:pt>
                <c:pt idx="89">
                  <c:v>3.2987799999999998</c:v>
                </c:pt>
                <c:pt idx="90">
                  <c:v>3.2582</c:v>
                </c:pt>
                <c:pt idx="91">
                  <c:v>3.1313</c:v>
                </c:pt>
                <c:pt idx="92">
                  <c:v>3.0213399999999999</c:v>
                </c:pt>
                <c:pt idx="93">
                  <c:v>2.9125899999999998</c:v>
                </c:pt>
                <c:pt idx="94">
                  <c:v>2.8775300000000001</c:v>
                </c:pt>
                <c:pt idx="95">
                  <c:v>2.8083399999999998</c:v>
                </c:pt>
                <c:pt idx="96">
                  <c:v>2.7782499999999999</c:v>
                </c:pt>
                <c:pt idx="97">
                  <c:v>2.7291099999999999</c:v>
                </c:pt>
                <c:pt idx="98">
                  <c:v>2.6743299999999999</c:v>
                </c:pt>
                <c:pt idx="99">
                  <c:v>2.6212499999999999</c:v>
                </c:pt>
                <c:pt idx="100">
                  <c:v>2.58629</c:v>
                </c:pt>
                <c:pt idx="101">
                  <c:v>2.5478100000000001</c:v>
                </c:pt>
                <c:pt idx="102">
                  <c:v>2.44218</c:v>
                </c:pt>
                <c:pt idx="103">
                  <c:v>2.42178</c:v>
                </c:pt>
                <c:pt idx="104">
                  <c:v>2.3864800000000002</c:v>
                </c:pt>
                <c:pt idx="105">
                  <c:v>2.3161999999999998</c:v>
                </c:pt>
                <c:pt idx="106">
                  <c:v>2.3081399999999999</c:v>
                </c:pt>
                <c:pt idx="107">
                  <c:v>2.2991000000000001</c:v>
                </c:pt>
                <c:pt idx="108">
                  <c:v>2.2259099999999998</c:v>
                </c:pt>
                <c:pt idx="109">
                  <c:v>2.1739000000000002</c:v>
                </c:pt>
                <c:pt idx="110">
                  <c:v>2.17042</c:v>
                </c:pt>
                <c:pt idx="111">
                  <c:v>2.16256</c:v>
                </c:pt>
                <c:pt idx="112">
                  <c:v>2.1307299999999998</c:v>
                </c:pt>
                <c:pt idx="113">
                  <c:v>2.1236199999999998</c:v>
                </c:pt>
                <c:pt idx="114">
                  <c:v>2.0812200000000001</c:v>
                </c:pt>
                <c:pt idx="115">
                  <c:v>2.0641400000000001</c:v>
                </c:pt>
                <c:pt idx="116">
                  <c:v>2.0524900000000001</c:v>
                </c:pt>
                <c:pt idx="117">
                  <c:v>1.9939199999999999</c:v>
                </c:pt>
                <c:pt idx="118">
                  <c:v>1.98481</c:v>
                </c:pt>
                <c:pt idx="119">
                  <c:v>1.9781200000000001</c:v>
                </c:pt>
                <c:pt idx="120">
                  <c:v>1.96529</c:v>
                </c:pt>
                <c:pt idx="121">
                  <c:v>1.9607300000000001</c:v>
                </c:pt>
                <c:pt idx="122">
                  <c:v>1.9060699999999999</c:v>
                </c:pt>
                <c:pt idx="123">
                  <c:v>1.8946099999999999</c:v>
                </c:pt>
                <c:pt idx="124">
                  <c:v>1.8664400000000001</c:v>
                </c:pt>
                <c:pt idx="125">
                  <c:v>1.83575</c:v>
                </c:pt>
                <c:pt idx="126">
                  <c:v>1.8166599999999999</c:v>
                </c:pt>
                <c:pt idx="127">
                  <c:v>1.79023</c:v>
                </c:pt>
                <c:pt idx="128">
                  <c:v>1.7823100000000001</c:v>
                </c:pt>
                <c:pt idx="129">
                  <c:v>1.7570300000000001</c:v>
                </c:pt>
                <c:pt idx="130">
                  <c:v>1.7445600000000001</c:v>
                </c:pt>
                <c:pt idx="131">
                  <c:v>1.7249699999999999</c:v>
                </c:pt>
                <c:pt idx="132">
                  <c:v>1.70652</c:v>
                </c:pt>
                <c:pt idx="133">
                  <c:v>1.6927700000000001</c:v>
                </c:pt>
                <c:pt idx="134">
                  <c:v>1.6778200000000001</c:v>
                </c:pt>
                <c:pt idx="135">
                  <c:v>1.67039</c:v>
                </c:pt>
                <c:pt idx="136">
                  <c:v>1.65838</c:v>
                </c:pt>
                <c:pt idx="137">
                  <c:v>1.62618</c:v>
                </c:pt>
                <c:pt idx="138">
                  <c:v>1.62534</c:v>
                </c:pt>
                <c:pt idx="139">
                  <c:v>1.6231</c:v>
                </c:pt>
                <c:pt idx="140">
                  <c:v>1.59581</c:v>
                </c:pt>
                <c:pt idx="141">
                  <c:v>1.58639</c:v>
                </c:pt>
                <c:pt idx="142">
                  <c:v>1.5675300000000001</c:v>
                </c:pt>
                <c:pt idx="143">
                  <c:v>1.5661700000000001</c:v>
                </c:pt>
                <c:pt idx="144">
                  <c:v>1.5614300000000001</c:v>
                </c:pt>
                <c:pt idx="145">
                  <c:v>1.5526800000000001</c:v>
                </c:pt>
                <c:pt idx="146">
                  <c:v>1.53773</c:v>
                </c:pt>
                <c:pt idx="147">
                  <c:v>1.5315700000000001</c:v>
                </c:pt>
                <c:pt idx="148">
                  <c:v>1.51959</c:v>
                </c:pt>
                <c:pt idx="149">
                  <c:v>1.51224</c:v>
                </c:pt>
                <c:pt idx="150">
                  <c:v>1.5039</c:v>
                </c:pt>
                <c:pt idx="151">
                  <c:v>1.5019800000000001</c:v>
                </c:pt>
                <c:pt idx="152">
                  <c:v>1.49387</c:v>
                </c:pt>
                <c:pt idx="153">
                  <c:v>1.4928900000000001</c:v>
                </c:pt>
                <c:pt idx="154">
                  <c:v>1.4860100000000001</c:v>
                </c:pt>
                <c:pt idx="155">
                  <c:v>1.48238</c:v>
                </c:pt>
                <c:pt idx="156">
                  <c:v>1.4786900000000001</c:v>
                </c:pt>
                <c:pt idx="157">
                  <c:v>1.47455</c:v>
                </c:pt>
                <c:pt idx="158">
                  <c:v>1.4716400000000001</c:v>
                </c:pt>
                <c:pt idx="159">
                  <c:v>1.4649300000000001</c:v>
                </c:pt>
                <c:pt idx="160">
                  <c:v>1.4639899999999999</c:v>
                </c:pt>
                <c:pt idx="161">
                  <c:v>1.4631000000000001</c:v>
                </c:pt>
                <c:pt idx="162">
                  <c:v>1.45932</c:v>
                </c:pt>
                <c:pt idx="163">
                  <c:v>1.4557</c:v>
                </c:pt>
                <c:pt idx="164">
                  <c:v>1.4539500000000001</c:v>
                </c:pt>
                <c:pt idx="165">
                  <c:v>1.4532</c:v>
                </c:pt>
                <c:pt idx="166">
                  <c:v>1.45102</c:v>
                </c:pt>
                <c:pt idx="167">
                  <c:v>1.4510099999999999</c:v>
                </c:pt>
                <c:pt idx="168">
                  <c:v>1.4510099999999999</c:v>
                </c:pt>
                <c:pt idx="169">
                  <c:v>1.4496599999999999</c:v>
                </c:pt>
                <c:pt idx="170">
                  <c:v>1.44946</c:v>
                </c:pt>
                <c:pt idx="171">
                  <c:v>1.4494</c:v>
                </c:pt>
                <c:pt idx="172">
                  <c:v>1.4494</c:v>
                </c:pt>
              </c:numCache>
            </c:numRef>
          </c:yVal>
          <c:smooth val="1"/>
          <c:extLst>
            <c:ext xmlns:c16="http://schemas.microsoft.com/office/drawing/2014/chart" uri="{C3380CC4-5D6E-409C-BE32-E72D297353CC}">
              <c16:uniqueId val="{00000000-304A-7545-AD6C-298D42C48205}"/>
            </c:ext>
          </c:extLst>
        </c:ser>
        <c:ser>
          <c:idx val="2"/>
          <c:order val="1"/>
          <c:tx>
            <c:v>S (Mises)</c:v>
          </c:tx>
          <c:spPr>
            <a:ln w="19050" cap="rnd">
              <a:solidFill>
                <a:schemeClr val="bg2">
                  <a:lumMod val="75000"/>
                </a:schemeClr>
              </a:solidFill>
              <a:prstDash val="dash"/>
              <a:round/>
            </a:ln>
            <a:effectLst/>
          </c:spPr>
          <c:marker>
            <c:symbol val="none"/>
          </c:marker>
          <c:xVal>
            <c:numRef>
              <c:f>Sheet1!$B$4:$B$176</c:f>
              <c:numCache>
                <c:formatCode>General</c:formatCode>
                <c:ptCount val="173"/>
                <c:pt idx="0">
                  <c:v>0</c:v>
                </c:pt>
                <c:pt idx="1">
                  <c:v>5.2246899999999999E-2</c:v>
                </c:pt>
                <c:pt idx="2">
                  <c:v>0.40033799999999997</c:v>
                </c:pt>
                <c:pt idx="3">
                  <c:v>0.49911099999999997</c:v>
                </c:pt>
                <c:pt idx="4">
                  <c:v>0.56417499999999998</c:v>
                </c:pt>
                <c:pt idx="5">
                  <c:v>0.78896100000000002</c:v>
                </c:pt>
                <c:pt idx="6">
                  <c:v>0.92288000000000003</c:v>
                </c:pt>
                <c:pt idx="7">
                  <c:v>1.0696300000000001</c:v>
                </c:pt>
                <c:pt idx="8">
                  <c:v>1.17079</c:v>
                </c:pt>
                <c:pt idx="9">
                  <c:v>1.54555</c:v>
                </c:pt>
                <c:pt idx="10">
                  <c:v>1.8026599999999999</c:v>
                </c:pt>
                <c:pt idx="11">
                  <c:v>2.3091200000000001</c:v>
                </c:pt>
                <c:pt idx="12">
                  <c:v>2.3272699999999999</c:v>
                </c:pt>
                <c:pt idx="13">
                  <c:v>2.3377499999999998</c:v>
                </c:pt>
                <c:pt idx="14">
                  <c:v>3.0578500000000002</c:v>
                </c:pt>
                <c:pt idx="15">
                  <c:v>3.48821</c:v>
                </c:pt>
                <c:pt idx="16">
                  <c:v>3.5301100000000001</c:v>
                </c:pt>
                <c:pt idx="17">
                  <c:v>3.77298</c:v>
                </c:pt>
                <c:pt idx="18">
                  <c:v>4.0614999999999997</c:v>
                </c:pt>
                <c:pt idx="19">
                  <c:v>4.6424500000000002</c:v>
                </c:pt>
                <c:pt idx="20">
                  <c:v>4.9822999999999995</c:v>
                </c:pt>
                <c:pt idx="21">
                  <c:v>5.4958600000000004</c:v>
                </c:pt>
                <c:pt idx="22">
                  <c:v>5.6912099999999999</c:v>
                </c:pt>
                <c:pt idx="23">
                  <c:v>6.0505899999999997</c:v>
                </c:pt>
                <c:pt idx="24">
                  <c:v>6.6194799999999994</c:v>
                </c:pt>
                <c:pt idx="25">
                  <c:v>6.6212800000000005</c:v>
                </c:pt>
                <c:pt idx="26">
                  <c:v>6.6229999999999993</c:v>
                </c:pt>
                <c:pt idx="27">
                  <c:v>7.2182899999999997</c:v>
                </c:pt>
                <c:pt idx="28">
                  <c:v>7.7772999999999994</c:v>
                </c:pt>
                <c:pt idx="29">
                  <c:v>8.5811999999999991</c:v>
                </c:pt>
                <c:pt idx="30">
                  <c:v>8.7494600000000009</c:v>
                </c:pt>
                <c:pt idx="31">
                  <c:v>8.7622900000000001</c:v>
                </c:pt>
                <c:pt idx="32">
                  <c:v>8.7865500000000001</c:v>
                </c:pt>
                <c:pt idx="33">
                  <c:v>8.8208199999999994</c:v>
                </c:pt>
                <c:pt idx="34">
                  <c:v>8.8406500000000001</c:v>
                </c:pt>
                <c:pt idx="35">
                  <c:v>8.9288699999999999</c:v>
                </c:pt>
                <c:pt idx="36">
                  <c:v>9.7547200000000007</c:v>
                </c:pt>
                <c:pt idx="37">
                  <c:v>9.9908900000000003</c:v>
                </c:pt>
                <c:pt idx="38">
                  <c:v>10.226599999999999</c:v>
                </c:pt>
                <c:pt idx="39">
                  <c:v>10.251200000000001</c:v>
                </c:pt>
                <c:pt idx="40">
                  <c:v>11.1442</c:v>
                </c:pt>
                <c:pt idx="41">
                  <c:v>11.328299999999999</c:v>
                </c:pt>
                <c:pt idx="42">
                  <c:v>11.620100000000001</c:v>
                </c:pt>
                <c:pt idx="43">
                  <c:v>12.245699999999999</c:v>
                </c:pt>
                <c:pt idx="44">
                  <c:v>12.3605</c:v>
                </c:pt>
                <c:pt idx="45">
                  <c:v>12.5184</c:v>
                </c:pt>
                <c:pt idx="46">
                  <c:v>12.570300000000001</c:v>
                </c:pt>
                <c:pt idx="47">
                  <c:v>12.634</c:v>
                </c:pt>
                <c:pt idx="48">
                  <c:v>12.736800000000001</c:v>
                </c:pt>
                <c:pt idx="49">
                  <c:v>13.450999999999999</c:v>
                </c:pt>
                <c:pt idx="50">
                  <c:v>13.564300000000001</c:v>
                </c:pt>
                <c:pt idx="51">
                  <c:v>13.6249</c:v>
                </c:pt>
                <c:pt idx="52">
                  <c:v>13.647500000000001</c:v>
                </c:pt>
                <c:pt idx="53">
                  <c:v>14.5007</c:v>
                </c:pt>
                <c:pt idx="54">
                  <c:v>14.542</c:v>
                </c:pt>
                <c:pt idx="55">
                  <c:v>14.548400000000001</c:v>
                </c:pt>
                <c:pt idx="56">
                  <c:v>14.562200000000001</c:v>
                </c:pt>
                <c:pt idx="57">
                  <c:v>14.5647</c:v>
                </c:pt>
                <c:pt idx="58">
                  <c:v>14.697799999999999</c:v>
                </c:pt>
                <c:pt idx="59">
                  <c:v>15.1904</c:v>
                </c:pt>
                <c:pt idx="60">
                  <c:v>15.453800000000001</c:v>
                </c:pt>
                <c:pt idx="61">
                  <c:v>15.670400000000001</c:v>
                </c:pt>
                <c:pt idx="62">
                  <c:v>15.828600000000002</c:v>
                </c:pt>
                <c:pt idx="63">
                  <c:v>16.176199999999998</c:v>
                </c:pt>
                <c:pt idx="64">
                  <c:v>16.285800000000002</c:v>
                </c:pt>
                <c:pt idx="65">
                  <c:v>16.643699999999999</c:v>
                </c:pt>
                <c:pt idx="66">
                  <c:v>16.8444</c:v>
                </c:pt>
                <c:pt idx="67">
                  <c:v>17.3536</c:v>
                </c:pt>
                <c:pt idx="68">
                  <c:v>17.409500000000001</c:v>
                </c:pt>
                <c:pt idx="69">
                  <c:v>17.447599999999998</c:v>
                </c:pt>
                <c:pt idx="70">
                  <c:v>17.617699999999999</c:v>
                </c:pt>
                <c:pt idx="71">
                  <c:v>17.807200000000002</c:v>
                </c:pt>
                <c:pt idx="72">
                  <c:v>18.056699999999999</c:v>
                </c:pt>
                <c:pt idx="73">
                  <c:v>18.411999999999999</c:v>
                </c:pt>
                <c:pt idx="74">
                  <c:v>18.664400000000001</c:v>
                </c:pt>
                <c:pt idx="75">
                  <c:v>18.825099999999999</c:v>
                </c:pt>
                <c:pt idx="76">
                  <c:v>19.237099999999998</c:v>
                </c:pt>
                <c:pt idx="77">
                  <c:v>19.484299999999998</c:v>
                </c:pt>
                <c:pt idx="78">
                  <c:v>19.549399999999999</c:v>
                </c:pt>
                <c:pt idx="79">
                  <c:v>19.5701</c:v>
                </c:pt>
                <c:pt idx="80">
                  <c:v>19.603200000000001</c:v>
                </c:pt>
                <c:pt idx="81">
                  <c:v>19.661799999999999</c:v>
                </c:pt>
                <c:pt idx="82">
                  <c:v>19.8094</c:v>
                </c:pt>
                <c:pt idx="83">
                  <c:v>20.313400000000001</c:v>
                </c:pt>
                <c:pt idx="84">
                  <c:v>20.416500000000003</c:v>
                </c:pt>
                <c:pt idx="85">
                  <c:v>20.426300000000001</c:v>
                </c:pt>
                <c:pt idx="86">
                  <c:v>20.444200000000002</c:v>
                </c:pt>
                <c:pt idx="87">
                  <c:v>20.733599999999999</c:v>
                </c:pt>
                <c:pt idx="88">
                  <c:v>22.264500000000002</c:v>
                </c:pt>
                <c:pt idx="89">
                  <c:v>22.371600000000001</c:v>
                </c:pt>
                <c:pt idx="90">
                  <c:v>22.440999999999999</c:v>
                </c:pt>
                <c:pt idx="91">
                  <c:v>22.633500000000002</c:v>
                </c:pt>
                <c:pt idx="92">
                  <c:v>22.882200000000001</c:v>
                </c:pt>
                <c:pt idx="93">
                  <c:v>23.1313</c:v>
                </c:pt>
                <c:pt idx="94">
                  <c:v>23.213000000000001</c:v>
                </c:pt>
                <c:pt idx="95">
                  <c:v>23.425999999999998</c:v>
                </c:pt>
                <c:pt idx="96">
                  <c:v>23.508399999999998</c:v>
                </c:pt>
                <c:pt idx="97">
                  <c:v>23.694900000000001</c:v>
                </c:pt>
                <c:pt idx="98">
                  <c:v>23.9132</c:v>
                </c:pt>
                <c:pt idx="99">
                  <c:v>24.105599999999999</c:v>
                </c:pt>
                <c:pt idx="100">
                  <c:v>24.266999999999999</c:v>
                </c:pt>
                <c:pt idx="101">
                  <c:v>24.428000000000001</c:v>
                </c:pt>
                <c:pt idx="102">
                  <c:v>24.944500000000001</c:v>
                </c:pt>
                <c:pt idx="103">
                  <c:v>25.055800000000001</c:v>
                </c:pt>
                <c:pt idx="104">
                  <c:v>25.256600000000002</c:v>
                </c:pt>
                <c:pt idx="105">
                  <c:v>25.6982</c:v>
                </c:pt>
                <c:pt idx="106">
                  <c:v>25.747500000000002</c:v>
                </c:pt>
                <c:pt idx="107">
                  <c:v>25.810400000000001</c:v>
                </c:pt>
                <c:pt idx="108">
                  <c:v>26.308999999999997</c:v>
                </c:pt>
                <c:pt idx="109">
                  <c:v>26.716099999999997</c:v>
                </c:pt>
                <c:pt idx="110">
                  <c:v>26.744</c:v>
                </c:pt>
                <c:pt idx="111">
                  <c:v>26.806400000000004</c:v>
                </c:pt>
                <c:pt idx="112">
                  <c:v>27.057100000000002</c:v>
                </c:pt>
                <c:pt idx="113">
                  <c:v>27.1219</c:v>
                </c:pt>
                <c:pt idx="114">
                  <c:v>27.492499999999996</c:v>
                </c:pt>
                <c:pt idx="115">
                  <c:v>27.641999999999999</c:v>
                </c:pt>
                <c:pt idx="116">
                  <c:v>27.749600000000001</c:v>
                </c:pt>
                <c:pt idx="117">
                  <c:v>28.344599999999996</c:v>
                </c:pt>
                <c:pt idx="118">
                  <c:v>28.438099999999999</c:v>
                </c:pt>
                <c:pt idx="119">
                  <c:v>28.506500000000003</c:v>
                </c:pt>
                <c:pt idx="120">
                  <c:v>28.654299999999999</c:v>
                </c:pt>
                <c:pt idx="121">
                  <c:v>28.705300000000001</c:v>
                </c:pt>
                <c:pt idx="122">
                  <c:v>29.307499999999997</c:v>
                </c:pt>
                <c:pt idx="123">
                  <c:v>29.4481</c:v>
                </c:pt>
                <c:pt idx="124">
                  <c:v>29.804000000000002</c:v>
                </c:pt>
                <c:pt idx="125">
                  <c:v>30.216900000000003</c:v>
                </c:pt>
                <c:pt idx="126">
                  <c:v>30.4664</c:v>
                </c:pt>
                <c:pt idx="127">
                  <c:v>30.847000000000001</c:v>
                </c:pt>
                <c:pt idx="128">
                  <c:v>30.968200000000003</c:v>
                </c:pt>
                <c:pt idx="129">
                  <c:v>31.354599999999998</c:v>
                </c:pt>
                <c:pt idx="130">
                  <c:v>31.560199999999998</c:v>
                </c:pt>
                <c:pt idx="131">
                  <c:v>31.8764</c:v>
                </c:pt>
                <c:pt idx="132">
                  <c:v>32.203400000000002</c:v>
                </c:pt>
                <c:pt idx="133">
                  <c:v>32.438400000000001</c:v>
                </c:pt>
                <c:pt idx="134">
                  <c:v>32.711500000000001</c:v>
                </c:pt>
                <c:pt idx="135">
                  <c:v>32.857399999999998</c:v>
                </c:pt>
                <c:pt idx="136">
                  <c:v>33.112499999999997</c:v>
                </c:pt>
                <c:pt idx="137">
                  <c:v>33.786899999999996</c:v>
                </c:pt>
                <c:pt idx="138">
                  <c:v>33.804600000000001</c:v>
                </c:pt>
                <c:pt idx="139">
                  <c:v>33.857599999999998</c:v>
                </c:pt>
                <c:pt idx="140">
                  <c:v>34.491799999999998</c:v>
                </c:pt>
                <c:pt idx="141">
                  <c:v>34.734200000000001</c:v>
                </c:pt>
                <c:pt idx="142">
                  <c:v>35.278399999999998</c:v>
                </c:pt>
                <c:pt idx="143">
                  <c:v>35.315200000000004</c:v>
                </c:pt>
                <c:pt idx="144">
                  <c:v>35.4542</c:v>
                </c:pt>
                <c:pt idx="145">
                  <c:v>35.706800000000001</c:v>
                </c:pt>
                <c:pt idx="146">
                  <c:v>36.184600000000003</c:v>
                </c:pt>
                <c:pt idx="147">
                  <c:v>36.398099999999999</c:v>
                </c:pt>
                <c:pt idx="148">
                  <c:v>36.849299999999999</c:v>
                </c:pt>
                <c:pt idx="149">
                  <c:v>37.128900000000002</c:v>
                </c:pt>
                <c:pt idx="150">
                  <c:v>37.515000000000001</c:v>
                </c:pt>
                <c:pt idx="151">
                  <c:v>37.597900000000003</c:v>
                </c:pt>
                <c:pt idx="152">
                  <c:v>37.981200000000001</c:v>
                </c:pt>
                <c:pt idx="153">
                  <c:v>38.035899999999998</c:v>
                </c:pt>
                <c:pt idx="154">
                  <c:v>38.403100000000002</c:v>
                </c:pt>
                <c:pt idx="155">
                  <c:v>38.607700000000001</c:v>
                </c:pt>
                <c:pt idx="156">
                  <c:v>38.8125</c:v>
                </c:pt>
                <c:pt idx="157">
                  <c:v>39.083500000000001</c:v>
                </c:pt>
                <c:pt idx="158">
                  <c:v>39.338999999999999</c:v>
                </c:pt>
                <c:pt idx="159">
                  <c:v>39.875</c:v>
                </c:pt>
                <c:pt idx="160">
                  <c:v>39.9542</c:v>
                </c:pt>
                <c:pt idx="161">
                  <c:v>40.071600000000004</c:v>
                </c:pt>
                <c:pt idx="162">
                  <c:v>40.517699999999998</c:v>
                </c:pt>
                <c:pt idx="163">
                  <c:v>40.946899999999999</c:v>
                </c:pt>
                <c:pt idx="164">
                  <c:v>41.271999999999998</c:v>
                </c:pt>
                <c:pt idx="165">
                  <c:v>41.387500000000003</c:v>
                </c:pt>
                <c:pt idx="166">
                  <c:v>41.9679</c:v>
                </c:pt>
                <c:pt idx="167">
                  <c:v>41.9694</c:v>
                </c:pt>
                <c:pt idx="168">
                  <c:v>41.9726</c:v>
                </c:pt>
                <c:pt idx="169">
                  <c:v>42.883200000000002</c:v>
                </c:pt>
                <c:pt idx="170">
                  <c:v>42.9711</c:v>
                </c:pt>
                <c:pt idx="171">
                  <c:v>42.998100000000001</c:v>
                </c:pt>
                <c:pt idx="172">
                  <c:v>42.999099999999999</c:v>
                </c:pt>
              </c:numCache>
            </c:numRef>
          </c:xVal>
          <c:yVal>
            <c:numRef>
              <c:f>Sheet1!$J$4:$J$176</c:f>
              <c:numCache>
                <c:formatCode>0.00E+00</c:formatCode>
                <c:ptCount val="173"/>
                <c:pt idx="0">
                  <c:v>3.35833</c:v>
                </c:pt>
                <c:pt idx="1">
                  <c:v>3.3584399999999999</c:v>
                </c:pt>
                <c:pt idx="2">
                  <c:v>3.3604500000000002</c:v>
                </c:pt>
                <c:pt idx="3">
                  <c:v>3.3610199999999999</c:v>
                </c:pt>
                <c:pt idx="4">
                  <c:v>3.36164</c:v>
                </c:pt>
                <c:pt idx="5">
                  <c:v>3.3636599999999999</c:v>
                </c:pt>
                <c:pt idx="6">
                  <c:v>3.36496</c:v>
                </c:pt>
                <c:pt idx="7">
                  <c:v>3.36625</c:v>
                </c:pt>
                <c:pt idx="8">
                  <c:v>3.3665699999999998</c:v>
                </c:pt>
                <c:pt idx="9">
                  <c:v>3.3685499999999999</c:v>
                </c:pt>
                <c:pt idx="10">
                  <c:v>3.36727</c:v>
                </c:pt>
                <c:pt idx="11">
                  <c:v>3.3652000000000002</c:v>
                </c:pt>
                <c:pt idx="12">
                  <c:v>3.3650899999999999</c:v>
                </c:pt>
                <c:pt idx="13">
                  <c:v>3.3649900000000001</c:v>
                </c:pt>
                <c:pt idx="14">
                  <c:v>3.35649</c:v>
                </c:pt>
                <c:pt idx="15">
                  <c:v>3.3521399999999999</c:v>
                </c:pt>
                <c:pt idx="16">
                  <c:v>3.35175</c:v>
                </c:pt>
                <c:pt idx="17">
                  <c:v>3.3496600000000001</c:v>
                </c:pt>
                <c:pt idx="18">
                  <c:v>3.34633</c:v>
                </c:pt>
                <c:pt idx="19">
                  <c:v>3.3390499999999999</c:v>
                </c:pt>
                <c:pt idx="20">
                  <c:v>3.3351700000000002</c:v>
                </c:pt>
                <c:pt idx="21">
                  <c:v>3.3305600000000002</c:v>
                </c:pt>
                <c:pt idx="22">
                  <c:v>3.3283800000000001</c:v>
                </c:pt>
                <c:pt idx="23">
                  <c:v>3.3243100000000001</c:v>
                </c:pt>
                <c:pt idx="24">
                  <c:v>3.3188800000000001</c:v>
                </c:pt>
                <c:pt idx="25">
                  <c:v>3.31887</c:v>
                </c:pt>
                <c:pt idx="26">
                  <c:v>3.3188599999999999</c:v>
                </c:pt>
                <c:pt idx="27">
                  <c:v>3.31419</c:v>
                </c:pt>
                <c:pt idx="28">
                  <c:v>3.3100499999999999</c:v>
                </c:pt>
                <c:pt idx="29">
                  <c:v>3.3031100000000002</c:v>
                </c:pt>
                <c:pt idx="30">
                  <c:v>3.30158</c:v>
                </c:pt>
                <c:pt idx="31">
                  <c:v>3.3014800000000002</c:v>
                </c:pt>
                <c:pt idx="32">
                  <c:v>3.3012700000000001</c:v>
                </c:pt>
                <c:pt idx="33">
                  <c:v>3.30098</c:v>
                </c:pt>
                <c:pt idx="34">
                  <c:v>3.3007300000000002</c:v>
                </c:pt>
                <c:pt idx="35">
                  <c:v>3.2996599999999998</c:v>
                </c:pt>
                <c:pt idx="36">
                  <c:v>3.2919800000000001</c:v>
                </c:pt>
                <c:pt idx="37">
                  <c:v>3.2903099999999998</c:v>
                </c:pt>
                <c:pt idx="38">
                  <c:v>3.2867799999999998</c:v>
                </c:pt>
                <c:pt idx="39">
                  <c:v>3.28634</c:v>
                </c:pt>
                <c:pt idx="40">
                  <c:v>3.2740200000000002</c:v>
                </c:pt>
                <c:pt idx="41">
                  <c:v>3.2717999999999998</c:v>
                </c:pt>
                <c:pt idx="42">
                  <c:v>3.2662900000000001</c:v>
                </c:pt>
                <c:pt idx="43">
                  <c:v>3.2546400000000002</c:v>
                </c:pt>
                <c:pt idx="44">
                  <c:v>3.2525499999999998</c:v>
                </c:pt>
                <c:pt idx="45">
                  <c:v>3.2495699999999998</c:v>
                </c:pt>
                <c:pt idx="46">
                  <c:v>3.24864</c:v>
                </c:pt>
                <c:pt idx="47">
                  <c:v>3.2473999999999998</c:v>
                </c:pt>
                <c:pt idx="48">
                  <c:v>3.24525</c:v>
                </c:pt>
                <c:pt idx="49">
                  <c:v>3.2305899999999999</c:v>
                </c:pt>
                <c:pt idx="50">
                  <c:v>3.2290299999999998</c:v>
                </c:pt>
                <c:pt idx="51">
                  <c:v>3.2281900000000001</c:v>
                </c:pt>
                <c:pt idx="52">
                  <c:v>3.2278199999999999</c:v>
                </c:pt>
                <c:pt idx="53">
                  <c:v>3.2095799999999999</c:v>
                </c:pt>
                <c:pt idx="54">
                  <c:v>3.2086999999999999</c:v>
                </c:pt>
                <c:pt idx="55">
                  <c:v>3.2085599999999999</c:v>
                </c:pt>
                <c:pt idx="56">
                  <c:v>3.20824</c:v>
                </c:pt>
                <c:pt idx="57">
                  <c:v>3.20818</c:v>
                </c:pt>
                <c:pt idx="58">
                  <c:v>3.2044800000000002</c:v>
                </c:pt>
                <c:pt idx="59">
                  <c:v>3.19137</c:v>
                </c:pt>
                <c:pt idx="60">
                  <c:v>3.1859199999999999</c:v>
                </c:pt>
                <c:pt idx="61">
                  <c:v>3.18031</c:v>
                </c:pt>
                <c:pt idx="62">
                  <c:v>3.1770299999999998</c:v>
                </c:pt>
                <c:pt idx="63">
                  <c:v>3.1681499999999998</c:v>
                </c:pt>
                <c:pt idx="64">
                  <c:v>3.1651699999999998</c:v>
                </c:pt>
                <c:pt idx="65">
                  <c:v>3.1564999999999999</c:v>
                </c:pt>
                <c:pt idx="66">
                  <c:v>3.1522100000000002</c:v>
                </c:pt>
                <c:pt idx="67">
                  <c:v>3.1372499999999999</c:v>
                </c:pt>
                <c:pt idx="68">
                  <c:v>3.1360199999999998</c:v>
                </c:pt>
                <c:pt idx="69">
                  <c:v>3.1346599999999998</c:v>
                </c:pt>
                <c:pt idx="70">
                  <c:v>3.13029</c:v>
                </c:pt>
                <c:pt idx="71">
                  <c:v>3.1273200000000001</c:v>
                </c:pt>
                <c:pt idx="72">
                  <c:v>3.12446</c:v>
                </c:pt>
                <c:pt idx="73">
                  <c:v>3.1178900000000001</c:v>
                </c:pt>
                <c:pt idx="74">
                  <c:v>3.1141299999999998</c:v>
                </c:pt>
                <c:pt idx="75">
                  <c:v>3.1135299999999999</c:v>
                </c:pt>
                <c:pt idx="76">
                  <c:v>3.1191599999999999</c:v>
                </c:pt>
                <c:pt idx="77">
                  <c:v>3.1218599999999999</c:v>
                </c:pt>
                <c:pt idx="78">
                  <c:v>3.1225299999999998</c:v>
                </c:pt>
                <c:pt idx="79">
                  <c:v>3.1227999999999998</c:v>
                </c:pt>
                <c:pt idx="80">
                  <c:v>3.1239499999999998</c:v>
                </c:pt>
                <c:pt idx="81">
                  <c:v>3.1280299999999999</c:v>
                </c:pt>
                <c:pt idx="82">
                  <c:v>3.1388799999999999</c:v>
                </c:pt>
                <c:pt idx="83">
                  <c:v>3.17693</c:v>
                </c:pt>
                <c:pt idx="84">
                  <c:v>3.1836099999999998</c:v>
                </c:pt>
                <c:pt idx="85">
                  <c:v>3.1840600000000001</c:v>
                </c:pt>
                <c:pt idx="86">
                  <c:v>3.1849799999999999</c:v>
                </c:pt>
                <c:pt idx="87">
                  <c:v>3.19713</c:v>
                </c:pt>
                <c:pt idx="88">
                  <c:v>3.2077900000000001</c:v>
                </c:pt>
                <c:pt idx="89">
                  <c:v>3.2002299999999999</c:v>
                </c:pt>
                <c:pt idx="90">
                  <c:v>3.19556</c:v>
                </c:pt>
                <c:pt idx="91">
                  <c:v>3.1856200000000001</c:v>
                </c:pt>
                <c:pt idx="92">
                  <c:v>3.16316</c:v>
                </c:pt>
                <c:pt idx="93">
                  <c:v>3.1427900000000002</c:v>
                </c:pt>
                <c:pt idx="94">
                  <c:v>3.1345800000000001</c:v>
                </c:pt>
                <c:pt idx="95">
                  <c:v>3.12365</c:v>
                </c:pt>
                <c:pt idx="96">
                  <c:v>3.11782</c:v>
                </c:pt>
                <c:pt idx="97">
                  <c:v>3.1143900000000002</c:v>
                </c:pt>
                <c:pt idx="98">
                  <c:v>3.11389</c:v>
                </c:pt>
                <c:pt idx="99">
                  <c:v>3.1144799999999999</c:v>
                </c:pt>
                <c:pt idx="100">
                  <c:v>3.1162700000000001</c:v>
                </c:pt>
                <c:pt idx="101">
                  <c:v>3.1171899999999999</c:v>
                </c:pt>
                <c:pt idx="102">
                  <c:v>3.1234000000000002</c:v>
                </c:pt>
                <c:pt idx="103">
                  <c:v>3.1262500000000002</c:v>
                </c:pt>
                <c:pt idx="104">
                  <c:v>3.1317400000000002</c:v>
                </c:pt>
                <c:pt idx="105">
                  <c:v>3.14127</c:v>
                </c:pt>
                <c:pt idx="106">
                  <c:v>3.1424099999999999</c:v>
                </c:pt>
                <c:pt idx="107">
                  <c:v>3.14392</c:v>
                </c:pt>
                <c:pt idx="108">
                  <c:v>3.1568000000000001</c:v>
                </c:pt>
                <c:pt idx="109">
                  <c:v>3.16703</c:v>
                </c:pt>
                <c:pt idx="110">
                  <c:v>3.1676500000000001</c:v>
                </c:pt>
                <c:pt idx="111">
                  <c:v>3.1694100000000001</c:v>
                </c:pt>
                <c:pt idx="112">
                  <c:v>3.1762899999999998</c:v>
                </c:pt>
                <c:pt idx="113">
                  <c:v>3.1777299999999999</c:v>
                </c:pt>
                <c:pt idx="114">
                  <c:v>3.1850399999999999</c:v>
                </c:pt>
                <c:pt idx="115">
                  <c:v>3.1892499999999999</c:v>
                </c:pt>
                <c:pt idx="116">
                  <c:v>3.19354</c:v>
                </c:pt>
                <c:pt idx="117">
                  <c:v>3.21028</c:v>
                </c:pt>
                <c:pt idx="118">
                  <c:v>3.2119499999999999</c:v>
                </c:pt>
                <c:pt idx="119">
                  <c:v>3.2136100000000001</c:v>
                </c:pt>
                <c:pt idx="120">
                  <c:v>3.2168100000000002</c:v>
                </c:pt>
                <c:pt idx="121">
                  <c:v>3.21793</c:v>
                </c:pt>
                <c:pt idx="122">
                  <c:v>3.2311299999999998</c:v>
                </c:pt>
                <c:pt idx="123">
                  <c:v>3.2336</c:v>
                </c:pt>
                <c:pt idx="124">
                  <c:v>3.2404199999999999</c:v>
                </c:pt>
                <c:pt idx="125">
                  <c:v>3.2494100000000001</c:v>
                </c:pt>
                <c:pt idx="126">
                  <c:v>3.2543799999999998</c:v>
                </c:pt>
                <c:pt idx="127">
                  <c:v>3.25929</c:v>
                </c:pt>
                <c:pt idx="128">
                  <c:v>3.26064</c:v>
                </c:pt>
                <c:pt idx="129">
                  <c:v>3.26736</c:v>
                </c:pt>
                <c:pt idx="130">
                  <c:v>3.2698999999999998</c:v>
                </c:pt>
                <c:pt idx="131">
                  <c:v>3.2736299999999998</c:v>
                </c:pt>
                <c:pt idx="132">
                  <c:v>3.2782900000000001</c:v>
                </c:pt>
                <c:pt idx="133">
                  <c:v>3.2814299999999998</c:v>
                </c:pt>
                <c:pt idx="134">
                  <c:v>3.2856200000000002</c:v>
                </c:pt>
                <c:pt idx="135">
                  <c:v>3.2873899999999998</c:v>
                </c:pt>
                <c:pt idx="136">
                  <c:v>3.2898999999999998</c:v>
                </c:pt>
                <c:pt idx="137">
                  <c:v>3.2960799999999999</c:v>
                </c:pt>
                <c:pt idx="138">
                  <c:v>3.2962400000000001</c:v>
                </c:pt>
                <c:pt idx="139">
                  <c:v>3.2966099999999998</c:v>
                </c:pt>
                <c:pt idx="140">
                  <c:v>3.3008600000000001</c:v>
                </c:pt>
                <c:pt idx="141">
                  <c:v>3.3029299999999999</c:v>
                </c:pt>
                <c:pt idx="142">
                  <c:v>3.30809</c:v>
                </c:pt>
                <c:pt idx="143">
                  <c:v>3.3085</c:v>
                </c:pt>
                <c:pt idx="144">
                  <c:v>3.3089200000000001</c:v>
                </c:pt>
                <c:pt idx="145">
                  <c:v>3.3097500000000002</c:v>
                </c:pt>
                <c:pt idx="146">
                  <c:v>3.3119200000000002</c:v>
                </c:pt>
                <c:pt idx="147">
                  <c:v>3.3128000000000002</c:v>
                </c:pt>
                <c:pt idx="148">
                  <c:v>3.3155100000000002</c:v>
                </c:pt>
                <c:pt idx="149">
                  <c:v>3.3170799999999998</c:v>
                </c:pt>
                <c:pt idx="150">
                  <c:v>3.3203100000000001</c:v>
                </c:pt>
                <c:pt idx="151">
                  <c:v>3.3210099999999998</c:v>
                </c:pt>
                <c:pt idx="152">
                  <c:v>3.3243999999999998</c:v>
                </c:pt>
                <c:pt idx="153">
                  <c:v>3.3248099999999998</c:v>
                </c:pt>
                <c:pt idx="154">
                  <c:v>3.3277399999999999</c:v>
                </c:pt>
                <c:pt idx="155">
                  <c:v>3.32925</c:v>
                </c:pt>
                <c:pt idx="156">
                  <c:v>3.3308200000000001</c:v>
                </c:pt>
                <c:pt idx="157">
                  <c:v>3.3329499999999999</c:v>
                </c:pt>
                <c:pt idx="158">
                  <c:v>3.33439</c:v>
                </c:pt>
                <c:pt idx="159">
                  <c:v>3.33813</c:v>
                </c:pt>
                <c:pt idx="160">
                  <c:v>3.3389000000000002</c:v>
                </c:pt>
                <c:pt idx="161">
                  <c:v>3.33996</c:v>
                </c:pt>
                <c:pt idx="162">
                  <c:v>3.3419599999999998</c:v>
                </c:pt>
                <c:pt idx="163">
                  <c:v>3.3435800000000002</c:v>
                </c:pt>
                <c:pt idx="164">
                  <c:v>3.34463</c:v>
                </c:pt>
                <c:pt idx="165">
                  <c:v>3.3441900000000002</c:v>
                </c:pt>
                <c:pt idx="166">
                  <c:v>3.33908</c:v>
                </c:pt>
                <c:pt idx="167">
                  <c:v>3.3390399999999998</c:v>
                </c:pt>
                <c:pt idx="168">
                  <c:v>3.339</c:v>
                </c:pt>
                <c:pt idx="169">
                  <c:v>3.3299500000000002</c:v>
                </c:pt>
                <c:pt idx="170">
                  <c:v>3.3281999999999998</c:v>
                </c:pt>
                <c:pt idx="171">
                  <c:v>3.3278799999999999</c:v>
                </c:pt>
                <c:pt idx="172">
                  <c:v>3.3278799999999999</c:v>
                </c:pt>
              </c:numCache>
            </c:numRef>
          </c:yVal>
          <c:smooth val="1"/>
          <c:extLst>
            <c:ext xmlns:c16="http://schemas.microsoft.com/office/drawing/2014/chart" uri="{C3380CC4-5D6E-409C-BE32-E72D297353CC}">
              <c16:uniqueId val="{00000001-304A-7545-AD6C-298D42C48205}"/>
            </c:ext>
          </c:extLst>
        </c:ser>
        <c:ser>
          <c:idx val="3"/>
          <c:order val="2"/>
          <c:tx>
            <c:v>Smax</c:v>
          </c:tx>
          <c:spPr>
            <a:ln w="19050" cap="rnd">
              <a:solidFill>
                <a:schemeClr val="bg2">
                  <a:lumMod val="75000"/>
                </a:schemeClr>
              </a:solidFill>
              <a:prstDash val="sysDot"/>
              <a:round/>
            </a:ln>
            <a:effectLst/>
          </c:spPr>
          <c:marker>
            <c:symbol val="none"/>
          </c:marker>
          <c:xVal>
            <c:numRef>
              <c:f>Sheet1!$B$4:$B$176</c:f>
              <c:numCache>
                <c:formatCode>General</c:formatCode>
                <c:ptCount val="173"/>
                <c:pt idx="0">
                  <c:v>0</c:v>
                </c:pt>
                <c:pt idx="1">
                  <c:v>5.2246899999999999E-2</c:v>
                </c:pt>
                <c:pt idx="2">
                  <c:v>0.40033799999999997</c:v>
                </c:pt>
                <c:pt idx="3">
                  <c:v>0.49911099999999997</c:v>
                </c:pt>
                <c:pt idx="4">
                  <c:v>0.56417499999999998</c:v>
                </c:pt>
                <c:pt idx="5">
                  <c:v>0.78896100000000002</c:v>
                </c:pt>
                <c:pt idx="6">
                  <c:v>0.92288000000000003</c:v>
                </c:pt>
                <c:pt idx="7">
                  <c:v>1.0696300000000001</c:v>
                </c:pt>
                <c:pt idx="8">
                  <c:v>1.17079</c:v>
                </c:pt>
                <c:pt idx="9">
                  <c:v>1.54555</c:v>
                </c:pt>
                <c:pt idx="10">
                  <c:v>1.8026599999999999</c:v>
                </c:pt>
                <c:pt idx="11">
                  <c:v>2.3091200000000001</c:v>
                </c:pt>
                <c:pt idx="12">
                  <c:v>2.3272699999999999</c:v>
                </c:pt>
                <c:pt idx="13">
                  <c:v>2.3377499999999998</c:v>
                </c:pt>
                <c:pt idx="14">
                  <c:v>3.0578500000000002</c:v>
                </c:pt>
                <c:pt idx="15">
                  <c:v>3.48821</c:v>
                </c:pt>
                <c:pt idx="16">
                  <c:v>3.5301100000000001</c:v>
                </c:pt>
                <c:pt idx="17">
                  <c:v>3.77298</c:v>
                </c:pt>
                <c:pt idx="18">
                  <c:v>4.0614999999999997</c:v>
                </c:pt>
                <c:pt idx="19">
                  <c:v>4.6424500000000002</c:v>
                </c:pt>
                <c:pt idx="20">
                  <c:v>4.9822999999999995</c:v>
                </c:pt>
                <c:pt idx="21">
                  <c:v>5.4958600000000004</c:v>
                </c:pt>
                <c:pt idx="22">
                  <c:v>5.6912099999999999</c:v>
                </c:pt>
                <c:pt idx="23">
                  <c:v>6.0505899999999997</c:v>
                </c:pt>
                <c:pt idx="24">
                  <c:v>6.6194799999999994</c:v>
                </c:pt>
                <c:pt idx="25">
                  <c:v>6.6212800000000005</c:v>
                </c:pt>
                <c:pt idx="26">
                  <c:v>6.6229999999999993</c:v>
                </c:pt>
                <c:pt idx="27">
                  <c:v>7.2182899999999997</c:v>
                </c:pt>
                <c:pt idx="28">
                  <c:v>7.7772999999999994</c:v>
                </c:pt>
                <c:pt idx="29">
                  <c:v>8.5811999999999991</c:v>
                </c:pt>
                <c:pt idx="30">
                  <c:v>8.7494600000000009</c:v>
                </c:pt>
                <c:pt idx="31">
                  <c:v>8.7622900000000001</c:v>
                </c:pt>
                <c:pt idx="32">
                  <c:v>8.7865500000000001</c:v>
                </c:pt>
                <c:pt idx="33">
                  <c:v>8.8208199999999994</c:v>
                </c:pt>
                <c:pt idx="34">
                  <c:v>8.8406500000000001</c:v>
                </c:pt>
                <c:pt idx="35">
                  <c:v>8.9288699999999999</c:v>
                </c:pt>
                <c:pt idx="36">
                  <c:v>9.7547200000000007</c:v>
                </c:pt>
                <c:pt idx="37">
                  <c:v>9.9908900000000003</c:v>
                </c:pt>
                <c:pt idx="38">
                  <c:v>10.226599999999999</c:v>
                </c:pt>
                <c:pt idx="39">
                  <c:v>10.251200000000001</c:v>
                </c:pt>
                <c:pt idx="40">
                  <c:v>11.1442</c:v>
                </c:pt>
                <c:pt idx="41">
                  <c:v>11.328299999999999</c:v>
                </c:pt>
                <c:pt idx="42">
                  <c:v>11.620100000000001</c:v>
                </c:pt>
                <c:pt idx="43">
                  <c:v>12.245699999999999</c:v>
                </c:pt>
                <c:pt idx="44">
                  <c:v>12.3605</c:v>
                </c:pt>
                <c:pt idx="45">
                  <c:v>12.5184</c:v>
                </c:pt>
                <c:pt idx="46">
                  <c:v>12.570300000000001</c:v>
                </c:pt>
                <c:pt idx="47">
                  <c:v>12.634</c:v>
                </c:pt>
                <c:pt idx="48">
                  <c:v>12.736800000000001</c:v>
                </c:pt>
                <c:pt idx="49">
                  <c:v>13.450999999999999</c:v>
                </c:pt>
                <c:pt idx="50">
                  <c:v>13.564300000000001</c:v>
                </c:pt>
                <c:pt idx="51">
                  <c:v>13.6249</c:v>
                </c:pt>
                <c:pt idx="52">
                  <c:v>13.647500000000001</c:v>
                </c:pt>
                <c:pt idx="53">
                  <c:v>14.5007</c:v>
                </c:pt>
                <c:pt idx="54">
                  <c:v>14.542</c:v>
                </c:pt>
                <c:pt idx="55">
                  <c:v>14.548400000000001</c:v>
                </c:pt>
                <c:pt idx="56">
                  <c:v>14.562200000000001</c:v>
                </c:pt>
                <c:pt idx="57">
                  <c:v>14.5647</c:v>
                </c:pt>
                <c:pt idx="58">
                  <c:v>14.697799999999999</c:v>
                </c:pt>
                <c:pt idx="59">
                  <c:v>15.1904</c:v>
                </c:pt>
                <c:pt idx="60">
                  <c:v>15.453800000000001</c:v>
                </c:pt>
                <c:pt idx="61">
                  <c:v>15.670400000000001</c:v>
                </c:pt>
                <c:pt idx="62">
                  <c:v>15.828600000000002</c:v>
                </c:pt>
                <c:pt idx="63">
                  <c:v>16.176199999999998</c:v>
                </c:pt>
                <c:pt idx="64">
                  <c:v>16.285800000000002</c:v>
                </c:pt>
                <c:pt idx="65">
                  <c:v>16.643699999999999</c:v>
                </c:pt>
                <c:pt idx="66">
                  <c:v>16.8444</c:v>
                </c:pt>
                <c:pt idx="67">
                  <c:v>17.3536</c:v>
                </c:pt>
                <c:pt idx="68">
                  <c:v>17.409500000000001</c:v>
                </c:pt>
                <c:pt idx="69">
                  <c:v>17.447599999999998</c:v>
                </c:pt>
                <c:pt idx="70">
                  <c:v>17.617699999999999</c:v>
                </c:pt>
                <c:pt idx="71">
                  <c:v>17.807200000000002</c:v>
                </c:pt>
                <c:pt idx="72">
                  <c:v>18.056699999999999</c:v>
                </c:pt>
                <c:pt idx="73">
                  <c:v>18.411999999999999</c:v>
                </c:pt>
                <c:pt idx="74">
                  <c:v>18.664400000000001</c:v>
                </c:pt>
                <c:pt idx="75">
                  <c:v>18.825099999999999</c:v>
                </c:pt>
                <c:pt idx="76">
                  <c:v>19.237099999999998</c:v>
                </c:pt>
                <c:pt idx="77">
                  <c:v>19.484299999999998</c:v>
                </c:pt>
                <c:pt idx="78">
                  <c:v>19.549399999999999</c:v>
                </c:pt>
                <c:pt idx="79">
                  <c:v>19.5701</c:v>
                </c:pt>
                <c:pt idx="80">
                  <c:v>19.603200000000001</c:v>
                </c:pt>
                <c:pt idx="81">
                  <c:v>19.661799999999999</c:v>
                </c:pt>
                <c:pt idx="82">
                  <c:v>19.8094</c:v>
                </c:pt>
                <c:pt idx="83">
                  <c:v>20.313400000000001</c:v>
                </c:pt>
                <c:pt idx="84">
                  <c:v>20.416500000000003</c:v>
                </c:pt>
                <c:pt idx="85">
                  <c:v>20.426300000000001</c:v>
                </c:pt>
                <c:pt idx="86">
                  <c:v>20.444200000000002</c:v>
                </c:pt>
                <c:pt idx="87">
                  <c:v>20.733599999999999</c:v>
                </c:pt>
                <c:pt idx="88">
                  <c:v>22.264500000000002</c:v>
                </c:pt>
                <c:pt idx="89">
                  <c:v>22.371600000000001</c:v>
                </c:pt>
                <c:pt idx="90">
                  <c:v>22.440999999999999</c:v>
                </c:pt>
                <c:pt idx="91">
                  <c:v>22.633500000000002</c:v>
                </c:pt>
                <c:pt idx="92">
                  <c:v>22.882200000000001</c:v>
                </c:pt>
                <c:pt idx="93">
                  <c:v>23.1313</c:v>
                </c:pt>
                <c:pt idx="94">
                  <c:v>23.213000000000001</c:v>
                </c:pt>
                <c:pt idx="95">
                  <c:v>23.425999999999998</c:v>
                </c:pt>
                <c:pt idx="96">
                  <c:v>23.508399999999998</c:v>
                </c:pt>
                <c:pt idx="97">
                  <c:v>23.694900000000001</c:v>
                </c:pt>
                <c:pt idx="98">
                  <c:v>23.9132</c:v>
                </c:pt>
                <c:pt idx="99">
                  <c:v>24.105599999999999</c:v>
                </c:pt>
                <c:pt idx="100">
                  <c:v>24.266999999999999</c:v>
                </c:pt>
                <c:pt idx="101">
                  <c:v>24.428000000000001</c:v>
                </c:pt>
                <c:pt idx="102">
                  <c:v>24.944500000000001</c:v>
                </c:pt>
                <c:pt idx="103">
                  <c:v>25.055800000000001</c:v>
                </c:pt>
                <c:pt idx="104">
                  <c:v>25.256600000000002</c:v>
                </c:pt>
                <c:pt idx="105">
                  <c:v>25.6982</c:v>
                </c:pt>
                <c:pt idx="106">
                  <c:v>25.747500000000002</c:v>
                </c:pt>
                <c:pt idx="107">
                  <c:v>25.810400000000001</c:v>
                </c:pt>
                <c:pt idx="108">
                  <c:v>26.308999999999997</c:v>
                </c:pt>
                <c:pt idx="109">
                  <c:v>26.716099999999997</c:v>
                </c:pt>
                <c:pt idx="110">
                  <c:v>26.744</c:v>
                </c:pt>
                <c:pt idx="111">
                  <c:v>26.806400000000004</c:v>
                </c:pt>
                <c:pt idx="112">
                  <c:v>27.057100000000002</c:v>
                </c:pt>
                <c:pt idx="113">
                  <c:v>27.1219</c:v>
                </c:pt>
                <c:pt idx="114">
                  <c:v>27.492499999999996</c:v>
                </c:pt>
                <c:pt idx="115">
                  <c:v>27.641999999999999</c:v>
                </c:pt>
                <c:pt idx="116">
                  <c:v>27.749600000000001</c:v>
                </c:pt>
                <c:pt idx="117">
                  <c:v>28.344599999999996</c:v>
                </c:pt>
                <c:pt idx="118">
                  <c:v>28.438099999999999</c:v>
                </c:pt>
                <c:pt idx="119">
                  <c:v>28.506500000000003</c:v>
                </c:pt>
                <c:pt idx="120">
                  <c:v>28.654299999999999</c:v>
                </c:pt>
                <c:pt idx="121">
                  <c:v>28.705300000000001</c:v>
                </c:pt>
                <c:pt idx="122">
                  <c:v>29.307499999999997</c:v>
                </c:pt>
                <c:pt idx="123">
                  <c:v>29.4481</c:v>
                </c:pt>
                <c:pt idx="124">
                  <c:v>29.804000000000002</c:v>
                </c:pt>
                <c:pt idx="125">
                  <c:v>30.216900000000003</c:v>
                </c:pt>
                <c:pt idx="126">
                  <c:v>30.4664</c:v>
                </c:pt>
                <c:pt idx="127">
                  <c:v>30.847000000000001</c:v>
                </c:pt>
                <c:pt idx="128">
                  <c:v>30.968200000000003</c:v>
                </c:pt>
                <c:pt idx="129">
                  <c:v>31.354599999999998</c:v>
                </c:pt>
                <c:pt idx="130">
                  <c:v>31.560199999999998</c:v>
                </c:pt>
                <c:pt idx="131">
                  <c:v>31.8764</c:v>
                </c:pt>
                <c:pt idx="132">
                  <c:v>32.203400000000002</c:v>
                </c:pt>
                <c:pt idx="133">
                  <c:v>32.438400000000001</c:v>
                </c:pt>
                <c:pt idx="134">
                  <c:v>32.711500000000001</c:v>
                </c:pt>
                <c:pt idx="135">
                  <c:v>32.857399999999998</c:v>
                </c:pt>
                <c:pt idx="136">
                  <c:v>33.112499999999997</c:v>
                </c:pt>
                <c:pt idx="137">
                  <c:v>33.786899999999996</c:v>
                </c:pt>
                <c:pt idx="138">
                  <c:v>33.804600000000001</c:v>
                </c:pt>
                <c:pt idx="139">
                  <c:v>33.857599999999998</c:v>
                </c:pt>
                <c:pt idx="140">
                  <c:v>34.491799999999998</c:v>
                </c:pt>
                <c:pt idx="141">
                  <c:v>34.734200000000001</c:v>
                </c:pt>
                <c:pt idx="142">
                  <c:v>35.278399999999998</c:v>
                </c:pt>
                <c:pt idx="143">
                  <c:v>35.315200000000004</c:v>
                </c:pt>
                <c:pt idx="144">
                  <c:v>35.4542</c:v>
                </c:pt>
                <c:pt idx="145">
                  <c:v>35.706800000000001</c:v>
                </c:pt>
                <c:pt idx="146">
                  <c:v>36.184600000000003</c:v>
                </c:pt>
                <c:pt idx="147">
                  <c:v>36.398099999999999</c:v>
                </c:pt>
                <c:pt idx="148">
                  <c:v>36.849299999999999</c:v>
                </c:pt>
                <c:pt idx="149">
                  <c:v>37.128900000000002</c:v>
                </c:pt>
                <c:pt idx="150">
                  <c:v>37.515000000000001</c:v>
                </c:pt>
                <c:pt idx="151">
                  <c:v>37.597900000000003</c:v>
                </c:pt>
                <c:pt idx="152">
                  <c:v>37.981200000000001</c:v>
                </c:pt>
                <c:pt idx="153">
                  <c:v>38.035899999999998</c:v>
                </c:pt>
                <c:pt idx="154">
                  <c:v>38.403100000000002</c:v>
                </c:pt>
                <c:pt idx="155">
                  <c:v>38.607700000000001</c:v>
                </c:pt>
                <c:pt idx="156">
                  <c:v>38.8125</c:v>
                </c:pt>
                <c:pt idx="157">
                  <c:v>39.083500000000001</c:v>
                </c:pt>
                <c:pt idx="158">
                  <c:v>39.338999999999999</c:v>
                </c:pt>
                <c:pt idx="159">
                  <c:v>39.875</c:v>
                </c:pt>
                <c:pt idx="160">
                  <c:v>39.9542</c:v>
                </c:pt>
                <c:pt idx="161">
                  <c:v>40.071600000000004</c:v>
                </c:pt>
                <c:pt idx="162">
                  <c:v>40.517699999999998</c:v>
                </c:pt>
                <c:pt idx="163">
                  <c:v>40.946899999999999</c:v>
                </c:pt>
                <c:pt idx="164">
                  <c:v>41.271999999999998</c:v>
                </c:pt>
                <c:pt idx="165">
                  <c:v>41.387500000000003</c:v>
                </c:pt>
                <c:pt idx="166">
                  <c:v>41.9679</c:v>
                </c:pt>
                <c:pt idx="167">
                  <c:v>41.9694</c:v>
                </c:pt>
                <c:pt idx="168">
                  <c:v>41.9726</c:v>
                </c:pt>
                <c:pt idx="169">
                  <c:v>42.883200000000002</c:v>
                </c:pt>
                <c:pt idx="170">
                  <c:v>42.9711</c:v>
                </c:pt>
                <c:pt idx="171">
                  <c:v>42.998100000000001</c:v>
                </c:pt>
                <c:pt idx="172">
                  <c:v>42.999099999999999</c:v>
                </c:pt>
              </c:numCache>
            </c:numRef>
          </c:xVal>
          <c:yVal>
            <c:numRef>
              <c:f>Sheet1!$M$4:$M$176</c:f>
              <c:numCache>
                <c:formatCode>General</c:formatCode>
                <c:ptCount val="173"/>
                <c:pt idx="0">
                  <c:v>4.8633600000000001</c:v>
                </c:pt>
                <c:pt idx="1">
                  <c:v>4.8635200000000003</c:v>
                </c:pt>
                <c:pt idx="2">
                  <c:v>4.8650599999999997</c:v>
                </c:pt>
                <c:pt idx="3">
                  <c:v>4.86557</c:v>
                </c:pt>
                <c:pt idx="4">
                  <c:v>4.8662799999999997</c:v>
                </c:pt>
                <c:pt idx="5">
                  <c:v>4.8687899999999997</c:v>
                </c:pt>
                <c:pt idx="6">
                  <c:v>4.8701100000000004</c:v>
                </c:pt>
                <c:pt idx="7">
                  <c:v>4.8715799999999998</c:v>
                </c:pt>
                <c:pt idx="8">
                  <c:v>4.8721399999999999</c:v>
                </c:pt>
                <c:pt idx="9">
                  <c:v>4.8751199999999999</c:v>
                </c:pt>
                <c:pt idx="10">
                  <c:v>4.8739299999999997</c:v>
                </c:pt>
                <c:pt idx="11">
                  <c:v>4.87249</c:v>
                </c:pt>
                <c:pt idx="12">
                  <c:v>4.8724299999999996</c:v>
                </c:pt>
                <c:pt idx="13">
                  <c:v>4.8723299999999998</c:v>
                </c:pt>
                <c:pt idx="14">
                  <c:v>4.8619000000000003</c:v>
                </c:pt>
                <c:pt idx="15">
                  <c:v>4.8563200000000002</c:v>
                </c:pt>
                <c:pt idx="16">
                  <c:v>4.8559900000000003</c:v>
                </c:pt>
                <c:pt idx="17">
                  <c:v>4.8536400000000004</c:v>
                </c:pt>
                <c:pt idx="18">
                  <c:v>4.8490399999999996</c:v>
                </c:pt>
                <c:pt idx="19">
                  <c:v>4.8395299999999999</c:v>
                </c:pt>
                <c:pt idx="20">
                  <c:v>4.8336399999999999</c:v>
                </c:pt>
                <c:pt idx="21">
                  <c:v>4.82531</c:v>
                </c:pt>
                <c:pt idx="22">
                  <c:v>4.8211199999999996</c:v>
                </c:pt>
                <c:pt idx="23">
                  <c:v>4.8131500000000003</c:v>
                </c:pt>
                <c:pt idx="24">
                  <c:v>4.8017799999999999</c:v>
                </c:pt>
                <c:pt idx="25">
                  <c:v>4.8017500000000002</c:v>
                </c:pt>
                <c:pt idx="26">
                  <c:v>4.8017200000000004</c:v>
                </c:pt>
                <c:pt idx="27">
                  <c:v>4.7895099999999999</c:v>
                </c:pt>
                <c:pt idx="28">
                  <c:v>4.7773700000000003</c:v>
                </c:pt>
                <c:pt idx="29">
                  <c:v>4.758</c:v>
                </c:pt>
                <c:pt idx="30">
                  <c:v>4.7539400000000001</c:v>
                </c:pt>
                <c:pt idx="31">
                  <c:v>4.7535600000000002</c:v>
                </c:pt>
                <c:pt idx="32">
                  <c:v>4.7529199999999996</c:v>
                </c:pt>
                <c:pt idx="33">
                  <c:v>4.7518700000000003</c:v>
                </c:pt>
                <c:pt idx="34">
                  <c:v>4.7510500000000002</c:v>
                </c:pt>
                <c:pt idx="35">
                  <c:v>4.7469700000000001</c:v>
                </c:pt>
                <c:pt idx="36">
                  <c:v>4.7165999999999997</c:v>
                </c:pt>
                <c:pt idx="37">
                  <c:v>4.71082</c:v>
                </c:pt>
                <c:pt idx="38">
                  <c:v>4.7015099999999999</c:v>
                </c:pt>
                <c:pt idx="39">
                  <c:v>4.7004700000000001</c:v>
                </c:pt>
                <c:pt idx="40">
                  <c:v>4.6674899999999999</c:v>
                </c:pt>
                <c:pt idx="41">
                  <c:v>4.6604000000000001</c:v>
                </c:pt>
                <c:pt idx="42">
                  <c:v>4.6431500000000003</c:v>
                </c:pt>
                <c:pt idx="43">
                  <c:v>4.6084699999999996</c:v>
                </c:pt>
                <c:pt idx="44">
                  <c:v>4.6024500000000002</c:v>
                </c:pt>
                <c:pt idx="45">
                  <c:v>4.5938299999999996</c:v>
                </c:pt>
                <c:pt idx="46">
                  <c:v>4.59084</c:v>
                </c:pt>
                <c:pt idx="47">
                  <c:v>4.5866899999999999</c:v>
                </c:pt>
                <c:pt idx="48">
                  <c:v>4.5803799999999999</c:v>
                </c:pt>
                <c:pt idx="49">
                  <c:v>4.5367300000000004</c:v>
                </c:pt>
                <c:pt idx="50">
                  <c:v>4.5312200000000002</c:v>
                </c:pt>
                <c:pt idx="51">
                  <c:v>4.5282099999999996</c:v>
                </c:pt>
                <c:pt idx="52">
                  <c:v>4.5269599999999999</c:v>
                </c:pt>
                <c:pt idx="53">
                  <c:v>4.4698399999999996</c:v>
                </c:pt>
                <c:pt idx="54">
                  <c:v>4.4670699999999997</c:v>
                </c:pt>
                <c:pt idx="55">
                  <c:v>4.46652</c:v>
                </c:pt>
                <c:pt idx="56">
                  <c:v>4.4653200000000002</c:v>
                </c:pt>
                <c:pt idx="57">
                  <c:v>4.4651300000000003</c:v>
                </c:pt>
                <c:pt idx="58">
                  <c:v>4.4537000000000004</c:v>
                </c:pt>
                <c:pt idx="59">
                  <c:v>4.41256</c:v>
                </c:pt>
                <c:pt idx="60">
                  <c:v>4.3933099999999996</c:v>
                </c:pt>
                <c:pt idx="61">
                  <c:v>4.3723400000000003</c:v>
                </c:pt>
                <c:pt idx="62">
                  <c:v>4.3574599999999997</c:v>
                </c:pt>
                <c:pt idx="63">
                  <c:v>4.3221800000000004</c:v>
                </c:pt>
                <c:pt idx="64">
                  <c:v>4.3127399999999998</c:v>
                </c:pt>
                <c:pt idx="65">
                  <c:v>4.2845399999999998</c:v>
                </c:pt>
                <c:pt idx="66">
                  <c:v>4.2608499999999996</c:v>
                </c:pt>
                <c:pt idx="67">
                  <c:v>4.1984399999999997</c:v>
                </c:pt>
                <c:pt idx="68">
                  <c:v>4.1928400000000003</c:v>
                </c:pt>
                <c:pt idx="69">
                  <c:v>4.1869100000000001</c:v>
                </c:pt>
                <c:pt idx="70">
                  <c:v>4.1654099999999996</c:v>
                </c:pt>
                <c:pt idx="71">
                  <c:v>4.1460600000000003</c:v>
                </c:pt>
                <c:pt idx="72">
                  <c:v>4.1169399999999996</c:v>
                </c:pt>
                <c:pt idx="73">
                  <c:v>4.0668300000000004</c:v>
                </c:pt>
                <c:pt idx="74">
                  <c:v>4.0324099999999996</c:v>
                </c:pt>
                <c:pt idx="75">
                  <c:v>4.0140099999999999</c:v>
                </c:pt>
                <c:pt idx="76">
                  <c:v>3.9512499999999999</c:v>
                </c:pt>
                <c:pt idx="77">
                  <c:v>3.9176500000000001</c:v>
                </c:pt>
                <c:pt idx="78">
                  <c:v>3.9089100000000001</c:v>
                </c:pt>
                <c:pt idx="79">
                  <c:v>3.9057200000000001</c:v>
                </c:pt>
                <c:pt idx="80">
                  <c:v>3.8997199999999999</c:v>
                </c:pt>
                <c:pt idx="81">
                  <c:v>3.89134</c:v>
                </c:pt>
                <c:pt idx="82">
                  <c:v>3.8649900000000001</c:v>
                </c:pt>
                <c:pt idx="83">
                  <c:v>3.7738200000000002</c:v>
                </c:pt>
                <c:pt idx="84">
                  <c:v>3.7675100000000001</c:v>
                </c:pt>
                <c:pt idx="85">
                  <c:v>3.7669800000000002</c:v>
                </c:pt>
                <c:pt idx="86">
                  <c:v>3.7649599999999999</c:v>
                </c:pt>
                <c:pt idx="87">
                  <c:v>3.7401</c:v>
                </c:pt>
                <c:pt idx="88">
                  <c:v>3.7606600000000001</c:v>
                </c:pt>
                <c:pt idx="89">
                  <c:v>3.7684899999999999</c:v>
                </c:pt>
                <c:pt idx="90">
                  <c:v>3.7767300000000001</c:v>
                </c:pt>
                <c:pt idx="91">
                  <c:v>3.7926600000000001</c:v>
                </c:pt>
                <c:pt idx="92">
                  <c:v>3.8394499999999998</c:v>
                </c:pt>
                <c:pt idx="93">
                  <c:v>3.88165</c:v>
                </c:pt>
                <c:pt idx="94">
                  <c:v>3.8957199999999998</c:v>
                </c:pt>
                <c:pt idx="95">
                  <c:v>3.9371100000000001</c:v>
                </c:pt>
                <c:pt idx="96">
                  <c:v>3.9609200000000002</c:v>
                </c:pt>
                <c:pt idx="97">
                  <c:v>3.99146</c:v>
                </c:pt>
                <c:pt idx="98">
                  <c:v>4.0253100000000002</c:v>
                </c:pt>
                <c:pt idx="99">
                  <c:v>4.0588600000000001</c:v>
                </c:pt>
                <c:pt idx="100">
                  <c:v>4.0855199999999998</c:v>
                </c:pt>
                <c:pt idx="101">
                  <c:v>4.1120599999999996</c:v>
                </c:pt>
                <c:pt idx="102">
                  <c:v>4.1887600000000003</c:v>
                </c:pt>
                <c:pt idx="103">
                  <c:v>4.2053599999999998</c:v>
                </c:pt>
                <c:pt idx="104">
                  <c:v>4.2342700000000004</c:v>
                </c:pt>
                <c:pt idx="105">
                  <c:v>4.2927900000000001</c:v>
                </c:pt>
                <c:pt idx="106">
                  <c:v>4.2998599999999998</c:v>
                </c:pt>
                <c:pt idx="107">
                  <c:v>4.3072800000000004</c:v>
                </c:pt>
                <c:pt idx="108">
                  <c:v>4.3709499999999997</c:v>
                </c:pt>
                <c:pt idx="109">
                  <c:v>4.41655</c:v>
                </c:pt>
                <c:pt idx="110">
                  <c:v>4.4196900000000001</c:v>
                </c:pt>
                <c:pt idx="111">
                  <c:v>4.4280400000000002</c:v>
                </c:pt>
                <c:pt idx="112">
                  <c:v>4.4616300000000004</c:v>
                </c:pt>
                <c:pt idx="113">
                  <c:v>4.4680999999999997</c:v>
                </c:pt>
                <c:pt idx="114">
                  <c:v>4.5061</c:v>
                </c:pt>
                <c:pt idx="115">
                  <c:v>4.5236299999999998</c:v>
                </c:pt>
                <c:pt idx="116">
                  <c:v>4.5387399999999998</c:v>
                </c:pt>
                <c:pt idx="117">
                  <c:v>4.6028900000000004</c:v>
                </c:pt>
                <c:pt idx="118">
                  <c:v>4.6110499999999996</c:v>
                </c:pt>
                <c:pt idx="119">
                  <c:v>4.6180199999999996</c:v>
                </c:pt>
                <c:pt idx="120">
                  <c:v>4.6303400000000003</c:v>
                </c:pt>
                <c:pt idx="121">
                  <c:v>4.6347399999999999</c:v>
                </c:pt>
                <c:pt idx="122">
                  <c:v>4.6849600000000002</c:v>
                </c:pt>
                <c:pt idx="123">
                  <c:v>4.6966700000000001</c:v>
                </c:pt>
                <c:pt idx="124">
                  <c:v>4.7262899999999997</c:v>
                </c:pt>
                <c:pt idx="125">
                  <c:v>4.7582599999999999</c:v>
                </c:pt>
                <c:pt idx="126">
                  <c:v>4.77895</c:v>
                </c:pt>
                <c:pt idx="127">
                  <c:v>4.8019699999999998</c:v>
                </c:pt>
                <c:pt idx="128">
                  <c:v>4.8097399999999997</c:v>
                </c:pt>
                <c:pt idx="129">
                  <c:v>4.8387000000000002</c:v>
                </c:pt>
                <c:pt idx="130">
                  <c:v>4.8510499999999999</c:v>
                </c:pt>
                <c:pt idx="131">
                  <c:v>4.8708200000000001</c:v>
                </c:pt>
                <c:pt idx="132">
                  <c:v>4.8868299999999998</c:v>
                </c:pt>
                <c:pt idx="133">
                  <c:v>4.8994999999999997</c:v>
                </c:pt>
                <c:pt idx="134">
                  <c:v>4.9168000000000003</c:v>
                </c:pt>
                <c:pt idx="135">
                  <c:v>4.9250100000000003</c:v>
                </c:pt>
                <c:pt idx="136">
                  <c:v>4.9389000000000003</c:v>
                </c:pt>
                <c:pt idx="137">
                  <c:v>4.9694099999999999</c:v>
                </c:pt>
                <c:pt idx="138">
                  <c:v>4.9700899999999999</c:v>
                </c:pt>
                <c:pt idx="139">
                  <c:v>4.97201</c:v>
                </c:pt>
                <c:pt idx="140">
                  <c:v>4.9957900000000004</c:v>
                </c:pt>
                <c:pt idx="141">
                  <c:v>5.0072299999999998</c:v>
                </c:pt>
                <c:pt idx="142">
                  <c:v>5.02888</c:v>
                </c:pt>
                <c:pt idx="143">
                  <c:v>5.0304599999999997</c:v>
                </c:pt>
                <c:pt idx="144">
                  <c:v>5.0345700000000004</c:v>
                </c:pt>
                <c:pt idx="145">
                  <c:v>5.0424600000000002</c:v>
                </c:pt>
                <c:pt idx="146">
                  <c:v>5.0585899999999997</c:v>
                </c:pt>
                <c:pt idx="147">
                  <c:v>5.06372</c:v>
                </c:pt>
                <c:pt idx="148">
                  <c:v>5.0739700000000001</c:v>
                </c:pt>
                <c:pt idx="149">
                  <c:v>5.0792700000000002</c:v>
                </c:pt>
                <c:pt idx="150">
                  <c:v>5.0919499999999998</c:v>
                </c:pt>
                <c:pt idx="151">
                  <c:v>5.0943100000000001</c:v>
                </c:pt>
                <c:pt idx="152">
                  <c:v>5.10534</c:v>
                </c:pt>
                <c:pt idx="153">
                  <c:v>5.1067900000000002</c:v>
                </c:pt>
                <c:pt idx="154">
                  <c:v>5.1150000000000002</c:v>
                </c:pt>
                <c:pt idx="155">
                  <c:v>5.1194800000000003</c:v>
                </c:pt>
                <c:pt idx="156">
                  <c:v>5.1238400000000004</c:v>
                </c:pt>
                <c:pt idx="157">
                  <c:v>5.1296200000000001</c:v>
                </c:pt>
                <c:pt idx="158">
                  <c:v>5.133</c:v>
                </c:pt>
                <c:pt idx="159">
                  <c:v>5.14201</c:v>
                </c:pt>
                <c:pt idx="160">
                  <c:v>5.1432000000000002</c:v>
                </c:pt>
                <c:pt idx="161">
                  <c:v>5.1457100000000002</c:v>
                </c:pt>
                <c:pt idx="162">
                  <c:v>5.1510600000000002</c:v>
                </c:pt>
                <c:pt idx="163">
                  <c:v>5.15496</c:v>
                </c:pt>
                <c:pt idx="164">
                  <c:v>5.1572800000000001</c:v>
                </c:pt>
                <c:pt idx="165">
                  <c:v>5.1572500000000003</c:v>
                </c:pt>
                <c:pt idx="166">
                  <c:v>5.1553500000000003</c:v>
                </c:pt>
                <c:pt idx="167">
                  <c:v>5.1553199999999997</c:v>
                </c:pt>
                <c:pt idx="168">
                  <c:v>5.1552600000000002</c:v>
                </c:pt>
                <c:pt idx="169">
                  <c:v>5.1431199999999997</c:v>
                </c:pt>
                <c:pt idx="170">
                  <c:v>5.1416599999999999</c:v>
                </c:pt>
                <c:pt idx="171">
                  <c:v>5.1412699999999996</c:v>
                </c:pt>
                <c:pt idx="172">
                  <c:v>5.1412699999999996</c:v>
                </c:pt>
              </c:numCache>
            </c:numRef>
          </c:yVal>
          <c:smooth val="1"/>
          <c:extLst>
            <c:ext xmlns:c16="http://schemas.microsoft.com/office/drawing/2014/chart" uri="{C3380CC4-5D6E-409C-BE32-E72D297353CC}">
              <c16:uniqueId val="{00000002-304A-7545-AD6C-298D42C48205}"/>
            </c:ext>
          </c:extLst>
        </c:ser>
        <c:ser>
          <c:idx val="1"/>
          <c:order val="3"/>
          <c:tx>
            <c:v>Smin</c:v>
          </c:tx>
          <c:spPr>
            <a:ln w="19050" cap="rnd">
              <a:solidFill>
                <a:schemeClr val="bg2">
                  <a:lumMod val="75000"/>
                </a:schemeClr>
              </a:solidFill>
              <a:prstDash val="lgDashDot"/>
              <a:round/>
            </a:ln>
            <a:effectLst/>
          </c:spPr>
          <c:marker>
            <c:symbol val="none"/>
          </c:marker>
          <c:xVal>
            <c:numRef>
              <c:f>Sheet1!$B$4:$B$176</c:f>
              <c:numCache>
                <c:formatCode>General</c:formatCode>
                <c:ptCount val="173"/>
                <c:pt idx="0">
                  <c:v>0</c:v>
                </c:pt>
                <c:pt idx="1">
                  <c:v>5.2246899999999999E-2</c:v>
                </c:pt>
                <c:pt idx="2">
                  <c:v>0.40033799999999997</c:v>
                </c:pt>
                <c:pt idx="3">
                  <c:v>0.49911099999999997</c:v>
                </c:pt>
                <c:pt idx="4">
                  <c:v>0.56417499999999998</c:v>
                </c:pt>
                <c:pt idx="5">
                  <c:v>0.78896100000000002</c:v>
                </c:pt>
                <c:pt idx="6">
                  <c:v>0.92288000000000003</c:v>
                </c:pt>
                <c:pt idx="7">
                  <c:v>1.0696300000000001</c:v>
                </c:pt>
                <c:pt idx="8">
                  <c:v>1.17079</c:v>
                </c:pt>
                <c:pt idx="9">
                  <c:v>1.54555</c:v>
                </c:pt>
                <c:pt idx="10">
                  <c:v>1.8026599999999999</c:v>
                </c:pt>
                <c:pt idx="11">
                  <c:v>2.3091200000000001</c:v>
                </c:pt>
                <c:pt idx="12">
                  <c:v>2.3272699999999999</c:v>
                </c:pt>
                <c:pt idx="13">
                  <c:v>2.3377499999999998</c:v>
                </c:pt>
                <c:pt idx="14">
                  <c:v>3.0578500000000002</c:v>
                </c:pt>
                <c:pt idx="15">
                  <c:v>3.48821</c:v>
                </c:pt>
                <c:pt idx="16">
                  <c:v>3.5301100000000001</c:v>
                </c:pt>
                <c:pt idx="17">
                  <c:v>3.77298</c:v>
                </c:pt>
                <c:pt idx="18">
                  <c:v>4.0614999999999997</c:v>
                </c:pt>
                <c:pt idx="19">
                  <c:v>4.6424500000000002</c:v>
                </c:pt>
                <c:pt idx="20">
                  <c:v>4.9822999999999995</c:v>
                </c:pt>
                <c:pt idx="21">
                  <c:v>5.4958600000000004</c:v>
                </c:pt>
                <c:pt idx="22">
                  <c:v>5.6912099999999999</c:v>
                </c:pt>
                <c:pt idx="23">
                  <c:v>6.0505899999999997</c:v>
                </c:pt>
                <c:pt idx="24">
                  <c:v>6.6194799999999994</c:v>
                </c:pt>
                <c:pt idx="25">
                  <c:v>6.6212800000000005</c:v>
                </c:pt>
                <c:pt idx="26">
                  <c:v>6.6229999999999993</c:v>
                </c:pt>
                <c:pt idx="27">
                  <c:v>7.2182899999999997</c:v>
                </c:pt>
                <c:pt idx="28">
                  <c:v>7.7772999999999994</c:v>
                </c:pt>
                <c:pt idx="29">
                  <c:v>8.5811999999999991</c:v>
                </c:pt>
                <c:pt idx="30">
                  <c:v>8.7494600000000009</c:v>
                </c:pt>
                <c:pt idx="31">
                  <c:v>8.7622900000000001</c:v>
                </c:pt>
                <c:pt idx="32">
                  <c:v>8.7865500000000001</c:v>
                </c:pt>
                <c:pt idx="33">
                  <c:v>8.8208199999999994</c:v>
                </c:pt>
                <c:pt idx="34">
                  <c:v>8.8406500000000001</c:v>
                </c:pt>
                <c:pt idx="35">
                  <c:v>8.9288699999999999</c:v>
                </c:pt>
                <c:pt idx="36">
                  <c:v>9.7547200000000007</c:v>
                </c:pt>
                <c:pt idx="37">
                  <c:v>9.9908900000000003</c:v>
                </c:pt>
                <c:pt idx="38">
                  <c:v>10.226599999999999</c:v>
                </c:pt>
                <c:pt idx="39">
                  <c:v>10.251200000000001</c:v>
                </c:pt>
                <c:pt idx="40">
                  <c:v>11.1442</c:v>
                </c:pt>
                <c:pt idx="41">
                  <c:v>11.328299999999999</c:v>
                </c:pt>
                <c:pt idx="42">
                  <c:v>11.620100000000001</c:v>
                </c:pt>
                <c:pt idx="43">
                  <c:v>12.245699999999999</c:v>
                </c:pt>
                <c:pt idx="44">
                  <c:v>12.3605</c:v>
                </c:pt>
                <c:pt idx="45">
                  <c:v>12.5184</c:v>
                </c:pt>
                <c:pt idx="46">
                  <c:v>12.570300000000001</c:v>
                </c:pt>
                <c:pt idx="47">
                  <c:v>12.634</c:v>
                </c:pt>
                <c:pt idx="48">
                  <c:v>12.736800000000001</c:v>
                </c:pt>
                <c:pt idx="49">
                  <c:v>13.450999999999999</c:v>
                </c:pt>
                <c:pt idx="50">
                  <c:v>13.564300000000001</c:v>
                </c:pt>
                <c:pt idx="51">
                  <c:v>13.6249</c:v>
                </c:pt>
                <c:pt idx="52">
                  <c:v>13.647500000000001</c:v>
                </c:pt>
                <c:pt idx="53">
                  <c:v>14.5007</c:v>
                </c:pt>
                <c:pt idx="54">
                  <c:v>14.542</c:v>
                </c:pt>
                <c:pt idx="55">
                  <c:v>14.548400000000001</c:v>
                </c:pt>
                <c:pt idx="56">
                  <c:v>14.562200000000001</c:v>
                </c:pt>
                <c:pt idx="57">
                  <c:v>14.5647</c:v>
                </c:pt>
                <c:pt idx="58">
                  <c:v>14.697799999999999</c:v>
                </c:pt>
                <c:pt idx="59">
                  <c:v>15.1904</c:v>
                </c:pt>
                <c:pt idx="60">
                  <c:v>15.453800000000001</c:v>
                </c:pt>
                <c:pt idx="61">
                  <c:v>15.670400000000001</c:v>
                </c:pt>
                <c:pt idx="62">
                  <c:v>15.828600000000002</c:v>
                </c:pt>
                <c:pt idx="63">
                  <c:v>16.176199999999998</c:v>
                </c:pt>
                <c:pt idx="64">
                  <c:v>16.285800000000002</c:v>
                </c:pt>
                <c:pt idx="65">
                  <c:v>16.643699999999999</c:v>
                </c:pt>
                <c:pt idx="66">
                  <c:v>16.8444</c:v>
                </c:pt>
                <c:pt idx="67">
                  <c:v>17.3536</c:v>
                </c:pt>
                <c:pt idx="68">
                  <c:v>17.409500000000001</c:v>
                </c:pt>
                <c:pt idx="69">
                  <c:v>17.447599999999998</c:v>
                </c:pt>
                <c:pt idx="70">
                  <c:v>17.617699999999999</c:v>
                </c:pt>
                <c:pt idx="71">
                  <c:v>17.807200000000002</c:v>
                </c:pt>
                <c:pt idx="72">
                  <c:v>18.056699999999999</c:v>
                </c:pt>
                <c:pt idx="73">
                  <c:v>18.411999999999999</c:v>
                </c:pt>
                <c:pt idx="74">
                  <c:v>18.664400000000001</c:v>
                </c:pt>
                <c:pt idx="75">
                  <c:v>18.825099999999999</c:v>
                </c:pt>
                <c:pt idx="76">
                  <c:v>19.237099999999998</c:v>
                </c:pt>
                <c:pt idx="77">
                  <c:v>19.484299999999998</c:v>
                </c:pt>
                <c:pt idx="78">
                  <c:v>19.549399999999999</c:v>
                </c:pt>
                <c:pt idx="79">
                  <c:v>19.5701</c:v>
                </c:pt>
                <c:pt idx="80">
                  <c:v>19.603200000000001</c:v>
                </c:pt>
                <c:pt idx="81">
                  <c:v>19.661799999999999</c:v>
                </c:pt>
                <c:pt idx="82">
                  <c:v>19.8094</c:v>
                </c:pt>
                <c:pt idx="83">
                  <c:v>20.313400000000001</c:v>
                </c:pt>
                <c:pt idx="84">
                  <c:v>20.416500000000003</c:v>
                </c:pt>
                <c:pt idx="85">
                  <c:v>20.426300000000001</c:v>
                </c:pt>
                <c:pt idx="86">
                  <c:v>20.444200000000002</c:v>
                </c:pt>
                <c:pt idx="87">
                  <c:v>20.733599999999999</c:v>
                </c:pt>
                <c:pt idx="88">
                  <c:v>22.264500000000002</c:v>
                </c:pt>
                <c:pt idx="89">
                  <c:v>22.371600000000001</c:v>
                </c:pt>
                <c:pt idx="90">
                  <c:v>22.440999999999999</c:v>
                </c:pt>
                <c:pt idx="91">
                  <c:v>22.633500000000002</c:v>
                </c:pt>
                <c:pt idx="92">
                  <c:v>22.882200000000001</c:v>
                </c:pt>
                <c:pt idx="93">
                  <c:v>23.1313</c:v>
                </c:pt>
                <c:pt idx="94">
                  <c:v>23.213000000000001</c:v>
                </c:pt>
                <c:pt idx="95">
                  <c:v>23.425999999999998</c:v>
                </c:pt>
                <c:pt idx="96">
                  <c:v>23.508399999999998</c:v>
                </c:pt>
                <c:pt idx="97">
                  <c:v>23.694900000000001</c:v>
                </c:pt>
                <c:pt idx="98">
                  <c:v>23.9132</c:v>
                </c:pt>
                <c:pt idx="99">
                  <c:v>24.105599999999999</c:v>
                </c:pt>
                <c:pt idx="100">
                  <c:v>24.266999999999999</c:v>
                </c:pt>
                <c:pt idx="101">
                  <c:v>24.428000000000001</c:v>
                </c:pt>
                <c:pt idx="102">
                  <c:v>24.944500000000001</c:v>
                </c:pt>
                <c:pt idx="103">
                  <c:v>25.055800000000001</c:v>
                </c:pt>
                <c:pt idx="104">
                  <c:v>25.256600000000002</c:v>
                </c:pt>
                <c:pt idx="105">
                  <c:v>25.6982</c:v>
                </c:pt>
                <c:pt idx="106">
                  <c:v>25.747500000000002</c:v>
                </c:pt>
                <c:pt idx="107">
                  <c:v>25.810400000000001</c:v>
                </c:pt>
                <c:pt idx="108">
                  <c:v>26.308999999999997</c:v>
                </c:pt>
                <c:pt idx="109">
                  <c:v>26.716099999999997</c:v>
                </c:pt>
                <c:pt idx="110">
                  <c:v>26.744</c:v>
                </c:pt>
                <c:pt idx="111">
                  <c:v>26.806400000000004</c:v>
                </c:pt>
                <c:pt idx="112">
                  <c:v>27.057100000000002</c:v>
                </c:pt>
                <c:pt idx="113">
                  <c:v>27.1219</c:v>
                </c:pt>
                <c:pt idx="114">
                  <c:v>27.492499999999996</c:v>
                </c:pt>
                <c:pt idx="115">
                  <c:v>27.641999999999999</c:v>
                </c:pt>
                <c:pt idx="116">
                  <c:v>27.749600000000001</c:v>
                </c:pt>
                <c:pt idx="117">
                  <c:v>28.344599999999996</c:v>
                </c:pt>
                <c:pt idx="118">
                  <c:v>28.438099999999999</c:v>
                </c:pt>
                <c:pt idx="119">
                  <c:v>28.506500000000003</c:v>
                </c:pt>
                <c:pt idx="120">
                  <c:v>28.654299999999999</c:v>
                </c:pt>
                <c:pt idx="121">
                  <c:v>28.705300000000001</c:v>
                </c:pt>
                <c:pt idx="122">
                  <c:v>29.307499999999997</c:v>
                </c:pt>
                <c:pt idx="123">
                  <c:v>29.4481</c:v>
                </c:pt>
                <c:pt idx="124">
                  <c:v>29.804000000000002</c:v>
                </c:pt>
                <c:pt idx="125">
                  <c:v>30.216900000000003</c:v>
                </c:pt>
                <c:pt idx="126">
                  <c:v>30.4664</c:v>
                </c:pt>
                <c:pt idx="127">
                  <c:v>30.847000000000001</c:v>
                </c:pt>
                <c:pt idx="128">
                  <c:v>30.968200000000003</c:v>
                </c:pt>
                <c:pt idx="129">
                  <c:v>31.354599999999998</c:v>
                </c:pt>
                <c:pt idx="130">
                  <c:v>31.560199999999998</c:v>
                </c:pt>
                <c:pt idx="131">
                  <c:v>31.8764</c:v>
                </c:pt>
                <c:pt idx="132">
                  <c:v>32.203400000000002</c:v>
                </c:pt>
                <c:pt idx="133">
                  <c:v>32.438400000000001</c:v>
                </c:pt>
                <c:pt idx="134">
                  <c:v>32.711500000000001</c:v>
                </c:pt>
                <c:pt idx="135">
                  <c:v>32.857399999999998</c:v>
                </c:pt>
                <c:pt idx="136">
                  <c:v>33.112499999999997</c:v>
                </c:pt>
                <c:pt idx="137">
                  <c:v>33.786899999999996</c:v>
                </c:pt>
                <c:pt idx="138">
                  <c:v>33.804600000000001</c:v>
                </c:pt>
                <c:pt idx="139">
                  <c:v>33.857599999999998</c:v>
                </c:pt>
                <c:pt idx="140">
                  <c:v>34.491799999999998</c:v>
                </c:pt>
                <c:pt idx="141">
                  <c:v>34.734200000000001</c:v>
                </c:pt>
                <c:pt idx="142">
                  <c:v>35.278399999999998</c:v>
                </c:pt>
                <c:pt idx="143">
                  <c:v>35.315200000000004</c:v>
                </c:pt>
                <c:pt idx="144">
                  <c:v>35.4542</c:v>
                </c:pt>
                <c:pt idx="145">
                  <c:v>35.706800000000001</c:v>
                </c:pt>
                <c:pt idx="146">
                  <c:v>36.184600000000003</c:v>
                </c:pt>
                <c:pt idx="147">
                  <c:v>36.398099999999999</c:v>
                </c:pt>
                <c:pt idx="148">
                  <c:v>36.849299999999999</c:v>
                </c:pt>
                <c:pt idx="149">
                  <c:v>37.128900000000002</c:v>
                </c:pt>
                <c:pt idx="150">
                  <c:v>37.515000000000001</c:v>
                </c:pt>
                <c:pt idx="151">
                  <c:v>37.597900000000003</c:v>
                </c:pt>
                <c:pt idx="152">
                  <c:v>37.981200000000001</c:v>
                </c:pt>
                <c:pt idx="153">
                  <c:v>38.035899999999998</c:v>
                </c:pt>
                <c:pt idx="154">
                  <c:v>38.403100000000002</c:v>
                </c:pt>
                <c:pt idx="155">
                  <c:v>38.607700000000001</c:v>
                </c:pt>
                <c:pt idx="156">
                  <c:v>38.8125</c:v>
                </c:pt>
                <c:pt idx="157">
                  <c:v>39.083500000000001</c:v>
                </c:pt>
                <c:pt idx="158">
                  <c:v>39.338999999999999</c:v>
                </c:pt>
                <c:pt idx="159">
                  <c:v>39.875</c:v>
                </c:pt>
                <c:pt idx="160">
                  <c:v>39.9542</c:v>
                </c:pt>
                <c:pt idx="161">
                  <c:v>40.071600000000004</c:v>
                </c:pt>
                <c:pt idx="162">
                  <c:v>40.517699999999998</c:v>
                </c:pt>
                <c:pt idx="163">
                  <c:v>40.946899999999999</c:v>
                </c:pt>
                <c:pt idx="164">
                  <c:v>41.271999999999998</c:v>
                </c:pt>
                <c:pt idx="165">
                  <c:v>41.387500000000003</c:v>
                </c:pt>
                <c:pt idx="166">
                  <c:v>41.9679</c:v>
                </c:pt>
                <c:pt idx="167">
                  <c:v>41.9694</c:v>
                </c:pt>
                <c:pt idx="168">
                  <c:v>41.9726</c:v>
                </c:pt>
                <c:pt idx="169">
                  <c:v>42.883200000000002</c:v>
                </c:pt>
                <c:pt idx="170">
                  <c:v>42.9711</c:v>
                </c:pt>
                <c:pt idx="171">
                  <c:v>42.998100000000001</c:v>
                </c:pt>
                <c:pt idx="172">
                  <c:v>42.999099999999999</c:v>
                </c:pt>
              </c:numCache>
            </c:numRef>
          </c:xVal>
          <c:yVal>
            <c:numRef>
              <c:f>Sheet1!$F$4:$F$176</c:f>
              <c:numCache>
                <c:formatCode>0.00E+00</c:formatCode>
                <c:ptCount val="173"/>
                <c:pt idx="0">
                  <c:v>1.42167</c:v>
                </c:pt>
                <c:pt idx="1">
                  <c:v>1.4218200000000001</c:v>
                </c:pt>
                <c:pt idx="2">
                  <c:v>1.4209099999999999</c:v>
                </c:pt>
                <c:pt idx="3">
                  <c:v>1.42076</c:v>
                </c:pt>
                <c:pt idx="4">
                  <c:v>1.42082</c:v>
                </c:pt>
                <c:pt idx="5">
                  <c:v>1.4212499999999999</c:v>
                </c:pt>
                <c:pt idx="6">
                  <c:v>1.4211100000000001</c:v>
                </c:pt>
                <c:pt idx="7">
                  <c:v>1.42117</c:v>
                </c:pt>
                <c:pt idx="8">
                  <c:v>1.4212</c:v>
                </c:pt>
                <c:pt idx="9">
                  <c:v>1.4209799999999999</c:v>
                </c:pt>
                <c:pt idx="10">
                  <c:v>1.42014</c:v>
                </c:pt>
                <c:pt idx="11">
                  <c:v>1.41869</c:v>
                </c:pt>
                <c:pt idx="12">
                  <c:v>1.41866</c:v>
                </c:pt>
                <c:pt idx="13">
                  <c:v>1.4186099999999999</c:v>
                </c:pt>
                <c:pt idx="14">
                  <c:v>1.41351</c:v>
                </c:pt>
                <c:pt idx="15">
                  <c:v>1.41038</c:v>
                </c:pt>
                <c:pt idx="16">
                  <c:v>1.41021</c:v>
                </c:pt>
                <c:pt idx="17">
                  <c:v>1.409</c:v>
                </c:pt>
                <c:pt idx="18">
                  <c:v>1.40662</c:v>
                </c:pt>
                <c:pt idx="19">
                  <c:v>1.4019299999999999</c:v>
                </c:pt>
                <c:pt idx="20">
                  <c:v>1.3983699999999999</c:v>
                </c:pt>
                <c:pt idx="21">
                  <c:v>1.393</c:v>
                </c:pt>
                <c:pt idx="22">
                  <c:v>1.39032</c:v>
                </c:pt>
                <c:pt idx="23">
                  <c:v>1.3850100000000001</c:v>
                </c:pt>
                <c:pt idx="24">
                  <c:v>1.37707</c:v>
                </c:pt>
                <c:pt idx="25">
                  <c:v>1.3770500000000001</c:v>
                </c:pt>
                <c:pt idx="26">
                  <c:v>1.3770199999999999</c:v>
                </c:pt>
                <c:pt idx="27">
                  <c:v>1.3675600000000001</c:v>
                </c:pt>
                <c:pt idx="28">
                  <c:v>1.3588100000000001</c:v>
                </c:pt>
                <c:pt idx="29">
                  <c:v>1.3449899999999999</c:v>
                </c:pt>
                <c:pt idx="30">
                  <c:v>1.3422499999999999</c:v>
                </c:pt>
                <c:pt idx="31">
                  <c:v>1.3419399999999999</c:v>
                </c:pt>
                <c:pt idx="32">
                  <c:v>1.34148</c:v>
                </c:pt>
                <c:pt idx="33">
                  <c:v>1.3406400000000001</c:v>
                </c:pt>
                <c:pt idx="34">
                  <c:v>1.34005</c:v>
                </c:pt>
                <c:pt idx="35">
                  <c:v>1.33693</c:v>
                </c:pt>
                <c:pt idx="36">
                  <c:v>1.31345</c:v>
                </c:pt>
                <c:pt idx="37">
                  <c:v>1.30931</c:v>
                </c:pt>
                <c:pt idx="38">
                  <c:v>1.3034300000000001</c:v>
                </c:pt>
                <c:pt idx="39">
                  <c:v>1.3028</c:v>
                </c:pt>
                <c:pt idx="40">
                  <c:v>1.28081</c:v>
                </c:pt>
                <c:pt idx="41">
                  <c:v>1.27555</c:v>
                </c:pt>
                <c:pt idx="42">
                  <c:v>1.2637499999999999</c:v>
                </c:pt>
                <c:pt idx="43">
                  <c:v>1.2401500000000001</c:v>
                </c:pt>
                <c:pt idx="44">
                  <c:v>1.23617</c:v>
                </c:pt>
                <c:pt idx="45">
                  <c:v>1.2302500000000001</c:v>
                </c:pt>
                <c:pt idx="46">
                  <c:v>1.2279199999999999</c:v>
                </c:pt>
                <c:pt idx="47">
                  <c:v>1.2250000000000001</c:v>
                </c:pt>
                <c:pt idx="48">
                  <c:v>1.2207399999999999</c:v>
                </c:pt>
                <c:pt idx="49">
                  <c:v>1.1908399999999999</c:v>
                </c:pt>
                <c:pt idx="50">
                  <c:v>1.18703</c:v>
                </c:pt>
                <c:pt idx="51">
                  <c:v>1.18496</c:v>
                </c:pt>
                <c:pt idx="52">
                  <c:v>1.1841299999999999</c:v>
                </c:pt>
                <c:pt idx="53">
                  <c:v>1.14578</c:v>
                </c:pt>
                <c:pt idx="54">
                  <c:v>1.14392</c:v>
                </c:pt>
                <c:pt idx="55">
                  <c:v>1.1434899999999999</c:v>
                </c:pt>
                <c:pt idx="56">
                  <c:v>1.14256</c:v>
                </c:pt>
                <c:pt idx="57">
                  <c:v>1.1424300000000001</c:v>
                </c:pt>
                <c:pt idx="58">
                  <c:v>1.13473</c:v>
                </c:pt>
                <c:pt idx="59">
                  <c:v>1.10646</c:v>
                </c:pt>
                <c:pt idx="60">
                  <c:v>1.09202</c:v>
                </c:pt>
                <c:pt idx="61">
                  <c:v>1.0764499999999999</c:v>
                </c:pt>
                <c:pt idx="62">
                  <c:v>1.0647899999999999</c:v>
                </c:pt>
                <c:pt idx="63">
                  <c:v>1.0390299999999999</c:v>
                </c:pt>
                <c:pt idx="64">
                  <c:v>1.0327200000000001</c:v>
                </c:pt>
                <c:pt idx="65">
                  <c:v>1.0134300000000001</c:v>
                </c:pt>
                <c:pt idx="66">
                  <c:v>0.99329500000000004</c:v>
                </c:pt>
                <c:pt idx="67">
                  <c:v>0.94486700000000001</c:v>
                </c:pt>
                <c:pt idx="68">
                  <c:v>0.94031100000000001</c:v>
                </c:pt>
                <c:pt idx="69">
                  <c:v>0.93593000000000004</c:v>
                </c:pt>
                <c:pt idx="70">
                  <c:v>0.91931799999999997</c:v>
                </c:pt>
                <c:pt idx="71">
                  <c:v>0.903223</c:v>
                </c:pt>
                <c:pt idx="72">
                  <c:v>0.87727200000000005</c:v>
                </c:pt>
                <c:pt idx="73">
                  <c:v>0.83306999999999998</c:v>
                </c:pt>
                <c:pt idx="74">
                  <c:v>0.80323199999999995</c:v>
                </c:pt>
                <c:pt idx="75">
                  <c:v>0.78665300000000005</c:v>
                </c:pt>
                <c:pt idx="76">
                  <c:v>0.71669700000000003</c:v>
                </c:pt>
                <c:pt idx="77">
                  <c:v>0.68018000000000001</c:v>
                </c:pt>
                <c:pt idx="78">
                  <c:v>0.67085899999999998</c:v>
                </c:pt>
                <c:pt idx="79">
                  <c:v>0.66688400000000003</c:v>
                </c:pt>
                <c:pt idx="80">
                  <c:v>0.65755799999999998</c:v>
                </c:pt>
                <c:pt idx="81">
                  <c:v>0.63629899999999995</c:v>
                </c:pt>
                <c:pt idx="82">
                  <c:v>0.58701499999999995</c:v>
                </c:pt>
                <c:pt idx="83">
                  <c:v>0.425566</c:v>
                </c:pt>
                <c:pt idx="84">
                  <c:v>0.38651999999999997</c:v>
                </c:pt>
                <c:pt idx="85">
                  <c:v>0.38432300000000003</c:v>
                </c:pt>
                <c:pt idx="86">
                  <c:v>0.37896999999999997</c:v>
                </c:pt>
                <c:pt idx="87">
                  <c:v>0.30960300000000002</c:v>
                </c:pt>
                <c:pt idx="88">
                  <c:v>0.32011800000000001</c:v>
                </c:pt>
                <c:pt idx="89">
                  <c:v>0.33995300000000001</c:v>
                </c:pt>
                <c:pt idx="90">
                  <c:v>0.35614000000000001</c:v>
                </c:pt>
                <c:pt idx="91">
                  <c:v>0.423985</c:v>
                </c:pt>
                <c:pt idx="92">
                  <c:v>0.51691500000000001</c:v>
                </c:pt>
                <c:pt idx="93">
                  <c:v>0.60681399999999996</c:v>
                </c:pt>
                <c:pt idx="94">
                  <c:v>0.63713799999999998</c:v>
                </c:pt>
                <c:pt idx="95">
                  <c:v>0.69298499999999996</c:v>
                </c:pt>
                <c:pt idx="96">
                  <c:v>0.72329900000000003</c:v>
                </c:pt>
                <c:pt idx="97">
                  <c:v>0.75617800000000002</c:v>
                </c:pt>
                <c:pt idx="98">
                  <c:v>0.78924899999999998</c:v>
                </c:pt>
                <c:pt idx="99">
                  <c:v>0.82273600000000002</c:v>
                </c:pt>
                <c:pt idx="100">
                  <c:v>0.84718400000000005</c:v>
                </c:pt>
                <c:pt idx="101">
                  <c:v>0.87242200000000003</c:v>
                </c:pt>
                <c:pt idx="102">
                  <c:v>0.94203599999999998</c:v>
                </c:pt>
                <c:pt idx="103">
                  <c:v>0.95542000000000005</c:v>
                </c:pt>
                <c:pt idx="104">
                  <c:v>0.97851200000000005</c:v>
                </c:pt>
                <c:pt idx="105">
                  <c:v>1.02542</c:v>
                </c:pt>
                <c:pt idx="106">
                  <c:v>1.0311900000000001</c:v>
                </c:pt>
                <c:pt idx="107">
                  <c:v>1.0369600000000001</c:v>
                </c:pt>
                <c:pt idx="108">
                  <c:v>1.0865499999999999</c:v>
                </c:pt>
                <c:pt idx="109">
                  <c:v>1.12222</c:v>
                </c:pt>
                <c:pt idx="110">
                  <c:v>1.1247199999999999</c:v>
                </c:pt>
                <c:pt idx="111">
                  <c:v>1.13137</c:v>
                </c:pt>
                <c:pt idx="112">
                  <c:v>1.15832</c:v>
                </c:pt>
                <c:pt idx="113">
                  <c:v>1.1632800000000001</c:v>
                </c:pt>
                <c:pt idx="114">
                  <c:v>1.1935</c:v>
                </c:pt>
                <c:pt idx="115">
                  <c:v>1.20628</c:v>
                </c:pt>
                <c:pt idx="116">
                  <c:v>1.2166399999999999</c:v>
                </c:pt>
                <c:pt idx="117">
                  <c:v>1.26325</c:v>
                </c:pt>
                <c:pt idx="118">
                  <c:v>1.26953</c:v>
                </c:pt>
                <c:pt idx="119">
                  <c:v>1.2748200000000001</c:v>
                </c:pt>
                <c:pt idx="120">
                  <c:v>1.2836399999999999</c:v>
                </c:pt>
                <c:pt idx="121">
                  <c:v>1.28688</c:v>
                </c:pt>
                <c:pt idx="122">
                  <c:v>1.3240000000000001</c:v>
                </c:pt>
                <c:pt idx="123">
                  <c:v>1.33308</c:v>
                </c:pt>
                <c:pt idx="124">
                  <c:v>1.3561099999999999</c:v>
                </c:pt>
                <c:pt idx="125">
                  <c:v>1.3783099999999999</c:v>
                </c:pt>
                <c:pt idx="126">
                  <c:v>1.39333</c:v>
                </c:pt>
                <c:pt idx="127">
                  <c:v>1.4116500000000001</c:v>
                </c:pt>
                <c:pt idx="128">
                  <c:v>1.4182300000000001</c:v>
                </c:pt>
                <c:pt idx="129">
                  <c:v>1.4408000000000001</c:v>
                </c:pt>
                <c:pt idx="130">
                  <c:v>1.45051</c:v>
                </c:pt>
                <c:pt idx="131">
                  <c:v>1.4661500000000001</c:v>
                </c:pt>
                <c:pt idx="132">
                  <c:v>1.4778500000000001</c:v>
                </c:pt>
                <c:pt idx="133">
                  <c:v>1.4880800000000001</c:v>
                </c:pt>
                <c:pt idx="134">
                  <c:v>1.5018899999999999</c:v>
                </c:pt>
                <c:pt idx="135">
                  <c:v>1.50861</c:v>
                </c:pt>
                <c:pt idx="136">
                  <c:v>1.5203199999999999</c:v>
                </c:pt>
                <c:pt idx="137">
                  <c:v>1.5457099999999999</c:v>
                </c:pt>
                <c:pt idx="138">
                  <c:v>1.5462499999999999</c:v>
                </c:pt>
                <c:pt idx="139">
                  <c:v>1.54796</c:v>
                </c:pt>
                <c:pt idx="140">
                  <c:v>1.5690900000000001</c:v>
                </c:pt>
                <c:pt idx="141">
                  <c:v>1.5785100000000001</c:v>
                </c:pt>
                <c:pt idx="142">
                  <c:v>1.5963700000000001</c:v>
                </c:pt>
                <c:pt idx="143">
                  <c:v>1.5976600000000001</c:v>
                </c:pt>
                <c:pt idx="144">
                  <c:v>1.60172</c:v>
                </c:pt>
                <c:pt idx="145">
                  <c:v>1.6095900000000001</c:v>
                </c:pt>
                <c:pt idx="146">
                  <c:v>1.62595</c:v>
                </c:pt>
                <c:pt idx="147">
                  <c:v>1.6313500000000001</c:v>
                </c:pt>
                <c:pt idx="148">
                  <c:v>1.6408199999999999</c:v>
                </c:pt>
                <c:pt idx="149">
                  <c:v>1.64646</c:v>
                </c:pt>
                <c:pt idx="150">
                  <c:v>1.65801</c:v>
                </c:pt>
                <c:pt idx="151">
                  <c:v>1.66012</c:v>
                </c:pt>
                <c:pt idx="152">
                  <c:v>1.67015</c:v>
                </c:pt>
                <c:pt idx="153">
                  <c:v>1.6715</c:v>
                </c:pt>
                <c:pt idx="154">
                  <c:v>1.6788799999999999</c:v>
                </c:pt>
                <c:pt idx="155">
                  <c:v>1.6831199999999999</c:v>
                </c:pt>
                <c:pt idx="156">
                  <c:v>1.6872799999999999</c:v>
                </c:pt>
                <c:pt idx="157">
                  <c:v>1.6926300000000001</c:v>
                </c:pt>
                <c:pt idx="158">
                  <c:v>1.69642</c:v>
                </c:pt>
                <c:pt idx="159">
                  <c:v>1.7053400000000001</c:v>
                </c:pt>
                <c:pt idx="160">
                  <c:v>1.70644</c:v>
                </c:pt>
                <c:pt idx="161">
                  <c:v>1.7088699999999999</c:v>
                </c:pt>
                <c:pt idx="162">
                  <c:v>1.7153499999999999</c:v>
                </c:pt>
                <c:pt idx="163">
                  <c:v>1.72078</c:v>
                </c:pt>
                <c:pt idx="164">
                  <c:v>1.7241500000000001</c:v>
                </c:pt>
                <c:pt idx="165">
                  <c:v>1.7252799999999999</c:v>
                </c:pt>
                <c:pt idx="166">
                  <c:v>1.7318199999999999</c:v>
                </c:pt>
                <c:pt idx="167">
                  <c:v>1.73183</c:v>
                </c:pt>
                <c:pt idx="168">
                  <c:v>1.73183</c:v>
                </c:pt>
                <c:pt idx="169">
                  <c:v>1.7309000000000001</c:v>
                </c:pt>
                <c:pt idx="170">
                  <c:v>1.73136</c:v>
                </c:pt>
                <c:pt idx="171">
                  <c:v>1.73146</c:v>
                </c:pt>
                <c:pt idx="172">
                  <c:v>1.73146</c:v>
                </c:pt>
              </c:numCache>
            </c:numRef>
          </c:yVal>
          <c:smooth val="1"/>
          <c:extLst>
            <c:ext xmlns:c16="http://schemas.microsoft.com/office/drawing/2014/chart" uri="{C3380CC4-5D6E-409C-BE32-E72D297353CC}">
              <c16:uniqueId val="{00000003-304A-7545-AD6C-298D42C48205}"/>
            </c:ext>
          </c:extLst>
        </c:ser>
        <c:dLbls>
          <c:showLegendKey val="0"/>
          <c:showVal val="0"/>
          <c:showCatName val="0"/>
          <c:showSerName val="0"/>
          <c:showPercent val="0"/>
          <c:showBubbleSize val="0"/>
        </c:dLbls>
        <c:axId val="1798562383"/>
        <c:axId val="1798507487"/>
      </c:scatterChart>
      <c:valAx>
        <c:axId val="1798562383"/>
        <c:scaling>
          <c:orientation val="minMax"/>
          <c:max val="43"/>
          <c:min val="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3200" b="0" i="0" u="none" strike="noStrike" kern="1200" baseline="0">
                    <a:solidFill>
                      <a:schemeClr val="tx1"/>
                    </a:solidFill>
                    <a:latin typeface="Times New Roman" panose="02020603050405020304" pitchFamily="18" charset="0"/>
                    <a:ea typeface="+mn-ea"/>
                    <a:cs typeface="Times New Roman" panose="02020603050405020304" pitchFamily="18" charset="0"/>
                  </a:defRPr>
                </a:pPr>
                <a:r>
                  <a:rPr lang="en-US" dirty="0"/>
                  <a:t>The coordinate on the fracture slice,</a:t>
                </a:r>
                <a:r>
                  <a:rPr lang="en-US" baseline="0" dirty="0"/>
                  <a:t> cm</a:t>
                </a:r>
                <a:endParaRPr lang="en-US" dirty="0"/>
              </a:p>
            </c:rich>
          </c:tx>
          <c:overlay val="0"/>
          <c:spPr>
            <a:noFill/>
            <a:ln>
              <a:noFill/>
            </a:ln>
            <a:effectLst/>
          </c:spPr>
          <c:txPr>
            <a:bodyPr rot="0" spcFirstLastPara="1" vertOverflow="ellipsis" vert="horz" wrap="square" anchor="ctr" anchorCtr="1"/>
            <a:lstStyle/>
            <a:p>
              <a:pPr>
                <a:defRPr sz="32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32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crossAx val="1798507487"/>
        <c:crosses val="autoZero"/>
        <c:crossBetween val="midCat"/>
      </c:valAx>
      <c:valAx>
        <c:axId val="1798507487"/>
        <c:scaling>
          <c:orientation val="minMax"/>
          <c:max val="5.5"/>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3200" b="0" i="0" u="none" strike="noStrike" kern="1200" baseline="0">
                    <a:solidFill>
                      <a:schemeClr val="tx1"/>
                    </a:solidFill>
                    <a:latin typeface="Times New Roman" panose="02020603050405020304" pitchFamily="18" charset="0"/>
                    <a:ea typeface="+mn-ea"/>
                    <a:cs typeface="Times New Roman" panose="02020603050405020304" pitchFamily="18" charset="0"/>
                  </a:defRPr>
                </a:pPr>
                <a:r>
                  <a:rPr lang="en-US" dirty="0"/>
                  <a:t>Pressure</a:t>
                </a:r>
                <a:r>
                  <a:rPr lang="en-US" baseline="0" dirty="0"/>
                  <a:t> and stress</a:t>
                </a:r>
                <a:r>
                  <a:rPr lang="ru-RU" dirty="0"/>
                  <a:t>, </a:t>
                </a:r>
                <a:r>
                  <a:rPr lang="en-US" dirty="0"/>
                  <a:t>MPa</a:t>
                </a:r>
              </a:p>
            </c:rich>
          </c:tx>
          <c:layout>
            <c:manualLayout>
              <c:xMode val="edge"/>
              <c:yMode val="edge"/>
              <c:x val="2.8176997268255864E-2"/>
              <c:y val="0.16186874678777852"/>
            </c:manualLayout>
          </c:layout>
          <c:overlay val="0"/>
          <c:spPr>
            <a:noFill/>
            <a:ln>
              <a:noFill/>
            </a:ln>
            <a:effectLst/>
          </c:spPr>
          <c:txPr>
            <a:bodyPr rot="-5400000" spcFirstLastPara="1" vertOverflow="ellipsis" vert="horz" wrap="square" anchor="ctr" anchorCtr="1"/>
            <a:lstStyle/>
            <a:p>
              <a:pPr>
                <a:defRPr sz="32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title>
        <c:numFmt formatCode="0.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32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crossAx val="1798562383"/>
        <c:crosses val="autoZero"/>
        <c:crossBetween val="midCat"/>
      </c:valAx>
      <c:spPr>
        <a:noFill/>
        <a:ln>
          <a:noFill/>
        </a:ln>
        <a:effectLst/>
      </c:spPr>
    </c:plotArea>
    <c:legend>
      <c:legendPos val="r"/>
      <c:legendEntry>
        <c:idx val="0"/>
        <c:txPr>
          <a:bodyPr rot="0" spcFirstLastPara="1" vertOverflow="ellipsis" vert="horz" wrap="square" anchor="ctr" anchorCtr="1"/>
          <a:lstStyle/>
          <a:p>
            <a:pPr>
              <a:defRPr sz="3200" b="0" i="0" u="none" strike="noStrike" kern="1200" baseline="0">
                <a:solidFill>
                  <a:srgbClr val="000000"/>
                </a:solidFill>
                <a:latin typeface="Times New Roman" panose="02020603050405020304" pitchFamily="18" charset="0"/>
                <a:ea typeface="+mn-ea"/>
                <a:cs typeface="Times New Roman" panose="02020603050405020304" pitchFamily="18" charset="0"/>
              </a:defRPr>
            </a:pPr>
            <a:endParaRPr lang="ru-RU"/>
          </a:p>
        </c:txPr>
      </c:legendEntry>
      <c:layout>
        <c:manualLayout>
          <c:xMode val="edge"/>
          <c:yMode val="edge"/>
          <c:x val="0.81825329861111096"/>
          <c:y val="0.2036765873015873"/>
          <c:w val="0.17733697916666669"/>
          <c:h val="0.48681349206349206"/>
        </c:manualLayout>
      </c:layout>
      <c:overlay val="0"/>
      <c:spPr>
        <a:noFill/>
        <a:ln>
          <a:noFill/>
        </a:ln>
        <a:effectLst/>
      </c:spPr>
      <c:txPr>
        <a:bodyPr rot="0" spcFirstLastPara="1" vertOverflow="ellipsis" vert="horz" wrap="square" anchor="ctr" anchorCtr="1"/>
        <a:lstStyle/>
        <a:p>
          <a:pPr>
            <a:defRPr sz="32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3200">
          <a:solidFill>
            <a:schemeClr val="tx1"/>
          </a:solidFill>
          <a:latin typeface="Times New Roman" panose="02020603050405020304" pitchFamily="18" charset="0"/>
          <a:cs typeface="Times New Roman" panose="02020603050405020304" pitchFamily="18" charset="0"/>
        </a:defRPr>
      </a:pPr>
      <a:endParaRPr lang="ru-RU"/>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336550" y="685800"/>
            <a:ext cx="61849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extLst>
      <p:ext uri="{BB962C8B-B14F-4D97-AF65-F5344CB8AC3E}">
        <p14:creationId xmlns:p14="http://schemas.microsoft.com/office/powerpoint/2010/main" val="3280815226"/>
      </p:ext>
    </p:extLst>
  </p:cSld>
  <p:clrMap bg1="lt1" tx1="dk1" bg2="dk2" tx2="lt2" accent1="accent1" accent2="accent2" accent3="accent3" accent4="accent4" accent5="accent5" accent6="accent6" hlink="hlink" folHlink="folHlink"/>
  <p:notesStyle>
    <a:lvl1pPr marL="0" algn="l" defTabSz="2460930" rtl="0" eaLnBrk="1" latinLnBrk="0" hangingPunct="1">
      <a:defRPr sz="3230" kern="1200">
        <a:solidFill>
          <a:schemeClr val="tx1"/>
        </a:solidFill>
        <a:latin typeface="+mn-lt"/>
        <a:ea typeface="+mn-ea"/>
        <a:cs typeface="+mn-cs"/>
      </a:defRPr>
    </a:lvl1pPr>
    <a:lvl2pPr marL="1230465" algn="l" defTabSz="2460930" rtl="0" eaLnBrk="1" latinLnBrk="0" hangingPunct="1">
      <a:defRPr sz="3230" kern="1200">
        <a:solidFill>
          <a:schemeClr val="tx1"/>
        </a:solidFill>
        <a:latin typeface="+mn-lt"/>
        <a:ea typeface="+mn-ea"/>
        <a:cs typeface="+mn-cs"/>
      </a:defRPr>
    </a:lvl2pPr>
    <a:lvl3pPr marL="2460930" algn="l" defTabSz="2460930" rtl="0" eaLnBrk="1" latinLnBrk="0" hangingPunct="1">
      <a:defRPr sz="3230" kern="1200">
        <a:solidFill>
          <a:schemeClr val="tx1"/>
        </a:solidFill>
        <a:latin typeface="+mn-lt"/>
        <a:ea typeface="+mn-ea"/>
        <a:cs typeface="+mn-cs"/>
      </a:defRPr>
    </a:lvl3pPr>
    <a:lvl4pPr marL="3691392" algn="l" defTabSz="2460930" rtl="0" eaLnBrk="1" latinLnBrk="0" hangingPunct="1">
      <a:defRPr sz="3230" kern="1200">
        <a:solidFill>
          <a:schemeClr val="tx1"/>
        </a:solidFill>
        <a:latin typeface="+mn-lt"/>
        <a:ea typeface="+mn-ea"/>
        <a:cs typeface="+mn-cs"/>
      </a:defRPr>
    </a:lvl4pPr>
    <a:lvl5pPr marL="4921857" algn="l" defTabSz="2460930" rtl="0" eaLnBrk="1" latinLnBrk="0" hangingPunct="1">
      <a:defRPr sz="3230" kern="1200">
        <a:solidFill>
          <a:schemeClr val="tx1"/>
        </a:solidFill>
        <a:latin typeface="+mn-lt"/>
        <a:ea typeface="+mn-ea"/>
        <a:cs typeface="+mn-cs"/>
      </a:defRPr>
    </a:lvl5pPr>
    <a:lvl6pPr marL="6152324" algn="l" defTabSz="2460930" rtl="0" eaLnBrk="1" latinLnBrk="0" hangingPunct="1">
      <a:defRPr sz="3230" kern="1200">
        <a:solidFill>
          <a:schemeClr val="tx1"/>
        </a:solidFill>
        <a:latin typeface="+mn-lt"/>
        <a:ea typeface="+mn-ea"/>
        <a:cs typeface="+mn-cs"/>
      </a:defRPr>
    </a:lvl6pPr>
    <a:lvl7pPr marL="7382789" algn="l" defTabSz="2460930" rtl="0" eaLnBrk="1" latinLnBrk="0" hangingPunct="1">
      <a:defRPr sz="3230" kern="1200">
        <a:solidFill>
          <a:schemeClr val="tx1"/>
        </a:solidFill>
        <a:latin typeface="+mn-lt"/>
        <a:ea typeface="+mn-ea"/>
        <a:cs typeface="+mn-cs"/>
      </a:defRPr>
    </a:lvl7pPr>
    <a:lvl8pPr marL="8613252" algn="l" defTabSz="2460930" rtl="0" eaLnBrk="1" latinLnBrk="0" hangingPunct="1">
      <a:defRPr sz="3230" kern="1200">
        <a:solidFill>
          <a:schemeClr val="tx1"/>
        </a:solidFill>
        <a:latin typeface="+mn-lt"/>
        <a:ea typeface="+mn-ea"/>
        <a:cs typeface="+mn-cs"/>
      </a:defRPr>
    </a:lvl8pPr>
    <a:lvl9pPr marL="9843716" algn="l" defTabSz="2460930" rtl="0" eaLnBrk="1" latinLnBrk="0" hangingPunct="1">
      <a:defRPr sz="323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8"/>
        <p:cNvGrpSpPr/>
        <p:nvPr/>
      </p:nvGrpSpPr>
      <p:grpSpPr>
        <a:xfrm>
          <a:off x="0" y="0"/>
          <a:ext cx="0" cy="0"/>
          <a:chOff x="0" y="0"/>
          <a:chExt cx="0" cy="0"/>
        </a:xfrm>
      </p:grpSpPr>
      <p:sp>
        <p:nvSpPr>
          <p:cNvPr id="10" name="Shape 10"/>
          <p:cNvSpPr txBox="1">
            <a:spLocks noGrp="1"/>
          </p:cNvSpPr>
          <p:nvPr>
            <p:ph type="subTitle" idx="1"/>
          </p:nvPr>
        </p:nvSpPr>
        <p:spPr>
          <a:xfrm>
            <a:off x="843437" y="7768736"/>
            <a:ext cx="23055913" cy="3121712"/>
          </a:xfrm>
          <a:prstGeom prst="rect">
            <a:avLst/>
          </a:prstGeom>
        </p:spPr>
        <p:txBody>
          <a:bodyPr lIns="91425" tIns="91425" rIns="91425" bIns="91425" anchor="t" anchorCtr="0"/>
          <a:lstStyle>
            <a:lvl1pPr algn="ctr">
              <a:lnSpc>
                <a:spcPct val="100000"/>
              </a:lnSpc>
              <a:spcBef>
                <a:spcPts val="0"/>
              </a:spcBef>
              <a:spcAft>
                <a:spcPts val="0"/>
              </a:spcAft>
              <a:buSzPct val="100000"/>
              <a:buNone/>
              <a:defRPr sz="5000" b="1" i="0" u="none" strike="noStrike" cap="none" baseline="0" dirty="0">
                <a:solidFill>
                  <a:srgbClr val="0072BC"/>
                </a:solidFill>
                <a:latin typeface="+mj-lt"/>
                <a:ea typeface="Arial"/>
                <a:cs typeface="Segoe UI" panose="020B0502040204020203" pitchFamily="34" charset="0"/>
                <a:sym typeface="Arial"/>
              </a:defRPr>
            </a:lvl1pPr>
            <a:lvl2pPr algn="ctr">
              <a:lnSpc>
                <a:spcPct val="100000"/>
              </a:lnSpc>
              <a:spcBef>
                <a:spcPts val="0"/>
              </a:spcBef>
              <a:spcAft>
                <a:spcPts val="0"/>
              </a:spcAft>
              <a:buSzPct val="100000"/>
              <a:buNone/>
              <a:defRPr sz="7467"/>
            </a:lvl2pPr>
            <a:lvl3pPr algn="ctr">
              <a:lnSpc>
                <a:spcPct val="100000"/>
              </a:lnSpc>
              <a:spcBef>
                <a:spcPts val="0"/>
              </a:spcBef>
              <a:spcAft>
                <a:spcPts val="0"/>
              </a:spcAft>
              <a:buSzPct val="100000"/>
              <a:buNone/>
              <a:defRPr sz="7467"/>
            </a:lvl3pPr>
            <a:lvl4pPr algn="ctr">
              <a:lnSpc>
                <a:spcPct val="100000"/>
              </a:lnSpc>
              <a:spcBef>
                <a:spcPts val="0"/>
              </a:spcBef>
              <a:spcAft>
                <a:spcPts val="0"/>
              </a:spcAft>
              <a:buSzPct val="100000"/>
              <a:buNone/>
              <a:defRPr sz="7467"/>
            </a:lvl4pPr>
            <a:lvl5pPr algn="ctr">
              <a:lnSpc>
                <a:spcPct val="100000"/>
              </a:lnSpc>
              <a:spcBef>
                <a:spcPts val="0"/>
              </a:spcBef>
              <a:spcAft>
                <a:spcPts val="0"/>
              </a:spcAft>
              <a:buSzPct val="100000"/>
              <a:buNone/>
              <a:defRPr sz="7467"/>
            </a:lvl5pPr>
            <a:lvl6pPr algn="ctr">
              <a:lnSpc>
                <a:spcPct val="100000"/>
              </a:lnSpc>
              <a:spcBef>
                <a:spcPts val="0"/>
              </a:spcBef>
              <a:spcAft>
                <a:spcPts val="0"/>
              </a:spcAft>
              <a:buSzPct val="100000"/>
              <a:buNone/>
              <a:defRPr sz="7467"/>
            </a:lvl6pPr>
            <a:lvl7pPr algn="ctr">
              <a:lnSpc>
                <a:spcPct val="100000"/>
              </a:lnSpc>
              <a:spcBef>
                <a:spcPts val="0"/>
              </a:spcBef>
              <a:spcAft>
                <a:spcPts val="0"/>
              </a:spcAft>
              <a:buSzPct val="100000"/>
              <a:buNone/>
              <a:defRPr sz="7467"/>
            </a:lvl7pPr>
            <a:lvl8pPr algn="ctr">
              <a:lnSpc>
                <a:spcPct val="100000"/>
              </a:lnSpc>
              <a:spcBef>
                <a:spcPts val="0"/>
              </a:spcBef>
              <a:spcAft>
                <a:spcPts val="0"/>
              </a:spcAft>
              <a:buSzPct val="100000"/>
              <a:buNone/>
              <a:defRPr sz="7467"/>
            </a:lvl8pPr>
            <a:lvl9pPr algn="ctr">
              <a:lnSpc>
                <a:spcPct val="100000"/>
              </a:lnSpc>
              <a:spcBef>
                <a:spcPts val="0"/>
              </a:spcBef>
              <a:spcAft>
                <a:spcPts val="0"/>
              </a:spcAft>
              <a:buSzPct val="100000"/>
              <a:buNone/>
              <a:defRPr sz="7467"/>
            </a:lvl9pPr>
          </a:lstStyle>
          <a:p>
            <a:endParaRPr dirty="0"/>
          </a:p>
        </p:txBody>
      </p:sp>
      <p:sp>
        <p:nvSpPr>
          <p:cNvPr id="9" name="Shape 9"/>
          <p:cNvSpPr txBox="1">
            <a:spLocks noGrp="1"/>
          </p:cNvSpPr>
          <p:nvPr>
            <p:ph type="ctrTitle"/>
          </p:nvPr>
        </p:nvSpPr>
        <p:spPr>
          <a:xfrm>
            <a:off x="843456" y="2753544"/>
            <a:ext cx="23055913" cy="4464497"/>
          </a:xfrm>
          <a:prstGeom prst="rect">
            <a:avLst/>
          </a:prstGeom>
        </p:spPr>
        <p:txBody>
          <a:bodyPr lIns="91425" tIns="91425" rIns="91425" bIns="91425" anchor="b" anchorCtr="0"/>
          <a:lstStyle>
            <a:lvl1pPr algn="ctr">
              <a:spcBef>
                <a:spcPts val="0"/>
              </a:spcBef>
              <a:buSzPct val="100000"/>
              <a:defRPr sz="13000" b="1" i="0" u="none" strike="noStrike" cap="none" baseline="0" dirty="0">
                <a:solidFill>
                  <a:srgbClr val="0072BC"/>
                </a:solidFill>
                <a:latin typeface="+mj-lt"/>
                <a:ea typeface="Arial"/>
                <a:cs typeface="Segoe UI" panose="020B0502040204020203" pitchFamily="34" charset="0"/>
                <a:sym typeface="Arial"/>
              </a:defRPr>
            </a:lvl1pPr>
            <a:lvl2pPr algn="ctr">
              <a:spcBef>
                <a:spcPts val="0"/>
              </a:spcBef>
              <a:buSzPct val="100000"/>
              <a:defRPr sz="13867"/>
            </a:lvl2pPr>
            <a:lvl3pPr algn="ctr">
              <a:spcBef>
                <a:spcPts val="0"/>
              </a:spcBef>
              <a:buSzPct val="100000"/>
              <a:defRPr sz="13867"/>
            </a:lvl3pPr>
            <a:lvl4pPr algn="ctr">
              <a:spcBef>
                <a:spcPts val="0"/>
              </a:spcBef>
              <a:buSzPct val="100000"/>
              <a:defRPr sz="13867"/>
            </a:lvl4pPr>
            <a:lvl5pPr algn="ctr">
              <a:spcBef>
                <a:spcPts val="0"/>
              </a:spcBef>
              <a:buSzPct val="100000"/>
              <a:defRPr sz="13867"/>
            </a:lvl5pPr>
            <a:lvl6pPr algn="ctr">
              <a:spcBef>
                <a:spcPts val="0"/>
              </a:spcBef>
              <a:buSzPct val="100000"/>
              <a:defRPr sz="13867"/>
            </a:lvl6pPr>
            <a:lvl7pPr algn="ctr">
              <a:spcBef>
                <a:spcPts val="0"/>
              </a:spcBef>
              <a:buSzPct val="100000"/>
              <a:defRPr sz="13867"/>
            </a:lvl7pPr>
            <a:lvl8pPr algn="ctr">
              <a:spcBef>
                <a:spcPts val="0"/>
              </a:spcBef>
              <a:buSzPct val="100000"/>
              <a:defRPr sz="13867"/>
            </a:lvl8pPr>
            <a:lvl9pPr algn="ctr">
              <a:spcBef>
                <a:spcPts val="0"/>
              </a:spcBef>
              <a:buSzPct val="100000"/>
              <a:defRPr sz="13867"/>
            </a:lvl9pPr>
          </a:lstStyle>
          <a:p>
            <a:endParaRPr dirty="0"/>
          </a:p>
        </p:txBody>
      </p:sp>
      <p:sp>
        <p:nvSpPr>
          <p:cNvPr id="11" name="Shape 11"/>
          <p:cNvSpPr txBox="1">
            <a:spLocks noGrp="1"/>
          </p:cNvSpPr>
          <p:nvPr>
            <p:ph type="sldNum" idx="12"/>
          </p:nvPr>
        </p:nvSpPr>
        <p:spPr>
          <a:xfrm>
            <a:off x="22925650" y="12435243"/>
            <a:ext cx="1484726" cy="1049600"/>
          </a:xfrm>
          <a:prstGeom prst="rect">
            <a:avLst/>
          </a:prstGeom>
        </p:spPr>
        <p:txBody>
          <a:bodyPr lIns="91425" tIns="91425" rIns="91425" bIns="91425" anchor="ctr" anchorCtr="0">
            <a:noAutofit/>
          </a:bodyPr>
          <a:lstStyle>
            <a:lvl1pPr algn="r">
              <a:defRPr lang="ru" sz="2800" b="1" i="0" u="none" strike="noStrike" cap="none" baseline="0" smtClean="0">
                <a:solidFill>
                  <a:srgbClr val="92C5EB"/>
                </a:solidFill>
                <a:latin typeface="Segoe UI" panose="020B0502040204020203" pitchFamily="34" charset="0"/>
                <a:ea typeface="Arial"/>
                <a:cs typeface="Segoe UI" panose="020B0502040204020203" pitchFamily="34" charset="0"/>
                <a:sym typeface="Arial"/>
              </a:defRPr>
            </a:lvl1pPr>
          </a:lstStyle>
          <a:p>
            <a:fld id="{00000000-1234-1234-1234-123412341234}" type="slidenum">
              <a:rPr lang="ru-RU" smtClean="0"/>
              <a:pPr/>
              <a:t>‹#›</a:t>
            </a:fld>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27905147-903F-4266-8C0C-ED99806B081C}"/>
              </a:ext>
            </a:extLst>
          </p:cNvPr>
          <p:cNvSpPr>
            <a:spLocks noGrp="1"/>
          </p:cNvSpPr>
          <p:nvPr>
            <p:ph type="dt" sz="half" idx="10"/>
          </p:nvPr>
        </p:nvSpPr>
        <p:spPr/>
        <p:txBody>
          <a:bodyPr/>
          <a:lstStyle/>
          <a:p>
            <a:fld id="{D7DF6844-9320-41E0-B078-5DDFDCD55C68}" type="datetime1">
              <a:rPr lang="ru-RU" smtClean="0"/>
              <a:t>27.05.2022</a:t>
            </a:fld>
            <a:endParaRPr lang="ru-RU"/>
          </a:p>
        </p:txBody>
      </p:sp>
      <p:sp>
        <p:nvSpPr>
          <p:cNvPr id="3" name="Нижний колонтитул 2">
            <a:extLst>
              <a:ext uri="{FF2B5EF4-FFF2-40B4-BE49-F238E27FC236}">
                <a16:creationId xmlns:a16="http://schemas.microsoft.com/office/drawing/2014/main" id="{A8F44FF4-9E9F-460C-8A66-AD299C8871A9}"/>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E8A8D086-5734-43F6-B7CA-99784BE9450B}"/>
              </a:ext>
            </a:extLst>
          </p:cNvPr>
          <p:cNvSpPr>
            <a:spLocks noGrp="1"/>
          </p:cNvSpPr>
          <p:nvPr>
            <p:ph type="sldNum" sz="quarter" idx="12"/>
          </p:nvPr>
        </p:nvSpPr>
        <p:spPr/>
        <p:txBody>
          <a:bodyPr/>
          <a:lstStyle/>
          <a:p>
            <a:fld id="{A18E45DD-48D5-48E1-955A-6CA5E867A149}" type="slidenum">
              <a:rPr lang="ru-RU" smtClean="0"/>
              <a:t>‹#›</a:t>
            </a:fld>
            <a:endParaRPr lang="ru-RU"/>
          </a:p>
        </p:txBody>
      </p:sp>
    </p:spTree>
    <p:extLst>
      <p:ext uri="{BB962C8B-B14F-4D97-AF65-F5344CB8AC3E}">
        <p14:creationId xmlns:p14="http://schemas.microsoft.com/office/powerpoint/2010/main" val="18082430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CD2DA95-4965-4D7F-8D21-3B28C3355061}"/>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B13B0330-19D4-4180-AF8B-B375281D523C}"/>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8963723D-D75B-4191-B9EA-E4E2C25E2119}"/>
              </a:ext>
            </a:extLst>
          </p:cNvPr>
          <p:cNvSpPr>
            <a:spLocks noGrp="1"/>
          </p:cNvSpPr>
          <p:nvPr>
            <p:ph type="dt" sz="half" idx="10"/>
          </p:nvPr>
        </p:nvSpPr>
        <p:spPr/>
        <p:txBody>
          <a:bodyPr/>
          <a:lstStyle/>
          <a:p>
            <a:fld id="{B674A1A2-1060-499E-9D5E-5CEAA5A42DAB}" type="datetime1">
              <a:rPr lang="ru-RU" smtClean="0"/>
              <a:t>27.05.2022</a:t>
            </a:fld>
            <a:endParaRPr lang="ru-RU"/>
          </a:p>
        </p:txBody>
      </p:sp>
      <p:sp>
        <p:nvSpPr>
          <p:cNvPr id="5" name="Нижний колонтитул 4">
            <a:extLst>
              <a:ext uri="{FF2B5EF4-FFF2-40B4-BE49-F238E27FC236}">
                <a16:creationId xmlns:a16="http://schemas.microsoft.com/office/drawing/2014/main" id="{A04FD8F3-2BEE-4013-A2EF-E6579708595B}"/>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EB83C150-9202-4B4F-BE74-EBF7E4A47020}"/>
              </a:ext>
            </a:extLst>
          </p:cNvPr>
          <p:cNvSpPr>
            <a:spLocks noGrp="1"/>
          </p:cNvSpPr>
          <p:nvPr>
            <p:ph type="sldNum" sz="quarter" idx="12"/>
          </p:nvPr>
        </p:nvSpPr>
        <p:spPr/>
        <p:txBody>
          <a:bodyPr/>
          <a:lstStyle/>
          <a:p>
            <a:fld id="{A18E45DD-48D5-48E1-955A-6CA5E867A149}" type="slidenum">
              <a:rPr lang="ru-RU" smtClean="0"/>
              <a:t>‹#›</a:t>
            </a:fld>
            <a:endParaRPr lang="ru-RU"/>
          </a:p>
        </p:txBody>
      </p:sp>
    </p:spTree>
    <p:extLst>
      <p:ext uri="{BB962C8B-B14F-4D97-AF65-F5344CB8AC3E}">
        <p14:creationId xmlns:p14="http://schemas.microsoft.com/office/powerpoint/2010/main" val="4128161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6_Title and body">
    <p:spTree>
      <p:nvGrpSpPr>
        <p:cNvPr id="1" name="Shape 15"/>
        <p:cNvGrpSpPr/>
        <p:nvPr/>
      </p:nvGrpSpPr>
      <p:grpSpPr>
        <a:xfrm>
          <a:off x="0" y="0"/>
          <a:ext cx="0" cy="0"/>
          <a:chOff x="0" y="0"/>
          <a:chExt cx="0" cy="0"/>
        </a:xfrm>
      </p:grpSpPr>
      <p:sp>
        <p:nvSpPr>
          <p:cNvPr id="16" name="Shape 16"/>
          <p:cNvSpPr txBox="1">
            <a:spLocks noGrp="1"/>
          </p:cNvSpPr>
          <p:nvPr>
            <p:ph type="title"/>
          </p:nvPr>
        </p:nvSpPr>
        <p:spPr>
          <a:xfrm>
            <a:off x="878661" y="560919"/>
            <a:ext cx="23093252" cy="2952328"/>
          </a:xfrm>
          <a:prstGeom prst="rect">
            <a:avLst/>
          </a:prstGeom>
        </p:spPr>
        <p:txBody>
          <a:bodyPr lIns="91425" tIns="91425" rIns="91425" bIns="91425" anchor="t" anchorCtr="0"/>
          <a:lstStyle>
            <a:lvl1pPr marR="0" algn="l" rtl="0">
              <a:lnSpc>
                <a:spcPct val="100000"/>
              </a:lnSpc>
              <a:spcBef>
                <a:spcPts val="0"/>
              </a:spcBef>
              <a:spcAft>
                <a:spcPts val="0"/>
              </a:spcAft>
              <a:buClr>
                <a:schemeClr val="dk1"/>
              </a:buClr>
              <a:buSzPct val="100000"/>
              <a:buNone/>
              <a:defRPr sz="8500" b="1" i="0" u="none" strike="noStrike" cap="none" baseline="0" dirty="0">
                <a:solidFill>
                  <a:srgbClr val="0072BC"/>
                </a:solidFill>
                <a:latin typeface="Arial Black" panose="020B0A04020102020204" pitchFamily="34" charset="0"/>
                <a:ea typeface="Tahoma" panose="020B0604030504040204" pitchFamily="34" charset="0"/>
                <a:cs typeface="Tahoma" panose="020B0604030504040204" pitchFamily="34" charset="0"/>
                <a:sym typeface="Arial"/>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dirty="0"/>
          </a:p>
        </p:txBody>
      </p:sp>
      <p:sp>
        <p:nvSpPr>
          <p:cNvPr id="17" name="Shape 17"/>
          <p:cNvSpPr txBox="1">
            <a:spLocks noGrp="1"/>
          </p:cNvSpPr>
          <p:nvPr>
            <p:ph type="body" idx="1"/>
          </p:nvPr>
        </p:nvSpPr>
        <p:spPr>
          <a:xfrm>
            <a:off x="931333" y="3905250"/>
            <a:ext cx="7119574" cy="8187399"/>
          </a:xfrm>
          <a:prstGeom prst="rect">
            <a:avLst/>
          </a:prstGeom>
        </p:spPr>
        <p:txBody>
          <a:bodyPr lIns="91425" tIns="91425" rIns="91425" bIns="91425" anchor="t" anchorCtr="0"/>
          <a:lstStyle>
            <a:lvl1pPr>
              <a:lnSpc>
                <a:spcPct val="100000"/>
              </a:lnSpc>
              <a:spcBef>
                <a:spcPts val="0"/>
              </a:spcBef>
              <a:defRPr sz="3200" b="0" i="0" u="none" strike="noStrike" cap="none" spc="-5" baseline="0" dirty="0">
                <a:solidFill>
                  <a:schemeClr val="dk2"/>
                </a:solidFill>
                <a:latin typeface="+mn-lt"/>
                <a:ea typeface="Arial"/>
                <a:cs typeface="Arial"/>
                <a:sym typeface="Arial"/>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dirty="0"/>
          </a:p>
        </p:txBody>
      </p:sp>
      <p:sp>
        <p:nvSpPr>
          <p:cNvPr id="18" name="Shape 18"/>
          <p:cNvSpPr txBox="1">
            <a:spLocks noGrp="1"/>
          </p:cNvSpPr>
          <p:nvPr>
            <p:ph type="sldNum" idx="12"/>
          </p:nvPr>
        </p:nvSpPr>
        <p:spPr>
          <a:xfrm>
            <a:off x="22925650" y="12435243"/>
            <a:ext cx="1484726" cy="1049600"/>
          </a:xfrm>
          <a:prstGeom prst="rect">
            <a:avLst/>
          </a:prstGeom>
        </p:spPr>
        <p:txBody>
          <a:bodyPr lIns="91425" tIns="91425" rIns="91425" bIns="91425" anchor="ctr" anchorCtr="0">
            <a:noAutofit/>
          </a:bodyPr>
          <a:lstStyle>
            <a:lvl1pPr marR="0" algn="r" rtl="0">
              <a:lnSpc>
                <a:spcPct val="100000"/>
              </a:lnSpc>
              <a:spcBef>
                <a:spcPts val="0"/>
              </a:spcBef>
              <a:spcAft>
                <a:spcPts val="0"/>
              </a:spcAft>
              <a:buNone/>
              <a:defRPr lang="ru" sz="2800" b="1" i="0" u="none" strike="noStrike" cap="none" baseline="0" smtClean="0">
                <a:solidFill>
                  <a:srgbClr val="92C5EB"/>
                </a:solidFill>
                <a:latin typeface="Segoe UI" panose="020B0502040204020203" pitchFamily="34" charset="0"/>
                <a:ea typeface="Arial"/>
                <a:cs typeface="Segoe UI" panose="020B0502040204020203" pitchFamily="34" charset="0"/>
                <a:sym typeface="Arial"/>
              </a:defRPr>
            </a:lvl1pPr>
          </a:lstStyle>
          <a:p>
            <a:fld id="{00000000-1234-1234-1234-123412341234}" type="slidenum">
              <a:rPr lang="ru-RU" smtClean="0"/>
              <a:pPr/>
              <a:t>‹#›</a:t>
            </a:fld>
            <a:endParaRPr lang="ru-RU" dirty="0"/>
          </a:p>
        </p:txBody>
      </p:sp>
    </p:spTree>
    <p:extLst>
      <p:ext uri="{BB962C8B-B14F-4D97-AF65-F5344CB8AC3E}">
        <p14:creationId xmlns:p14="http://schemas.microsoft.com/office/powerpoint/2010/main" val="706925860"/>
      </p:ext>
    </p:extLst>
  </p:cSld>
  <p:clrMapOvr>
    <a:masterClrMapping/>
  </p:clrMapOvr>
  <p:extLst>
    <p:ext uri="{DCECCB84-F9BA-43D5-87BE-67443E8EF086}">
      <p15:sldGuideLst xmlns:p15="http://schemas.microsoft.com/office/powerpoint/2012/main">
        <p15:guide id="1" orient="horz" pos="4320">
          <p15:clr>
            <a:srgbClr val="FBAE40"/>
          </p15:clr>
        </p15:guide>
        <p15:guide id="2" pos="7793">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body">
    <p:spTree>
      <p:nvGrpSpPr>
        <p:cNvPr id="1" name="Shape 15"/>
        <p:cNvGrpSpPr/>
        <p:nvPr/>
      </p:nvGrpSpPr>
      <p:grpSpPr>
        <a:xfrm>
          <a:off x="0" y="0"/>
          <a:ext cx="0" cy="0"/>
          <a:chOff x="0" y="0"/>
          <a:chExt cx="0" cy="0"/>
        </a:xfrm>
      </p:grpSpPr>
      <p:sp>
        <p:nvSpPr>
          <p:cNvPr id="16" name="Shape 16"/>
          <p:cNvSpPr txBox="1">
            <a:spLocks noGrp="1"/>
          </p:cNvSpPr>
          <p:nvPr>
            <p:ph type="title"/>
          </p:nvPr>
        </p:nvSpPr>
        <p:spPr>
          <a:xfrm>
            <a:off x="882469" y="560160"/>
            <a:ext cx="23093252" cy="2952328"/>
          </a:xfrm>
          <a:prstGeom prst="rect">
            <a:avLst/>
          </a:prstGeom>
        </p:spPr>
        <p:txBody>
          <a:bodyPr lIns="91425" tIns="91425" rIns="91425" bIns="91425" anchor="t" anchorCtr="0"/>
          <a:lstStyle>
            <a:lvl1pPr marR="0" algn="l" rtl="0">
              <a:lnSpc>
                <a:spcPct val="100000"/>
              </a:lnSpc>
              <a:spcBef>
                <a:spcPts val="0"/>
              </a:spcBef>
              <a:spcAft>
                <a:spcPts val="0"/>
              </a:spcAft>
              <a:buClr>
                <a:schemeClr val="dk1"/>
              </a:buClr>
              <a:buSzPct val="100000"/>
              <a:buNone/>
              <a:defRPr sz="8500" b="1" i="0" u="none" strike="noStrike" cap="none" baseline="0" dirty="0">
                <a:solidFill>
                  <a:srgbClr val="0072BC"/>
                </a:solidFill>
                <a:latin typeface="Arial Black" panose="020B0A04020102020204" pitchFamily="34" charset="0"/>
                <a:ea typeface="Tahoma" panose="020B0604030504040204" pitchFamily="34" charset="0"/>
                <a:cs typeface="Tahoma" panose="020B0604030504040204" pitchFamily="34" charset="0"/>
                <a:sym typeface="Arial"/>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dirty="0"/>
          </a:p>
        </p:txBody>
      </p:sp>
      <p:sp>
        <p:nvSpPr>
          <p:cNvPr id="17" name="Shape 17"/>
          <p:cNvSpPr txBox="1">
            <a:spLocks noGrp="1"/>
          </p:cNvSpPr>
          <p:nvPr>
            <p:ph type="body" idx="1"/>
          </p:nvPr>
        </p:nvSpPr>
        <p:spPr>
          <a:xfrm>
            <a:off x="931333" y="3905250"/>
            <a:ext cx="10791982" cy="8187399"/>
          </a:xfrm>
          <a:prstGeom prst="rect">
            <a:avLst/>
          </a:prstGeom>
        </p:spPr>
        <p:txBody>
          <a:bodyPr lIns="91425" tIns="91425" rIns="91425" bIns="91425" anchor="t" anchorCtr="0"/>
          <a:lstStyle>
            <a:lvl1pPr>
              <a:lnSpc>
                <a:spcPct val="100000"/>
              </a:lnSpc>
              <a:spcBef>
                <a:spcPts val="0"/>
              </a:spcBef>
              <a:defRPr sz="3200" b="0" i="0" u="none" strike="noStrike" cap="none" spc="-5" baseline="0" dirty="0">
                <a:solidFill>
                  <a:schemeClr val="dk2"/>
                </a:solidFill>
                <a:latin typeface="+mn-lt"/>
                <a:ea typeface="Arial"/>
                <a:cs typeface="Arial"/>
                <a:sym typeface="Arial"/>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dirty="0"/>
          </a:p>
        </p:txBody>
      </p:sp>
      <p:sp>
        <p:nvSpPr>
          <p:cNvPr id="18" name="Shape 18"/>
          <p:cNvSpPr txBox="1">
            <a:spLocks noGrp="1"/>
          </p:cNvSpPr>
          <p:nvPr>
            <p:ph type="sldNum" idx="12"/>
          </p:nvPr>
        </p:nvSpPr>
        <p:spPr>
          <a:xfrm>
            <a:off x="22925650" y="12435243"/>
            <a:ext cx="1484726" cy="1049600"/>
          </a:xfrm>
          <a:prstGeom prst="rect">
            <a:avLst/>
          </a:prstGeom>
        </p:spPr>
        <p:txBody>
          <a:bodyPr lIns="91425" tIns="91425" rIns="91425" bIns="91425" anchor="ctr" anchorCtr="0">
            <a:noAutofit/>
          </a:bodyPr>
          <a:lstStyle>
            <a:lvl1pPr marR="0" algn="r" rtl="0">
              <a:lnSpc>
                <a:spcPct val="100000"/>
              </a:lnSpc>
              <a:spcBef>
                <a:spcPts val="0"/>
              </a:spcBef>
              <a:spcAft>
                <a:spcPts val="0"/>
              </a:spcAft>
              <a:buNone/>
              <a:defRPr lang="ru" sz="2800" b="1" i="0" u="none" strike="noStrike" cap="none" baseline="0" smtClean="0">
                <a:solidFill>
                  <a:srgbClr val="92C5EB"/>
                </a:solidFill>
                <a:latin typeface="Segoe UI" panose="020B0502040204020203" pitchFamily="34" charset="0"/>
                <a:ea typeface="Arial"/>
                <a:cs typeface="Segoe UI" panose="020B0502040204020203" pitchFamily="34" charset="0"/>
                <a:sym typeface="Arial"/>
              </a:defRPr>
            </a:lvl1pPr>
          </a:lstStyle>
          <a:p>
            <a:fld id="{00000000-1234-1234-1234-123412341234}" type="slidenum">
              <a:rPr lang="ru-RU" smtClean="0"/>
              <a:pPr/>
              <a:t>‹#›</a:t>
            </a:fld>
            <a:endParaRPr lang="ru-RU" dirty="0"/>
          </a:p>
        </p:txBody>
      </p:sp>
      <p:sp>
        <p:nvSpPr>
          <p:cNvPr id="5" name="Shape 17"/>
          <p:cNvSpPr txBox="1">
            <a:spLocks noGrp="1"/>
          </p:cNvSpPr>
          <p:nvPr>
            <p:ph type="body" idx="13"/>
          </p:nvPr>
        </p:nvSpPr>
        <p:spPr>
          <a:xfrm>
            <a:off x="12235755" y="3905250"/>
            <a:ext cx="10791982" cy="8187399"/>
          </a:xfrm>
          <a:prstGeom prst="rect">
            <a:avLst/>
          </a:prstGeom>
        </p:spPr>
        <p:txBody>
          <a:bodyPr lIns="91425" tIns="91425" rIns="91425" bIns="91425" anchor="t" anchorCtr="0"/>
          <a:lstStyle>
            <a:lvl1pPr>
              <a:lnSpc>
                <a:spcPct val="100000"/>
              </a:lnSpc>
              <a:spcBef>
                <a:spcPts val="0"/>
              </a:spcBef>
              <a:defRPr sz="3200" b="0" i="0" u="none" strike="noStrike" cap="none" spc="-5" baseline="0" dirty="0">
                <a:solidFill>
                  <a:schemeClr val="dk2"/>
                </a:solidFill>
                <a:latin typeface="+mn-lt"/>
                <a:ea typeface="Arial"/>
                <a:cs typeface="Arial"/>
                <a:sym typeface="Arial"/>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dirty="0"/>
          </a:p>
        </p:txBody>
      </p:sp>
    </p:spTree>
    <p:extLst>
      <p:ext uri="{BB962C8B-B14F-4D97-AF65-F5344CB8AC3E}">
        <p14:creationId xmlns:p14="http://schemas.microsoft.com/office/powerpoint/2010/main" val="145533568"/>
      </p:ext>
    </p:extLst>
  </p:cSld>
  <p:clrMapOvr>
    <a:masterClrMapping/>
  </p:clrMapOvr>
  <p:extLst>
    <p:ext uri="{DCECCB84-F9BA-43D5-87BE-67443E8EF086}">
      <p15:sldGuideLst xmlns:p15="http://schemas.microsoft.com/office/powerpoint/2012/main">
        <p15:guide id="1" orient="horz" pos="4320">
          <p15:clr>
            <a:srgbClr val="FBAE40"/>
          </p15:clr>
        </p15:guide>
        <p15:guide id="2" pos="7793">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and body">
    <p:spTree>
      <p:nvGrpSpPr>
        <p:cNvPr id="1" name="Shape 15"/>
        <p:cNvGrpSpPr/>
        <p:nvPr/>
      </p:nvGrpSpPr>
      <p:grpSpPr>
        <a:xfrm>
          <a:off x="0" y="0"/>
          <a:ext cx="0" cy="0"/>
          <a:chOff x="0" y="0"/>
          <a:chExt cx="0" cy="0"/>
        </a:xfrm>
      </p:grpSpPr>
      <p:sp>
        <p:nvSpPr>
          <p:cNvPr id="16" name="Shape 16"/>
          <p:cNvSpPr txBox="1">
            <a:spLocks noGrp="1"/>
          </p:cNvSpPr>
          <p:nvPr>
            <p:ph type="title"/>
          </p:nvPr>
        </p:nvSpPr>
        <p:spPr>
          <a:xfrm>
            <a:off x="882469" y="560160"/>
            <a:ext cx="23093252" cy="2952328"/>
          </a:xfrm>
          <a:prstGeom prst="rect">
            <a:avLst/>
          </a:prstGeom>
        </p:spPr>
        <p:txBody>
          <a:bodyPr lIns="91425" tIns="91425" rIns="91425" bIns="91425" anchor="t" anchorCtr="0"/>
          <a:lstStyle>
            <a:lvl1pPr marR="0" algn="l" rtl="0">
              <a:lnSpc>
                <a:spcPct val="100000"/>
              </a:lnSpc>
              <a:spcBef>
                <a:spcPts val="0"/>
              </a:spcBef>
              <a:spcAft>
                <a:spcPts val="0"/>
              </a:spcAft>
              <a:buClr>
                <a:schemeClr val="dk1"/>
              </a:buClr>
              <a:buSzPct val="100000"/>
              <a:buNone/>
              <a:defRPr sz="8500" b="1" i="0" u="none" strike="noStrike" cap="none" baseline="0" dirty="0">
                <a:solidFill>
                  <a:srgbClr val="0072BC"/>
                </a:solidFill>
                <a:latin typeface="Arial Black" panose="020B0A04020102020204" pitchFamily="34" charset="0"/>
                <a:ea typeface="Tahoma" panose="020B0604030504040204" pitchFamily="34" charset="0"/>
                <a:cs typeface="Tahoma" panose="020B0604030504040204" pitchFamily="34" charset="0"/>
                <a:sym typeface="Arial"/>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dirty="0"/>
          </a:p>
        </p:txBody>
      </p:sp>
      <p:sp>
        <p:nvSpPr>
          <p:cNvPr id="17" name="Shape 17"/>
          <p:cNvSpPr txBox="1">
            <a:spLocks noGrp="1"/>
          </p:cNvSpPr>
          <p:nvPr>
            <p:ph type="body" idx="1"/>
          </p:nvPr>
        </p:nvSpPr>
        <p:spPr>
          <a:xfrm>
            <a:off x="931333" y="3905250"/>
            <a:ext cx="10791982" cy="8187399"/>
          </a:xfrm>
          <a:prstGeom prst="rect">
            <a:avLst/>
          </a:prstGeom>
        </p:spPr>
        <p:txBody>
          <a:bodyPr lIns="91425" tIns="91425" rIns="91425" bIns="91425" anchor="t" anchorCtr="0"/>
          <a:lstStyle>
            <a:lvl1pPr>
              <a:lnSpc>
                <a:spcPct val="100000"/>
              </a:lnSpc>
              <a:spcBef>
                <a:spcPts val="0"/>
              </a:spcBef>
              <a:defRPr sz="3200" b="0" i="0" u="none" strike="noStrike" cap="none" spc="-5" baseline="0" dirty="0">
                <a:solidFill>
                  <a:schemeClr val="dk2"/>
                </a:solidFill>
                <a:latin typeface="+mn-lt"/>
                <a:ea typeface="Arial"/>
                <a:cs typeface="Arial"/>
                <a:sym typeface="Arial"/>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dirty="0"/>
          </a:p>
        </p:txBody>
      </p:sp>
      <p:sp>
        <p:nvSpPr>
          <p:cNvPr id="18" name="Shape 18"/>
          <p:cNvSpPr txBox="1">
            <a:spLocks noGrp="1"/>
          </p:cNvSpPr>
          <p:nvPr>
            <p:ph type="sldNum" idx="12"/>
          </p:nvPr>
        </p:nvSpPr>
        <p:spPr>
          <a:xfrm>
            <a:off x="22925650" y="12435243"/>
            <a:ext cx="1484726" cy="1049600"/>
          </a:xfrm>
          <a:prstGeom prst="rect">
            <a:avLst/>
          </a:prstGeom>
        </p:spPr>
        <p:txBody>
          <a:bodyPr lIns="91425" tIns="91425" rIns="91425" bIns="91425" anchor="ctr" anchorCtr="0">
            <a:noAutofit/>
          </a:bodyPr>
          <a:lstStyle>
            <a:lvl1pPr marR="0" algn="r" rtl="0">
              <a:lnSpc>
                <a:spcPct val="100000"/>
              </a:lnSpc>
              <a:spcBef>
                <a:spcPts val="0"/>
              </a:spcBef>
              <a:spcAft>
                <a:spcPts val="0"/>
              </a:spcAft>
              <a:buNone/>
              <a:defRPr lang="ru" sz="2800" b="1" i="0" u="none" strike="noStrike" cap="none" baseline="0" smtClean="0">
                <a:solidFill>
                  <a:srgbClr val="92C5EB"/>
                </a:solidFill>
                <a:latin typeface="Segoe UI" panose="020B0502040204020203" pitchFamily="34" charset="0"/>
                <a:ea typeface="Arial"/>
                <a:cs typeface="Segoe UI" panose="020B0502040204020203" pitchFamily="34" charset="0"/>
                <a:sym typeface="Arial"/>
              </a:defRPr>
            </a:lvl1pPr>
          </a:lstStyle>
          <a:p>
            <a:fld id="{00000000-1234-1234-1234-123412341234}" type="slidenum">
              <a:rPr lang="ru-RU" smtClean="0"/>
              <a:pPr/>
              <a:t>‹#›</a:t>
            </a:fld>
            <a:endParaRPr lang="ru-RU" dirty="0"/>
          </a:p>
        </p:txBody>
      </p:sp>
    </p:spTree>
    <p:extLst>
      <p:ext uri="{BB962C8B-B14F-4D97-AF65-F5344CB8AC3E}">
        <p14:creationId xmlns:p14="http://schemas.microsoft.com/office/powerpoint/2010/main" val="3967927472"/>
      </p:ext>
    </p:extLst>
  </p:cSld>
  <p:clrMapOvr>
    <a:masterClrMapping/>
  </p:clrMapOvr>
  <p:extLst>
    <p:ext uri="{DCECCB84-F9BA-43D5-87BE-67443E8EF086}">
      <p15:sldGuideLst xmlns:p15="http://schemas.microsoft.com/office/powerpoint/2012/main">
        <p15:guide id="1" orient="horz" pos="4320">
          <p15:clr>
            <a:srgbClr val="FBAE40"/>
          </p15:clr>
        </p15:guide>
        <p15:guide id="2" pos="7793">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body">
    <p:spTree>
      <p:nvGrpSpPr>
        <p:cNvPr id="1" name="Shape 15"/>
        <p:cNvGrpSpPr/>
        <p:nvPr/>
      </p:nvGrpSpPr>
      <p:grpSpPr>
        <a:xfrm>
          <a:off x="0" y="0"/>
          <a:ext cx="0" cy="0"/>
          <a:chOff x="0" y="0"/>
          <a:chExt cx="0" cy="0"/>
        </a:xfrm>
      </p:grpSpPr>
      <p:sp>
        <p:nvSpPr>
          <p:cNvPr id="16" name="Shape 16"/>
          <p:cNvSpPr txBox="1">
            <a:spLocks noGrp="1"/>
          </p:cNvSpPr>
          <p:nvPr>
            <p:ph type="title"/>
          </p:nvPr>
        </p:nvSpPr>
        <p:spPr>
          <a:xfrm>
            <a:off x="882469" y="560160"/>
            <a:ext cx="23093252" cy="2952328"/>
          </a:xfrm>
          <a:prstGeom prst="rect">
            <a:avLst/>
          </a:prstGeom>
        </p:spPr>
        <p:txBody>
          <a:bodyPr lIns="91425" tIns="91425" rIns="91425" bIns="91425" anchor="t" anchorCtr="0"/>
          <a:lstStyle>
            <a:lvl1pPr marR="0" algn="l" rtl="0">
              <a:lnSpc>
                <a:spcPct val="100000"/>
              </a:lnSpc>
              <a:spcBef>
                <a:spcPts val="0"/>
              </a:spcBef>
              <a:spcAft>
                <a:spcPts val="0"/>
              </a:spcAft>
              <a:buClr>
                <a:schemeClr val="dk1"/>
              </a:buClr>
              <a:buSzPct val="100000"/>
              <a:buNone/>
              <a:defRPr sz="8500" b="1" i="0" u="none" strike="noStrike" cap="none" baseline="0" dirty="0">
                <a:solidFill>
                  <a:srgbClr val="0072BC"/>
                </a:solidFill>
                <a:latin typeface="Arial Black" panose="020B0A04020102020204" pitchFamily="34" charset="0"/>
                <a:ea typeface="Tahoma" panose="020B0604030504040204" pitchFamily="34" charset="0"/>
                <a:cs typeface="Tahoma" panose="020B0604030504040204" pitchFamily="34" charset="0"/>
                <a:sym typeface="Arial"/>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dirty="0"/>
          </a:p>
        </p:txBody>
      </p:sp>
      <p:sp>
        <p:nvSpPr>
          <p:cNvPr id="18" name="Shape 18"/>
          <p:cNvSpPr txBox="1">
            <a:spLocks noGrp="1"/>
          </p:cNvSpPr>
          <p:nvPr>
            <p:ph type="sldNum" idx="12"/>
          </p:nvPr>
        </p:nvSpPr>
        <p:spPr>
          <a:xfrm>
            <a:off x="22925650" y="12435243"/>
            <a:ext cx="1484726" cy="1049600"/>
          </a:xfrm>
          <a:prstGeom prst="rect">
            <a:avLst/>
          </a:prstGeom>
        </p:spPr>
        <p:txBody>
          <a:bodyPr lIns="91425" tIns="91425" rIns="91425" bIns="91425" anchor="ctr" anchorCtr="0">
            <a:noAutofit/>
          </a:bodyPr>
          <a:lstStyle>
            <a:lvl1pPr marR="0" algn="r" rtl="0">
              <a:lnSpc>
                <a:spcPct val="100000"/>
              </a:lnSpc>
              <a:spcBef>
                <a:spcPts val="0"/>
              </a:spcBef>
              <a:spcAft>
                <a:spcPts val="0"/>
              </a:spcAft>
              <a:buNone/>
              <a:defRPr lang="ru" sz="2800" b="1" i="0" u="none" strike="noStrike" cap="none" baseline="0" smtClean="0">
                <a:solidFill>
                  <a:srgbClr val="92C5EB"/>
                </a:solidFill>
                <a:latin typeface="Segoe UI" panose="020B0502040204020203" pitchFamily="34" charset="0"/>
                <a:ea typeface="Arial"/>
                <a:cs typeface="Segoe UI" panose="020B0502040204020203" pitchFamily="34" charset="0"/>
                <a:sym typeface="Arial"/>
              </a:defRPr>
            </a:lvl1pPr>
          </a:lstStyle>
          <a:p>
            <a:fld id="{00000000-1234-1234-1234-123412341234}" type="slidenum">
              <a:rPr lang="ru-RU" smtClean="0"/>
              <a:pPr/>
              <a:t>‹#›</a:t>
            </a:fld>
            <a:endParaRPr lang="ru-RU" dirty="0"/>
          </a:p>
        </p:txBody>
      </p:sp>
    </p:spTree>
    <p:extLst>
      <p:ext uri="{BB962C8B-B14F-4D97-AF65-F5344CB8AC3E}">
        <p14:creationId xmlns:p14="http://schemas.microsoft.com/office/powerpoint/2010/main" val="3970299895"/>
      </p:ext>
    </p:extLst>
  </p:cSld>
  <p:clrMapOvr>
    <a:masterClrMapping/>
  </p:clrMapOvr>
  <p:extLst>
    <p:ext uri="{DCECCB84-F9BA-43D5-87BE-67443E8EF086}">
      <p15:sldGuideLst xmlns:p15="http://schemas.microsoft.com/office/powerpoint/2012/main">
        <p15:guide id="1" orient="horz" pos="4320">
          <p15:clr>
            <a:srgbClr val="FBAE40"/>
          </p15:clr>
        </p15:guide>
        <p15:guide id="2" pos="7793">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Title and body">
    <p:spTree>
      <p:nvGrpSpPr>
        <p:cNvPr id="1" name="Shape 15"/>
        <p:cNvGrpSpPr/>
        <p:nvPr/>
      </p:nvGrpSpPr>
      <p:grpSpPr>
        <a:xfrm>
          <a:off x="0" y="0"/>
          <a:ext cx="0" cy="0"/>
          <a:chOff x="0" y="0"/>
          <a:chExt cx="0" cy="0"/>
        </a:xfrm>
      </p:grpSpPr>
      <p:sp>
        <p:nvSpPr>
          <p:cNvPr id="16" name="Shape 16"/>
          <p:cNvSpPr txBox="1">
            <a:spLocks noGrp="1"/>
          </p:cNvSpPr>
          <p:nvPr>
            <p:ph type="title"/>
          </p:nvPr>
        </p:nvSpPr>
        <p:spPr>
          <a:xfrm>
            <a:off x="883251" y="560160"/>
            <a:ext cx="23093252" cy="2952328"/>
          </a:xfrm>
          <a:prstGeom prst="rect">
            <a:avLst/>
          </a:prstGeom>
        </p:spPr>
        <p:txBody>
          <a:bodyPr lIns="91425" tIns="91425" rIns="91425" bIns="91425" anchor="t" anchorCtr="0"/>
          <a:lstStyle>
            <a:lvl1pPr marR="0" algn="l" rtl="0">
              <a:lnSpc>
                <a:spcPct val="100000"/>
              </a:lnSpc>
              <a:spcBef>
                <a:spcPts val="0"/>
              </a:spcBef>
              <a:spcAft>
                <a:spcPts val="0"/>
              </a:spcAft>
              <a:buClr>
                <a:schemeClr val="dk1"/>
              </a:buClr>
              <a:buSzPct val="100000"/>
              <a:buNone/>
              <a:defRPr sz="8500" b="1" i="0" u="none" strike="noStrike" cap="none" baseline="0" dirty="0">
                <a:solidFill>
                  <a:srgbClr val="0072BC"/>
                </a:solidFill>
                <a:latin typeface="Arial Black" panose="020B0A04020102020204" pitchFamily="34" charset="0"/>
                <a:ea typeface="Tahoma" panose="020B0604030504040204" pitchFamily="34" charset="0"/>
                <a:cs typeface="Tahoma" panose="020B0604030504040204" pitchFamily="34" charset="0"/>
                <a:sym typeface="Arial"/>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dirty="0"/>
          </a:p>
        </p:txBody>
      </p:sp>
      <p:sp>
        <p:nvSpPr>
          <p:cNvPr id="17" name="Shape 17"/>
          <p:cNvSpPr txBox="1">
            <a:spLocks noGrp="1"/>
          </p:cNvSpPr>
          <p:nvPr>
            <p:ph type="body" idx="1"/>
          </p:nvPr>
        </p:nvSpPr>
        <p:spPr>
          <a:xfrm>
            <a:off x="931333" y="3905250"/>
            <a:ext cx="5317067" cy="8187399"/>
          </a:xfrm>
          <a:prstGeom prst="rect">
            <a:avLst/>
          </a:prstGeom>
        </p:spPr>
        <p:txBody>
          <a:bodyPr lIns="91425" tIns="91425" rIns="91425" bIns="91425" anchor="t" anchorCtr="0"/>
          <a:lstStyle>
            <a:lvl1pPr>
              <a:lnSpc>
                <a:spcPct val="100000"/>
              </a:lnSpc>
              <a:spcBef>
                <a:spcPts val="0"/>
              </a:spcBef>
              <a:defRPr sz="3200" b="0" i="0" u="none" strike="noStrike" cap="none" spc="-5" baseline="0" dirty="0">
                <a:solidFill>
                  <a:schemeClr val="dk2"/>
                </a:solidFill>
                <a:latin typeface="+mn-lt"/>
                <a:ea typeface="Arial"/>
                <a:cs typeface="Arial"/>
                <a:sym typeface="Arial"/>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dirty="0"/>
          </a:p>
        </p:txBody>
      </p:sp>
      <p:sp>
        <p:nvSpPr>
          <p:cNvPr id="18" name="Shape 18"/>
          <p:cNvSpPr txBox="1">
            <a:spLocks noGrp="1"/>
          </p:cNvSpPr>
          <p:nvPr>
            <p:ph type="sldNum" idx="12"/>
          </p:nvPr>
        </p:nvSpPr>
        <p:spPr>
          <a:xfrm>
            <a:off x="22925650" y="12435243"/>
            <a:ext cx="1484726" cy="1049600"/>
          </a:xfrm>
          <a:prstGeom prst="rect">
            <a:avLst/>
          </a:prstGeom>
        </p:spPr>
        <p:txBody>
          <a:bodyPr lIns="91425" tIns="91425" rIns="91425" bIns="91425" anchor="ctr" anchorCtr="0">
            <a:noAutofit/>
          </a:bodyPr>
          <a:lstStyle>
            <a:lvl1pPr marR="0" algn="r" rtl="0">
              <a:lnSpc>
                <a:spcPct val="100000"/>
              </a:lnSpc>
              <a:spcBef>
                <a:spcPts val="0"/>
              </a:spcBef>
              <a:spcAft>
                <a:spcPts val="0"/>
              </a:spcAft>
              <a:buNone/>
              <a:defRPr lang="ru" sz="2800" b="1" i="0" u="none" strike="noStrike" cap="none" baseline="0" smtClean="0">
                <a:solidFill>
                  <a:srgbClr val="92C5EB"/>
                </a:solidFill>
                <a:latin typeface="Segoe UI" panose="020B0502040204020203" pitchFamily="34" charset="0"/>
                <a:ea typeface="Arial"/>
                <a:cs typeface="Segoe UI" panose="020B0502040204020203" pitchFamily="34" charset="0"/>
                <a:sym typeface="Arial"/>
              </a:defRPr>
            </a:lvl1pPr>
          </a:lstStyle>
          <a:p>
            <a:fld id="{00000000-1234-1234-1234-123412341234}" type="slidenum">
              <a:rPr lang="ru-RU" smtClean="0"/>
              <a:pPr/>
              <a:t>‹#›</a:t>
            </a:fld>
            <a:endParaRPr lang="ru-RU" dirty="0"/>
          </a:p>
        </p:txBody>
      </p:sp>
      <p:sp>
        <p:nvSpPr>
          <p:cNvPr id="5" name="Shape 17"/>
          <p:cNvSpPr txBox="1">
            <a:spLocks noGrp="1"/>
          </p:cNvSpPr>
          <p:nvPr>
            <p:ph type="body" idx="13"/>
          </p:nvPr>
        </p:nvSpPr>
        <p:spPr>
          <a:xfrm>
            <a:off x="12257658" y="3905250"/>
            <a:ext cx="5320208" cy="8187399"/>
          </a:xfrm>
          <a:prstGeom prst="rect">
            <a:avLst/>
          </a:prstGeom>
        </p:spPr>
        <p:txBody>
          <a:bodyPr lIns="91425" tIns="91425" rIns="91425" bIns="91425" anchor="t" anchorCtr="0"/>
          <a:lstStyle>
            <a:lvl1pPr marR="0" algn="l" rtl="0">
              <a:lnSpc>
                <a:spcPct val="100000"/>
              </a:lnSpc>
              <a:spcBef>
                <a:spcPts val="0"/>
              </a:spcBef>
              <a:spcAft>
                <a:spcPts val="1600"/>
              </a:spcAft>
              <a:buClr>
                <a:schemeClr val="dk2"/>
              </a:buClr>
              <a:buSzPct val="100000"/>
              <a:buNone/>
              <a:defRPr sz="3200" b="0" i="0" u="none" strike="noStrike" cap="none" spc="-5" baseline="0" dirty="0">
                <a:solidFill>
                  <a:schemeClr val="dk2"/>
                </a:solidFill>
                <a:latin typeface="+mn-lt"/>
                <a:ea typeface="Arial"/>
                <a:cs typeface="Arial"/>
                <a:sym typeface="Arial"/>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dirty="0"/>
          </a:p>
        </p:txBody>
      </p:sp>
      <p:sp>
        <p:nvSpPr>
          <p:cNvPr id="10" name="Shape 17"/>
          <p:cNvSpPr txBox="1">
            <a:spLocks noGrp="1"/>
          </p:cNvSpPr>
          <p:nvPr>
            <p:ph type="body" idx="14"/>
          </p:nvPr>
        </p:nvSpPr>
        <p:spPr>
          <a:xfrm>
            <a:off x="6603504" y="3905250"/>
            <a:ext cx="5317067" cy="8187399"/>
          </a:xfrm>
          <a:prstGeom prst="rect">
            <a:avLst/>
          </a:prstGeom>
        </p:spPr>
        <p:txBody>
          <a:bodyPr lIns="91425" tIns="91425" rIns="91425" bIns="91425" anchor="t" anchorCtr="0"/>
          <a:lstStyle>
            <a:lvl1pPr>
              <a:lnSpc>
                <a:spcPct val="100000"/>
              </a:lnSpc>
              <a:spcBef>
                <a:spcPts val="0"/>
              </a:spcBef>
              <a:defRPr sz="3200" b="0" i="0" u="none" strike="noStrike" cap="none" spc="-5" baseline="0" dirty="0">
                <a:solidFill>
                  <a:schemeClr val="dk2"/>
                </a:solidFill>
                <a:latin typeface="+mn-lt"/>
                <a:ea typeface="Arial"/>
                <a:cs typeface="Arial"/>
                <a:sym typeface="Arial"/>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dirty="0"/>
          </a:p>
        </p:txBody>
      </p:sp>
      <p:sp>
        <p:nvSpPr>
          <p:cNvPr id="11" name="Shape 17"/>
          <p:cNvSpPr txBox="1">
            <a:spLocks noGrp="1"/>
          </p:cNvSpPr>
          <p:nvPr>
            <p:ph type="body" idx="15"/>
          </p:nvPr>
        </p:nvSpPr>
        <p:spPr>
          <a:xfrm>
            <a:off x="17892761" y="3905250"/>
            <a:ext cx="5320208" cy="8187399"/>
          </a:xfrm>
          <a:prstGeom prst="rect">
            <a:avLst/>
          </a:prstGeom>
        </p:spPr>
        <p:txBody>
          <a:bodyPr lIns="91425" tIns="91425" rIns="91425" bIns="91425" anchor="t" anchorCtr="0"/>
          <a:lstStyle>
            <a:lvl1pPr marR="0" algn="l" rtl="0">
              <a:lnSpc>
                <a:spcPct val="100000"/>
              </a:lnSpc>
              <a:spcBef>
                <a:spcPts val="0"/>
              </a:spcBef>
              <a:spcAft>
                <a:spcPts val="1600"/>
              </a:spcAft>
              <a:buClr>
                <a:schemeClr val="dk2"/>
              </a:buClr>
              <a:buSzPct val="100000"/>
              <a:buNone/>
              <a:defRPr sz="3200" b="0" i="0" u="none" strike="noStrike" cap="none" spc="-5" baseline="0" dirty="0">
                <a:solidFill>
                  <a:schemeClr val="dk2"/>
                </a:solidFill>
                <a:latin typeface="+mn-lt"/>
                <a:ea typeface="Arial"/>
                <a:cs typeface="Arial"/>
                <a:sym typeface="Arial"/>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dirty="0"/>
          </a:p>
        </p:txBody>
      </p:sp>
    </p:spTree>
    <p:extLst>
      <p:ext uri="{BB962C8B-B14F-4D97-AF65-F5344CB8AC3E}">
        <p14:creationId xmlns:p14="http://schemas.microsoft.com/office/powerpoint/2010/main" val="113439862"/>
      </p:ext>
    </p:extLst>
  </p:cSld>
  <p:clrMapOvr>
    <a:masterClrMapping/>
  </p:clrMapOvr>
  <p:extLst>
    <p:ext uri="{DCECCB84-F9BA-43D5-87BE-67443E8EF086}">
      <p15:sldGuideLst xmlns:p15="http://schemas.microsoft.com/office/powerpoint/2012/main">
        <p15:guide id="1" orient="horz" pos="4320">
          <p15:clr>
            <a:srgbClr val="FBAE40"/>
          </p15:clr>
        </p15:guide>
        <p15:guide id="2" pos="7793">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itle and body">
    <p:spTree>
      <p:nvGrpSpPr>
        <p:cNvPr id="1" name="Shape 15"/>
        <p:cNvGrpSpPr/>
        <p:nvPr/>
      </p:nvGrpSpPr>
      <p:grpSpPr>
        <a:xfrm>
          <a:off x="0" y="0"/>
          <a:ext cx="0" cy="0"/>
          <a:chOff x="0" y="0"/>
          <a:chExt cx="0" cy="0"/>
        </a:xfrm>
      </p:grpSpPr>
      <p:sp>
        <p:nvSpPr>
          <p:cNvPr id="11" name="Рисунок 2"/>
          <p:cNvSpPr>
            <a:spLocks noGrp="1"/>
          </p:cNvSpPr>
          <p:nvPr>
            <p:ph type="pic" idx="13"/>
          </p:nvPr>
        </p:nvSpPr>
        <p:spPr>
          <a:xfrm>
            <a:off x="8690595" y="4081463"/>
            <a:ext cx="7244730" cy="579173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13" name="Рисунок 2"/>
          <p:cNvSpPr>
            <a:spLocks noGrp="1"/>
          </p:cNvSpPr>
          <p:nvPr>
            <p:ph type="pic" idx="15"/>
          </p:nvPr>
        </p:nvSpPr>
        <p:spPr>
          <a:xfrm>
            <a:off x="16352395" y="4081463"/>
            <a:ext cx="7244730" cy="579173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16" name="Shape 16"/>
          <p:cNvSpPr txBox="1">
            <a:spLocks noGrp="1"/>
          </p:cNvSpPr>
          <p:nvPr>
            <p:ph type="title"/>
          </p:nvPr>
        </p:nvSpPr>
        <p:spPr>
          <a:xfrm>
            <a:off x="879931" y="557213"/>
            <a:ext cx="23093252" cy="2952328"/>
          </a:xfrm>
          <a:prstGeom prst="rect">
            <a:avLst/>
          </a:prstGeom>
        </p:spPr>
        <p:txBody>
          <a:bodyPr lIns="91425" tIns="91425" rIns="91425" bIns="91425" anchor="t" anchorCtr="0"/>
          <a:lstStyle>
            <a:lvl1pPr marR="0" algn="l" rtl="0">
              <a:lnSpc>
                <a:spcPct val="100000"/>
              </a:lnSpc>
              <a:spcBef>
                <a:spcPts val="0"/>
              </a:spcBef>
              <a:spcAft>
                <a:spcPts val="0"/>
              </a:spcAft>
              <a:buClr>
                <a:schemeClr val="dk1"/>
              </a:buClr>
              <a:buSzPct val="100000"/>
              <a:buNone/>
              <a:defRPr sz="8500" b="1" i="0" u="none" strike="noStrike" cap="none" baseline="0" dirty="0">
                <a:solidFill>
                  <a:srgbClr val="0072BC"/>
                </a:solidFill>
                <a:latin typeface="Arial Black" panose="020B0A04020102020204" pitchFamily="34" charset="0"/>
                <a:ea typeface="Tahoma" panose="020B0604030504040204" pitchFamily="34" charset="0"/>
                <a:cs typeface="Tahoma" panose="020B0604030504040204" pitchFamily="34" charset="0"/>
                <a:sym typeface="Arial"/>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dirty="0"/>
          </a:p>
        </p:txBody>
      </p:sp>
      <p:sp>
        <p:nvSpPr>
          <p:cNvPr id="17" name="Shape 17"/>
          <p:cNvSpPr txBox="1">
            <a:spLocks noGrp="1"/>
          </p:cNvSpPr>
          <p:nvPr>
            <p:ph type="body" idx="1"/>
          </p:nvPr>
        </p:nvSpPr>
        <p:spPr>
          <a:xfrm>
            <a:off x="931333" y="3905250"/>
            <a:ext cx="7119574" cy="8187399"/>
          </a:xfrm>
          <a:prstGeom prst="rect">
            <a:avLst/>
          </a:prstGeom>
        </p:spPr>
        <p:txBody>
          <a:bodyPr lIns="91425" tIns="91425" rIns="91425" bIns="91425" anchor="t" anchorCtr="0"/>
          <a:lstStyle>
            <a:lvl1pPr>
              <a:lnSpc>
                <a:spcPct val="100000"/>
              </a:lnSpc>
              <a:spcBef>
                <a:spcPts val="0"/>
              </a:spcBef>
              <a:defRPr sz="3200" b="0" i="0" u="none" strike="noStrike" cap="none" spc="-5" baseline="0" dirty="0">
                <a:solidFill>
                  <a:schemeClr val="dk2"/>
                </a:solidFill>
                <a:latin typeface="+mn-lt"/>
                <a:ea typeface="Arial"/>
                <a:cs typeface="Arial"/>
                <a:sym typeface="Arial"/>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dirty="0"/>
          </a:p>
        </p:txBody>
      </p:sp>
      <p:sp>
        <p:nvSpPr>
          <p:cNvPr id="18" name="Shape 18"/>
          <p:cNvSpPr txBox="1">
            <a:spLocks noGrp="1"/>
          </p:cNvSpPr>
          <p:nvPr>
            <p:ph type="sldNum" idx="12"/>
          </p:nvPr>
        </p:nvSpPr>
        <p:spPr>
          <a:xfrm>
            <a:off x="22925650" y="12435243"/>
            <a:ext cx="1484726" cy="1049600"/>
          </a:xfrm>
          <a:prstGeom prst="rect">
            <a:avLst/>
          </a:prstGeom>
        </p:spPr>
        <p:txBody>
          <a:bodyPr lIns="91425" tIns="91425" rIns="91425" bIns="91425" anchor="ctr" anchorCtr="0">
            <a:noAutofit/>
          </a:bodyPr>
          <a:lstStyle>
            <a:lvl1pPr marR="0" algn="r" rtl="0">
              <a:lnSpc>
                <a:spcPct val="100000"/>
              </a:lnSpc>
              <a:spcBef>
                <a:spcPts val="0"/>
              </a:spcBef>
              <a:spcAft>
                <a:spcPts val="0"/>
              </a:spcAft>
              <a:buNone/>
              <a:defRPr lang="ru" sz="2800" b="1" i="0" u="none" strike="noStrike" cap="none" baseline="0" smtClean="0">
                <a:solidFill>
                  <a:srgbClr val="92C5EB"/>
                </a:solidFill>
                <a:latin typeface="Segoe UI" panose="020B0502040204020203" pitchFamily="34" charset="0"/>
                <a:ea typeface="Arial"/>
                <a:cs typeface="Segoe UI" panose="020B0502040204020203" pitchFamily="34" charset="0"/>
                <a:sym typeface="Arial"/>
              </a:defRPr>
            </a:lvl1pPr>
          </a:lstStyle>
          <a:p>
            <a:fld id="{00000000-1234-1234-1234-123412341234}" type="slidenum">
              <a:rPr lang="ru-RU" smtClean="0"/>
              <a:pPr/>
              <a:t>‹#›</a:t>
            </a:fld>
            <a:endParaRPr lang="ru-RU" dirty="0"/>
          </a:p>
        </p:txBody>
      </p:sp>
      <p:sp>
        <p:nvSpPr>
          <p:cNvPr id="12" name="Shape 17"/>
          <p:cNvSpPr txBox="1">
            <a:spLocks noGrp="1"/>
          </p:cNvSpPr>
          <p:nvPr>
            <p:ph type="body" idx="14"/>
          </p:nvPr>
        </p:nvSpPr>
        <p:spPr>
          <a:xfrm>
            <a:off x="8580486" y="10029025"/>
            <a:ext cx="5472608" cy="792088"/>
          </a:xfrm>
          <a:prstGeom prst="rect">
            <a:avLst/>
          </a:prstGeom>
        </p:spPr>
        <p:txBody>
          <a:bodyPr lIns="91425" tIns="91425" rIns="91425" bIns="91425" anchor="t" anchorCtr="0"/>
          <a:lstStyle>
            <a:lvl1pPr>
              <a:lnSpc>
                <a:spcPct val="100000"/>
              </a:lnSpc>
              <a:spcBef>
                <a:spcPts val="0"/>
              </a:spcBef>
              <a:defRPr sz="2000" b="0" i="1" u="none" strike="noStrike" cap="none" spc="-5" baseline="0" dirty="0">
                <a:solidFill>
                  <a:schemeClr val="accent3">
                    <a:lumMod val="75000"/>
                  </a:schemeClr>
                </a:solidFill>
                <a:latin typeface="Franklin Gothic Book" panose="020B0503020102020204" pitchFamily="34" charset="0"/>
                <a:ea typeface="Arial"/>
                <a:cs typeface="Arial"/>
                <a:sym typeface="Arial"/>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dirty="0"/>
          </a:p>
        </p:txBody>
      </p:sp>
      <p:sp>
        <p:nvSpPr>
          <p:cNvPr id="14" name="Shape 17"/>
          <p:cNvSpPr txBox="1">
            <a:spLocks noGrp="1"/>
          </p:cNvSpPr>
          <p:nvPr>
            <p:ph type="body" idx="16"/>
          </p:nvPr>
        </p:nvSpPr>
        <p:spPr>
          <a:xfrm>
            <a:off x="16242286" y="10029025"/>
            <a:ext cx="5472608" cy="792088"/>
          </a:xfrm>
          <a:prstGeom prst="rect">
            <a:avLst/>
          </a:prstGeom>
        </p:spPr>
        <p:txBody>
          <a:bodyPr lIns="91425" tIns="91425" rIns="91425" bIns="91425" anchor="t" anchorCtr="0"/>
          <a:lstStyle>
            <a:lvl1pPr>
              <a:lnSpc>
                <a:spcPct val="100000"/>
              </a:lnSpc>
              <a:spcBef>
                <a:spcPts val="0"/>
              </a:spcBef>
              <a:defRPr sz="2000" b="0" i="1" u="none" strike="noStrike" cap="none" spc="-5" baseline="0" dirty="0">
                <a:solidFill>
                  <a:schemeClr val="accent3">
                    <a:lumMod val="75000"/>
                  </a:schemeClr>
                </a:solidFill>
                <a:latin typeface="Franklin Gothic Book" panose="020B0503020102020204" pitchFamily="34" charset="0"/>
                <a:ea typeface="Arial"/>
                <a:cs typeface="Arial"/>
                <a:sym typeface="Arial"/>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dirty="0"/>
          </a:p>
        </p:txBody>
      </p:sp>
    </p:spTree>
    <p:extLst>
      <p:ext uri="{BB962C8B-B14F-4D97-AF65-F5344CB8AC3E}">
        <p14:creationId xmlns:p14="http://schemas.microsoft.com/office/powerpoint/2010/main" val="1311847525"/>
      </p:ext>
    </p:extLst>
  </p:cSld>
  <p:clrMapOvr>
    <a:masterClrMapping/>
  </p:clrMapOvr>
  <p:extLst>
    <p:ext uri="{DCECCB84-F9BA-43D5-87BE-67443E8EF086}">
      <p15:sldGuideLst xmlns:p15="http://schemas.microsoft.com/office/powerpoint/2012/main">
        <p15:guide id="1" orient="horz" pos="4320">
          <p15:clr>
            <a:srgbClr val="FBAE40"/>
          </p15:clr>
        </p15:guide>
        <p15:guide id="4" pos="7793">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Title and body">
    <p:spTree>
      <p:nvGrpSpPr>
        <p:cNvPr id="1" name="Shape 15"/>
        <p:cNvGrpSpPr/>
        <p:nvPr/>
      </p:nvGrpSpPr>
      <p:grpSpPr>
        <a:xfrm>
          <a:off x="0" y="0"/>
          <a:ext cx="0" cy="0"/>
          <a:chOff x="0" y="0"/>
          <a:chExt cx="0" cy="0"/>
        </a:xfrm>
      </p:grpSpPr>
      <p:sp>
        <p:nvSpPr>
          <p:cNvPr id="42" name="Рисунок 2"/>
          <p:cNvSpPr>
            <a:spLocks noGrp="1"/>
          </p:cNvSpPr>
          <p:nvPr>
            <p:ph type="pic" idx="19"/>
          </p:nvPr>
        </p:nvSpPr>
        <p:spPr>
          <a:xfrm>
            <a:off x="18017851" y="8226152"/>
            <a:ext cx="5233019" cy="313848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3" name="Рисунок 2"/>
          <p:cNvSpPr>
            <a:spLocks noGrp="1"/>
          </p:cNvSpPr>
          <p:nvPr>
            <p:ph type="pic" idx="20"/>
          </p:nvPr>
        </p:nvSpPr>
        <p:spPr>
          <a:xfrm>
            <a:off x="12371387" y="8226152"/>
            <a:ext cx="5233019" cy="313848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4" name="Рисунок 2"/>
          <p:cNvSpPr>
            <a:spLocks noGrp="1"/>
          </p:cNvSpPr>
          <p:nvPr>
            <p:ph type="pic" idx="21"/>
          </p:nvPr>
        </p:nvSpPr>
        <p:spPr>
          <a:xfrm>
            <a:off x="6720856" y="8226152"/>
            <a:ext cx="5233019" cy="313848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37" name="Рисунок 2"/>
          <p:cNvSpPr>
            <a:spLocks noGrp="1"/>
          </p:cNvSpPr>
          <p:nvPr>
            <p:ph type="pic" idx="17"/>
          </p:nvPr>
        </p:nvSpPr>
        <p:spPr>
          <a:xfrm>
            <a:off x="18017851" y="4090987"/>
            <a:ext cx="5233019" cy="313848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35" name="Рисунок 2"/>
          <p:cNvSpPr>
            <a:spLocks noGrp="1"/>
          </p:cNvSpPr>
          <p:nvPr>
            <p:ph type="pic" idx="15"/>
          </p:nvPr>
        </p:nvSpPr>
        <p:spPr>
          <a:xfrm>
            <a:off x="12371387" y="4090987"/>
            <a:ext cx="5233019" cy="313848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25" name="Рисунок 2"/>
          <p:cNvSpPr>
            <a:spLocks noGrp="1"/>
          </p:cNvSpPr>
          <p:nvPr>
            <p:ph type="pic" idx="13"/>
          </p:nvPr>
        </p:nvSpPr>
        <p:spPr>
          <a:xfrm>
            <a:off x="6720856" y="4090987"/>
            <a:ext cx="5233019" cy="313848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16" name="Shape 16"/>
          <p:cNvSpPr txBox="1">
            <a:spLocks noGrp="1"/>
          </p:cNvSpPr>
          <p:nvPr>
            <p:ph type="title"/>
          </p:nvPr>
        </p:nvSpPr>
        <p:spPr>
          <a:xfrm>
            <a:off x="883251" y="560160"/>
            <a:ext cx="23093252" cy="2952328"/>
          </a:xfrm>
          <a:prstGeom prst="rect">
            <a:avLst/>
          </a:prstGeom>
        </p:spPr>
        <p:txBody>
          <a:bodyPr lIns="91425" tIns="91425" rIns="91425" bIns="91425" anchor="t" anchorCtr="0"/>
          <a:lstStyle>
            <a:lvl1pPr marR="0" algn="l" rtl="0">
              <a:lnSpc>
                <a:spcPct val="100000"/>
              </a:lnSpc>
              <a:spcBef>
                <a:spcPts val="0"/>
              </a:spcBef>
              <a:spcAft>
                <a:spcPts val="0"/>
              </a:spcAft>
              <a:buClr>
                <a:schemeClr val="dk1"/>
              </a:buClr>
              <a:buSzPct val="100000"/>
              <a:buNone/>
              <a:defRPr sz="8500" b="1" i="0" u="none" strike="noStrike" cap="none" baseline="0" dirty="0">
                <a:solidFill>
                  <a:srgbClr val="0072BC"/>
                </a:solidFill>
                <a:latin typeface="Arial Black" panose="020B0A04020102020204" pitchFamily="34" charset="0"/>
                <a:ea typeface="Tahoma" panose="020B0604030504040204" pitchFamily="34" charset="0"/>
                <a:cs typeface="Tahoma" panose="020B0604030504040204" pitchFamily="34" charset="0"/>
                <a:sym typeface="Arial"/>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dirty="0"/>
          </a:p>
        </p:txBody>
      </p:sp>
      <p:sp>
        <p:nvSpPr>
          <p:cNvPr id="17" name="Shape 17"/>
          <p:cNvSpPr txBox="1">
            <a:spLocks noGrp="1"/>
          </p:cNvSpPr>
          <p:nvPr>
            <p:ph type="body" idx="1"/>
          </p:nvPr>
        </p:nvSpPr>
        <p:spPr>
          <a:xfrm>
            <a:off x="931333" y="3905250"/>
            <a:ext cx="5317067" cy="8187399"/>
          </a:xfrm>
          <a:prstGeom prst="rect">
            <a:avLst/>
          </a:prstGeom>
        </p:spPr>
        <p:txBody>
          <a:bodyPr lIns="91425" tIns="91425" rIns="91425" bIns="91425" anchor="t" anchorCtr="0"/>
          <a:lstStyle>
            <a:lvl1pPr>
              <a:lnSpc>
                <a:spcPct val="100000"/>
              </a:lnSpc>
              <a:spcBef>
                <a:spcPts val="0"/>
              </a:spcBef>
              <a:defRPr sz="3200" b="0" i="0" u="none" strike="noStrike" cap="none" spc="-5" baseline="0" dirty="0">
                <a:solidFill>
                  <a:schemeClr val="dk2"/>
                </a:solidFill>
                <a:latin typeface="+mn-lt"/>
                <a:ea typeface="Arial"/>
                <a:cs typeface="Arial"/>
                <a:sym typeface="Arial"/>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dirty="0"/>
          </a:p>
        </p:txBody>
      </p:sp>
      <p:sp>
        <p:nvSpPr>
          <p:cNvPr id="18" name="Shape 18"/>
          <p:cNvSpPr txBox="1">
            <a:spLocks noGrp="1"/>
          </p:cNvSpPr>
          <p:nvPr>
            <p:ph type="sldNum" idx="12"/>
          </p:nvPr>
        </p:nvSpPr>
        <p:spPr>
          <a:xfrm>
            <a:off x="22925650" y="12435243"/>
            <a:ext cx="1484726" cy="1049600"/>
          </a:xfrm>
          <a:prstGeom prst="rect">
            <a:avLst/>
          </a:prstGeom>
        </p:spPr>
        <p:txBody>
          <a:bodyPr lIns="91425" tIns="91425" rIns="91425" bIns="91425" anchor="ctr" anchorCtr="0">
            <a:noAutofit/>
          </a:bodyPr>
          <a:lstStyle>
            <a:lvl1pPr marR="0" algn="r" rtl="0">
              <a:lnSpc>
                <a:spcPct val="100000"/>
              </a:lnSpc>
              <a:spcBef>
                <a:spcPts val="0"/>
              </a:spcBef>
              <a:spcAft>
                <a:spcPts val="0"/>
              </a:spcAft>
              <a:buNone/>
              <a:defRPr lang="ru" sz="2800" b="1" i="0" u="none" strike="noStrike" cap="none" baseline="0" smtClean="0">
                <a:solidFill>
                  <a:srgbClr val="92C5EB"/>
                </a:solidFill>
                <a:latin typeface="Segoe UI" panose="020B0502040204020203" pitchFamily="34" charset="0"/>
                <a:ea typeface="Arial"/>
                <a:cs typeface="Segoe UI" panose="020B0502040204020203" pitchFamily="34" charset="0"/>
                <a:sym typeface="Arial"/>
              </a:defRPr>
            </a:lvl1pPr>
          </a:lstStyle>
          <a:p>
            <a:fld id="{00000000-1234-1234-1234-123412341234}" type="slidenum">
              <a:rPr lang="ru-RU" smtClean="0"/>
              <a:pPr/>
              <a:t>‹#›</a:t>
            </a:fld>
            <a:endParaRPr lang="ru-RU" dirty="0"/>
          </a:p>
        </p:txBody>
      </p:sp>
      <p:sp>
        <p:nvSpPr>
          <p:cNvPr id="20" name="Shape 17"/>
          <p:cNvSpPr txBox="1">
            <a:spLocks noGrp="1"/>
          </p:cNvSpPr>
          <p:nvPr>
            <p:ph type="body" idx="14"/>
          </p:nvPr>
        </p:nvSpPr>
        <p:spPr>
          <a:xfrm>
            <a:off x="6610747" y="7385298"/>
            <a:ext cx="5472608" cy="792088"/>
          </a:xfrm>
          <a:prstGeom prst="rect">
            <a:avLst/>
          </a:prstGeom>
        </p:spPr>
        <p:txBody>
          <a:bodyPr lIns="91425" tIns="91425" rIns="91425" bIns="91425" anchor="t" anchorCtr="0"/>
          <a:lstStyle>
            <a:lvl1pPr>
              <a:lnSpc>
                <a:spcPct val="100000"/>
              </a:lnSpc>
              <a:spcBef>
                <a:spcPts val="0"/>
              </a:spcBef>
              <a:defRPr sz="2000" b="0" i="1" u="none" strike="noStrike" cap="none" spc="-5" baseline="0" dirty="0">
                <a:solidFill>
                  <a:schemeClr val="accent3">
                    <a:lumMod val="75000"/>
                  </a:schemeClr>
                </a:solidFill>
                <a:latin typeface="Franklin Gothic Book" panose="020B0503020102020204" pitchFamily="34" charset="0"/>
                <a:ea typeface="Arial"/>
                <a:cs typeface="Arial"/>
                <a:sym typeface="Arial"/>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dirty="0"/>
          </a:p>
        </p:txBody>
      </p:sp>
      <p:sp>
        <p:nvSpPr>
          <p:cNvPr id="36" name="Shape 17"/>
          <p:cNvSpPr txBox="1">
            <a:spLocks noGrp="1"/>
          </p:cNvSpPr>
          <p:nvPr>
            <p:ph type="body" idx="16"/>
          </p:nvPr>
        </p:nvSpPr>
        <p:spPr>
          <a:xfrm>
            <a:off x="12261278" y="7385298"/>
            <a:ext cx="5472608" cy="792088"/>
          </a:xfrm>
          <a:prstGeom prst="rect">
            <a:avLst/>
          </a:prstGeom>
        </p:spPr>
        <p:txBody>
          <a:bodyPr lIns="91425" tIns="91425" rIns="91425" bIns="91425" anchor="t" anchorCtr="0"/>
          <a:lstStyle>
            <a:lvl1pPr>
              <a:lnSpc>
                <a:spcPct val="100000"/>
              </a:lnSpc>
              <a:spcBef>
                <a:spcPts val="0"/>
              </a:spcBef>
              <a:defRPr sz="2000" b="0" i="1" u="none" strike="noStrike" cap="none" spc="-5" baseline="0" dirty="0">
                <a:solidFill>
                  <a:schemeClr val="accent3">
                    <a:lumMod val="75000"/>
                  </a:schemeClr>
                </a:solidFill>
                <a:latin typeface="Franklin Gothic Book" panose="020B0503020102020204" pitchFamily="34" charset="0"/>
                <a:ea typeface="Arial"/>
                <a:cs typeface="Arial"/>
                <a:sym typeface="Arial"/>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dirty="0"/>
          </a:p>
        </p:txBody>
      </p:sp>
      <p:sp>
        <p:nvSpPr>
          <p:cNvPr id="38" name="Shape 17"/>
          <p:cNvSpPr txBox="1">
            <a:spLocks noGrp="1"/>
          </p:cNvSpPr>
          <p:nvPr>
            <p:ph type="body" idx="18"/>
          </p:nvPr>
        </p:nvSpPr>
        <p:spPr>
          <a:xfrm>
            <a:off x="17907742" y="7385298"/>
            <a:ext cx="5472608" cy="792088"/>
          </a:xfrm>
          <a:prstGeom prst="rect">
            <a:avLst/>
          </a:prstGeom>
        </p:spPr>
        <p:txBody>
          <a:bodyPr lIns="91425" tIns="91425" rIns="91425" bIns="91425" anchor="t" anchorCtr="0"/>
          <a:lstStyle>
            <a:lvl1pPr>
              <a:lnSpc>
                <a:spcPct val="100000"/>
              </a:lnSpc>
              <a:spcBef>
                <a:spcPts val="0"/>
              </a:spcBef>
              <a:defRPr sz="2000" b="0" i="1" u="none" strike="noStrike" cap="none" spc="-5" baseline="0" dirty="0">
                <a:solidFill>
                  <a:schemeClr val="accent3">
                    <a:lumMod val="75000"/>
                  </a:schemeClr>
                </a:solidFill>
                <a:latin typeface="Franklin Gothic Book" panose="020B0503020102020204" pitchFamily="34" charset="0"/>
                <a:ea typeface="Arial"/>
                <a:cs typeface="Arial"/>
                <a:sym typeface="Arial"/>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dirty="0"/>
          </a:p>
        </p:txBody>
      </p:sp>
      <p:sp>
        <p:nvSpPr>
          <p:cNvPr id="45" name="Shape 17"/>
          <p:cNvSpPr txBox="1">
            <a:spLocks noGrp="1"/>
          </p:cNvSpPr>
          <p:nvPr>
            <p:ph type="body" idx="22"/>
          </p:nvPr>
        </p:nvSpPr>
        <p:spPr>
          <a:xfrm>
            <a:off x="6610747" y="11520463"/>
            <a:ext cx="5472608" cy="792088"/>
          </a:xfrm>
          <a:prstGeom prst="rect">
            <a:avLst/>
          </a:prstGeom>
        </p:spPr>
        <p:txBody>
          <a:bodyPr lIns="91425" tIns="91425" rIns="91425" bIns="91425" anchor="t" anchorCtr="0"/>
          <a:lstStyle>
            <a:lvl1pPr>
              <a:lnSpc>
                <a:spcPct val="100000"/>
              </a:lnSpc>
              <a:spcBef>
                <a:spcPts val="0"/>
              </a:spcBef>
              <a:defRPr sz="2000" b="0" i="1" u="none" strike="noStrike" cap="none" spc="-5" baseline="0" dirty="0">
                <a:solidFill>
                  <a:schemeClr val="accent3">
                    <a:lumMod val="75000"/>
                  </a:schemeClr>
                </a:solidFill>
                <a:latin typeface="Franklin Gothic Book" panose="020B0503020102020204" pitchFamily="34" charset="0"/>
                <a:ea typeface="Arial"/>
                <a:cs typeface="Arial"/>
                <a:sym typeface="Arial"/>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dirty="0"/>
          </a:p>
        </p:txBody>
      </p:sp>
      <p:sp>
        <p:nvSpPr>
          <p:cNvPr id="46" name="Shape 17"/>
          <p:cNvSpPr txBox="1">
            <a:spLocks noGrp="1"/>
          </p:cNvSpPr>
          <p:nvPr>
            <p:ph type="body" idx="23"/>
          </p:nvPr>
        </p:nvSpPr>
        <p:spPr>
          <a:xfrm>
            <a:off x="12261278" y="11520463"/>
            <a:ext cx="5472608" cy="792088"/>
          </a:xfrm>
          <a:prstGeom prst="rect">
            <a:avLst/>
          </a:prstGeom>
        </p:spPr>
        <p:txBody>
          <a:bodyPr lIns="91425" tIns="91425" rIns="91425" bIns="91425" anchor="t" anchorCtr="0"/>
          <a:lstStyle>
            <a:lvl1pPr>
              <a:lnSpc>
                <a:spcPct val="100000"/>
              </a:lnSpc>
              <a:spcBef>
                <a:spcPts val="0"/>
              </a:spcBef>
              <a:defRPr sz="2000" b="0" i="1" u="none" strike="noStrike" cap="none" spc="-5" baseline="0" dirty="0">
                <a:solidFill>
                  <a:schemeClr val="accent3">
                    <a:lumMod val="75000"/>
                  </a:schemeClr>
                </a:solidFill>
                <a:latin typeface="Franklin Gothic Book" panose="020B0503020102020204" pitchFamily="34" charset="0"/>
                <a:ea typeface="Arial"/>
                <a:cs typeface="Arial"/>
                <a:sym typeface="Arial"/>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dirty="0"/>
          </a:p>
        </p:txBody>
      </p:sp>
      <p:sp>
        <p:nvSpPr>
          <p:cNvPr id="47" name="Shape 17"/>
          <p:cNvSpPr txBox="1">
            <a:spLocks noGrp="1"/>
          </p:cNvSpPr>
          <p:nvPr>
            <p:ph type="body" idx="24"/>
          </p:nvPr>
        </p:nvSpPr>
        <p:spPr>
          <a:xfrm>
            <a:off x="17907742" y="11520463"/>
            <a:ext cx="5472608" cy="792088"/>
          </a:xfrm>
          <a:prstGeom prst="rect">
            <a:avLst/>
          </a:prstGeom>
        </p:spPr>
        <p:txBody>
          <a:bodyPr lIns="91425" tIns="91425" rIns="91425" bIns="91425" anchor="t" anchorCtr="0"/>
          <a:lstStyle>
            <a:lvl1pPr>
              <a:lnSpc>
                <a:spcPct val="100000"/>
              </a:lnSpc>
              <a:spcBef>
                <a:spcPts val="0"/>
              </a:spcBef>
              <a:defRPr sz="2000" b="0" i="1" u="none" strike="noStrike" cap="none" spc="-5" baseline="0" dirty="0">
                <a:solidFill>
                  <a:schemeClr val="accent3">
                    <a:lumMod val="75000"/>
                  </a:schemeClr>
                </a:solidFill>
                <a:latin typeface="Franklin Gothic Book" panose="020B0503020102020204" pitchFamily="34" charset="0"/>
                <a:ea typeface="Arial"/>
                <a:cs typeface="Arial"/>
                <a:sym typeface="Arial"/>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dirty="0"/>
          </a:p>
        </p:txBody>
      </p:sp>
    </p:spTree>
    <p:extLst>
      <p:ext uri="{BB962C8B-B14F-4D97-AF65-F5344CB8AC3E}">
        <p14:creationId xmlns:p14="http://schemas.microsoft.com/office/powerpoint/2010/main" val="4086895785"/>
      </p:ext>
    </p:extLst>
  </p:cSld>
  <p:clrMapOvr>
    <a:masterClrMapping/>
  </p:clrMapOvr>
  <p:extLst>
    <p:ext uri="{DCECCB84-F9BA-43D5-87BE-67443E8EF086}">
      <p15:sldGuideLst xmlns:p15="http://schemas.microsoft.com/office/powerpoint/2012/main">
        <p15:guide id="1" orient="horz" pos="4320">
          <p15:clr>
            <a:srgbClr val="FBAE40"/>
          </p15:clr>
        </p15:guide>
        <p15:guide id="2" pos="7793">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Title and body">
    <p:spTree>
      <p:nvGrpSpPr>
        <p:cNvPr id="1" name="Shape 15"/>
        <p:cNvGrpSpPr/>
        <p:nvPr/>
      </p:nvGrpSpPr>
      <p:grpSpPr>
        <a:xfrm>
          <a:off x="0" y="0"/>
          <a:ext cx="0" cy="0"/>
          <a:chOff x="0" y="0"/>
          <a:chExt cx="0" cy="0"/>
        </a:xfrm>
      </p:grpSpPr>
      <p:sp>
        <p:nvSpPr>
          <p:cNvPr id="43" name="Рисунок 2"/>
          <p:cNvSpPr>
            <a:spLocks noGrp="1"/>
          </p:cNvSpPr>
          <p:nvPr>
            <p:ph type="pic" idx="20"/>
          </p:nvPr>
        </p:nvSpPr>
        <p:spPr>
          <a:xfrm>
            <a:off x="12371387" y="4084320"/>
            <a:ext cx="5226744" cy="728031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4" name="Рисунок 2"/>
          <p:cNvSpPr>
            <a:spLocks noGrp="1"/>
          </p:cNvSpPr>
          <p:nvPr>
            <p:ph type="pic" idx="21"/>
          </p:nvPr>
        </p:nvSpPr>
        <p:spPr>
          <a:xfrm>
            <a:off x="6720856" y="4084320"/>
            <a:ext cx="5226744" cy="728031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2" name="Рисунок 2"/>
          <p:cNvSpPr>
            <a:spLocks noGrp="1"/>
          </p:cNvSpPr>
          <p:nvPr>
            <p:ph type="pic" idx="19"/>
          </p:nvPr>
        </p:nvSpPr>
        <p:spPr>
          <a:xfrm>
            <a:off x="18017851" y="4084320"/>
            <a:ext cx="5226744" cy="728031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16" name="Shape 16"/>
          <p:cNvSpPr txBox="1">
            <a:spLocks noGrp="1"/>
          </p:cNvSpPr>
          <p:nvPr>
            <p:ph type="title"/>
          </p:nvPr>
        </p:nvSpPr>
        <p:spPr>
          <a:xfrm>
            <a:off x="883251" y="560160"/>
            <a:ext cx="23093252" cy="2952328"/>
          </a:xfrm>
          <a:prstGeom prst="rect">
            <a:avLst/>
          </a:prstGeom>
        </p:spPr>
        <p:txBody>
          <a:bodyPr lIns="91425" tIns="91425" rIns="91425" bIns="91425" anchor="t" anchorCtr="0"/>
          <a:lstStyle>
            <a:lvl1pPr marR="0" algn="l" rtl="0">
              <a:lnSpc>
                <a:spcPct val="100000"/>
              </a:lnSpc>
              <a:spcBef>
                <a:spcPts val="0"/>
              </a:spcBef>
              <a:spcAft>
                <a:spcPts val="0"/>
              </a:spcAft>
              <a:buClr>
                <a:schemeClr val="dk1"/>
              </a:buClr>
              <a:buSzPct val="100000"/>
              <a:buNone/>
              <a:defRPr sz="8500" b="1" i="0" u="none" strike="noStrike" cap="none" baseline="0" dirty="0">
                <a:solidFill>
                  <a:srgbClr val="0072BC"/>
                </a:solidFill>
                <a:latin typeface="Arial Black" panose="020B0A04020102020204" pitchFamily="34" charset="0"/>
                <a:ea typeface="Tahoma" panose="020B0604030504040204" pitchFamily="34" charset="0"/>
                <a:cs typeface="Tahoma" panose="020B0604030504040204" pitchFamily="34" charset="0"/>
                <a:sym typeface="Arial"/>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dirty="0"/>
          </a:p>
        </p:txBody>
      </p:sp>
      <p:sp>
        <p:nvSpPr>
          <p:cNvPr id="17" name="Shape 17"/>
          <p:cNvSpPr txBox="1">
            <a:spLocks noGrp="1"/>
          </p:cNvSpPr>
          <p:nvPr>
            <p:ph type="body" idx="1"/>
          </p:nvPr>
        </p:nvSpPr>
        <p:spPr>
          <a:xfrm>
            <a:off x="931333" y="3905250"/>
            <a:ext cx="5317067" cy="8187399"/>
          </a:xfrm>
          <a:prstGeom prst="rect">
            <a:avLst/>
          </a:prstGeom>
        </p:spPr>
        <p:txBody>
          <a:bodyPr lIns="91425" tIns="91425" rIns="91425" bIns="91425" anchor="t" anchorCtr="0"/>
          <a:lstStyle>
            <a:lvl1pPr>
              <a:lnSpc>
                <a:spcPct val="100000"/>
              </a:lnSpc>
              <a:spcBef>
                <a:spcPts val="0"/>
              </a:spcBef>
              <a:defRPr sz="3200" b="0" i="0" u="none" strike="noStrike" cap="none" spc="-5" baseline="0" dirty="0">
                <a:solidFill>
                  <a:schemeClr val="dk2"/>
                </a:solidFill>
                <a:latin typeface="+mn-lt"/>
                <a:ea typeface="Arial"/>
                <a:cs typeface="Arial"/>
                <a:sym typeface="Arial"/>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dirty="0"/>
          </a:p>
        </p:txBody>
      </p:sp>
      <p:sp>
        <p:nvSpPr>
          <p:cNvPr id="18" name="Shape 18"/>
          <p:cNvSpPr txBox="1">
            <a:spLocks noGrp="1"/>
          </p:cNvSpPr>
          <p:nvPr>
            <p:ph type="sldNum" idx="12"/>
          </p:nvPr>
        </p:nvSpPr>
        <p:spPr>
          <a:xfrm>
            <a:off x="22925650" y="12435243"/>
            <a:ext cx="1484726" cy="1049600"/>
          </a:xfrm>
          <a:prstGeom prst="rect">
            <a:avLst/>
          </a:prstGeom>
        </p:spPr>
        <p:txBody>
          <a:bodyPr lIns="91425" tIns="91425" rIns="91425" bIns="91425" anchor="ctr" anchorCtr="0">
            <a:noAutofit/>
          </a:bodyPr>
          <a:lstStyle>
            <a:lvl1pPr marR="0" algn="r" rtl="0">
              <a:lnSpc>
                <a:spcPct val="100000"/>
              </a:lnSpc>
              <a:spcBef>
                <a:spcPts val="0"/>
              </a:spcBef>
              <a:spcAft>
                <a:spcPts val="0"/>
              </a:spcAft>
              <a:buNone/>
              <a:defRPr lang="ru" sz="2800" b="1" i="0" u="none" strike="noStrike" cap="none" baseline="0" smtClean="0">
                <a:solidFill>
                  <a:srgbClr val="92C5EB"/>
                </a:solidFill>
                <a:latin typeface="Segoe UI" panose="020B0502040204020203" pitchFamily="34" charset="0"/>
                <a:ea typeface="Arial"/>
                <a:cs typeface="Segoe UI" panose="020B0502040204020203" pitchFamily="34" charset="0"/>
                <a:sym typeface="Arial"/>
              </a:defRPr>
            </a:lvl1pPr>
          </a:lstStyle>
          <a:p>
            <a:fld id="{00000000-1234-1234-1234-123412341234}" type="slidenum">
              <a:rPr lang="ru-RU" smtClean="0"/>
              <a:pPr/>
              <a:t>‹#›</a:t>
            </a:fld>
            <a:endParaRPr lang="ru-RU" dirty="0"/>
          </a:p>
        </p:txBody>
      </p:sp>
      <p:sp>
        <p:nvSpPr>
          <p:cNvPr id="45" name="Shape 17"/>
          <p:cNvSpPr txBox="1">
            <a:spLocks noGrp="1"/>
          </p:cNvSpPr>
          <p:nvPr>
            <p:ph type="body" idx="22"/>
          </p:nvPr>
        </p:nvSpPr>
        <p:spPr>
          <a:xfrm>
            <a:off x="6610747" y="11520463"/>
            <a:ext cx="5472608" cy="792088"/>
          </a:xfrm>
          <a:prstGeom prst="rect">
            <a:avLst/>
          </a:prstGeom>
        </p:spPr>
        <p:txBody>
          <a:bodyPr lIns="91425" tIns="91425" rIns="91425" bIns="91425" anchor="t" anchorCtr="0"/>
          <a:lstStyle>
            <a:lvl1pPr>
              <a:lnSpc>
                <a:spcPct val="100000"/>
              </a:lnSpc>
              <a:spcBef>
                <a:spcPts val="0"/>
              </a:spcBef>
              <a:defRPr sz="2000" b="0" i="1" u="none" strike="noStrike" cap="none" spc="-5" baseline="0" dirty="0">
                <a:solidFill>
                  <a:schemeClr val="accent3">
                    <a:lumMod val="75000"/>
                  </a:schemeClr>
                </a:solidFill>
                <a:latin typeface="Franklin Gothic Book" panose="020B0503020102020204" pitchFamily="34" charset="0"/>
                <a:ea typeface="Arial"/>
                <a:cs typeface="Arial"/>
                <a:sym typeface="Arial"/>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dirty="0"/>
          </a:p>
        </p:txBody>
      </p:sp>
      <p:sp>
        <p:nvSpPr>
          <p:cNvPr id="46" name="Shape 17"/>
          <p:cNvSpPr txBox="1">
            <a:spLocks noGrp="1"/>
          </p:cNvSpPr>
          <p:nvPr>
            <p:ph type="body" idx="23"/>
          </p:nvPr>
        </p:nvSpPr>
        <p:spPr>
          <a:xfrm>
            <a:off x="12261278" y="11520463"/>
            <a:ext cx="5472608" cy="792088"/>
          </a:xfrm>
          <a:prstGeom prst="rect">
            <a:avLst/>
          </a:prstGeom>
        </p:spPr>
        <p:txBody>
          <a:bodyPr lIns="91425" tIns="91425" rIns="91425" bIns="91425" anchor="t" anchorCtr="0"/>
          <a:lstStyle>
            <a:lvl1pPr>
              <a:lnSpc>
                <a:spcPct val="100000"/>
              </a:lnSpc>
              <a:spcBef>
                <a:spcPts val="0"/>
              </a:spcBef>
              <a:defRPr sz="2000" b="0" i="1" u="none" strike="noStrike" cap="none" spc="-5" baseline="0" dirty="0">
                <a:solidFill>
                  <a:schemeClr val="accent3">
                    <a:lumMod val="75000"/>
                  </a:schemeClr>
                </a:solidFill>
                <a:latin typeface="Franklin Gothic Book" panose="020B0503020102020204" pitchFamily="34" charset="0"/>
                <a:ea typeface="Arial"/>
                <a:cs typeface="Arial"/>
                <a:sym typeface="Arial"/>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dirty="0"/>
          </a:p>
        </p:txBody>
      </p:sp>
      <p:sp>
        <p:nvSpPr>
          <p:cNvPr id="47" name="Shape 17"/>
          <p:cNvSpPr txBox="1">
            <a:spLocks noGrp="1"/>
          </p:cNvSpPr>
          <p:nvPr>
            <p:ph type="body" idx="24"/>
          </p:nvPr>
        </p:nvSpPr>
        <p:spPr>
          <a:xfrm>
            <a:off x="17907742" y="11520463"/>
            <a:ext cx="5472608" cy="792088"/>
          </a:xfrm>
          <a:prstGeom prst="rect">
            <a:avLst/>
          </a:prstGeom>
        </p:spPr>
        <p:txBody>
          <a:bodyPr lIns="91425" tIns="91425" rIns="91425" bIns="91425" anchor="t" anchorCtr="0"/>
          <a:lstStyle>
            <a:lvl1pPr>
              <a:lnSpc>
                <a:spcPct val="100000"/>
              </a:lnSpc>
              <a:spcBef>
                <a:spcPts val="0"/>
              </a:spcBef>
              <a:defRPr sz="2000" b="0" i="1" u="none" strike="noStrike" cap="none" spc="-5" baseline="0" dirty="0">
                <a:solidFill>
                  <a:schemeClr val="accent3">
                    <a:lumMod val="75000"/>
                  </a:schemeClr>
                </a:solidFill>
                <a:latin typeface="Franklin Gothic Book" panose="020B0503020102020204" pitchFamily="34" charset="0"/>
                <a:ea typeface="Arial"/>
                <a:cs typeface="Arial"/>
                <a:sym typeface="Arial"/>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dirty="0"/>
          </a:p>
        </p:txBody>
      </p:sp>
    </p:spTree>
    <p:extLst>
      <p:ext uri="{BB962C8B-B14F-4D97-AF65-F5344CB8AC3E}">
        <p14:creationId xmlns:p14="http://schemas.microsoft.com/office/powerpoint/2010/main" val="486868380"/>
      </p:ext>
    </p:extLst>
  </p:cSld>
  <p:clrMapOvr>
    <a:masterClrMapping/>
  </p:clrMapOvr>
  <p:extLst>
    <p:ext uri="{DCECCB84-F9BA-43D5-87BE-67443E8EF086}">
      <p15:sldGuideLst xmlns:p15="http://schemas.microsoft.com/office/powerpoint/2012/main">
        <p15:guide id="1" orient="horz" pos="4320">
          <p15:clr>
            <a:srgbClr val="FBAE40"/>
          </p15:clr>
        </p15:guide>
        <p15:guide id="2" pos="7793">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843437" y="1186742"/>
            <a:ext cx="23055913" cy="1527197"/>
          </a:xfrm>
          <a:prstGeom prst="rect">
            <a:avLst/>
          </a:prstGeom>
          <a:noFill/>
          <a:ln>
            <a:noFill/>
          </a:ln>
        </p:spPr>
        <p:txBody>
          <a:bodyPr lIns="91425" tIns="91425" rIns="91425" bIns="91425" anchor="t" anchorCtr="0"/>
          <a:lstStyle>
            <a:lvl1pPr>
              <a:spcBef>
                <a:spcPts val="0"/>
              </a:spcBef>
              <a:buClr>
                <a:schemeClr val="dk1"/>
              </a:buClr>
              <a:buSzPct val="100000"/>
              <a:buNone/>
              <a:defRPr sz="2800">
                <a:solidFill>
                  <a:schemeClr val="dk1"/>
                </a:solidFill>
              </a:defRPr>
            </a:lvl1pPr>
            <a:lvl2pPr>
              <a:spcBef>
                <a:spcPts val="0"/>
              </a:spcBef>
              <a:buClr>
                <a:schemeClr val="dk1"/>
              </a:buClr>
              <a:buSzPct val="100000"/>
              <a:buNone/>
              <a:defRPr sz="2800">
                <a:solidFill>
                  <a:schemeClr val="dk1"/>
                </a:solidFill>
              </a:defRPr>
            </a:lvl2pPr>
            <a:lvl3pPr>
              <a:spcBef>
                <a:spcPts val="0"/>
              </a:spcBef>
              <a:buClr>
                <a:schemeClr val="dk1"/>
              </a:buClr>
              <a:buSzPct val="100000"/>
              <a:buNone/>
              <a:defRPr sz="2800">
                <a:solidFill>
                  <a:schemeClr val="dk1"/>
                </a:solidFill>
              </a:defRPr>
            </a:lvl3pPr>
            <a:lvl4pPr>
              <a:spcBef>
                <a:spcPts val="0"/>
              </a:spcBef>
              <a:buClr>
                <a:schemeClr val="dk1"/>
              </a:buClr>
              <a:buSzPct val="100000"/>
              <a:buNone/>
              <a:defRPr sz="2800">
                <a:solidFill>
                  <a:schemeClr val="dk1"/>
                </a:solidFill>
              </a:defRPr>
            </a:lvl4pPr>
            <a:lvl5pPr>
              <a:spcBef>
                <a:spcPts val="0"/>
              </a:spcBef>
              <a:buClr>
                <a:schemeClr val="dk1"/>
              </a:buClr>
              <a:buSzPct val="100000"/>
              <a:buNone/>
              <a:defRPr sz="2800">
                <a:solidFill>
                  <a:schemeClr val="dk1"/>
                </a:solidFill>
              </a:defRPr>
            </a:lvl5pPr>
            <a:lvl6pPr>
              <a:spcBef>
                <a:spcPts val="0"/>
              </a:spcBef>
              <a:buClr>
                <a:schemeClr val="dk1"/>
              </a:buClr>
              <a:buSzPct val="100000"/>
              <a:buNone/>
              <a:defRPr sz="2800">
                <a:solidFill>
                  <a:schemeClr val="dk1"/>
                </a:solidFill>
              </a:defRPr>
            </a:lvl6pPr>
            <a:lvl7pPr>
              <a:spcBef>
                <a:spcPts val="0"/>
              </a:spcBef>
              <a:buClr>
                <a:schemeClr val="dk1"/>
              </a:buClr>
              <a:buSzPct val="100000"/>
              <a:buNone/>
              <a:defRPr sz="2800">
                <a:solidFill>
                  <a:schemeClr val="dk1"/>
                </a:solidFill>
              </a:defRPr>
            </a:lvl7pPr>
            <a:lvl8pPr>
              <a:spcBef>
                <a:spcPts val="0"/>
              </a:spcBef>
              <a:buClr>
                <a:schemeClr val="dk1"/>
              </a:buClr>
              <a:buSzPct val="100000"/>
              <a:buNone/>
              <a:defRPr sz="2800">
                <a:solidFill>
                  <a:schemeClr val="dk1"/>
                </a:solidFill>
              </a:defRPr>
            </a:lvl8pPr>
            <a:lvl9pPr>
              <a:spcBef>
                <a:spcPts val="0"/>
              </a:spcBef>
              <a:buClr>
                <a:schemeClr val="dk1"/>
              </a:buClr>
              <a:buSzPct val="100000"/>
              <a:buNone/>
              <a:defRPr sz="2800">
                <a:solidFill>
                  <a:schemeClr val="dk1"/>
                </a:solidFill>
              </a:defRPr>
            </a:lvl9pPr>
          </a:lstStyle>
          <a:p>
            <a:endParaRPr/>
          </a:p>
        </p:txBody>
      </p:sp>
      <p:sp>
        <p:nvSpPr>
          <p:cNvPr id="6" name="Shape 6"/>
          <p:cNvSpPr txBox="1">
            <a:spLocks noGrp="1"/>
          </p:cNvSpPr>
          <p:nvPr>
            <p:ph type="body" idx="1"/>
          </p:nvPr>
        </p:nvSpPr>
        <p:spPr>
          <a:xfrm>
            <a:off x="843437" y="3073267"/>
            <a:ext cx="23055913" cy="9110400"/>
          </a:xfrm>
          <a:prstGeom prst="rect">
            <a:avLst/>
          </a:prstGeom>
          <a:noFill/>
          <a:ln>
            <a:noFill/>
          </a:ln>
        </p:spPr>
        <p:txBody>
          <a:bodyPr lIns="91425" tIns="91425" rIns="91425" bIns="91425" anchor="t" anchorCtr="0"/>
          <a:lstStyle>
            <a:lvl1pPr>
              <a:lnSpc>
                <a:spcPct val="115000"/>
              </a:lnSpc>
              <a:spcBef>
                <a:spcPts val="0"/>
              </a:spcBef>
              <a:spcAft>
                <a:spcPts val="1600"/>
              </a:spcAft>
              <a:buClr>
                <a:schemeClr val="dk2"/>
              </a:buClr>
              <a:buSzPct val="100000"/>
              <a:defRPr sz="1800">
                <a:solidFill>
                  <a:schemeClr val="dk2"/>
                </a:solidFill>
              </a:defRPr>
            </a:lvl1pPr>
            <a:lvl2pPr>
              <a:lnSpc>
                <a:spcPct val="115000"/>
              </a:lnSpc>
              <a:spcBef>
                <a:spcPts val="0"/>
              </a:spcBef>
              <a:spcAft>
                <a:spcPts val="1600"/>
              </a:spcAft>
              <a:buClr>
                <a:schemeClr val="dk2"/>
              </a:buClr>
              <a:defRPr>
                <a:solidFill>
                  <a:schemeClr val="dk2"/>
                </a:solidFill>
              </a:defRPr>
            </a:lvl2pPr>
            <a:lvl3pPr>
              <a:lnSpc>
                <a:spcPct val="115000"/>
              </a:lnSpc>
              <a:spcBef>
                <a:spcPts val="0"/>
              </a:spcBef>
              <a:spcAft>
                <a:spcPts val="1600"/>
              </a:spcAft>
              <a:buClr>
                <a:schemeClr val="dk2"/>
              </a:buClr>
              <a:defRPr>
                <a:solidFill>
                  <a:schemeClr val="dk2"/>
                </a:solidFill>
              </a:defRPr>
            </a:lvl3pPr>
            <a:lvl4pPr>
              <a:lnSpc>
                <a:spcPct val="115000"/>
              </a:lnSpc>
              <a:spcBef>
                <a:spcPts val="0"/>
              </a:spcBef>
              <a:spcAft>
                <a:spcPts val="1600"/>
              </a:spcAft>
              <a:buClr>
                <a:schemeClr val="dk2"/>
              </a:buClr>
              <a:defRPr>
                <a:solidFill>
                  <a:schemeClr val="dk2"/>
                </a:solidFill>
              </a:defRPr>
            </a:lvl4pPr>
            <a:lvl5pPr>
              <a:lnSpc>
                <a:spcPct val="115000"/>
              </a:lnSpc>
              <a:spcBef>
                <a:spcPts val="0"/>
              </a:spcBef>
              <a:spcAft>
                <a:spcPts val="1600"/>
              </a:spcAft>
              <a:buClr>
                <a:schemeClr val="dk2"/>
              </a:buClr>
              <a:defRPr>
                <a:solidFill>
                  <a:schemeClr val="dk2"/>
                </a:solidFill>
              </a:defRPr>
            </a:lvl5pPr>
            <a:lvl6pPr>
              <a:lnSpc>
                <a:spcPct val="115000"/>
              </a:lnSpc>
              <a:spcBef>
                <a:spcPts val="0"/>
              </a:spcBef>
              <a:spcAft>
                <a:spcPts val="1600"/>
              </a:spcAft>
              <a:buClr>
                <a:schemeClr val="dk2"/>
              </a:buClr>
              <a:defRPr>
                <a:solidFill>
                  <a:schemeClr val="dk2"/>
                </a:solidFill>
              </a:defRPr>
            </a:lvl6pPr>
            <a:lvl7pPr>
              <a:lnSpc>
                <a:spcPct val="115000"/>
              </a:lnSpc>
              <a:spcBef>
                <a:spcPts val="0"/>
              </a:spcBef>
              <a:spcAft>
                <a:spcPts val="1600"/>
              </a:spcAft>
              <a:buClr>
                <a:schemeClr val="dk2"/>
              </a:buClr>
              <a:defRPr>
                <a:solidFill>
                  <a:schemeClr val="dk2"/>
                </a:solidFill>
              </a:defRPr>
            </a:lvl7pPr>
            <a:lvl8pPr>
              <a:lnSpc>
                <a:spcPct val="115000"/>
              </a:lnSpc>
              <a:spcBef>
                <a:spcPts val="0"/>
              </a:spcBef>
              <a:spcAft>
                <a:spcPts val="1600"/>
              </a:spcAft>
              <a:buClr>
                <a:schemeClr val="dk2"/>
              </a:buClr>
              <a:defRPr>
                <a:solidFill>
                  <a:schemeClr val="dk2"/>
                </a:solidFill>
              </a:defRPr>
            </a:lvl8pPr>
            <a:lvl9pPr>
              <a:lnSpc>
                <a:spcPct val="115000"/>
              </a:lnSpc>
              <a:spcBef>
                <a:spcPts val="0"/>
              </a:spcBef>
              <a:spcAft>
                <a:spcPts val="1600"/>
              </a:spcAft>
              <a:buClr>
                <a:schemeClr val="dk2"/>
              </a:buClr>
              <a:defRPr>
                <a:solidFill>
                  <a:schemeClr val="dk2"/>
                </a:solidFill>
              </a:defRPr>
            </a:lvl9pPr>
          </a:lstStyle>
          <a:p>
            <a:endParaRPr/>
          </a:p>
        </p:txBody>
      </p:sp>
      <p:sp>
        <p:nvSpPr>
          <p:cNvPr id="7" name="Shape 7"/>
          <p:cNvSpPr txBox="1">
            <a:spLocks noGrp="1"/>
          </p:cNvSpPr>
          <p:nvPr>
            <p:ph type="sldNum" idx="12"/>
          </p:nvPr>
        </p:nvSpPr>
        <p:spPr>
          <a:xfrm>
            <a:off x="22925650" y="12435243"/>
            <a:ext cx="1484726" cy="1049600"/>
          </a:xfrm>
          <a:prstGeom prst="rect">
            <a:avLst/>
          </a:prstGeom>
          <a:noFill/>
          <a:ln>
            <a:noFill/>
          </a:ln>
        </p:spPr>
        <p:txBody>
          <a:bodyPr lIns="91425" tIns="91425" rIns="91425" bIns="91425" anchor="ctr" anchorCtr="0">
            <a:noAutofit/>
          </a:bodyPr>
          <a:lstStyle/>
          <a:p>
            <a:pPr algn="r"/>
            <a:fld id="{00000000-1234-1234-1234-123412341234}" type="slidenum">
              <a:rPr lang="ru" sz="2667" smtClean="0">
                <a:solidFill>
                  <a:schemeClr val="dk2"/>
                </a:solidFill>
              </a:rPr>
              <a:pPr algn="r"/>
              <a:t>‹#›</a:t>
            </a:fld>
            <a:endParaRPr lang="ru" sz="2667">
              <a:solidFill>
                <a:schemeClr val="dk2"/>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67" r:id="rId2"/>
    <p:sldLayoutId id="2147483663" r:id="rId3"/>
    <p:sldLayoutId id="2147483666" r:id="rId4"/>
    <p:sldLayoutId id="2147483661" r:id="rId5"/>
    <p:sldLayoutId id="2147483665" r:id="rId6"/>
    <p:sldLayoutId id="2147483670" r:id="rId7"/>
    <p:sldLayoutId id="2147483669" r:id="rId8"/>
    <p:sldLayoutId id="2147483671" r:id="rId9"/>
    <p:sldLayoutId id="2147483672" r:id="rId10"/>
    <p:sldLayoutId id="2147483673" r:id="rId11"/>
  </p:sldLayoutIdLst>
  <p:hf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3733" b="0" i="0" u="none" strike="noStrike" cap="none" baseline="0">
          <a:solidFill>
            <a:srgbClr val="000000"/>
          </a:solidFill>
          <a:latin typeface="Arial"/>
          <a:ea typeface="Arial"/>
          <a:cs typeface="Arial"/>
          <a:sym typeface="Arial"/>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3733"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3733"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3733"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3733"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3733"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3733"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3733"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3733"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3733"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3733"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3733"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3733"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3733"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3733"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3733"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3733"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3733"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3733" b="0" i="0" u="none" strike="noStrike" cap="none" baseline="0">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3.mp4"/><Relationship Id="rId1" Type="http://schemas.microsoft.com/office/2007/relationships/media" Target="../media/media3.mp4"/><Relationship Id="rId6" Type="http://schemas.openxmlformats.org/officeDocument/2006/relationships/image" Target="../media/image23.png"/><Relationship Id="rId5" Type="http://schemas.openxmlformats.org/officeDocument/2006/relationships/image" Target="../media/image6.png"/><Relationship Id="rId4" Type="http://schemas.openxmlformats.org/officeDocument/2006/relationships/image" Target="../media/image22.jp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6.png"/><Relationship Id="rId1" Type="http://schemas.openxmlformats.org/officeDocument/2006/relationships/slideLayout" Target="../slideLayouts/slideLayout4.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4.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png"/></Relationships>
</file>

<file path=ppt/slides/_rels/slide6.xml.rels><?xml version="1.0" encoding="UTF-8" standalone="yes"?>
<Relationships xmlns="http://schemas.openxmlformats.org/package/2006/relationships"><Relationship Id="rId8" Type="http://schemas.openxmlformats.org/officeDocument/2006/relationships/image" Target="../media/image110.png"/><Relationship Id="rId3" Type="http://schemas.openxmlformats.org/officeDocument/2006/relationships/image" Target="../media/image130.png"/><Relationship Id="rId7" Type="http://schemas.openxmlformats.org/officeDocument/2006/relationships/image" Target="../media/image100.png"/><Relationship Id="rId2" Type="http://schemas.openxmlformats.org/officeDocument/2006/relationships/image" Target="../media/image6.png"/><Relationship Id="rId1" Type="http://schemas.openxmlformats.org/officeDocument/2006/relationships/slideLayout" Target="../slideLayouts/slideLayout4.xml"/><Relationship Id="rId6" Type="http://schemas.openxmlformats.org/officeDocument/2006/relationships/image" Target="../media/image90.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4.jpg"/><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18.png"/><Relationship Id="rId5" Type="http://schemas.openxmlformats.org/officeDocument/2006/relationships/image" Target="../media/image6.png"/><Relationship Id="rId4" Type="http://schemas.openxmlformats.org/officeDocument/2006/relationships/image" Target="../media/image15.jp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2.mp4"/><Relationship Id="rId1" Type="http://schemas.microsoft.com/office/2007/relationships/media" Target="../media/media2.mp4"/><Relationship Id="rId6" Type="http://schemas.openxmlformats.org/officeDocument/2006/relationships/image" Target="../media/image20.png"/><Relationship Id="rId5" Type="http://schemas.openxmlformats.org/officeDocument/2006/relationships/image" Target="../media/image6.png"/><Relationship Id="rId4" Type="http://schemas.openxmlformats.org/officeDocument/2006/relationships/image" Target="../media/image19.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Подзаголовок 1"/>
          <p:cNvSpPr>
            <a:spLocks noGrp="1"/>
          </p:cNvSpPr>
          <p:nvPr>
            <p:ph type="subTitle" idx="1"/>
          </p:nvPr>
        </p:nvSpPr>
        <p:spPr>
          <a:xfrm>
            <a:off x="858933" y="10026352"/>
            <a:ext cx="23055913" cy="3121712"/>
          </a:xfrm>
        </p:spPr>
        <p:txBody>
          <a:bodyPr/>
          <a:lstStyle/>
          <a:p>
            <a:pPr algn="r"/>
            <a:r>
              <a:rPr lang="ru-RU" dirty="0"/>
              <a:t>											</a:t>
            </a:r>
            <a:r>
              <a:rPr lang="en-US" dirty="0"/>
              <a:t>Speaker: </a:t>
            </a:r>
            <a:r>
              <a:rPr lang="en-US" dirty="0" err="1"/>
              <a:t>Grebenshchikova</a:t>
            </a:r>
            <a:r>
              <a:rPr lang="en-US" dirty="0"/>
              <a:t> E.</a:t>
            </a:r>
          </a:p>
          <a:p>
            <a:pPr algn="r"/>
            <a:r>
              <a:rPr lang="en-US" dirty="0"/>
              <a:t>Co-authors: </a:t>
            </a:r>
            <a:r>
              <a:rPr lang="en-US" b="0" i="0" dirty="0" err="1">
                <a:effectLst/>
              </a:rPr>
              <a:t>Nachev</a:t>
            </a:r>
            <a:r>
              <a:rPr lang="en-US" b="0" i="0" dirty="0">
                <a:effectLst/>
              </a:rPr>
              <a:t> V. and </a:t>
            </a:r>
            <a:r>
              <a:rPr lang="en-US" b="0" i="0" dirty="0" err="1">
                <a:effectLst/>
              </a:rPr>
              <a:t>Turuntaev</a:t>
            </a:r>
            <a:r>
              <a:rPr lang="en-US" b="0" i="0" dirty="0">
                <a:effectLst/>
              </a:rPr>
              <a:t> S.</a:t>
            </a:r>
            <a:endParaRPr lang="ru-RU" dirty="0"/>
          </a:p>
        </p:txBody>
      </p:sp>
      <p:sp>
        <p:nvSpPr>
          <p:cNvPr id="5" name="Заголовок 4">
            <a:extLst>
              <a:ext uri="{FF2B5EF4-FFF2-40B4-BE49-F238E27FC236}">
                <a16:creationId xmlns:a16="http://schemas.microsoft.com/office/drawing/2014/main" id="{D325FD72-8D38-73A7-C25B-DDEA70B85E15}"/>
              </a:ext>
            </a:extLst>
          </p:cNvPr>
          <p:cNvSpPr>
            <a:spLocks noGrp="1"/>
          </p:cNvSpPr>
          <p:nvPr>
            <p:ph type="ctrTitle"/>
          </p:nvPr>
        </p:nvSpPr>
        <p:spPr/>
        <p:txBody>
          <a:bodyPr/>
          <a:lstStyle/>
          <a:p>
            <a:r>
              <a:rPr lang="en-US" sz="6600" dirty="0">
                <a:effectLst/>
              </a:rPr>
              <a:t>Digital Modeling of the Mechanical Processes of Hydraulic Fracturing in </a:t>
            </a:r>
            <a:r>
              <a:rPr lang="en-US" sz="6600" dirty="0" err="1">
                <a:effectLst/>
              </a:rPr>
              <a:t>Poro</a:t>
            </a:r>
            <a:r>
              <a:rPr lang="en-US" sz="6600" dirty="0">
                <a:effectLst/>
              </a:rPr>
              <a:t>-Elastic-Plastic Artificial Materials</a:t>
            </a:r>
            <a:endParaRPr lang="ru-RU" sz="6600" dirty="0"/>
          </a:p>
        </p:txBody>
      </p:sp>
      <p:pic>
        <p:nvPicPr>
          <p:cNvPr id="6" name="Рисунок 5">
            <a:extLst>
              <a:ext uri="{FF2B5EF4-FFF2-40B4-BE49-F238E27FC236}">
                <a16:creationId xmlns:a16="http://schemas.microsoft.com/office/drawing/2014/main" id="{71881412-7FE8-D6AB-4502-93CC68FB37A1}"/>
              </a:ext>
            </a:extLst>
          </p:cNvPr>
          <p:cNvPicPr>
            <a:picLocks noChangeAspect="1"/>
          </p:cNvPicPr>
          <p:nvPr/>
        </p:nvPicPr>
        <p:blipFill>
          <a:blip r:embed="rId3"/>
          <a:stretch>
            <a:fillRect/>
          </a:stretch>
        </p:blipFill>
        <p:spPr>
          <a:xfrm>
            <a:off x="839598" y="-602543"/>
            <a:ext cx="8496944" cy="4616673"/>
          </a:xfrm>
          <a:prstGeom prst="rect">
            <a:avLst/>
          </a:prstGeom>
        </p:spPr>
      </p:pic>
      <p:grpSp>
        <p:nvGrpSpPr>
          <p:cNvPr id="10" name="object 2">
            <a:extLst>
              <a:ext uri="{FF2B5EF4-FFF2-40B4-BE49-F238E27FC236}">
                <a16:creationId xmlns:a16="http://schemas.microsoft.com/office/drawing/2014/main" id="{B4F6190A-F25B-6799-37C0-D9276032EF9E}"/>
              </a:ext>
            </a:extLst>
          </p:cNvPr>
          <p:cNvGrpSpPr/>
          <p:nvPr/>
        </p:nvGrpSpPr>
        <p:grpSpPr>
          <a:xfrm>
            <a:off x="874846" y="1025352"/>
            <a:ext cx="23040000" cy="1954800"/>
            <a:chOff x="297167" y="0"/>
            <a:chExt cx="8847455" cy="752475"/>
          </a:xfrm>
        </p:grpSpPr>
        <p:sp>
          <p:nvSpPr>
            <p:cNvPr id="11" name="object 3">
              <a:extLst>
                <a:ext uri="{FF2B5EF4-FFF2-40B4-BE49-F238E27FC236}">
                  <a16:creationId xmlns:a16="http://schemas.microsoft.com/office/drawing/2014/main" id="{A25F9ECF-17E6-878D-0F2D-619F5FCFA160}"/>
                </a:ext>
              </a:extLst>
            </p:cNvPr>
            <p:cNvSpPr/>
            <p:nvPr/>
          </p:nvSpPr>
          <p:spPr>
            <a:xfrm>
              <a:off x="297167" y="720572"/>
              <a:ext cx="8847455" cy="31750"/>
            </a:xfrm>
            <a:custGeom>
              <a:avLst/>
              <a:gdLst/>
              <a:ahLst/>
              <a:cxnLst/>
              <a:rect l="l" t="t" r="r" b="b"/>
              <a:pathLst>
                <a:path w="8847455" h="31750">
                  <a:moveTo>
                    <a:pt x="8846820" y="31356"/>
                  </a:moveTo>
                  <a:lnTo>
                    <a:pt x="0" y="25400"/>
                  </a:lnTo>
                  <a:lnTo>
                    <a:pt x="25" y="0"/>
                  </a:lnTo>
                  <a:lnTo>
                    <a:pt x="8846845" y="5956"/>
                  </a:lnTo>
                  <a:lnTo>
                    <a:pt x="8846820" y="31356"/>
                  </a:lnTo>
                  <a:close/>
                </a:path>
              </a:pathLst>
            </a:custGeom>
            <a:solidFill>
              <a:srgbClr val="1373B9"/>
            </a:solidFill>
          </p:spPr>
          <p:txBody>
            <a:bodyPr wrap="square" lIns="0" tIns="0" rIns="0" bIns="0" rtlCol="0"/>
            <a:lstStyle/>
            <a:p>
              <a:endParaRPr/>
            </a:p>
          </p:txBody>
        </p:sp>
        <p:pic>
          <p:nvPicPr>
            <p:cNvPr id="12" name="object 4">
              <a:extLst>
                <a:ext uri="{FF2B5EF4-FFF2-40B4-BE49-F238E27FC236}">
                  <a16:creationId xmlns:a16="http://schemas.microsoft.com/office/drawing/2014/main" id="{8F3377B4-5752-37AB-0E41-6AE3B637110E}"/>
                </a:ext>
              </a:extLst>
            </p:cNvPr>
            <p:cNvPicPr/>
            <p:nvPr/>
          </p:nvPicPr>
          <p:blipFill>
            <a:blip r:embed="rId4" cstate="print"/>
            <a:stretch>
              <a:fillRect/>
            </a:stretch>
          </p:blipFill>
          <p:spPr>
            <a:xfrm>
              <a:off x="6284975" y="0"/>
              <a:ext cx="2859024" cy="739139"/>
            </a:xfrm>
            <a:prstGeom prst="rect">
              <a:avLst/>
            </a:prstGeom>
          </p:spPr>
        </p:pic>
      </p:grpSp>
      <p:pic>
        <p:nvPicPr>
          <p:cNvPr id="8" name="Picture 4">
            <a:extLst>
              <a:ext uri="{FF2B5EF4-FFF2-40B4-BE49-F238E27FC236}">
                <a16:creationId xmlns:a16="http://schemas.microsoft.com/office/drawing/2014/main" id="{A8E1A2E4-ACFD-9F4E-BFEA-AA33025A871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17526" y="978474"/>
            <a:ext cx="3542401" cy="191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61988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1A58B202-B32E-44A5-8AFC-665C025FA914}"/>
              </a:ext>
            </a:extLst>
          </p:cNvPr>
          <p:cNvSpPr>
            <a:spLocks noGrp="1"/>
          </p:cNvSpPr>
          <p:nvPr>
            <p:ph type="title"/>
          </p:nvPr>
        </p:nvSpPr>
        <p:spPr/>
        <p:txBody>
          <a:bodyPr/>
          <a:lstStyle/>
          <a:p>
            <a:r>
              <a:rPr lang="en-US" dirty="0"/>
              <a:t>Results</a:t>
            </a:r>
            <a:endParaRPr lang="ru-RU" dirty="0"/>
          </a:p>
        </p:txBody>
      </p:sp>
      <p:sp>
        <p:nvSpPr>
          <p:cNvPr id="2" name="Номер слайда 1">
            <a:extLst>
              <a:ext uri="{FF2B5EF4-FFF2-40B4-BE49-F238E27FC236}">
                <a16:creationId xmlns:a16="http://schemas.microsoft.com/office/drawing/2014/main" id="{A08DB26B-2521-4F90-80F5-88A398041663}"/>
              </a:ext>
            </a:extLst>
          </p:cNvPr>
          <p:cNvSpPr>
            <a:spLocks noGrp="1"/>
          </p:cNvSpPr>
          <p:nvPr>
            <p:ph type="sldNum" idx="12"/>
          </p:nvPr>
        </p:nvSpPr>
        <p:spPr/>
        <p:txBody>
          <a:bodyPr/>
          <a:lstStyle/>
          <a:p>
            <a:fld id="{A18E45DD-48D5-48E1-955A-6CA5E867A149}" type="slidenum">
              <a:rPr lang="ru-RU" smtClean="0"/>
              <a:t>10</a:t>
            </a:fld>
            <a:endParaRPr lang="ru-RU"/>
          </a:p>
        </p:txBody>
      </p:sp>
      <p:sp>
        <p:nvSpPr>
          <p:cNvPr id="7" name="TextBox 6">
            <a:extLst>
              <a:ext uri="{FF2B5EF4-FFF2-40B4-BE49-F238E27FC236}">
                <a16:creationId xmlns:a16="http://schemas.microsoft.com/office/drawing/2014/main" id="{C25F42A1-A501-4547-8BD1-175C6AB055A5}"/>
              </a:ext>
            </a:extLst>
          </p:cNvPr>
          <p:cNvSpPr txBox="1"/>
          <p:nvPr/>
        </p:nvSpPr>
        <p:spPr>
          <a:xfrm>
            <a:off x="1311824" y="11046458"/>
            <a:ext cx="22491566" cy="1518557"/>
          </a:xfrm>
          <a:prstGeom prst="rect">
            <a:avLst/>
          </a:prstGeom>
          <a:solidFill>
            <a:schemeClr val="bg1"/>
          </a:solidFill>
        </p:spPr>
        <p:txBody>
          <a:bodyPr wrap="square">
            <a:spAutoFit/>
          </a:bodyPr>
          <a:lstStyle/>
          <a:p>
            <a:pPr algn="ctr">
              <a:lnSpc>
                <a:spcPct val="115000"/>
              </a:lnSpc>
              <a:spcAft>
                <a:spcPts val="1600"/>
              </a:spcAft>
            </a:pPr>
            <a:r>
              <a:rPr lang="en-US" sz="3600" i="1" u="sng" dirty="0">
                <a:latin typeface="+mn-lt"/>
                <a:ea typeface="Calibri" panose="020F0502020204030204" pitchFamily="34" charset="0"/>
                <a:cs typeface="Times New Roman" panose="02020603050405020304" pitchFamily="18" charset="0"/>
              </a:rPr>
              <a:t>Results of 3D-modeling pore pressure during the process of increasing the fluid injection pressure</a:t>
            </a:r>
            <a:r>
              <a:rPr lang="ru-RU" sz="3600" i="1" u="sng" dirty="0">
                <a:latin typeface="+mn-lt"/>
                <a:ea typeface="Calibri" panose="020F0502020204030204" pitchFamily="34" charset="0"/>
                <a:cs typeface="Times New Roman" panose="02020603050405020304" pitchFamily="18" charset="0"/>
              </a:rPr>
              <a:t> </a:t>
            </a:r>
            <a:r>
              <a:rPr lang="en-US" sz="3600" i="1" u="sng" dirty="0">
                <a:latin typeface="+mn-lt"/>
                <a:ea typeface="Calibri" panose="020F0502020204030204" pitchFamily="34" charset="0"/>
                <a:cs typeface="Times New Roman" panose="02020603050405020304" pitchFamily="18" charset="0"/>
              </a:rPr>
              <a:t>into central well.</a:t>
            </a:r>
          </a:p>
          <a:p>
            <a:pPr algn="ctr">
              <a:lnSpc>
                <a:spcPct val="115000"/>
              </a:lnSpc>
              <a:spcAft>
                <a:spcPts val="1600"/>
              </a:spcAft>
            </a:pPr>
            <a:r>
              <a:rPr lang="en-US" sz="3600" i="1" u="sng" dirty="0">
                <a:latin typeface="+mn-lt"/>
                <a:ea typeface="Calibri" panose="020F0502020204030204" pitchFamily="34" charset="0"/>
                <a:cs typeface="Times New Roman" panose="02020603050405020304" pitchFamily="18" charset="0"/>
              </a:rPr>
              <a:t>a</a:t>
            </a:r>
            <a:r>
              <a:rPr lang="ru-RU" sz="3600" i="1" u="sng" dirty="0">
                <a:latin typeface="+mn-lt"/>
                <a:ea typeface="Calibri" panose="020F0502020204030204" pitchFamily="34" charset="0"/>
                <a:cs typeface="Times New Roman" panose="02020603050405020304" pitchFamily="18" charset="0"/>
              </a:rPr>
              <a:t>) 1 </a:t>
            </a:r>
            <a:r>
              <a:rPr lang="en-US" sz="3600" i="1" u="sng" dirty="0">
                <a:latin typeface="+mn-lt"/>
                <a:ea typeface="Calibri" panose="020F0502020204030204" pitchFamily="34" charset="0"/>
                <a:cs typeface="Times New Roman" panose="02020603050405020304" pitchFamily="18" charset="0"/>
              </a:rPr>
              <a:t>MPa</a:t>
            </a:r>
            <a:r>
              <a:rPr lang="ru-RU" sz="3600" i="1" u="sng" dirty="0">
                <a:latin typeface="+mn-lt"/>
                <a:ea typeface="Calibri" panose="020F0502020204030204" pitchFamily="34" charset="0"/>
                <a:cs typeface="Times New Roman" panose="02020603050405020304" pitchFamily="18" charset="0"/>
              </a:rPr>
              <a:t>, </a:t>
            </a:r>
            <a:r>
              <a:rPr lang="en-US" sz="3600" i="1" u="sng" dirty="0">
                <a:latin typeface="+mn-lt"/>
                <a:ea typeface="Calibri" panose="020F0502020204030204" pitchFamily="34" charset="0"/>
                <a:cs typeface="Times New Roman" panose="02020603050405020304" pitchFamily="18" charset="0"/>
              </a:rPr>
              <a:t>b</a:t>
            </a:r>
            <a:r>
              <a:rPr lang="ru-RU" sz="3600" i="1" u="sng" dirty="0">
                <a:latin typeface="+mn-lt"/>
                <a:ea typeface="Calibri" panose="020F0502020204030204" pitchFamily="34" charset="0"/>
                <a:cs typeface="Times New Roman" panose="02020603050405020304" pitchFamily="18" charset="0"/>
              </a:rPr>
              <a:t>) 3 </a:t>
            </a:r>
            <a:r>
              <a:rPr lang="en-US" sz="3600" i="1" u="sng" dirty="0">
                <a:latin typeface="+mn-lt"/>
                <a:ea typeface="Calibri" panose="020F0502020204030204" pitchFamily="34" charset="0"/>
                <a:cs typeface="Times New Roman" panose="02020603050405020304" pitchFamily="18" charset="0"/>
              </a:rPr>
              <a:t>MPa</a:t>
            </a:r>
            <a:r>
              <a:rPr lang="ru-RU" sz="3600" i="1" u="sng" dirty="0">
                <a:latin typeface="+mn-lt"/>
                <a:ea typeface="Calibri" panose="020F0502020204030204" pitchFamily="34" charset="0"/>
                <a:cs typeface="Times New Roman" panose="02020603050405020304" pitchFamily="18" charset="0"/>
              </a:rPr>
              <a:t>, </a:t>
            </a:r>
            <a:r>
              <a:rPr lang="en-US" sz="3600" i="1" u="sng" dirty="0">
                <a:latin typeface="+mn-lt"/>
                <a:ea typeface="Calibri" panose="020F0502020204030204" pitchFamily="34" charset="0"/>
                <a:cs typeface="Times New Roman" panose="02020603050405020304" pitchFamily="18" charset="0"/>
              </a:rPr>
              <a:t>c</a:t>
            </a:r>
            <a:r>
              <a:rPr lang="ru-RU" sz="3600" i="1" u="sng" dirty="0">
                <a:latin typeface="+mn-lt"/>
                <a:ea typeface="Calibri" panose="020F0502020204030204" pitchFamily="34" charset="0"/>
                <a:cs typeface="Times New Roman" panose="02020603050405020304" pitchFamily="18" charset="0"/>
              </a:rPr>
              <a:t>) 5 </a:t>
            </a:r>
            <a:r>
              <a:rPr lang="en-US" sz="3600" i="1" u="sng" dirty="0">
                <a:latin typeface="+mn-lt"/>
                <a:ea typeface="Calibri" panose="020F0502020204030204" pitchFamily="34" charset="0"/>
                <a:cs typeface="Times New Roman" panose="02020603050405020304" pitchFamily="18" charset="0"/>
              </a:rPr>
              <a:t>MPa</a:t>
            </a:r>
            <a:r>
              <a:rPr lang="ru-RU" sz="3600" i="1" u="sng" dirty="0">
                <a:latin typeface="+mn-lt"/>
                <a:ea typeface="Calibri" panose="020F0502020204030204" pitchFamily="34" charset="0"/>
                <a:cs typeface="Times New Roman" panose="02020603050405020304" pitchFamily="18" charset="0"/>
              </a:rPr>
              <a:t>, </a:t>
            </a:r>
            <a:r>
              <a:rPr lang="en-US" sz="3600" i="1" u="sng" dirty="0">
                <a:latin typeface="+mn-lt"/>
                <a:ea typeface="Calibri" panose="020F0502020204030204" pitchFamily="34" charset="0"/>
                <a:cs typeface="Times New Roman" panose="02020603050405020304" pitchFamily="18" charset="0"/>
              </a:rPr>
              <a:t>d</a:t>
            </a:r>
            <a:r>
              <a:rPr lang="ru-RU" sz="3600" i="1" u="sng" dirty="0">
                <a:latin typeface="+mn-lt"/>
                <a:ea typeface="Calibri" panose="020F0502020204030204" pitchFamily="34" charset="0"/>
                <a:cs typeface="Times New Roman" panose="02020603050405020304" pitchFamily="18" charset="0"/>
              </a:rPr>
              <a:t>) 7 </a:t>
            </a:r>
            <a:r>
              <a:rPr lang="en-US" sz="3600" i="1" u="sng" dirty="0">
                <a:latin typeface="+mn-lt"/>
                <a:ea typeface="Calibri" panose="020F0502020204030204" pitchFamily="34" charset="0"/>
                <a:cs typeface="Times New Roman" panose="02020603050405020304" pitchFamily="18" charset="0"/>
              </a:rPr>
              <a:t>MPa</a:t>
            </a:r>
            <a:r>
              <a:rPr lang="ru-RU" sz="3600" i="1" u="sng" dirty="0">
                <a:latin typeface="+mn-lt"/>
                <a:ea typeface="Calibri" panose="020F0502020204030204" pitchFamily="34" charset="0"/>
                <a:cs typeface="Times New Roman" panose="02020603050405020304" pitchFamily="18" charset="0"/>
              </a:rPr>
              <a:t>, </a:t>
            </a:r>
            <a:r>
              <a:rPr lang="en-US" sz="3600" i="1" u="sng" dirty="0">
                <a:latin typeface="+mn-lt"/>
                <a:ea typeface="Calibri" panose="020F0502020204030204" pitchFamily="34" charset="0"/>
                <a:cs typeface="Times New Roman" panose="02020603050405020304" pitchFamily="18" charset="0"/>
              </a:rPr>
              <a:t>e</a:t>
            </a:r>
            <a:r>
              <a:rPr lang="ru-RU" sz="3600" i="1" u="sng" dirty="0">
                <a:latin typeface="+mn-lt"/>
                <a:ea typeface="Calibri" panose="020F0502020204030204" pitchFamily="34" charset="0"/>
                <a:cs typeface="Times New Roman" panose="02020603050405020304" pitchFamily="18" charset="0"/>
              </a:rPr>
              <a:t>) </a:t>
            </a:r>
            <a:r>
              <a:rPr lang="en-US" sz="3600" i="1" u="sng" dirty="0">
                <a:latin typeface="+mn-lt"/>
                <a:ea typeface="Calibri" panose="020F0502020204030204" pitchFamily="34" charset="0"/>
                <a:cs typeface="Times New Roman" panose="02020603050405020304" pitchFamily="18" charset="0"/>
              </a:rPr>
              <a:t>9 MPa</a:t>
            </a:r>
            <a:r>
              <a:rPr lang="ru-RU" sz="3600" i="1" u="sng" dirty="0">
                <a:latin typeface="+mn-lt"/>
                <a:ea typeface="Calibri" panose="020F0502020204030204" pitchFamily="34" charset="0"/>
                <a:cs typeface="Times New Roman" panose="02020603050405020304" pitchFamily="18" charset="0"/>
              </a:rPr>
              <a:t>, </a:t>
            </a:r>
            <a:r>
              <a:rPr lang="en-US" sz="3600" i="1" u="sng" dirty="0">
                <a:latin typeface="+mn-lt"/>
                <a:ea typeface="Calibri" panose="020F0502020204030204" pitchFamily="34" charset="0"/>
                <a:cs typeface="Times New Roman" panose="02020603050405020304" pitchFamily="18" charset="0"/>
              </a:rPr>
              <a:t>where</a:t>
            </a:r>
            <a:r>
              <a:rPr lang="ru-RU" sz="3600" i="1" u="sng" dirty="0">
                <a:latin typeface="+mn-lt"/>
                <a:ea typeface="Calibri" panose="020F0502020204030204" pitchFamily="34" charset="0"/>
                <a:cs typeface="Times New Roman" panose="02020603050405020304" pitchFamily="18" charset="0"/>
              </a:rPr>
              <a:t> </a:t>
            </a:r>
            <a:r>
              <a:rPr lang="en-US" sz="3600" i="1" u="sng" dirty="0">
                <a:latin typeface="+mn-lt"/>
                <a:ea typeface="Calibri" panose="020F0502020204030204" pitchFamily="34" charset="0"/>
                <a:cs typeface="Times New Roman" panose="02020603050405020304" pitchFamily="18" charset="0"/>
              </a:rPr>
              <a:t>POR is the pore pressure</a:t>
            </a:r>
            <a:r>
              <a:rPr lang="ru-RU" sz="3600" i="1" u="sng" dirty="0">
                <a:latin typeface="+mn-lt"/>
                <a:ea typeface="Calibri" panose="020F0502020204030204" pitchFamily="34" charset="0"/>
                <a:cs typeface="Times New Roman" panose="02020603050405020304" pitchFamily="18" charset="0"/>
              </a:rPr>
              <a:t>.</a:t>
            </a:r>
          </a:p>
        </p:txBody>
      </p:sp>
      <p:pic>
        <p:nvPicPr>
          <p:cNvPr id="5" name="Рисунок 4">
            <a:extLst>
              <a:ext uri="{FF2B5EF4-FFF2-40B4-BE49-F238E27FC236}">
                <a16:creationId xmlns:a16="http://schemas.microsoft.com/office/drawing/2014/main" id="{BAFC5ADD-2EF2-7DFD-764D-FA6D21BED69C}"/>
              </a:ext>
            </a:extLst>
          </p:cNvPr>
          <p:cNvPicPr>
            <a:picLocks noChangeAspect="1"/>
          </p:cNvPicPr>
          <p:nvPr/>
        </p:nvPicPr>
        <p:blipFill>
          <a:blip r:embed="rId2"/>
          <a:stretch>
            <a:fillRect/>
          </a:stretch>
        </p:blipFill>
        <p:spPr>
          <a:xfrm>
            <a:off x="6313470" y="2008533"/>
            <a:ext cx="12115834" cy="9144753"/>
          </a:xfrm>
          <a:prstGeom prst="rect">
            <a:avLst/>
          </a:prstGeom>
        </p:spPr>
      </p:pic>
      <p:pic>
        <p:nvPicPr>
          <p:cNvPr id="6" name="Рисунок 5">
            <a:extLst>
              <a:ext uri="{FF2B5EF4-FFF2-40B4-BE49-F238E27FC236}">
                <a16:creationId xmlns:a16="http://schemas.microsoft.com/office/drawing/2014/main" id="{F99A7CEB-E6C7-2B7C-336F-D9E8312418E1}"/>
              </a:ext>
            </a:extLst>
          </p:cNvPr>
          <p:cNvPicPr>
            <a:picLocks noChangeAspect="1"/>
          </p:cNvPicPr>
          <p:nvPr/>
        </p:nvPicPr>
        <p:blipFill>
          <a:blip r:embed="rId3"/>
          <a:stretch>
            <a:fillRect/>
          </a:stretch>
        </p:blipFill>
        <p:spPr>
          <a:xfrm>
            <a:off x="927036" y="57644"/>
            <a:ext cx="23044877" cy="1950889"/>
          </a:xfrm>
          <a:prstGeom prst="rect">
            <a:avLst/>
          </a:prstGeom>
        </p:spPr>
      </p:pic>
    </p:spTree>
    <p:extLst>
      <p:ext uri="{BB962C8B-B14F-4D97-AF65-F5344CB8AC3E}">
        <p14:creationId xmlns:p14="http://schemas.microsoft.com/office/powerpoint/2010/main" val="17102922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a:extLst>
              <a:ext uri="{FF2B5EF4-FFF2-40B4-BE49-F238E27FC236}">
                <a16:creationId xmlns:a16="http://schemas.microsoft.com/office/drawing/2014/main" id="{377DB3A7-BA79-45F9-877B-4411A44C43E2}"/>
              </a:ext>
            </a:extLst>
          </p:cNvPr>
          <p:cNvSpPr>
            <a:spLocks noGrp="1"/>
          </p:cNvSpPr>
          <p:nvPr>
            <p:ph type="title"/>
          </p:nvPr>
        </p:nvSpPr>
        <p:spPr/>
        <p:txBody>
          <a:bodyPr/>
          <a:lstStyle/>
          <a:p>
            <a:r>
              <a:rPr lang="en-US" dirty="0"/>
              <a:t>Results</a:t>
            </a:r>
            <a:endParaRPr lang="ru-RU" dirty="0"/>
          </a:p>
        </p:txBody>
      </p:sp>
      <p:sp>
        <p:nvSpPr>
          <p:cNvPr id="2" name="Номер слайда 1">
            <a:extLst>
              <a:ext uri="{FF2B5EF4-FFF2-40B4-BE49-F238E27FC236}">
                <a16:creationId xmlns:a16="http://schemas.microsoft.com/office/drawing/2014/main" id="{A08DB26B-2521-4F90-80F5-88A398041663}"/>
              </a:ext>
            </a:extLst>
          </p:cNvPr>
          <p:cNvSpPr>
            <a:spLocks noGrp="1"/>
          </p:cNvSpPr>
          <p:nvPr>
            <p:ph type="sldNum" idx="12"/>
          </p:nvPr>
        </p:nvSpPr>
        <p:spPr/>
        <p:txBody>
          <a:bodyPr/>
          <a:lstStyle/>
          <a:p>
            <a:fld id="{A18E45DD-48D5-48E1-955A-6CA5E867A149}" type="slidenum">
              <a:rPr lang="ru-RU" smtClean="0"/>
              <a:t>11</a:t>
            </a:fld>
            <a:endParaRPr lang="ru-RU"/>
          </a:p>
        </p:txBody>
      </p:sp>
      <p:sp>
        <p:nvSpPr>
          <p:cNvPr id="31" name="TextBox 30">
            <a:extLst>
              <a:ext uri="{FF2B5EF4-FFF2-40B4-BE49-F238E27FC236}">
                <a16:creationId xmlns:a16="http://schemas.microsoft.com/office/drawing/2014/main" id="{88F19C08-75A3-8642-B009-E80805BADBAA}"/>
              </a:ext>
            </a:extLst>
          </p:cNvPr>
          <p:cNvSpPr txBox="1"/>
          <p:nvPr/>
        </p:nvSpPr>
        <p:spPr>
          <a:xfrm>
            <a:off x="2836681" y="11205717"/>
            <a:ext cx="19069410" cy="2308324"/>
          </a:xfrm>
          <a:prstGeom prst="rect">
            <a:avLst/>
          </a:prstGeom>
          <a:noFill/>
        </p:spPr>
        <p:txBody>
          <a:bodyPr wrap="square">
            <a:spAutoFit/>
          </a:bodyPr>
          <a:lstStyle/>
          <a:p>
            <a:pPr algn="ctr"/>
            <a:r>
              <a:rPr lang="en-US" sz="3600" i="1" u="sng" dirty="0">
                <a:latin typeface="+mn-lt"/>
                <a:ea typeface="Calibri" panose="020F0502020204030204" pitchFamily="34" charset="0"/>
              </a:rPr>
              <a:t>Pore pressure, maximum and minimum compressive stresses along the axis of maximum compressive stress along the fracture trajectory before its formation, where S, Mises is the second invariant of the stress tensor.</a:t>
            </a:r>
            <a:endParaRPr lang="ru-RU" sz="3600" i="1" u="sng" dirty="0">
              <a:latin typeface="+mn-lt"/>
              <a:ea typeface="Calibri" panose="020F0502020204030204" pitchFamily="34" charset="0"/>
            </a:endParaRPr>
          </a:p>
          <a:p>
            <a:pPr algn="ctr"/>
            <a:endParaRPr lang="ru-RU" sz="3600" i="1" u="sng" dirty="0">
              <a:latin typeface="+mn-lt"/>
              <a:ea typeface="Calibri" panose="020F0502020204030204" pitchFamily="34" charset="0"/>
            </a:endParaRPr>
          </a:p>
        </p:txBody>
      </p:sp>
      <p:pic>
        <p:nvPicPr>
          <p:cNvPr id="3" name="Рисунок 2">
            <a:extLst>
              <a:ext uri="{FF2B5EF4-FFF2-40B4-BE49-F238E27FC236}">
                <a16:creationId xmlns:a16="http://schemas.microsoft.com/office/drawing/2014/main" id="{C960217F-3E59-6D5F-64C6-159628883B2B}"/>
              </a:ext>
            </a:extLst>
          </p:cNvPr>
          <p:cNvPicPr>
            <a:picLocks noChangeAspect="1"/>
          </p:cNvPicPr>
          <p:nvPr/>
        </p:nvPicPr>
        <p:blipFill>
          <a:blip r:embed="rId2"/>
          <a:stretch>
            <a:fillRect/>
          </a:stretch>
        </p:blipFill>
        <p:spPr>
          <a:xfrm>
            <a:off x="792169" y="231157"/>
            <a:ext cx="23044877" cy="1950889"/>
          </a:xfrm>
          <a:prstGeom prst="rect">
            <a:avLst/>
          </a:prstGeom>
        </p:spPr>
      </p:pic>
      <p:grpSp>
        <p:nvGrpSpPr>
          <p:cNvPr id="6" name="Group 5">
            <a:extLst>
              <a:ext uri="{FF2B5EF4-FFF2-40B4-BE49-F238E27FC236}">
                <a16:creationId xmlns:a16="http://schemas.microsoft.com/office/drawing/2014/main" id="{CD3E26E2-37C8-4144-A0A7-D88F1A09DAAD}"/>
              </a:ext>
            </a:extLst>
          </p:cNvPr>
          <p:cNvGrpSpPr/>
          <p:nvPr/>
        </p:nvGrpSpPr>
        <p:grpSpPr>
          <a:xfrm>
            <a:off x="2852747" y="2221021"/>
            <a:ext cx="19152217" cy="8984921"/>
            <a:chOff x="2852747" y="2221021"/>
            <a:chExt cx="19152217" cy="8984921"/>
          </a:xfrm>
        </p:grpSpPr>
        <p:graphicFrame>
          <p:nvGraphicFramePr>
            <p:cNvPr id="29" name="Chart 28">
              <a:extLst>
                <a:ext uri="{FF2B5EF4-FFF2-40B4-BE49-F238E27FC236}">
                  <a16:creationId xmlns:a16="http://schemas.microsoft.com/office/drawing/2014/main" id="{417AA58D-E8E2-BC48-A81E-576A297F3BC1}"/>
                </a:ext>
              </a:extLst>
            </p:cNvPr>
            <p:cNvGraphicFramePr>
              <a:graphicFrameLocks noChangeAspect="1"/>
            </p:cNvGraphicFramePr>
            <p:nvPr>
              <p:extLst>
                <p:ext uri="{D42A27DB-BD31-4B8C-83A1-F6EECF244321}">
                  <p14:modId xmlns:p14="http://schemas.microsoft.com/office/powerpoint/2010/main" val="1154178057"/>
                </p:ext>
              </p:extLst>
            </p:nvPr>
          </p:nvGraphicFramePr>
          <p:xfrm>
            <a:off x="2852747" y="2221021"/>
            <a:ext cx="19152217" cy="8984921"/>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5B40D7E9-44AD-CF49-87C3-5DA3E94CDDE8}"/>
                </a:ext>
              </a:extLst>
            </p:cNvPr>
            <p:cNvSpPr txBox="1"/>
            <p:nvPr/>
          </p:nvSpPr>
          <p:spPr>
            <a:xfrm>
              <a:off x="19572187" y="3980582"/>
              <a:ext cx="2232248" cy="1077218"/>
            </a:xfrm>
            <a:prstGeom prst="rect">
              <a:avLst/>
            </a:prstGeom>
            <a:solidFill>
              <a:schemeClr val="bg1"/>
            </a:solidFill>
          </p:spPr>
          <p:txBody>
            <a:bodyPr wrap="square" rtlCol="0">
              <a:spAutoFit/>
            </a:bodyPr>
            <a:lstStyle/>
            <a:p>
              <a:r>
                <a:rPr lang="en-US" sz="3200" kern="1200" dirty="0">
                  <a:solidFill>
                    <a:srgbClr val="525252"/>
                  </a:solidFill>
                  <a:latin typeface="Times New Roman" panose="02020603050405020304" pitchFamily="18" charset="0"/>
                  <a:ea typeface="+mn-ea"/>
                  <a:cs typeface="Times New Roman" panose="02020603050405020304" pitchFamily="18" charset="0"/>
                </a:rPr>
                <a:t>Pore Pressure</a:t>
              </a:r>
              <a:endParaRPr lang="ru-RU" sz="3200" kern="1200" dirty="0">
                <a:solidFill>
                  <a:srgbClr val="525252"/>
                </a:solidFill>
                <a:latin typeface="Times New Roman" panose="02020603050405020304" pitchFamily="18" charset="0"/>
                <a:ea typeface="+mn-ea"/>
                <a:cs typeface="Times New Roman" panose="02020603050405020304" pitchFamily="18" charset="0"/>
              </a:endParaRPr>
            </a:p>
          </p:txBody>
        </p:sp>
      </p:grpSp>
    </p:spTree>
    <p:extLst>
      <p:ext uri="{BB962C8B-B14F-4D97-AF65-F5344CB8AC3E}">
        <p14:creationId xmlns:p14="http://schemas.microsoft.com/office/powerpoint/2010/main" val="8400017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a:extLst>
              <a:ext uri="{FF2B5EF4-FFF2-40B4-BE49-F238E27FC236}">
                <a16:creationId xmlns:a16="http://schemas.microsoft.com/office/drawing/2014/main" id="{377DB3A7-BA79-45F9-877B-4411A44C43E2}"/>
              </a:ext>
            </a:extLst>
          </p:cNvPr>
          <p:cNvSpPr>
            <a:spLocks noGrp="1"/>
          </p:cNvSpPr>
          <p:nvPr>
            <p:ph type="title"/>
          </p:nvPr>
        </p:nvSpPr>
        <p:spPr/>
        <p:txBody>
          <a:bodyPr/>
          <a:lstStyle/>
          <a:p>
            <a:r>
              <a:rPr lang="en-US" dirty="0"/>
              <a:t>Results</a:t>
            </a:r>
            <a:endParaRPr lang="ru-RU" dirty="0"/>
          </a:p>
        </p:txBody>
      </p:sp>
      <p:sp>
        <p:nvSpPr>
          <p:cNvPr id="2" name="Номер слайда 1">
            <a:extLst>
              <a:ext uri="{FF2B5EF4-FFF2-40B4-BE49-F238E27FC236}">
                <a16:creationId xmlns:a16="http://schemas.microsoft.com/office/drawing/2014/main" id="{A08DB26B-2521-4F90-80F5-88A398041663}"/>
              </a:ext>
            </a:extLst>
          </p:cNvPr>
          <p:cNvSpPr>
            <a:spLocks noGrp="1"/>
          </p:cNvSpPr>
          <p:nvPr>
            <p:ph type="sldNum" idx="12"/>
          </p:nvPr>
        </p:nvSpPr>
        <p:spPr/>
        <p:txBody>
          <a:bodyPr/>
          <a:lstStyle/>
          <a:p>
            <a:fld id="{A18E45DD-48D5-48E1-955A-6CA5E867A149}" type="slidenum">
              <a:rPr lang="ru-RU" smtClean="0"/>
              <a:t>12</a:t>
            </a:fld>
            <a:endParaRPr lang="ru-RU"/>
          </a:p>
        </p:txBody>
      </p:sp>
      <p:sp>
        <p:nvSpPr>
          <p:cNvPr id="7" name="TextBox 6">
            <a:extLst>
              <a:ext uri="{FF2B5EF4-FFF2-40B4-BE49-F238E27FC236}">
                <a16:creationId xmlns:a16="http://schemas.microsoft.com/office/drawing/2014/main" id="{CEF9A5CB-20AE-4317-8852-2F6C71DF7368}"/>
              </a:ext>
            </a:extLst>
          </p:cNvPr>
          <p:cNvSpPr txBox="1"/>
          <p:nvPr/>
        </p:nvSpPr>
        <p:spPr>
          <a:xfrm>
            <a:off x="1327996" y="10179581"/>
            <a:ext cx="22491566" cy="2862322"/>
          </a:xfrm>
          <a:prstGeom prst="rect">
            <a:avLst/>
          </a:prstGeom>
          <a:noFill/>
        </p:spPr>
        <p:txBody>
          <a:bodyPr wrap="square">
            <a:spAutoFit/>
          </a:bodyPr>
          <a:lstStyle/>
          <a:p>
            <a:pPr algn="ctr"/>
            <a:r>
              <a:rPr lang="en-US" sz="3600" i="1" u="sng" dirty="0">
                <a:latin typeface="+mn-lt"/>
                <a:ea typeface="Calibri" panose="020F0502020204030204" pitchFamily="34" charset="0"/>
              </a:rPr>
              <a:t>Modeling results of fracture propagation</a:t>
            </a:r>
            <a:r>
              <a:rPr lang="ru-RU" sz="3600" i="1" u="sng" dirty="0">
                <a:latin typeface="+mn-lt"/>
                <a:ea typeface="Calibri" panose="020F0502020204030204" pitchFamily="34" charset="0"/>
              </a:rPr>
              <a:t>,</a:t>
            </a:r>
            <a:r>
              <a:rPr lang="en-US" sz="3600" i="1" u="sng" dirty="0">
                <a:latin typeface="+mn-lt"/>
                <a:ea typeface="Calibri" panose="020F0502020204030204" pitchFamily="34" charset="0"/>
              </a:rPr>
              <a:t> where</a:t>
            </a:r>
            <a:r>
              <a:rPr lang="ru-RU" sz="3600" i="1" u="sng" dirty="0">
                <a:latin typeface="+mn-lt"/>
                <a:ea typeface="Calibri" panose="020F0502020204030204" pitchFamily="34" charset="0"/>
              </a:rPr>
              <a:t> STATUSXFEM </a:t>
            </a:r>
            <a:r>
              <a:rPr lang="en-US" sz="3600" i="1" u="sng" dirty="0">
                <a:latin typeface="+mn-lt"/>
                <a:ea typeface="Calibri" panose="020F0502020204030204" pitchFamily="34" charset="0"/>
              </a:rPr>
              <a:t>is</a:t>
            </a:r>
            <a:r>
              <a:rPr lang="ru-RU" sz="3600" i="1" u="sng" dirty="0">
                <a:latin typeface="+mn-lt"/>
                <a:ea typeface="Calibri" panose="020F0502020204030204" pitchFamily="34" charset="0"/>
              </a:rPr>
              <a:t> </a:t>
            </a:r>
            <a:r>
              <a:rPr lang="en-US" sz="3600" i="1" u="sng" dirty="0">
                <a:latin typeface="+mn-lt"/>
                <a:ea typeface="Calibri" panose="020F0502020204030204" pitchFamily="34" charset="0"/>
              </a:rPr>
              <a:t>a parameter that characterizes the degree of coupling of elements in the model, if STATUSXFEM = 0, then the node is not damaged, if STATUSXFEM = 1.0, the node is completely destroyed.</a:t>
            </a:r>
            <a:endParaRPr lang="en-US" sz="3600" i="1" u="sng" dirty="0">
              <a:latin typeface="+mn-lt"/>
            </a:endParaRPr>
          </a:p>
          <a:p>
            <a:pPr algn="ctr"/>
            <a:r>
              <a:rPr lang="en-US" sz="3600" dirty="0">
                <a:latin typeface="+mn-lt"/>
              </a:rPr>
              <a:t>a</a:t>
            </a:r>
            <a:r>
              <a:rPr lang="ru-RU" sz="3600" dirty="0">
                <a:latin typeface="+mn-lt"/>
              </a:rPr>
              <a:t>) 1.7300 </a:t>
            </a:r>
            <a:r>
              <a:rPr lang="en-US" sz="3600" dirty="0"/>
              <a:t>µ</a:t>
            </a:r>
            <a:r>
              <a:rPr lang="en-US" sz="3600" dirty="0">
                <a:latin typeface="+mn-lt"/>
              </a:rPr>
              <a:t>s</a:t>
            </a:r>
            <a:r>
              <a:rPr lang="ru-RU" sz="3600" dirty="0">
                <a:latin typeface="+mn-lt"/>
              </a:rPr>
              <a:t> – 1..2 </a:t>
            </a:r>
            <a:r>
              <a:rPr lang="en-US" sz="3600" dirty="0">
                <a:latin typeface="+mn-lt"/>
              </a:rPr>
              <a:t>mm; b</a:t>
            </a:r>
            <a:r>
              <a:rPr lang="ru-RU" sz="3600" dirty="0">
                <a:latin typeface="+mn-lt"/>
              </a:rPr>
              <a:t>) 2.1701 </a:t>
            </a:r>
            <a:r>
              <a:rPr lang="en-US" sz="3600" dirty="0"/>
              <a:t>µ</a:t>
            </a:r>
            <a:r>
              <a:rPr lang="en-US" sz="3600" dirty="0">
                <a:latin typeface="+mn-lt"/>
              </a:rPr>
              <a:t>s</a:t>
            </a:r>
            <a:r>
              <a:rPr lang="ru-RU" sz="3600" dirty="0">
                <a:latin typeface="+mn-lt"/>
              </a:rPr>
              <a:t> – 20 </a:t>
            </a:r>
            <a:r>
              <a:rPr lang="en-US" sz="3600" dirty="0">
                <a:latin typeface="+mn-lt"/>
              </a:rPr>
              <a:t>mm; c</a:t>
            </a:r>
            <a:r>
              <a:rPr lang="ru-RU" sz="3600" dirty="0">
                <a:latin typeface="+mn-lt"/>
              </a:rPr>
              <a:t>) 2.1703 </a:t>
            </a:r>
            <a:r>
              <a:rPr lang="en-US" sz="3600" dirty="0"/>
              <a:t>µ</a:t>
            </a:r>
            <a:r>
              <a:rPr lang="en-US" sz="3600" dirty="0">
                <a:latin typeface="+mn-lt"/>
              </a:rPr>
              <a:t>s</a:t>
            </a:r>
            <a:r>
              <a:rPr lang="ru-RU" sz="3600" dirty="0">
                <a:latin typeface="+mn-lt"/>
              </a:rPr>
              <a:t> – 80 </a:t>
            </a:r>
            <a:r>
              <a:rPr lang="en-US" sz="3600" dirty="0">
                <a:latin typeface="+mn-lt"/>
              </a:rPr>
              <a:t>mm;</a:t>
            </a:r>
            <a:endParaRPr lang="ru-RU" sz="3600" dirty="0">
              <a:latin typeface="+mn-lt"/>
            </a:endParaRPr>
          </a:p>
          <a:p>
            <a:pPr algn="ctr"/>
            <a:r>
              <a:rPr lang="en-US" sz="3600" dirty="0">
                <a:latin typeface="+mn-lt"/>
              </a:rPr>
              <a:t>d</a:t>
            </a:r>
            <a:r>
              <a:rPr lang="ru-RU" sz="3600" dirty="0">
                <a:latin typeface="+mn-lt"/>
              </a:rPr>
              <a:t>) 2.1611 </a:t>
            </a:r>
            <a:r>
              <a:rPr lang="en-US" sz="3600" dirty="0"/>
              <a:t>µ</a:t>
            </a:r>
            <a:r>
              <a:rPr lang="en-US" sz="3600" dirty="0">
                <a:latin typeface="+mn-lt"/>
              </a:rPr>
              <a:t>s</a:t>
            </a:r>
            <a:r>
              <a:rPr lang="ru-RU" sz="3600" dirty="0">
                <a:latin typeface="+mn-lt"/>
              </a:rPr>
              <a:t> – 140 </a:t>
            </a:r>
            <a:r>
              <a:rPr lang="en-US" sz="3600" dirty="0">
                <a:latin typeface="+mn-lt"/>
              </a:rPr>
              <a:t>mm; e</a:t>
            </a:r>
            <a:r>
              <a:rPr lang="ru-RU" sz="3600" dirty="0">
                <a:latin typeface="+mn-lt"/>
              </a:rPr>
              <a:t>) 2.8361 </a:t>
            </a:r>
            <a:r>
              <a:rPr lang="en-US" sz="3600" dirty="0"/>
              <a:t>µ</a:t>
            </a:r>
            <a:r>
              <a:rPr lang="en-US" sz="3600" dirty="0">
                <a:latin typeface="+mn-lt"/>
              </a:rPr>
              <a:t>s</a:t>
            </a:r>
            <a:r>
              <a:rPr lang="ru-RU" sz="3600" dirty="0">
                <a:latin typeface="+mn-lt"/>
              </a:rPr>
              <a:t> – 180 </a:t>
            </a:r>
            <a:r>
              <a:rPr lang="en-US" sz="3600" dirty="0">
                <a:latin typeface="+mn-lt"/>
              </a:rPr>
              <a:t>mm; f</a:t>
            </a:r>
            <a:r>
              <a:rPr lang="ru-RU" sz="3600" dirty="0">
                <a:latin typeface="+mn-lt"/>
              </a:rPr>
              <a:t>) 3.0261 </a:t>
            </a:r>
            <a:r>
              <a:rPr lang="en-US" sz="3600" dirty="0"/>
              <a:t>µ</a:t>
            </a:r>
            <a:r>
              <a:rPr lang="en-US" sz="3600" dirty="0">
                <a:latin typeface="+mn-lt"/>
              </a:rPr>
              <a:t>s</a:t>
            </a:r>
            <a:r>
              <a:rPr lang="ru-RU" sz="3600" dirty="0">
                <a:latin typeface="+mn-lt"/>
              </a:rPr>
              <a:t> – 200</a:t>
            </a:r>
            <a:r>
              <a:rPr lang="en-US" sz="3600" dirty="0">
                <a:latin typeface="+mn-lt"/>
              </a:rPr>
              <a:t> mm</a:t>
            </a:r>
            <a:r>
              <a:rPr lang="ru-RU" sz="3600" dirty="0">
                <a:latin typeface="+mn-lt"/>
              </a:rPr>
              <a:t>.</a:t>
            </a:r>
          </a:p>
        </p:txBody>
      </p:sp>
      <p:pic>
        <p:nvPicPr>
          <p:cNvPr id="6" name="Рисунок 5">
            <a:extLst>
              <a:ext uri="{FF2B5EF4-FFF2-40B4-BE49-F238E27FC236}">
                <a16:creationId xmlns:a16="http://schemas.microsoft.com/office/drawing/2014/main" id="{660F6133-8CCC-9560-F872-598616E2D02C}"/>
              </a:ext>
            </a:extLst>
          </p:cNvPr>
          <p:cNvPicPr>
            <a:picLocks noChangeAspect="1"/>
          </p:cNvPicPr>
          <p:nvPr/>
        </p:nvPicPr>
        <p:blipFill>
          <a:blip r:embed="rId4"/>
          <a:stretch>
            <a:fillRect/>
          </a:stretch>
        </p:blipFill>
        <p:spPr>
          <a:xfrm>
            <a:off x="10228620" y="2259581"/>
            <a:ext cx="14038700" cy="7920000"/>
          </a:xfrm>
          <a:prstGeom prst="rect">
            <a:avLst/>
          </a:prstGeom>
        </p:spPr>
      </p:pic>
      <p:pic>
        <p:nvPicPr>
          <p:cNvPr id="9" name="Рисунок 8">
            <a:extLst>
              <a:ext uri="{FF2B5EF4-FFF2-40B4-BE49-F238E27FC236}">
                <a16:creationId xmlns:a16="http://schemas.microsoft.com/office/drawing/2014/main" id="{AE734C68-7C6C-12DC-C8DD-F5F3462B92AD}"/>
              </a:ext>
            </a:extLst>
          </p:cNvPr>
          <p:cNvPicPr>
            <a:picLocks noChangeAspect="1"/>
          </p:cNvPicPr>
          <p:nvPr/>
        </p:nvPicPr>
        <p:blipFill>
          <a:blip r:embed="rId5"/>
          <a:stretch>
            <a:fillRect/>
          </a:stretch>
        </p:blipFill>
        <p:spPr>
          <a:xfrm>
            <a:off x="770862" y="156306"/>
            <a:ext cx="23044877" cy="1950889"/>
          </a:xfrm>
          <a:prstGeom prst="rect">
            <a:avLst/>
          </a:prstGeom>
        </p:spPr>
      </p:pic>
      <p:pic>
        <p:nvPicPr>
          <p:cNvPr id="10" name="C5 (online-video-cutter.com) (1)">
            <a:hlinkClick r:id="" action="ppaction://media"/>
            <a:extLst>
              <a:ext uri="{FF2B5EF4-FFF2-40B4-BE49-F238E27FC236}">
                <a16:creationId xmlns:a16="http://schemas.microsoft.com/office/drawing/2014/main" id="{4FAEC48D-C37A-DE20-7972-2E4B5A649622}"/>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6"/>
          <a:srcRect r="31785"/>
          <a:stretch/>
        </p:blipFill>
        <p:spPr>
          <a:xfrm>
            <a:off x="261052" y="2969568"/>
            <a:ext cx="9967568" cy="6207343"/>
          </a:xfrm>
          <a:prstGeom prst="rect">
            <a:avLst/>
          </a:prstGeom>
        </p:spPr>
      </p:pic>
    </p:spTree>
    <p:extLst>
      <p:ext uri="{BB962C8B-B14F-4D97-AF65-F5344CB8AC3E}">
        <p14:creationId xmlns:p14="http://schemas.microsoft.com/office/powerpoint/2010/main" val="828531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9800"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0"/>
                </p:tgtEl>
              </p:cMediaNode>
            </p:video>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0"/>
                                        </p:tgtEl>
                                      </p:cBhvr>
                                    </p:cmd>
                                  </p:childTnLst>
                                </p:cTn>
                              </p:par>
                            </p:childTnLst>
                          </p:cTn>
                        </p:par>
                      </p:childTnLst>
                    </p:cTn>
                  </p:par>
                </p:childTnLst>
              </p:cTn>
              <p:nextCondLst>
                <p:cond evt="onClick" delay="0">
                  <p:tgtEl>
                    <p:spTgt spid="10"/>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E5B5B474-6116-9CA4-0965-793DA3AEBB18}"/>
              </a:ext>
            </a:extLst>
          </p:cNvPr>
          <p:cNvPicPr>
            <a:picLocks noChangeAspect="1"/>
          </p:cNvPicPr>
          <p:nvPr/>
        </p:nvPicPr>
        <p:blipFill>
          <a:blip r:embed="rId2"/>
          <a:stretch>
            <a:fillRect/>
          </a:stretch>
        </p:blipFill>
        <p:spPr>
          <a:xfrm>
            <a:off x="682030" y="83153"/>
            <a:ext cx="23044877" cy="1950889"/>
          </a:xfrm>
          <a:prstGeom prst="rect">
            <a:avLst/>
          </a:prstGeom>
        </p:spPr>
      </p:pic>
      <p:sp>
        <p:nvSpPr>
          <p:cNvPr id="2" name="Заголовок 1">
            <a:extLst>
              <a:ext uri="{FF2B5EF4-FFF2-40B4-BE49-F238E27FC236}">
                <a16:creationId xmlns:a16="http://schemas.microsoft.com/office/drawing/2014/main" id="{11A5F697-0905-4158-BD4E-F1BEC6054769}"/>
              </a:ext>
            </a:extLst>
          </p:cNvPr>
          <p:cNvSpPr>
            <a:spLocks noGrp="1"/>
          </p:cNvSpPr>
          <p:nvPr>
            <p:ph type="title"/>
          </p:nvPr>
        </p:nvSpPr>
        <p:spPr/>
        <p:txBody>
          <a:bodyPr/>
          <a:lstStyle/>
          <a:p>
            <a:r>
              <a:rPr lang="en-US" dirty="0"/>
              <a:t>Current Work</a:t>
            </a:r>
            <a:endParaRPr lang="ru-RU" dirty="0"/>
          </a:p>
        </p:txBody>
      </p:sp>
      <p:sp>
        <p:nvSpPr>
          <p:cNvPr id="5" name="Текст 4">
            <a:extLst>
              <a:ext uri="{FF2B5EF4-FFF2-40B4-BE49-F238E27FC236}">
                <a16:creationId xmlns:a16="http://schemas.microsoft.com/office/drawing/2014/main" id="{43E07397-CBE3-4B42-B003-F5BAA412B9B7}"/>
              </a:ext>
            </a:extLst>
          </p:cNvPr>
          <p:cNvSpPr>
            <a:spLocks noGrp="1"/>
          </p:cNvSpPr>
          <p:nvPr>
            <p:ph type="body" idx="1"/>
          </p:nvPr>
        </p:nvSpPr>
        <p:spPr>
          <a:xfrm>
            <a:off x="931333" y="3905251"/>
            <a:ext cx="7130173" cy="2954064"/>
          </a:xfrm>
        </p:spPr>
        <p:txBody>
          <a:bodyPr/>
          <a:lstStyle/>
          <a:p>
            <a:r>
              <a:rPr lang="en-US" dirty="0">
                <a:latin typeface="Cambria Math" panose="02040503050406030204" pitchFamily="18" charset="0"/>
                <a:ea typeface="Cambria Math" panose="02040503050406030204" pitchFamily="18" charset="0"/>
              </a:rPr>
              <a:t>E = 1,294 </a:t>
            </a:r>
            <a:r>
              <a:rPr lang="en-US" dirty="0" err="1">
                <a:latin typeface="Cambria Math" panose="02040503050406030204" pitchFamily="18" charset="0"/>
                <a:ea typeface="Cambria Math" panose="02040503050406030204" pitchFamily="18" charset="0"/>
              </a:rPr>
              <a:t>GPa</a:t>
            </a:r>
            <a:endParaRPr lang="ru-RU" dirty="0">
              <a:latin typeface="Cambria Math" panose="02040503050406030204" pitchFamily="18" charset="0"/>
              <a:ea typeface="Cambria Math" panose="02040503050406030204" pitchFamily="18" charset="0"/>
            </a:endParaRPr>
          </a:p>
          <a:p>
            <a:r>
              <a:rPr lang="en-US" dirty="0">
                <a:latin typeface="Cambria Math" panose="02040503050406030204" pitchFamily="18" charset="0"/>
                <a:ea typeface="Cambria Math" panose="02040503050406030204" pitchFamily="18" charset="0"/>
              </a:rPr>
              <a:t>𝜈 = 0,25</a:t>
            </a:r>
            <a:endParaRPr lang="ru-RU" dirty="0">
              <a:latin typeface="Cambria Math" panose="02040503050406030204" pitchFamily="18" charset="0"/>
              <a:ea typeface="Cambria Math" panose="02040503050406030204" pitchFamily="18" charset="0"/>
            </a:endParaRPr>
          </a:p>
          <a:p>
            <a:r>
              <a:rPr lang="en-US" dirty="0">
                <a:latin typeface="Cambria Math" panose="02040503050406030204" pitchFamily="18" charset="0"/>
                <a:ea typeface="Cambria Math" panose="02040503050406030204" pitchFamily="18" charset="0"/>
              </a:rPr>
              <a:t>q = 10</a:t>
            </a:r>
            <a:r>
              <a:rPr lang="en-US" baseline="30000" dirty="0">
                <a:latin typeface="Cambria Math" panose="02040503050406030204" pitchFamily="18" charset="0"/>
                <a:ea typeface="Cambria Math" panose="02040503050406030204" pitchFamily="18" charset="0"/>
              </a:rPr>
              <a:t>-3</a:t>
            </a:r>
            <a:r>
              <a:rPr lang="en-US" dirty="0">
                <a:latin typeface="Cambria Math" panose="02040503050406030204" pitchFamily="18" charset="0"/>
                <a:ea typeface="Cambria Math" panose="02040503050406030204" pitchFamily="18" charset="0"/>
              </a:rPr>
              <a:t> m</a:t>
            </a:r>
            <a:r>
              <a:rPr lang="ru-RU" baseline="30000" dirty="0">
                <a:latin typeface="Cambria Math" panose="02040503050406030204" pitchFamily="18" charset="0"/>
                <a:ea typeface="Cambria Math" panose="02040503050406030204" pitchFamily="18" charset="0"/>
              </a:rPr>
              <a:t>3</a:t>
            </a:r>
            <a:r>
              <a:rPr lang="ru-RU" dirty="0">
                <a:latin typeface="Cambria Math" panose="02040503050406030204" pitchFamily="18" charset="0"/>
                <a:ea typeface="Cambria Math" panose="02040503050406030204" pitchFamily="18" charset="0"/>
              </a:rPr>
              <a:t>/</a:t>
            </a:r>
            <a:r>
              <a:rPr lang="en-US" dirty="0">
                <a:latin typeface="Cambria Math" panose="02040503050406030204" pitchFamily="18" charset="0"/>
                <a:ea typeface="Cambria Math" panose="02040503050406030204" pitchFamily="18" charset="0"/>
              </a:rPr>
              <a:t>s</a:t>
            </a:r>
            <a:endParaRPr lang="ru-RU" dirty="0">
              <a:latin typeface="Cambria Math" panose="02040503050406030204" pitchFamily="18" charset="0"/>
              <a:ea typeface="Cambria Math" panose="02040503050406030204" pitchFamily="18" charset="0"/>
            </a:endParaRPr>
          </a:p>
        </p:txBody>
      </p:sp>
      <p:sp>
        <p:nvSpPr>
          <p:cNvPr id="4" name="Номер слайда 3">
            <a:extLst>
              <a:ext uri="{FF2B5EF4-FFF2-40B4-BE49-F238E27FC236}">
                <a16:creationId xmlns:a16="http://schemas.microsoft.com/office/drawing/2014/main" id="{3C480845-4E44-4779-BE70-D50FDE016993}"/>
              </a:ext>
            </a:extLst>
          </p:cNvPr>
          <p:cNvSpPr>
            <a:spLocks noGrp="1"/>
          </p:cNvSpPr>
          <p:nvPr>
            <p:ph type="sldNum" idx="12"/>
          </p:nvPr>
        </p:nvSpPr>
        <p:spPr>
          <a:xfrm>
            <a:off x="22925650" y="12435243"/>
            <a:ext cx="1484726" cy="1049600"/>
          </a:xfrm>
        </p:spPr>
        <p:txBody>
          <a:bodyPr/>
          <a:lstStyle/>
          <a:p>
            <a:fld id="{00000000-1234-1234-1234-123412341234}" type="slidenum">
              <a:rPr lang="ru-RU" smtClean="0"/>
              <a:pPr/>
              <a:t>13</a:t>
            </a:fld>
            <a:endParaRPr lang="ru-RU" dirty="0"/>
          </a:p>
        </p:txBody>
      </p:sp>
      <p:pic>
        <p:nvPicPr>
          <p:cNvPr id="6" name="Рисунок 5">
            <a:extLst>
              <a:ext uri="{FF2B5EF4-FFF2-40B4-BE49-F238E27FC236}">
                <a16:creationId xmlns:a16="http://schemas.microsoft.com/office/drawing/2014/main" id="{C8DE3523-60C7-48B1-A103-1817C9E9ED3C}"/>
              </a:ext>
            </a:extLst>
          </p:cNvPr>
          <p:cNvPicPr>
            <a:picLocks noChangeAspect="1"/>
          </p:cNvPicPr>
          <p:nvPr/>
        </p:nvPicPr>
        <p:blipFill rotWithShape="1">
          <a:blip r:embed="rId3"/>
          <a:srcRect l="31218" r="37499"/>
          <a:stretch/>
        </p:blipFill>
        <p:spPr>
          <a:xfrm>
            <a:off x="7896510" y="3761656"/>
            <a:ext cx="3317565" cy="6354000"/>
          </a:xfrm>
          <a:prstGeom prst="rect">
            <a:avLst/>
          </a:prstGeom>
        </p:spPr>
      </p:pic>
      <p:pic>
        <p:nvPicPr>
          <p:cNvPr id="8" name="Рисунок 7">
            <a:extLst>
              <a:ext uri="{FF2B5EF4-FFF2-40B4-BE49-F238E27FC236}">
                <a16:creationId xmlns:a16="http://schemas.microsoft.com/office/drawing/2014/main" id="{A93F901F-B92B-4695-83CB-622296BBD310}"/>
              </a:ext>
            </a:extLst>
          </p:cNvPr>
          <p:cNvPicPr>
            <a:picLocks noChangeAspect="1"/>
          </p:cNvPicPr>
          <p:nvPr/>
        </p:nvPicPr>
        <p:blipFill rotWithShape="1">
          <a:blip r:embed="rId4"/>
          <a:srcRect l="-1" r="49388"/>
          <a:stretch/>
        </p:blipFill>
        <p:spPr>
          <a:xfrm>
            <a:off x="11530213" y="3762481"/>
            <a:ext cx="5622608" cy="6353175"/>
          </a:xfrm>
          <a:prstGeom prst="rect">
            <a:avLst/>
          </a:prstGeom>
        </p:spPr>
      </p:pic>
      <p:pic>
        <p:nvPicPr>
          <p:cNvPr id="10" name="Рисунок 9">
            <a:extLst>
              <a:ext uri="{FF2B5EF4-FFF2-40B4-BE49-F238E27FC236}">
                <a16:creationId xmlns:a16="http://schemas.microsoft.com/office/drawing/2014/main" id="{A4D9BD76-BB1D-407F-8A76-C2710AF16394}"/>
              </a:ext>
            </a:extLst>
          </p:cNvPr>
          <p:cNvPicPr>
            <a:picLocks noChangeAspect="1"/>
          </p:cNvPicPr>
          <p:nvPr/>
        </p:nvPicPr>
        <p:blipFill rotWithShape="1">
          <a:blip r:embed="rId5"/>
          <a:srcRect r="51516"/>
          <a:stretch/>
        </p:blipFill>
        <p:spPr>
          <a:xfrm>
            <a:off x="17954854" y="3762481"/>
            <a:ext cx="5375454" cy="6353175"/>
          </a:xfrm>
          <a:prstGeom prst="rect">
            <a:avLst/>
          </a:prstGeom>
        </p:spPr>
      </p:pic>
      <p:sp>
        <p:nvSpPr>
          <p:cNvPr id="11" name="TextBox 10">
            <a:extLst>
              <a:ext uri="{FF2B5EF4-FFF2-40B4-BE49-F238E27FC236}">
                <a16:creationId xmlns:a16="http://schemas.microsoft.com/office/drawing/2014/main" id="{A11FB436-7296-41C5-A9AA-46531114266B}"/>
              </a:ext>
            </a:extLst>
          </p:cNvPr>
          <p:cNvSpPr txBox="1"/>
          <p:nvPr/>
        </p:nvSpPr>
        <p:spPr>
          <a:xfrm>
            <a:off x="11515280" y="9994608"/>
            <a:ext cx="6424641" cy="2587568"/>
          </a:xfrm>
          <a:prstGeom prst="rect">
            <a:avLst/>
          </a:prstGeom>
          <a:solidFill>
            <a:schemeClr val="bg1"/>
          </a:solidFill>
        </p:spPr>
        <p:txBody>
          <a:bodyPr wrap="square">
            <a:spAutoFit/>
          </a:bodyPr>
          <a:lstStyle/>
          <a:p>
            <a:pPr algn="ctr">
              <a:lnSpc>
                <a:spcPct val="115000"/>
              </a:lnSpc>
              <a:spcAft>
                <a:spcPts val="1600"/>
              </a:spcAft>
            </a:pPr>
            <a:r>
              <a:rPr lang="en-US" sz="3600" i="1" u="sng" dirty="0">
                <a:latin typeface="+mn-lt"/>
                <a:ea typeface="Calibri" panose="020F0502020204030204" pitchFamily="34" charset="0"/>
                <a:cs typeface="Times New Roman" panose="02020603050405020304" pitchFamily="18" charset="0"/>
              </a:rPr>
              <a:t>Results of 2D modeling of pore pressure changes after the injection stage, where POR is pore pressure.</a:t>
            </a:r>
            <a:endParaRPr lang="ru-RU" sz="3600" i="1" u="sng" dirty="0">
              <a:latin typeface="+mn-lt"/>
              <a:ea typeface="Calibri" panose="020F050202020403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AECF8104-95B3-2340-B1D9-603C23E74141}"/>
              </a:ext>
            </a:extLst>
          </p:cNvPr>
          <p:cNvPicPr>
            <a:picLocks noChangeAspect="1"/>
          </p:cNvPicPr>
          <p:nvPr/>
        </p:nvPicPr>
        <p:blipFill>
          <a:blip r:embed="rId6"/>
          <a:stretch>
            <a:fillRect/>
          </a:stretch>
        </p:blipFill>
        <p:spPr>
          <a:xfrm>
            <a:off x="1680494" y="7092635"/>
            <a:ext cx="4022479" cy="3247657"/>
          </a:xfrm>
          <a:prstGeom prst="rect">
            <a:avLst/>
          </a:prstGeom>
        </p:spPr>
      </p:pic>
      <p:sp>
        <p:nvSpPr>
          <p:cNvPr id="12" name="TextBox 11">
            <a:extLst>
              <a:ext uri="{FF2B5EF4-FFF2-40B4-BE49-F238E27FC236}">
                <a16:creationId xmlns:a16="http://schemas.microsoft.com/office/drawing/2014/main" id="{6C790119-2597-C043-9805-9B380A838335}"/>
              </a:ext>
            </a:extLst>
          </p:cNvPr>
          <p:cNvSpPr txBox="1"/>
          <p:nvPr/>
        </p:nvSpPr>
        <p:spPr>
          <a:xfrm>
            <a:off x="706091" y="9975019"/>
            <a:ext cx="6583433" cy="1313373"/>
          </a:xfrm>
          <a:prstGeom prst="rect">
            <a:avLst/>
          </a:prstGeom>
          <a:solidFill>
            <a:schemeClr val="bg1"/>
          </a:solidFill>
        </p:spPr>
        <p:txBody>
          <a:bodyPr wrap="square">
            <a:spAutoFit/>
          </a:bodyPr>
          <a:lstStyle/>
          <a:p>
            <a:pPr algn="ctr">
              <a:lnSpc>
                <a:spcPct val="115000"/>
              </a:lnSpc>
              <a:spcAft>
                <a:spcPts val="1600"/>
              </a:spcAft>
            </a:pPr>
            <a:r>
              <a:rPr lang="en-US" sz="3600" i="1" u="sng" dirty="0">
                <a:latin typeface="+mn-lt"/>
                <a:ea typeface="Calibri" panose="020F0502020204030204" pitchFamily="34" charset="0"/>
                <a:cs typeface="Times New Roman" panose="02020603050405020304" pitchFamily="18" charset="0"/>
              </a:rPr>
              <a:t>Fracture geometry after the fluid injection stage.</a:t>
            </a:r>
            <a:endParaRPr lang="ru-RU" sz="3600" i="1" u="sng" dirty="0">
              <a:latin typeface="+mn-lt"/>
              <a:ea typeface="Calibri" panose="020F050202020403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B8CBDB6E-A105-9043-A235-8B03C3A75BE9}"/>
              </a:ext>
            </a:extLst>
          </p:cNvPr>
          <p:cNvSpPr txBox="1"/>
          <p:nvPr/>
        </p:nvSpPr>
        <p:spPr>
          <a:xfrm>
            <a:off x="7574438" y="9975019"/>
            <a:ext cx="3955776" cy="676275"/>
          </a:xfrm>
          <a:prstGeom prst="rect">
            <a:avLst/>
          </a:prstGeom>
          <a:solidFill>
            <a:schemeClr val="bg1"/>
          </a:solidFill>
        </p:spPr>
        <p:txBody>
          <a:bodyPr wrap="square">
            <a:spAutoFit/>
          </a:bodyPr>
          <a:lstStyle/>
          <a:p>
            <a:pPr algn="ctr">
              <a:lnSpc>
                <a:spcPct val="115000"/>
              </a:lnSpc>
              <a:spcAft>
                <a:spcPts val="1600"/>
              </a:spcAft>
            </a:pPr>
            <a:r>
              <a:rPr lang="en-US" sz="3600" i="1" u="sng" dirty="0">
                <a:latin typeface="+mn-lt"/>
                <a:ea typeface="Calibri" panose="020F0502020204030204" pitchFamily="34" charset="0"/>
                <a:cs typeface="Times New Roman" panose="02020603050405020304" pitchFamily="18" charset="0"/>
              </a:rPr>
              <a:t>Mesh</a:t>
            </a:r>
            <a:endParaRPr lang="ru-RU" sz="3600" i="1" u="sng" dirty="0">
              <a:latin typeface="+mn-lt"/>
              <a:ea typeface="Calibri" panose="020F0502020204030204" pitchFamily="34" charset="0"/>
              <a:cs typeface="Times New Roman" panose="02020603050405020304" pitchFamily="18" charset="0"/>
            </a:endParaRPr>
          </a:p>
        </p:txBody>
      </p:sp>
      <p:sp>
        <p:nvSpPr>
          <p:cNvPr id="14" name="TextBox 13">
            <a:extLst>
              <a:ext uri="{FF2B5EF4-FFF2-40B4-BE49-F238E27FC236}">
                <a16:creationId xmlns:a16="http://schemas.microsoft.com/office/drawing/2014/main" id="{22A43E0A-7D43-3A4F-87B6-314DAB7482E4}"/>
              </a:ext>
            </a:extLst>
          </p:cNvPr>
          <p:cNvSpPr txBox="1"/>
          <p:nvPr/>
        </p:nvSpPr>
        <p:spPr>
          <a:xfrm>
            <a:off x="17939922" y="9994608"/>
            <a:ext cx="6802854" cy="3224472"/>
          </a:xfrm>
          <a:prstGeom prst="rect">
            <a:avLst/>
          </a:prstGeom>
          <a:solidFill>
            <a:schemeClr val="bg1"/>
          </a:solidFill>
        </p:spPr>
        <p:txBody>
          <a:bodyPr wrap="square">
            <a:spAutoFit/>
          </a:bodyPr>
          <a:lstStyle/>
          <a:p>
            <a:pPr algn="ctr">
              <a:lnSpc>
                <a:spcPct val="115000"/>
              </a:lnSpc>
              <a:spcAft>
                <a:spcPts val="1600"/>
              </a:spcAft>
            </a:pPr>
            <a:r>
              <a:rPr lang="en-US" sz="3600" i="1" u="sng" dirty="0">
                <a:latin typeface="+mn-lt"/>
                <a:ea typeface="Calibri" panose="020F0502020204030204" pitchFamily="34" charset="0"/>
                <a:cs typeface="Times New Roman" panose="02020603050405020304" pitchFamily="18" charset="0"/>
              </a:rPr>
              <a:t>Results of 2D modeling of changes in the deformation field after injection, where U, Magnitude is the magnitude of deformation.</a:t>
            </a:r>
            <a:endParaRPr lang="ru-RU" sz="3600" i="1" u="sng"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671823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a:extLst>
              <a:ext uri="{FF2B5EF4-FFF2-40B4-BE49-F238E27FC236}">
                <a16:creationId xmlns:a16="http://schemas.microsoft.com/office/drawing/2014/main" id="{B8A60FCB-66F6-4244-966B-7A5190D7DFFB}"/>
              </a:ext>
            </a:extLst>
          </p:cNvPr>
          <p:cNvSpPr>
            <a:spLocks noGrp="1"/>
          </p:cNvSpPr>
          <p:nvPr>
            <p:ph type="title"/>
          </p:nvPr>
        </p:nvSpPr>
        <p:spPr/>
        <p:txBody>
          <a:bodyPr/>
          <a:lstStyle/>
          <a:p>
            <a:r>
              <a:rPr lang="en-US" dirty="0"/>
              <a:t>Conclusions</a:t>
            </a:r>
            <a:endParaRPr lang="ru-RU" dirty="0"/>
          </a:p>
        </p:txBody>
      </p:sp>
      <p:sp>
        <p:nvSpPr>
          <p:cNvPr id="6" name="Текст 5">
            <a:extLst>
              <a:ext uri="{FF2B5EF4-FFF2-40B4-BE49-F238E27FC236}">
                <a16:creationId xmlns:a16="http://schemas.microsoft.com/office/drawing/2014/main" id="{C8682032-FD4B-442A-9876-3C3C3F484A30}"/>
              </a:ext>
            </a:extLst>
          </p:cNvPr>
          <p:cNvSpPr>
            <a:spLocks noGrp="1"/>
          </p:cNvSpPr>
          <p:nvPr>
            <p:ph type="body" idx="1"/>
          </p:nvPr>
        </p:nvSpPr>
        <p:spPr>
          <a:xfrm>
            <a:off x="897072" y="3113584"/>
            <a:ext cx="23093252" cy="8187399"/>
          </a:xfrm>
        </p:spPr>
        <p:txBody>
          <a:bodyPr/>
          <a:lstStyle/>
          <a:p>
            <a:pPr marL="571500" indent="-571500">
              <a:buFont typeface="Wingdings" panose="05000000000000000000" pitchFamily="2" charset="2"/>
              <a:buChar char="§"/>
            </a:pPr>
            <a:r>
              <a:rPr lang="en-US" sz="4000" dirty="0"/>
              <a:t>A numerical model describing the geometry and mechanical parameters of the laboratory installation was prepared;</a:t>
            </a:r>
            <a:endParaRPr lang="ru-RU" sz="4000" dirty="0"/>
          </a:p>
          <a:p>
            <a:pPr marL="571500" indent="-571500">
              <a:buFont typeface="Wingdings" panose="05000000000000000000" pitchFamily="2" charset="2"/>
              <a:buChar char="§"/>
            </a:pPr>
            <a:r>
              <a:rPr lang="en-US" sz="4000" dirty="0"/>
              <a:t>The dynamics of pore pressure in the sample were shown in the process of increasing the pressure of the hydraulic fracturing injection fluid in the central well up to 9 MPa;</a:t>
            </a:r>
            <a:endParaRPr lang="ru-RU" sz="4000" dirty="0"/>
          </a:p>
          <a:p>
            <a:pPr marL="571500" indent="-571500">
              <a:buFont typeface="Wingdings" panose="05000000000000000000" pitchFamily="2" charset="2"/>
              <a:buChar char="§"/>
            </a:pPr>
            <a:r>
              <a:rPr lang="en-US" sz="4000" dirty="0"/>
              <a:t>The dynamics of stress and strain fields with a pressure of 9 MPa in the central well were shown;</a:t>
            </a:r>
            <a:r>
              <a:rPr lang="ru-RU" sz="4000" dirty="0"/>
              <a:t> </a:t>
            </a:r>
            <a:endParaRPr lang="en-US" sz="4000" dirty="0"/>
          </a:p>
          <a:p>
            <a:pPr marL="571500" indent="-571500">
              <a:buFont typeface="Wingdings" panose="05000000000000000000" pitchFamily="2" charset="2"/>
              <a:buChar char="§"/>
            </a:pPr>
            <a:r>
              <a:rPr lang="en-US" sz="4000" dirty="0"/>
              <a:t>It was found that the fracture begins to spread towards the maximum compressive stresses, which is consistent with the results of laboratory experiments conducted earlier;</a:t>
            </a:r>
          </a:p>
          <a:p>
            <a:pPr marL="571500" indent="-571500">
              <a:buFont typeface="Wingdings" panose="05000000000000000000" pitchFamily="2" charset="2"/>
              <a:buChar char="§"/>
            </a:pPr>
            <a:r>
              <a:rPr lang="en-US" sz="4000" dirty="0"/>
              <a:t>Modeling the stress-strain state along the fracture trajectory shows asymmetric distributions of stresses, pressures, and porosity relative to the central well. Different pressure values caused it in the injection and drainage wells used in a laboratory experiment to create pore pressure. Also, it leads to the formation of different fracture lengths towards the production and injection wells, which we see during laboratory experiments.</a:t>
            </a:r>
          </a:p>
        </p:txBody>
      </p:sp>
      <p:sp>
        <p:nvSpPr>
          <p:cNvPr id="4" name="Номер слайда 3">
            <a:extLst>
              <a:ext uri="{FF2B5EF4-FFF2-40B4-BE49-F238E27FC236}">
                <a16:creationId xmlns:a16="http://schemas.microsoft.com/office/drawing/2014/main" id="{88CCE051-417F-431A-AAB2-260D5E5F1704}"/>
              </a:ext>
            </a:extLst>
          </p:cNvPr>
          <p:cNvSpPr>
            <a:spLocks noGrp="1"/>
          </p:cNvSpPr>
          <p:nvPr>
            <p:ph type="sldNum" idx="12"/>
          </p:nvPr>
        </p:nvSpPr>
        <p:spPr/>
        <p:txBody>
          <a:bodyPr/>
          <a:lstStyle/>
          <a:p>
            <a:fld id="{A18E45DD-48D5-48E1-955A-6CA5E867A149}" type="slidenum">
              <a:rPr lang="ru-RU" smtClean="0"/>
              <a:t>14</a:t>
            </a:fld>
            <a:endParaRPr lang="ru-RU"/>
          </a:p>
        </p:txBody>
      </p:sp>
      <p:pic>
        <p:nvPicPr>
          <p:cNvPr id="2" name="Рисунок 1">
            <a:extLst>
              <a:ext uri="{FF2B5EF4-FFF2-40B4-BE49-F238E27FC236}">
                <a16:creationId xmlns:a16="http://schemas.microsoft.com/office/drawing/2014/main" id="{8A3C41CB-F8FA-DCD3-6BB8-09370F03BF5C}"/>
              </a:ext>
            </a:extLst>
          </p:cNvPr>
          <p:cNvPicPr>
            <a:picLocks noChangeAspect="1"/>
          </p:cNvPicPr>
          <p:nvPr/>
        </p:nvPicPr>
        <p:blipFill>
          <a:blip r:embed="rId2"/>
          <a:stretch>
            <a:fillRect/>
          </a:stretch>
        </p:blipFill>
        <p:spPr>
          <a:xfrm>
            <a:off x="819237" y="231157"/>
            <a:ext cx="23044877" cy="1950889"/>
          </a:xfrm>
          <a:prstGeom prst="rect">
            <a:avLst/>
          </a:prstGeom>
        </p:spPr>
      </p:pic>
    </p:spTree>
    <p:extLst>
      <p:ext uri="{BB962C8B-B14F-4D97-AF65-F5344CB8AC3E}">
        <p14:creationId xmlns:p14="http://schemas.microsoft.com/office/powerpoint/2010/main" val="21793602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Подзаголовок 1"/>
          <p:cNvSpPr>
            <a:spLocks noGrp="1"/>
          </p:cNvSpPr>
          <p:nvPr>
            <p:ph type="subTitle" idx="1"/>
          </p:nvPr>
        </p:nvSpPr>
        <p:spPr>
          <a:xfrm>
            <a:off x="858933" y="10026352"/>
            <a:ext cx="23055913" cy="3121712"/>
          </a:xfrm>
        </p:spPr>
        <p:txBody>
          <a:bodyPr/>
          <a:lstStyle/>
          <a:p>
            <a:pPr algn="r"/>
            <a:r>
              <a:rPr lang="ru-RU" dirty="0"/>
              <a:t>									</a:t>
            </a:r>
            <a:r>
              <a:rPr lang="en-US" dirty="0"/>
              <a:t>Co-authors: </a:t>
            </a:r>
            <a:r>
              <a:rPr lang="en-US" b="0" i="0" dirty="0" err="1">
                <a:effectLst/>
              </a:rPr>
              <a:t>Nachev</a:t>
            </a:r>
            <a:r>
              <a:rPr lang="en-US" b="0" i="0" dirty="0">
                <a:effectLst/>
              </a:rPr>
              <a:t> V. and </a:t>
            </a:r>
            <a:r>
              <a:rPr lang="en-US" b="0" i="0" dirty="0" err="1">
                <a:effectLst/>
              </a:rPr>
              <a:t>Turuntaev</a:t>
            </a:r>
            <a:r>
              <a:rPr lang="en-US" b="0" i="0" dirty="0">
                <a:effectLst/>
              </a:rPr>
              <a:t> S.</a:t>
            </a:r>
            <a:endParaRPr lang="ru-RU" b="0" i="0" dirty="0">
              <a:effectLst/>
            </a:endParaRPr>
          </a:p>
          <a:p>
            <a:pPr algn="r"/>
            <a:r>
              <a:rPr lang="en-US" dirty="0"/>
              <a:t>Speaker: </a:t>
            </a:r>
            <a:r>
              <a:rPr lang="en-US" dirty="0" err="1"/>
              <a:t>Grebenshchikova</a:t>
            </a:r>
            <a:r>
              <a:rPr lang="en-US" dirty="0"/>
              <a:t> E.</a:t>
            </a:r>
          </a:p>
          <a:p>
            <a:pPr algn="r"/>
            <a:r>
              <a:rPr lang="en-US" dirty="0"/>
              <a:t>Grebenshchikova.em@phystech.edu</a:t>
            </a:r>
          </a:p>
          <a:p>
            <a:pPr algn="r"/>
            <a:endParaRPr lang="ru-RU" dirty="0"/>
          </a:p>
        </p:txBody>
      </p:sp>
      <p:sp>
        <p:nvSpPr>
          <p:cNvPr id="5" name="Заголовок 4">
            <a:extLst>
              <a:ext uri="{FF2B5EF4-FFF2-40B4-BE49-F238E27FC236}">
                <a16:creationId xmlns:a16="http://schemas.microsoft.com/office/drawing/2014/main" id="{D325FD72-8D38-73A7-C25B-DDEA70B85E15}"/>
              </a:ext>
            </a:extLst>
          </p:cNvPr>
          <p:cNvSpPr>
            <a:spLocks noGrp="1"/>
          </p:cNvSpPr>
          <p:nvPr>
            <p:ph type="ctrTitle"/>
          </p:nvPr>
        </p:nvSpPr>
        <p:spPr>
          <a:xfrm>
            <a:off x="832420" y="3539861"/>
            <a:ext cx="23055913" cy="2598059"/>
          </a:xfrm>
        </p:spPr>
        <p:txBody>
          <a:bodyPr/>
          <a:lstStyle/>
          <a:p>
            <a:r>
              <a:rPr lang="en-US" sz="6600" dirty="0">
                <a:effectLst/>
              </a:rPr>
              <a:t>Thanks</a:t>
            </a:r>
            <a:r>
              <a:rPr lang="ru-RU" sz="6600" dirty="0">
                <a:effectLst/>
              </a:rPr>
              <a:t>!</a:t>
            </a:r>
            <a:endParaRPr lang="ru-RU" sz="6600" dirty="0"/>
          </a:p>
        </p:txBody>
      </p:sp>
      <p:pic>
        <p:nvPicPr>
          <p:cNvPr id="6" name="Рисунок 5">
            <a:extLst>
              <a:ext uri="{FF2B5EF4-FFF2-40B4-BE49-F238E27FC236}">
                <a16:creationId xmlns:a16="http://schemas.microsoft.com/office/drawing/2014/main" id="{71881412-7FE8-D6AB-4502-93CC68FB37A1}"/>
              </a:ext>
            </a:extLst>
          </p:cNvPr>
          <p:cNvPicPr>
            <a:picLocks noChangeAspect="1"/>
          </p:cNvPicPr>
          <p:nvPr/>
        </p:nvPicPr>
        <p:blipFill>
          <a:blip r:embed="rId3"/>
          <a:stretch>
            <a:fillRect/>
          </a:stretch>
        </p:blipFill>
        <p:spPr>
          <a:xfrm>
            <a:off x="858933" y="-1076812"/>
            <a:ext cx="8496944" cy="4616673"/>
          </a:xfrm>
          <a:prstGeom prst="rect">
            <a:avLst/>
          </a:prstGeom>
        </p:spPr>
      </p:pic>
      <p:pic>
        <p:nvPicPr>
          <p:cNvPr id="8" name="Рисунок 7">
            <a:extLst>
              <a:ext uri="{FF2B5EF4-FFF2-40B4-BE49-F238E27FC236}">
                <a16:creationId xmlns:a16="http://schemas.microsoft.com/office/drawing/2014/main" id="{D6FC2920-BA04-6D08-C436-01183F2927F9}"/>
              </a:ext>
            </a:extLst>
          </p:cNvPr>
          <p:cNvPicPr>
            <a:picLocks noChangeAspect="1"/>
          </p:cNvPicPr>
          <p:nvPr/>
        </p:nvPicPr>
        <p:blipFill>
          <a:blip r:embed="rId4"/>
          <a:stretch>
            <a:fillRect/>
          </a:stretch>
        </p:blipFill>
        <p:spPr>
          <a:xfrm>
            <a:off x="1138139" y="567936"/>
            <a:ext cx="23044877" cy="1950889"/>
          </a:xfrm>
          <a:prstGeom prst="rect">
            <a:avLst/>
          </a:prstGeom>
        </p:spPr>
      </p:pic>
      <p:pic>
        <p:nvPicPr>
          <p:cNvPr id="3" name="Рисунок 2">
            <a:extLst>
              <a:ext uri="{FF2B5EF4-FFF2-40B4-BE49-F238E27FC236}">
                <a16:creationId xmlns:a16="http://schemas.microsoft.com/office/drawing/2014/main" id="{4D42A19D-4BC0-66FA-3AF7-B5F00B00C9F2}"/>
              </a:ext>
            </a:extLst>
          </p:cNvPr>
          <p:cNvPicPr>
            <a:picLocks noChangeAspect="1"/>
          </p:cNvPicPr>
          <p:nvPr/>
        </p:nvPicPr>
        <p:blipFill>
          <a:blip r:embed="rId5"/>
          <a:stretch>
            <a:fillRect/>
          </a:stretch>
        </p:blipFill>
        <p:spPr>
          <a:xfrm>
            <a:off x="1354163" y="10026352"/>
            <a:ext cx="3024336" cy="3024336"/>
          </a:xfrm>
          <a:prstGeom prst="rect">
            <a:avLst/>
          </a:prstGeom>
        </p:spPr>
      </p:pic>
      <p:sp>
        <p:nvSpPr>
          <p:cNvPr id="4" name="Прямоугольник 3">
            <a:extLst>
              <a:ext uri="{FF2B5EF4-FFF2-40B4-BE49-F238E27FC236}">
                <a16:creationId xmlns:a16="http://schemas.microsoft.com/office/drawing/2014/main" id="{095765F9-814F-95E1-2355-99B477A6F178}"/>
              </a:ext>
            </a:extLst>
          </p:cNvPr>
          <p:cNvSpPr/>
          <p:nvPr/>
        </p:nvSpPr>
        <p:spPr>
          <a:xfrm>
            <a:off x="562075" y="9021533"/>
            <a:ext cx="5073825" cy="830997"/>
          </a:xfrm>
          <a:prstGeom prst="rect">
            <a:avLst/>
          </a:prstGeom>
          <a:noFill/>
        </p:spPr>
        <p:txBody>
          <a:bodyPr wrap="none" lIns="91440" tIns="45720" rIns="91440" bIns="45720">
            <a:spAutoFit/>
          </a:bodyPr>
          <a:lstStyle/>
          <a:p>
            <a:pPr algn="ctr"/>
            <a:r>
              <a:rPr lang="en-US" sz="4800" b="1" cap="none" spc="0" dirty="0">
                <a:ln w="0"/>
                <a:solidFill>
                  <a:schemeClr val="accent1"/>
                </a:solidFill>
                <a:effectLst>
                  <a:outerShdw blurRad="38100" dist="25400" dir="5400000" algn="ctr" rotWithShape="0">
                    <a:srgbClr val="6E747A">
                      <a:alpha val="43000"/>
                    </a:srgbClr>
                  </a:outerShdw>
                </a:effectLst>
                <a:latin typeface="+mj-lt"/>
              </a:rPr>
              <a:t>OSPP QR code</a:t>
            </a:r>
            <a:endParaRPr lang="ru-RU" sz="4800" b="1" cap="none" spc="0" dirty="0">
              <a:ln w="0"/>
              <a:solidFill>
                <a:schemeClr val="accent1"/>
              </a:solidFill>
              <a:effectLst>
                <a:outerShdw blurRad="38100" dist="25400" dir="5400000" algn="ctr" rotWithShape="0">
                  <a:srgbClr val="6E747A">
                    <a:alpha val="43000"/>
                  </a:srgbClr>
                </a:outerShdw>
              </a:effectLst>
              <a:latin typeface="+mj-lt"/>
            </a:endParaRPr>
          </a:p>
        </p:txBody>
      </p:sp>
    </p:spTree>
    <p:extLst>
      <p:ext uri="{BB962C8B-B14F-4D97-AF65-F5344CB8AC3E}">
        <p14:creationId xmlns:p14="http://schemas.microsoft.com/office/powerpoint/2010/main" val="10517491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a:extLst>
              <a:ext uri="{FF2B5EF4-FFF2-40B4-BE49-F238E27FC236}">
                <a16:creationId xmlns:a16="http://schemas.microsoft.com/office/drawing/2014/main" id="{54616ED7-07C7-4EAE-8BC0-F29D17B87B47}"/>
              </a:ext>
            </a:extLst>
          </p:cNvPr>
          <p:cNvSpPr>
            <a:spLocks noGrp="1"/>
          </p:cNvSpPr>
          <p:nvPr>
            <p:ph type="title"/>
          </p:nvPr>
        </p:nvSpPr>
        <p:spPr/>
        <p:txBody>
          <a:bodyPr/>
          <a:lstStyle/>
          <a:p>
            <a:r>
              <a:rPr lang="en-US" dirty="0"/>
              <a:t>Plan</a:t>
            </a:r>
            <a:endParaRPr lang="ru-RU" dirty="0"/>
          </a:p>
        </p:txBody>
      </p:sp>
      <p:sp>
        <p:nvSpPr>
          <p:cNvPr id="8" name="Текст 7">
            <a:extLst>
              <a:ext uri="{FF2B5EF4-FFF2-40B4-BE49-F238E27FC236}">
                <a16:creationId xmlns:a16="http://schemas.microsoft.com/office/drawing/2014/main" id="{8B5A4AA3-AFDD-402E-9FDE-18C9F59814E4}"/>
              </a:ext>
            </a:extLst>
          </p:cNvPr>
          <p:cNvSpPr>
            <a:spLocks noGrp="1"/>
          </p:cNvSpPr>
          <p:nvPr>
            <p:ph type="body" idx="1"/>
          </p:nvPr>
        </p:nvSpPr>
        <p:spPr>
          <a:xfrm>
            <a:off x="895663" y="4658897"/>
            <a:ext cx="23093252" cy="5544616"/>
          </a:xfrm>
        </p:spPr>
        <p:txBody>
          <a:bodyPr/>
          <a:lstStyle/>
          <a:p>
            <a:pPr marL="514350" indent="-514350">
              <a:buAutoNum type="arabicPeriod"/>
            </a:pPr>
            <a:r>
              <a:rPr lang="en-US" sz="4000" dirty="0">
                <a:latin typeface="Franklin Gothic Book (Основной текст)"/>
              </a:rPr>
              <a:t>Introduction</a:t>
            </a:r>
          </a:p>
          <a:p>
            <a:pPr marL="514350" indent="-514350">
              <a:buAutoNum type="arabicPeriod"/>
            </a:pPr>
            <a:r>
              <a:rPr lang="en-US" sz="4000" dirty="0">
                <a:latin typeface="Franklin Gothic Book (Основной текст)"/>
              </a:rPr>
              <a:t>Laboratory experiment</a:t>
            </a:r>
          </a:p>
          <a:p>
            <a:pPr marL="514350" indent="-514350">
              <a:buAutoNum type="arabicPeriod"/>
            </a:pPr>
            <a:r>
              <a:rPr lang="en-US" sz="4000" dirty="0">
                <a:latin typeface="Franklin Gothic Book (Основной текст)"/>
              </a:rPr>
              <a:t>Model</a:t>
            </a:r>
          </a:p>
          <a:p>
            <a:r>
              <a:rPr lang="en-US" sz="4000" dirty="0">
                <a:latin typeface="Franklin Gothic Book (Основной текст)"/>
              </a:rPr>
              <a:t>	3.1. General equations</a:t>
            </a:r>
          </a:p>
          <a:p>
            <a:r>
              <a:rPr lang="en-US" sz="4000" dirty="0">
                <a:latin typeface="Franklin Gothic Book (Основной текст)"/>
              </a:rPr>
              <a:t>	3.2. Geometry</a:t>
            </a:r>
          </a:p>
          <a:p>
            <a:r>
              <a:rPr lang="en-US" sz="4000" dirty="0">
                <a:latin typeface="Franklin Gothic Book (Основной текст)"/>
              </a:rPr>
              <a:t>4. Results</a:t>
            </a:r>
          </a:p>
          <a:p>
            <a:endParaRPr lang="ru-RU" dirty="0">
              <a:latin typeface="Franklin Gothic Book (Основной текст)"/>
            </a:endParaRPr>
          </a:p>
          <a:p>
            <a:pPr marL="514350" indent="-514350">
              <a:buAutoNum type="arabicPeriod" startAt="6"/>
            </a:pPr>
            <a:endParaRPr lang="ru-RU" dirty="0">
              <a:latin typeface="Franklin Gothic Book (Основной текст)"/>
            </a:endParaRPr>
          </a:p>
        </p:txBody>
      </p:sp>
      <p:sp>
        <p:nvSpPr>
          <p:cNvPr id="4" name="Номер слайда 3">
            <a:extLst>
              <a:ext uri="{FF2B5EF4-FFF2-40B4-BE49-F238E27FC236}">
                <a16:creationId xmlns:a16="http://schemas.microsoft.com/office/drawing/2014/main" id="{7CBE022C-5D66-42B8-9701-28D6E5393480}"/>
              </a:ext>
            </a:extLst>
          </p:cNvPr>
          <p:cNvSpPr>
            <a:spLocks noGrp="1"/>
          </p:cNvSpPr>
          <p:nvPr>
            <p:ph type="sldNum" idx="12"/>
          </p:nvPr>
        </p:nvSpPr>
        <p:spPr/>
        <p:txBody>
          <a:bodyPr/>
          <a:lstStyle/>
          <a:p>
            <a:fld id="{00000000-1234-1234-1234-123412341234}" type="slidenum">
              <a:rPr lang="ru-RU" smtClean="0"/>
              <a:pPr/>
              <a:t>2</a:t>
            </a:fld>
            <a:endParaRPr lang="ru-RU" dirty="0"/>
          </a:p>
        </p:txBody>
      </p:sp>
      <p:pic>
        <p:nvPicPr>
          <p:cNvPr id="2" name="Рисунок 1">
            <a:extLst>
              <a:ext uri="{FF2B5EF4-FFF2-40B4-BE49-F238E27FC236}">
                <a16:creationId xmlns:a16="http://schemas.microsoft.com/office/drawing/2014/main" id="{169B5756-308F-8DA0-8D4D-659300E9BD2A}"/>
              </a:ext>
            </a:extLst>
          </p:cNvPr>
          <p:cNvPicPr>
            <a:picLocks noChangeAspect="1"/>
          </p:cNvPicPr>
          <p:nvPr/>
        </p:nvPicPr>
        <p:blipFill>
          <a:blip r:embed="rId2"/>
          <a:stretch>
            <a:fillRect/>
          </a:stretch>
        </p:blipFill>
        <p:spPr>
          <a:xfrm>
            <a:off x="454063" y="527418"/>
            <a:ext cx="23040000" cy="1953080"/>
          </a:xfrm>
          <a:prstGeom prst="rect">
            <a:avLst/>
          </a:prstGeom>
        </p:spPr>
      </p:pic>
    </p:spTree>
    <p:extLst>
      <p:ext uri="{BB962C8B-B14F-4D97-AF65-F5344CB8AC3E}">
        <p14:creationId xmlns:p14="http://schemas.microsoft.com/office/powerpoint/2010/main" val="22243896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Текст 7">
            <a:extLst>
              <a:ext uri="{FF2B5EF4-FFF2-40B4-BE49-F238E27FC236}">
                <a16:creationId xmlns:a16="http://schemas.microsoft.com/office/drawing/2014/main" id="{8B5A4AA3-AFDD-402E-9FDE-18C9F59814E4}"/>
              </a:ext>
            </a:extLst>
          </p:cNvPr>
          <p:cNvSpPr>
            <a:spLocks noGrp="1"/>
          </p:cNvSpPr>
          <p:nvPr>
            <p:ph type="body" idx="1"/>
          </p:nvPr>
        </p:nvSpPr>
        <p:spPr>
          <a:xfrm>
            <a:off x="931333" y="3905250"/>
            <a:ext cx="23093252" cy="8187399"/>
          </a:xfrm>
        </p:spPr>
        <p:txBody>
          <a:bodyPr/>
          <a:lstStyle/>
          <a:p>
            <a:pPr marL="571500" indent="-571500">
              <a:buFont typeface="Wingdings" panose="05000000000000000000" pitchFamily="2" charset="2"/>
              <a:buChar char="§"/>
            </a:pPr>
            <a:r>
              <a:rPr lang="en-US" sz="4000" dirty="0">
                <a:latin typeface="Franklin Gothic Book (Основной текст)"/>
              </a:rPr>
              <a:t>Validation of the numerical model on the example of one finite element of rock or cement, then modeling of the triaxial loading of the whole structure [</a:t>
            </a:r>
            <a:r>
              <a:rPr lang="en-US" sz="4000" dirty="0" err="1">
                <a:latin typeface="Franklin Gothic Book (Основной текст)"/>
              </a:rPr>
              <a:t>Hoeink</a:t>
            </a:r>
            <a:r>
              <a:rPr lang="en-US" sz="4000" dirty="0">
                <a:latin typeface="Franklin Gothic Book (Основной текст)"/>
              </a:rPr>
              <a:t>, 2016; </a:t>
            </a:r>
            <a:r>
              <a:rPr lang="en-US" sz="4000" dirty="0" err="1">
                <a:latin typeface="Franklin Gothic Book (Основной текст)"/>
              </a:rPr>
              <a:t>Zubelewicz</a:t>
            </a:r>
            <a:r>
              <a:rPr lang="en-US" sz="4000" dirty="0">
                <a:latin typeface="Franklin Gothic Book (Основной текст)"/>
              </a:rPr>
              <a:t>, 2013]</a:t>
            </a:r>
            <a:endParaRPr lang="ru-RU" sz="4000" dirty="0">
              <a:latin typeface="Franklin Gothic Book (Основной текст)"/>
            </a:endParaRPr>
          </a:p>
          <a:p>
            <a:pPr marL="571500" indent="-571500">
              <a:buFont typeface="Wingdings" panose="05000000000000000000" pitchFamily="2" charset="2"/>
              <a:buChar char="§"/>
            </a:pPr>
            <a:r>
              <a:rPr lang="en-US" sz="4000" dirty="0">
                <a:latin typeface="Franklin Gothic Book (Основной текст)"/>
              </a:rPr>
              <a:t>Investigation of parameters affecting hydraulic fracturing processes in porous media using numerical modeling [Sun, 2020];</a:t>
            </a:r>
          </a:p>
          <a:p>
            <a:pPr marL="571500" indent="-571500">
              <a:buFont typeface="Wingdings" panose="05000000000000000000" pitchFamily="2" charset="2"/>
              <a:buChar char="§"/>
            </a:pPr>
            <a:r>
              <a:rPr lang="en-US" sz="4000" dirty="0">
                <a:latin typeface="Franklin Gothic Book (Основной текст)"/>
              </a:rPr>
              <a:t>Calculation of fracture geometry of hydraulic fracturing for the case of homogeneous and heterogeneous rock [Wangen, 2013];</a:t>
            </a:r>
          </a:p>
          <a:p>
            <a:pPr marL="571500" indent="-571500">
              <a:buFont typeface="Wingdings" panose="05000000000000000000" pitchFamily="2" charset="2"/>
              <a:buChar char="§"/>
            </a:pPr>
            <a:r>
              <a:rPr lang="en-US" sz="4000" dirty="0">
                <a:latin typeface="Franklin Gothic Book (Основной текст)"/>
              </a:rPr>
              <a:t>Investigation of the propagation of a network of complex cracks in an medium with natural cracks [Azarov, 2021; Gu, 2012; Li, 2016;]</a:t>
            </a:r>
          </a:p>
          <a:p>
            <a:endParaRPr lang="ru-RU" dirty="0"/>
          </a:p>
        </p:txBody>
      </p:sp>
      <p:sp>
        <p:nvSpPr>
          <p:cNvPr id="4" name="Номер слайда 3">
            <a:extLst>
              <a:ext uri="{FF2B5EF4-FFF2-40B4-BE49-F238E27FC236}">
                <a16:creationId xmlns:a16="http://schemas.microsoft.com/office/drawing/2014/main" id="{7CBE022C-5D66-42B8-9701-28D6E5393480}"/>
              </a:ext>
            </a:extLst>
          </p:cNvPr>
          <p:cNvSpPr>
            <a:spLocks noGrp="1"/>
          </p:cNvSpPr>
          <p:nvPr>
            <p:ph type="sldNum" idx="12"/>
          </p:nvPr>
        </p:nvSpPr>
        <p:spPr/>
        <p:txBody>
          <a:bodyPr/>
          <a:lstStyle/>
          <a:p>
            <a:fld id="{00000000-1234-1234-1234-123412341234}" type="slidenum">
              <a:rPr lang="ru-RU" smtClean="0"/>
              <a:pPr/>
              <a:t>3</a:t>
            </a:fld>
            <a:endParaRPr lang="ru-RU" dirty="0"/>
          </a:p>
        </p:txBody>
      </p:sp>
      <p:pic>
        <p:nvPicPr>
          <p:cNvPr id="2" name="Рисунок 1">
            <a:extLst>
              <a:ext uri="{FF2B5EF4-FFF2-40B4-BE49-F238E27FC236}">
                <a16:creationId xmlns:a16="http://schemas.microsoft.com/office/drawing/2014/main" id="{0EDCA09A-AA12-DCAD-DC40-38CA76D709D4}"/>
              </a:ext>
            </a:extLst>
          </p:cNvPr>
          <p:cNvPicPr>
            <a:picLocks noChangeAspect="1"/>
          </p:cNvPicPr>
          <p:nvPr/>
        </p:nvPicPr>
        <p:blipFill>
          <a:blip r:embed="rId2"/>
          <a:stretch>
            <a:fillRect/>
          </a:stretch>
        </p:blipFill>
        <p:spPr>
          <a:xfrm>
            <a:off x="996755" y="337306"/>
            <a:ext cx="23044877" cy="1950889"/>
          </a:xfrm>
          <a:prstGeom prst="rect">
            <a:avLst/>
          </a:prstGeom>
        </p:spPr>
      </p:pic>
      <p:sp>
        <p:nvSpPr>
          <p:cNvPr id="3" name="Прямоугольник 2">
            <a:extLst>
              <a:ext uri="{FF2B5EF4-FFF2-40B4-BE49-F238E27FC236}">
                <a16:creationId xmlns:a16="http://schemas.microsoft.com/office/drawing/2014/main" id="{5DD406AD-C8D7-A4AD-DEE5-B29CB86E644F}"/>
              </a:ext>
            </a:extLst>
          </p:cNvPr>
          <p:cNvSpPr/>
          <p:nvPr/>
        </p:nvSpPr>
        <p:spPr>
          <a:xfrm>
            <a:off x="899293" y="651032"/>
            <a:ext cx="17687906" cy="1323439"/>
          </a:xfrm>
          <a:prstGeom prst="rect">
            <a:avLst/>
          </a:prstGeom>
          <a:noFill/>
        </p:spPr>
        <p:txBody>
          <a:bodyPr wrap="square" lIns="91440" tIns="45720" rIns="91440" bIns="45720">
            <a:spAutoFit/>
          </a:bodyPr>
          <a:lstStyle/>
          <a:p>
            <a:r>
              <a:rPr lang="en-US" sz="8000" b="1" dirty="0">
                <a:ln w="0"/>
                <a:solidFill>
                  <a:schemeClr val="accent1"/>
                </a:solidFill>
                <a:effectLst>
                  <a:outerShdw blurRad="38100" dist="38100" dir="2700000" algn="tl">
                    <a:srgbClr val="000000">
                      <a:alpha val="43137"/>
                    </a:srgbClr>
                  </a:outerShdw>
                </a:effectLst>
                <a:latin typeface="+mj-lt"/>
              </a:rPr>
              <a:t>O</a:t>
            </a:r>
            <a:r>
              <a:rPr lang="en-US" sz="8000" b="1" cap="none" spc="0" dirty="0">
                <a:ln w="0"/>
                <a:solidFill>
                  <a:schemeClr val="accent1"/>
                </a:solidFill>
                <a:effectLst>
                  <a:outerShdw blurRad="38100" dist="38100" dir="2700000" algn="tl">
                    <a:srgbClr val="000000">
                      <a:alpha val="43137"/>
                    </a:srgbClr>
                  </a:outerShdw>
                </a:effectLst>
                <a:latin typeface="+mj-lt"/>
              </a:rPr>
              <a:t>verview</a:t>
            </a:r>
            <a:endParaRPr lang="ru-RU" sz="8000" b="1" cap="none" spc="0" dirty="0">
              <a:ln w="0"/>
              <a:solidFill>
                <a:schemeClr val="accent1"/>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31259227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Текст 7">
            <a:extLst>
              <a:ext uri="{FF2B5EF4-FFF2-40B4-BE49-F238E27FC236}">
                <a16:creationId xmlns:a16="http://schemas.microsoft.com/office/drawing/2014/main" id="{8B5A4AA3-AFDD-402E-9FDE-18C9F59814E4}"/>
              </a:ext>
            </a:extLst>
          </p:cNvPr>
          <p:cNvSpPr>
            <a:spLocks noGrp="1"/>
          </p:cNvSpPr>
          <p:nvPr>
            <p:ph type="body" idx="1"/>
          </p:nvPr>
        </p:nvSpPr>
        <p:spPr>
          <a:xfrm>
            <a:off x="891689" y="5417840"/>
            <a:ext cx="23093252" cy="5616624"/>
          </a:xfrm>
        </p:spPr>
        <p:txBody>
          <a:bodyPr/>
          <a:lstStyle/>
          <a:p>
            <a:endParaRPr lang="ru-RU" dirty="0"/>
          </a:p>
          <a:p>
            <a:pPr marL="571500" indent="-571500">
              <a:buFont typeface="Wingdings" panose="05000000000000000000" pitchFamily="2" charset="2"/>
              <a:buChar char="§"/>
            </a:pPr>
            <a:r>
              <a:rPr lang="en-US" sz="4000" dirty="0"/>
              <a:t>Preparation of a numerical model based on the laboratory geometry of the sample</a:t>
            </a:r>
          </a:p>
          <a:p>
            <a:pPr marL="571500" indent="-571500">
              <a:buFont typeface="Wingdings" panose="05000000000000000000" pitchFamily="2" charset="2"/>
              <a:buChar char="§"/>
            </a:pPr>
            <a:r>
              <a:rPr lang="en-US" sz="4000" dirty="0"/>
              <a:t>Numerical simulation of fracture propagation</a:t>
            </a:r>
          </a:p>
          <a:p>
            <a:pPr marL="571500" indent="-571500">
              <a:buFont typeface="Wingdings" panose="05000000000000000000" pitchFamily="2" charset="2"/>
              <a:buChar char="§"/>
            </a:pPr>
            <a:r>
              <a:rPr lang="en-US" sz="4000" dirty="0"/>
              <a:t>Validation of the numerical model for experimental mechanical properties and shapes of fractures</a:t>
            </a:r>
          </a:p>
          <a:p>
            <a:pPr marL="571500" indent="-571500">
              <a:buFont typeface="Wingdings" panose="05000000000000000000" pitchFamily="2" charset="2"/>
              <a:buChar char="§"/>
            </a:pPr>
            <a:r>
              <a:rPr lang="en-US" sz="4000" dirty="0"/>
              <a:t>Investigation of the dependence of fracture initiation and propagation on various boundary conditions</a:t>
            </a:r>
            <a:endParaRPr lang="ru-RU" sz="4000" dirty="0"/>
          </a:p>
        </p:txBody>
      </p:sp>
      <p:sp>
        <p:nvSpPr>
          <p:cNvPr id="4" name="Номер слайда 3">
            <a:extLst>
              <a:ext uri="{FF2B5EF4-FFF2-40B4-BE49-F238E27FC236}">
                <a16:creationId xmlns:a16="http://schemas.microsoft.com/office/drawing/2014/main" id="{7CBE022C-5D66-42B8-9701-28D6E5393480}"/>
              </a:ext>
            </a:extLst>
          </p:cNvPr>
          <p:cNvSpPr>
            <a:spLocks noGrp="1"/>
          </p:cNvSpPr>
          <p:nvPr>
            <p:ph type="sldNum" idx="12"/>
          </p:nvPr>
        </p:nvSpPr>
        <p:spPr/>
        <p:txBody>
          <a:bodyPr/>
          <a:lstStyle/>
          <a:p>
            <a:fld id="{00000000-1234-1234-1234-123412341234}" type="slidenum">
              <a:rPr lang="ru-RU" smtClean="0"/>
              <a:pPr/>
              <a:t>4</a:t>
            </a:fld>
            <a:endParaRPr lang="ru-RU" dirty="0"/>
          </a:p>
        </p:txBody>
      </p:sp>
      <p:pic>
        <p:nvPicPr>
          <p:cNvPr id="2" name="Рисунок 1">
            <a:extLst>
              <a:ext uri="{FF2B5EF4-FFF2-40B4-BE49-F238E27FC236}">
                <a16:creationId xmlns:a16="http://schemas.microsoft.com/office/drawing/2014/main" id="{D11C5FA3-2EE9-DB68-7954-B2327DE8558E}"/>
              </a:ext>
            </a:extLst>
          </p:cNvPr>
          <p:cNvPicPr>
            <a:picLocks noChangeAspect="1"/>
          </p:cNvPicPr>
          <p:nvPr/>
        </p:nvPicPr>
        <p:blipFill>
          <a:blip r:embed="rId2"/>
          <a:stretch>
            <a:fillRect/>
          </a:stretch>
        </p:blipFill>
        <p:spPr>
          <a:xfrm>
            <a:off x="848948" y="231157"/>
            <a:ext cx="23044877" cy="1950889"/>
          </a:xfrm>
          <a:prstGeom prst="rect">
            <a:avLst/>
          </a:prstGeom>
        </p:spPr>
      </p:pic>
      <p:sp>
        <p:nvSpPr>
          <p:cNvPr id="9" name="Прямоугольник 8">
            <a:extLst>
              <a:ext uri="{FF2B5EF4-FFF2-40B4-BE49-F238E27FC236}">
                <a16:creationId xmlns:a16="http://schemas.microsoft.com/office/drawing/2014/main" id="{1A08FC7B-20DF-AA47-9E5B-9EFECC10FC16}"/>
              </a:ext>
            </a:extLst>
          </p:cNvPr>
          <p:cNvSpPr/>
          <p:nvPr/>
        </p:nvSpPr>
        <p:spPr>
          <a:xfrm>
            <a:off x="512968" y="544881"/>
            <a:ext cx="9020418" cy="1323439"/>
          </a:xfrm>
          <a:prstGeom prst="rect">
            <a:avLst/>
          </a:prstGeom>
          <a:noFill/>
        </p:spPr>
        <p:txBody>
          <a:bodyPr wrap="none" lIns="91440" tIns="45720" rIns="91440" bIns="45720">
            <a:spAutoFit/>
          </a:bodyPr>
          <a:lstStyle/>
          <a:p>
            <a:pPr algn="ctr"/>
            <a:r>
              <a:rPr lang="en-US" sz="8000" b="1" cap="none" spc="0" dirty="0">
                <a:ln w="0"/>
                <a:solidFill>
                  <a:schemeClr val="accent1"/>
                </a:solidFill>
                <a:effectLst>
                  <a:outerShdw blurRad="38100" dist="25400" dir="5400000" algn="ctr" rotWithShape="0">
                    <a:srgbClr val="6E747A">
                      <a:alpha val="43000"/>
                    </a:srgbClr>
                  </a:outerShdw>
                </a:effectLst>
                <a:latin typeface="+mj-lt"/>
              </a:rPr>
              <a:t>Research Goals</a:t>
            </a:r>
            <a:endParaRPr lang="ru-RU" sz="8000" b="1" cap="none" spc="0" dirty="0">
              <a:ln w="0"/>
              <a:solidFill>
                <a:schemeClr val="accent1"/>
              </a:solidFill>
              <a:effectLst>
                <a:outerShdw blurRad="38100" dist="25400" dir="5400000" algn="ctr" rotWithShape="0">
                  <a:srgbClr val="6E747A">
                    <a:alpha val="43000"/>
                  </a:srgbClr>
                </a:outerShdw>
              </a:effectLst>
              <a:latin typeface="+mj-lt"/>
            </a:endParaRPr>
          </a:p>
        </p:txBody>
      </p:sp>
    </p:spTree>
    <p:extLst>
      <p:ext uri="{BB962C8B-B14F-4D97-AF65-F5344CB8AC3E}">
        <p14:creationId xmlns:p14="http://schemas.microsoft.com/office/powerpoint/2010/main" val="7322451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Рисунок 17">
            <a:extLst>
              <a:ext uri="{FF2B5EF4-FFF2-40B4-BE49-F238E27FC236}">
                <a16:creationId xmlns:a16="http://schemas.microsoft.com/office/drawing/2014/main" id="{40EE006C-EAAA-F36F-1DE2-0FB0B3EDFD89}"/>
              </a:ext>
            </a:extLst>
          </p:cNvPr>
          <p:cNvPicPr>
            <a:picLocks noChangeAspect="1"/>
          </p:cNvPicPr>
          <p:nvPr/>
        </p:nvPicPr>
        <p:blipFill>
          <a:blip r:embed="rId2"/>
          <a:stretch>
            <a:fillRect/>
          </a:stretch>
        </p:blipFill>
        <p:spPr>
          <a:xfrm>
            <a:off x="868058" y="175408"/>
            <a:ext cx="23044877" cy="1950889"/>
          </a:xfrm>
          <a:prstGeom prst="rect">
            <a:avLst/>
          </a:prstGeom>
        </p:spPr>
      </p:pic>
      <p:sp>
        <p:nvSpPr>
          <p:cNvPr id="7" name="Заголовок 6">
            <a:extLst>
              <a:ext uri="{FF2B5EF4-FFF2-40B4-BE49-F238E27FC236}">
                <a16:creationId xmlns:a16="http://schemas.microsoft.com/office/drawing/2014/main" id="{54616ED7-07C7-4EAE-8BC0-F29D17B87B47}"/>
              </a:ext>
            </a:extLst>
          </p:cNvPr>
          <p:cNvSpPr>
            <a:spLocks noGrp="1"/>
          </p:cNvSpPr>
          <p:nvPr>
            <p:ph type="title"/>
          </p:nvPr>
        </p:nvSpPr>
        <p:spPr/>
        <p:txBody>
          <a:bodyPr/>
          <a:lstStyle/>
          <a:p>
            <a:r>
              <a:rPr lang="en-US" sz="7200" dirty="0"/>
              <a:t>Laboratory Experiment</a:t>
            </a:r>
            <a:endParaRPr lang="ru-RU" sz="7200" dirty="0"/>
          </a:p>
        </p:txBody>
      </p:sp>
      <p:sp>
        <p:nvSpPr>
          <p:cNvPr id="4" name="Номер слайда 3">
            <a:extLst>
              <a:ext uri="{FF2B5EF4-FFF2-40B4-BE49-F238E27FC236}">
                <a16:creationId xmlns:a16="http://schemas.microsoft.com/office/drawing/2014/main" id="{7CBE022C-5D66-42B8-9701-28D6E5393480}"/>
              </a:ext>
            </a:extLst>
          </p:cNvPr>
          <p:cNvSpPr>
            <a:spLocks noGrp="1"/>
          </p:cNvSpPr>
          <p:nvPr>
            <p:ph type="sldNum" idx="12"/>
          </p:nvPr>
        </p:nvSpPr>
        <p:spPr/>
        <p:txBody>
          <a:bodyPr/>
          <a:lstStyle/>
          <a:p>
            <a:fld id="{00000000-1234-1234-1234-123412341234}" type="slidenum">
              <a:rPr lang="ru-RU" smtClean="0"/>
              <a:pPr/>
              <a:t>5</a:t>
            </a:fld>
            <a:endParaRPr lang="ru-RU" dirty="0"/>
          </a:p>
        </p:txBody>
      </p:sp>
      <p:pic>
        <p:nvPicPr>
          <p:cNvPr id="5" name="Picture 2">
            <a:extLst>
              <a:ext uri="{FF2B5EF4-FFF2-40B4-BE49-F238E27FC236}">
                <a16:creationId xmlns:a16="http://schemas.microsoft.com/office/drawing/2014/main" id="{DDD4D830-B2BD-4B5B-9EE0-839EF61ED503}"/>
              </a:ext>
            </a:extLst>
          </p:cNvPr>
          <p:cNvPicPr>
            <a:picLocks noChangeAspect="1" noChangeArrowheads="1"/>
          </p:cNvPicPr>
          <p:nvPr/>
        </p:nvPicPr>
        <p:blipFill>
          <a:blip r:embed="rId3" cstate="print"/>
          <a:srcRect/>
          <a:stretch>
            <a:fillRect/>
          </a:stretch>
        </p:blipFill>
        <p:spPr bwMode="auto">
          <a:xfrm>
            <a:off x="785708" y="2498692"/>
            <a:ext cx="6846216" cy="4911206"/>
          </a:xfrm>
          <a:prstGeom prst="rect">
            <a:avLst/>
          </a:prstGeom>
          <a:noFill/>
          <a:ln w="9525">
            <a:noFill/>
            <a:miter lim="800000"/>
            <a:headEnd/>
            <a:tailEnd/>
          </a:ln>
        </p:spPr>
      </p:pic>
      <p:pic>
        <p:nvPicPr>
          <p:cNvPr id="6" name="Рисунок 5">
            <a:extLst>
              <a:ext uri="{FF2B5EF4-FFF2-40B4-BE49-F238E27FC236}">
                <a16:creationId xmlns:a16="http://schemas.microsoft.com/office/drawing/2014/main" id="{8277609F-2AC4-4FA2-AFA7-0AC53B698FB1}"/>
              </a:ext>
            </a:extLst>
          </p:cNvPr>
          <p:cNvPicPr>
            <a:picLocks/>
          </p:cNvPicPr>
          <p:nvPr/>
        </p:nvPicPr>
        <p:blipFill>
          <a:blip r:embed="rId4" cstate="print"/>
          <a:stretch>
            <a:fillRect/>
          </a:stretch>
        </p:blipFill>
        <p:spPr bwMode="auto">
          <a:xfrm>
            <a:off x="868058" y="8109379"/>
            <a:ext cx="5685314" cy="4313238"/>
          </a:xfrm>
          <a:prstGeom prst="rect">
            <a:avLst/>
          </a:prstGeom>
          <a:ln>
            <a:noFill/>
          </a:ln>
          <a:effectLst>
            <a:outerShdw blurRad="292100" dist="139700" dir="2700000" algn="tl" rotWithShape="0">
              <a:srgbClr val="333333">
                <a:alpha val="65000"/>
              </a:srgbClr>
            </a:outerShdw>
          </a:effectLst>
        </p:spPr>
      </p:pic>
      <p:pic>
        <p:nvPicPr>
          <p:cNvPr id="9" name="Picture 1">
            <a:extLst>
              <a:ext uri="{FF2B5EF4-FFF2-40B4-BE49-F238E27FC236}">
                <a16:creationId xmlns:a16="http://schemas.microsoft.com/office/drawing/2014/main" id="{DD9B436B-FFC7-4A93-B00E-5EC65CE86707}"/>
              </a:ext>
            </a:extLst>
          </p:cNvPr>
          <p:cNvPicPr>
            <a:picLocks noChangeAspect="1" noChangeArrowheads="1"/>
          </p:cNvPicPr>
          <p:nvPr/>
        </p:nvPicPr>
        <p:blipFill>
          <a:blip r:embed="rId5" cstate="print"/>
          <a:srcRect/>
          <a:stretch>
            <a:fillRect/>
          </a:stretch>
        </p:blipFill>
        <p:spPr bwMode="auto">
          <a:xfrm>
            <a:off x="8064663" y="7938120"/>
            <a:ext cx="5727848" cy="4279900"/>
          </a:xfrm>
          <a:prstGeom prst="rect">
            <a:avLst/>
          </a:prstGeom>
          <a:noFill/>
          <a:ln w="9525">
            <a:noFill/>
            <a:miter lim="800000"/>
            <a:headEnd/>
            <a:tailEnd/>
          </a:ln>
        </p:spPr>
      </p:pic>
      <p:pic>
        <p:nvPicPr>
          <p:cNvPr id="10" name="Объект 2">
            <a:extLst>
              <a:ext uri="{FF2B5EF4-FFF2-40B4-BE49-F238E27FC236}">
                <a16:creationId xmlns:a16="http://schemas.microsoft.com/office/drawing/2014/main" id="{F0206546-DA0E-4928-8340-AD393BE1927E}"/>
              </a:ext>
            </a:extLst>
          </p:cNvPr>
          <p:cNvPicPr>
            <a:picLocks noChangeAspect="1"/>
          </p:cNvPicPr>
          <p:nvPr/>
        </p:nvPicPr>
        <p:blipFill rotWithShape="1">
          <a:blip r:embed="rId6">
            <a:extLst>
              <a:ext uri="{28A0092B-C50C-407E-A947-70E740481C1C}">
                <a14:useLocalDpi xmlns:a14="http://schemas.microsoft.com/office/drawing/2010/main" val="0"/>
              </a:ext>
            </a:extLst>
          </a:blip>
          <a:srcRect l="1129" t="8126" r="3420" b="3090"/>
          <a:stretch/>
        </p:blipFill>
        <p:spPr>
          <a:xfrm>
            <a:off x="7652065" y="2455458"/>
            <a:ext cx="6202076" cy="4683956"/>
          </a:xfrm>
          <a:prstGeom prst="rect">
            <a:avLst/>
          </a:prstGeom>
        </p:spPr>
      </p:pic>
      <p:pic>
        <p:nvPicPr>
          <p:cNvPr id="2" name="Рисунок 1">
            <a:extLst>
              <a:ext uri="{FF2B5EF4-FFF2-40B4-BE49-F238E27FC236}">
                <a16:creationId xmlns:a16="http://schemas.microsoft.com/office/drawing/2014/main" id="{C9CDBF31-F038-78FC-09C2-E33F5C60CA89}"/>
              </a:ext>
            </a:extLst>
          </p:cNvPr>
          <p:cNvPicPr>
            <a:picLocks noChangeAspect="1"/>
          </p:cNvPicPr>
          <p:nvPr/>
        </p:nvPicPr>
        <p:blipFill>
          <a:blip r:embed="rId7"/>
          <a:stretch>
            <a:fillRect/>
          </a:stretch>
        </p:blipFill>
        <p:spPr>
          <a:xfrm>
            <a:off x="13792511" y="2513972"/>
            <a:ext cx="10823966" cy="3782253"/>
          </a:xfrm>
          <a:prstGeom prst="rect">
            <a:avLst/>
          </a:prstGeom>
        </p:spPr>
      </p:pic>
      <p:pic>
        <p:nvPicPr>
          <p:cNvPr id="3" name="Рисунок 2">
            <a:extLst>
              <a:ext uri="{FF2B5EF4-FFF2-40B4-BE49-F238E27FC236}">
                <a16:creationId xmlns:a16="http://schemas.microsoft.com/office/drawing/2014/main" id="{98DEEB4D-594D-0633-00C0-9770892308F7}"/>
              </a:ext>
            </a:extLst>
          </p:cNvPr>
          <p:cNvPicPr>
            <a:picLocks noChangeAspect="1"/>
          </p:cNvPicPr>
          <p:nvPr/>
        </p:nvPicPr>
        <p:blipFill>
          <a:blip r:embed="rId8"/>
          <a:stretch>
            <a:fillRect/>
          </a:stretch>
        </p:blipFill>
        <p:spPr>
          <a:xfrm>
            <a:off x="14503760" y="7339133"/>
            <a:ext cx="4462659" cy="4322439"/>
          </a:xfrm>
          <a:prstGeom prst="rect">
            <a:avLst/>
          </a:prstGeom>
        </p:spPr>
      </p:pic>
      <p:pic>
        <p:nvPicPr>
          <p:cNvPr id="11" name="Рисунок 10">
            <a:extLst>
              <a:ext uri="{FF2B5EF4-FFF2-40B4-BE49-F238E27FC236}">
                <a16:creationId xmlns:a16="http://schemas.microsoft.com/office/drawing/2014/main" id="{3B532EF1-7CA6-118C-9EBD-88BBFB82C8E2}"/>
              </a:ext>
            </a:extLst>
          </p:cNvPr>
          <p:cNvPicPr>
            <a:picLocks noChangeAspect="1"/>
          </p:cNvPicPr>
          <p:nvPr/>
        </p:nvPicPr>
        <p:blipFill>
          <a:blip r:embed="rId9"/>
          <a:stretch>
            <a:fillRect/>
          </a:stretch>
        </p:blipFill>
        <p:spPr>
          <a:xfrm>
            <a:off x="19653481" y="7325283"/>
            <a:ext cx="4298053" cy="4322439"/>
          </a:xfrm>
          <a:prstGeom prst="rect">
            <a:avLst/>
          </a:prstGeom>
          <a:noFill/>
        </p:spPr>
      </p:pic>
      <p:sp>
        <p:nvSpPr>
          <p:cNvPr id="15" name="TextBox 14">
            <a:extLst>
              <a:ext uri="{FF2B5EF4-FFF2-40B4-BE49-F238E27FC236}">
                <a16:creationId xmlns:a16="http://schemas.microsoft.com/office/drawing/2014/main" id="{0D0443A8-24FD-2FB2-FE67-5EE40F69F72F}"/>
              </a:ext>
            </a:extLst>
          </p:cNvPr>
          <p:cNvSpPr txBox="1"/>
          <p:nvPr/>
        </p:nvSpPr>
        <p:spPr>
          <a:xfrm>
            <a:off x="15435863" y="6411574"/>
            <a:ext cx="7574134" cy="523220"/>
          </a:xfrm>
          <a:prstGeom prst="rect">
            <a:avLst/>
          </a:prstGeom>
          <a:noFill/>
        </p:spPr>
        <p:txBody>
          <a:bodyPr wrap="square">
            <a:spAutoFit/>
          </a:bodyPr>
          <a:lstStyle/>
          <a:p>
            <a:pPr algn="ctr"/>
            <a:r>
              <a:rPr lang="en-US" sz="2800" i="1" u="sng" dirty="0">
                <a:effectLst>
                  <a:outerShdw blurRad="38100" dist="38100" dir="2700000" algn="tl">
                    <a:srgbClr val="000000">
                      <a:alpha val="43137"/>
                    </a:srgbClr>
                  </a:outerShdw>
                </a:effectLst>
                <a:latin typeface="Franklin Gothic Book" panose="020B0503020102020204" pitchFamily="34" charset="0"/>
              </a:rPr>
              <a:t>Horizontal fractures</a:t>
            </a:r>
            <a:endParaRPr lang="ru-RU" sz="2800" i="1" u="sng" dirty="0">
              <a:effectLst>
                <a:outerShdw blurRad="38100" dist="38100" dir="2700000" algn="tl">
                  <a:srgbClr val="000000">
                    <a:alpha val="43137"/>
                  </a:srgbClr>
                </a:outerShdw>
              </a:effectLst>
              <a:latin typeface="Franklin Gothic Book" panose="020B0503020102020204" pitchFamily="34" charset="0"/>
            </a:endParaRPr>
          </a:p>
        </p:txBody>
      </p:sp>
      <p:sp>
        <p:nvSpPr>
          <p:cNvPr id="17" name="TextBox 16">
            <a:extLst>
              <a:ext uri="{FF2B5EF4-FFF2-40B4-BE49-F238E27FC236}">
                <a16:creationId xmlns:a16="http://schemas.microsoft.com/office/drawing/2014/main" id="{95780C6A-6483-EF5E-5900-4294E5D4D7BE}"/>
              </a:ext>
            </a:extLst>
          </p:cNvPr>
          <p:cNvSpPr txBox="1"/>
          <p:nvPr/>
        </p:nvSpPr>
        <p:spPr>
          <a:xfrm>
            <a:off x="15139161" y="11776921"/>
            <a:ext cx="8562313" cy="672172"/>
          </a:xfrm>
          <a:prstGeom prst="rect">
            <a:avLst/>
          </a:prstGeom>
          <a:noFill/>
        </p:spPr>
        <p:txBody>
          <a:bodyPr wrap="square">
            <a:spAutoFit/>
          </a:bodyPr>
          <a:lstStyle>
            <a:defPPr marR="0" algn="l" rtl="0">
              <a:lnSpc>
                <a:spcPct val="100000"/>
              </a:lnSpc>
              <a:spcBef>
                <a:spcPts val="0"/>
              </a:spcBef>
              <a:spcAft>
                <a:spcPts val="0"/>
              </a:spcAft>
            </a:defPPr>
            <a:lvl1pPr algn="ctr">
              <a:defRPr sz="2800" i="1" u="sng">
                <a:effectLst>
                  <a:outerShdw blurRad="38100" dist="38100" dir="2700000" algn="tl">
                    <a:srgbClr val="000000">
                      <a:alpha val="43137"/>
                    </a:srgbClr>
                  </a:outerShdw>
                </a:effectLst>
                <a:latin typeface="Franklin Gothic Book" panose="020B0503020102020204" pitchFamily="34" charset="0"/>
              </a:defRPr>
            </a:lvl1pPr>
          </a:lstStyle>
          <a:p>
            <a:r>
              <a:rPr lang="en-US"/>
              <a:t>V</a:t>
            </a:r>
            <a:r>
              <a:rPr lang="en-US" dirty="0"/>
              <a:t>ertical fractures</a:t>
            </a:r>
            <a:endParaRPr lang="ru-RU" dirty="0"/>
          </a:p>
        </p:txBody>
      </p:sp>
    </p:spTree>
    <p:extLst>
      <p:ext uri="{BB962C8B-B14F-4D97-AF65-F5344CB8AC3E}">
        <p14:creationId xmlns:p14="http://schemas.microsoft.com/office/powerpoint/2010/main" val="41921143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463F3F37-AC6F-614B-6607-DA545FEF00E5}"/>
              </a:ext>
            </a:extLst>
          </p:cNvPr>
          <p:cNvPicPr>
            <a:picLocks noChangeAspect="1"/>
          </p:cNvPicPr>
          <p:nvPr/>
        </p:nvPicPr>
        <p:blipFill>
          <a:blip r:embed="rId2"/>
          <a:stretch>
            <a:fillRect/>
          </a:stretch>
        </p:blipFill>
        <p:spPr>
          <a:xfrm>
            <a:off x="735353" y="187012"/>
            <a:ext cx="23044877" cy="1950889"/>
          </a:xfrm>
          <a:prstGeom prst="rect">
            <a:avLst/>
          </a:prstGeom>
        </p:spPr>
      </p:pic>
      <p:sp>
        <p:nvSpPr>
          <p:cNvPr id="7" name="Заголовок 6">
            <a:extLst>
              <a:ext uri="{FF2B5EF4-FFF2-40B4-BE49-F238E27FC236}">
                <a16:creationId xmlns:a16="http://schemas.microsoft.com/office/drawing/2014/main" id="{54616ED7-07C7-4EAE-8BC0-F29D17B87B47}"/>
              </a:ext>
            </a:extLst>
          </p:cNvPr>
          <p:cNvSpPr>
            <a:spLocks noGrp="1"/>
          </p:cNvSpPr>
          <p:nvPr>
            <p:ph type="title"/>
          </p:nvPr>
        </p:nvSpPr>
        <p:spPr>
          <a:xfrm>
            <a:off x="882469" y="560160"/>
            <a:ext cx="23093252" cy="1906395"/>
          </a:xfrm>
        </p:spPr>
        <p:txBody>
          <a:bodyPr/>
          <a:lstStyle/>
          <a:p>
            <a:r>
              <a:rPr lang="en-US" dirty="0"/>
              <a:t>General Equations</a:t>
            </a:r>
            <a:endParaRPr lang="ru-RU" dirty="0"/>
          </a:p>
        </p:txBody>
      </p:sp>
      <p:sp>
        <p:nvSpPr>
          <p:cNvPr id="4" name="Номер слайда 3">
            <a:extLst>
              <a:ext uri="{FF2B5EF4-FFF2-40B4-BE49-F238E27FC236}">
                <a16:creationId xmlns:a16="http://schemas.microsoft.com/office/drawing/2014/main" id="{7CBE022C-5D66-42B8-9701-28D6E5393480}"/>
              </a:ext>
            </a:extLst>
          </p:cNvPr>
          <p:cNvSpPr>
            <a:spLocks noGrp="1"/>
          </p:cNvSpPr>
          <p:nvPr>
            <p:ph type="sldNum" idx="12"/>
          </p:nvPr>
        </p:nvSpPr>
        <p:spPr/>
        <p:txBody>
          <a:bodyPr/>
          <a:lstStyle/>
          <a:p>
            <a:fld id="{00000000-1234-1234-1234-123412341234}" type="slidenum">
              <a:rPr lang="ru-RU" smtClean="0"/>
              <a:pPr/>
              <a:t>6</a:t>
            </a:fld>
            <a:endParaRPr lang="ru-RU" dirty="0"/>
          </a:p>
        </p:txBody>
      </p:sp>
      <p:sp>
        <p:nvSpPr>
          <p:cNvPr id="5" name="Номер слайда 1">
            <a:extLst>
              <a:ext uri="{FF2B5EF4-FFF2-40B4-BE49-F238E27FC236}">
                <a16:creationId xmlns:a16="http://schemas.microsoft.com/office/drawing/2014/main" id="{CADB06F6-C25B-45C8-B7FF-6AFB68AF82EA}"/>
              </a:ext>
            </a:extLst>
          </p:cNvPr>
          <p:cNvSpPr txBox="1">
            <a:spLocks/>
          </p:cNvSpPr>
          <p:nvPr/>
        </p:nvSpPr>
        <p:spPr>
          <a:xfrm>
            <a:off x="22925650" y="12435243"/>
            <a:ext cx="1484726" cy="1049600"/>
          </a:xfrm>
          <a:prstGeom prst="rect">
            <a:avLst/>
          </a:prstGeom>
          <a:noFill/>
          <a:ln>
            <a:noFill/>
          </a:ln>
        </p:spPr>
        <p:txBody>
          <a:bodyPr lIns="91425" tIns="91425" rIns="91425" bIns="91425" anchor="ctr" anchorCtr="0">
            <a:noAutofit/>
          </a:bodyPr>
          <a:lstStyle>
            <a:defPPr marR="0" algn="l" rtl="0">
              <a:lnSpc>
                <a:spcPct val="100000"/>
              </a:lnSpc>
              <a:spcBef>
                <a:spcPts val="0"/>
              </a:spcBef>
              <a:spcAft>
                <a:spcPts val="0"/>
              </a:spcAft>
            </a:defPPr>
            <a:lvl1pPr marR="0" algn="r" rtl="0">
              <a:lnSpc>
                <a:spcPct val="100000"/>
              </a:lnSpc>
              <a:spcBef>
                <a:spcPts val="0"/>
              </a:spcBef>
              <a:spcAft>
                <a:spcPts val="0"/>
              </a:spcAft>
              <a:buNone/>
              <a:defRPr lang="ru" sz="2800" b="1" i="0" u="none" strike="noStrike" cap="none" baseline="0" smtClean="0">
                <a:solidFill>
                  <a:srgbClr val="92C5EB"/>
                </a:solidFill>
                <a:latin typeface="Segoe UI" panose="020B0502040204020203" pitchFamily="34" charset="0"/>
                <a:ea typeface="Arial"/>
                <a:cs typeface="Segoe UI" panose="020B0502040204020203" pitchFamily="34" charset="0"/>
                <a:sym typeface="Arial"/>
              </a:defRPr>
            </a:lvl1pPr>
            <a:lvl2pPr marR="0" algn="l" rtl="0">
              <a:lnSpc>
                <a:spcPct val="100000"/>
              </a:lnSpc>
              <a:spcBef>
                <a:spcPts val="0"/>
              </a:spcBef>
              <a:spcAft>
                <a:spcPts val="0"/>
              </a:spcAft>
              <a:buNone/>
              <a:defRPr sz="3768"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3768"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3768"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3768"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3768"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3768"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3768"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3768" b="0" i="0" u="none" strike="noStrike" cap="none" baseline="0">
                <a:solidFill>
                  <a:srgbClr val="000000"/>
                </a:solidFill>
                <a:latin typeface="Arial"/>
                <a:ea typeface="Arial"/>
                <a:cs typeface="Arial"/>
                <a:sym typeface="Arial"/>
              </a:defRPr>
            </a:lvl9pPr>
          </a:lstStyle>
          <a:p>
            <a:fld id="{A18E45DD-48D5-48E1-955A-6CA5E867A149}" type="slidenum">
              <a:rPr lang="ru-RU" smtClean="0"/>
              <a:pPr/>
              <a:t>6</a:t>
            </a:fld>
            <a:endParaRPr lang="ru-RU"/>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3B5D4FA6-2568-445A-B946-6AE12F77638A}"/>
                  </a:ext>
                </a:extLst>
              </p:cNvPr>
              <p:cNvSpPr txBox="1"/>
              <p:nvPr/>
            </p:nvSpPr>
            <p:spPr>
              <a:xfrm>
                <a:off x="1191247" y="3323699"/>
                <a:ext cx="9331420" cy="6340197"/>
              </a:xfrm>
              <a:prstGeom prst="rect">
                <a:avLst/>
              </a:prstGeom>
              <a:noFill/>
            </p:spPr>
            <p:txBody>
              <a:bodyPr wrap="square">
                <a:spAutoFit/>
              </a:bodyPr>
              <a:lstStyle/>
              <a:p>
                <a:pPr algn="ctr">
                  <a:lnSpc>
                    <a:spcPct val="150000"/>
                  </a:lnSpc>
                </a:pPr>
                <a:r>
                  <a:rPr lang="en-US" sz="4000" i="0" dirty="0">
                    <a:solidFill>
                      <a:srgbClr val="000000"/>
                    </a:solidFill>
                    <a:effectLst>
                      <a:outerShdw blurRad="38100" dist="38100" dir="2700000" algn="tl">
                        <a:srgbClr val="000000">
                          <a:alpha val="43137"/>
                        </a:srgbClr>
                      </a:outerShdw>
                    </a:effectLst>
                    <a:latin typeface="+mn-lt"/>
                  </a:rPr>
                  <a:t>Mohr–Coulomb failure criterion:</a:t>
                </a:r>
              </a:p>
              <a:p>
                <a:pPr indent="504190" algn="ctr">
                  <a:lnSpc>
                    <a:spcPct val="150000"/>
                  </a:lnSpc>
                  <a:spcAft>
                    <a:spcPts val="1600"/>
                  </a:spcAft>
                </a:pPr>
                <a:r>
                  <a:rPr lang="ru-RU" sz="4000" b="0" dirty="0">
                    <a:ea typeface="Calibri" panose="020F0502020204030204" pitchFamily="34" charset="0"/>
                    <a:cs typeface="Times New Roman" panose="02020603050405020304" pitchFamily="18" charset="0"/>
                  </a:rPr>
                  <a:t> </a:t>
                </a:r>
                <a14:m>
                  <m:oMath xmlns:m="http://schemas.openxmlformats.org/officeDocument/2006/math">
                    <m:r>
                      <a:rPr lang="ru-RU" sz="4000" b="0" i="1" smtClean="0">
                        <a:latin typeface="Cambria Math" panose="02040503050406030204" pitchFamily="18" charset="0"/>
                        <a:ea typeface="Calibri" panose="020F0502020204030204" pitchFamily="34" charset="0"/>
                        <a:cs typeface="Times New Roman" panose="02020603050405020304" pitchFamily="18" charset="0"/>
                      </a:rPr>
                      <m:t>𝜏</m:t>
                    </m:r>
                    <m:r>
                      <a:rPr lang="ru-RU" sz="4000" b="0" smtClean="0">
                        <a:latin typeface="Cambria Math" panose="02040503050406030204" pitchFamily="18" charset="0"/>
                        <a:ea typeface="Calibri" panose="020F0502020204030204" pitchFamily="34" charset="0"/>
                        <a:cs typeface="Times New Roman" panose="02020603050405020304" pitchFamily="18" charset="0"/>
                      </a:rPr>
                      <m:t>=</m:t>
                    </m:r>
                    <m:r>
                      <a:rPr lang="ru-RU" sz="4000" b="0" i="1" smtClean="0">
                        <a:latin typeface="Cambria Math" panose="02040503050406030204" pitchFamily="18" charset="0"/>
                        <a:ea typeface="Calibri" panose="020F0502020204030204" pitchFamily="34" charset="0"/>
                        <a:cs typeface="Times New Roman" panose="02020603050405020304" pitchFamily="18" charset="0"/>
                      </a:rPr>
                      <m:t>𝜎</m:t>
                    </m:r>
                    <m:func>
                      <m:funcPr>
                        <m:ctrlPr>
                          <a:rPr lang="ru-RU" sz="4000" i="1">
                            <a:latin typeface="Cambria Math" panose="02040503050406030204" pitchFamily="18" charset="0"/>
                            <a:ea typeface="Calibri" panose="020F0502020204030204" pitchFamily="34" charset="0"/>
                            <a:cs typeface="Times New Roman" panose="02020603050405020304" pitchFamily="18" charset="0"/>
                          </a:rPr>
                        </m:ctrlPr>
                      </m:funcPr>
                      <m:fName>
                        <m:r>
                          <a:rPr lang="ru-RU" sz="4000" b="0" i="1" smtClean="0">
                            <a:latin typeface="Cambria Math" panose="02040503050406030204" pitchFamily="18" charset="0"/>
                            <a:ea typeface="Calibri" panose="020F0502020204030204" pitchFamily="34" charset="0"/>
                            <a:cs typeface="Times New Roman" panose="02020603050405020304" pitchFamily="18" charset="0"/>
                          </a:rPr>
                          <m:t>𝑡𝑎𝑛</m:t>
                        </m:r>
                      </m:fName>
                      <m:e>
                        <m:d>
                          <m:dPr>
                            <m:ctrlPr>
                              <a:rPr lang="ru-RU" sz="4000" i="1">
                                <a:latin typeface="Cambria Math" panose="02040503050406030204" pitchFamily="18" charset="0"/>
                                <a:ea typeface="Calibri" panose="020F0502020204030204" pitchFamily="34" charset="0"/>
                                <a:cs typeface="Times New Roman" panose="02020603050405020304" pitchFamily="18" charset="0"/>
                              </a:rPr>
                            </m:ctrlPr>
                          </m:dPr>
                          <m:e>
                            <m:r>
                              <a:rPr lang="ru-RU" sz="4000" b="0" i="1" smtClean="0">
                                <a:latin typeface="Cambria Math" panose="02040503050406030204" pitchFamily="18" charset="0"/>
                                <a:ea typeface="Calibri" panose="020F0502020204030204" pitchFamily="34" charset="0"/>
                                <a:cs typeface="Times New Roman" panose="02020603050405020304" pitchFamily="18" charset="0"/>
                              </a:rPr>
                              <m:t>𝜑</m:t>
                            </m:r>
                          </m:e>
                        </m:d>
                      </m:e>
                    </m:func>
                    <m:r>
                      <a:rPr lang="ru-RU" sz="4000" b="0" smtClean="0">
                        <a:latin typeface="Cambria Math" panose="02040503050406030204" pitchFamily="18" charset="0"/>
                        <a:ea typeface="Calibri" panose="020F0502020204030204" pitchFamily="34" charset="0"/>
                        <a:cs typeface="Times New Roman" panose="02020603050405020304" pitchFamily="18" charset="0"/>
                      </a:rPr>
                      <m:t>+</m:t>
                    </m:r>
                    <m:r>
                      <a:rPr lang="ru-RU" sz="4000" b="0" i="1" smtClean="0">
                        <a:latin typeface="Cambria Math" panose="02040503050406030204" pitchFamily="18" charset="0"/>
                        <a:ea typeface="Calibri" panose="020F0502020204030204" pitchFamily="34" charset="0"/>
                        <a:cs typeface="Times New Roman" panose="02020603050405020304" pitchFamily="18" charset="0"/>
                      </a:rPr>
                      <m:t>𝑐</m:t>
                    </m:r>
                  </m:oMath>
                </a14:m>
                <a:endParaRPr lang="ru-RU" sz="4000" dirty="0">
                  <a:latin typeface="+mn-lt"/>
                  <a:ea typeface="Calibri" panose="020F0502020204030204" pitchFamily="34" charset="0"/>
                  <a:cs typeface="Times New Roman" panose="02020603050405020304" pitchFamily="18" charset="0"/>
                </a:endParaRPr>
              </a:p>
              <a:p>
                <a:pPr indent="504190" algn="ctr">
                  <a:lnSpc>
                    <a:spcPct val="150000"/>
                  </a:lnSpc>
                  <a:spcAft>
                    <a:spcPts val="1600"/>
                  </a:spcAft>
                </a:pPr>
                <a14:m>
                  <m:oMath xmlns:m="http://schemas.openxmlformats.org/officeDocument/2006/math">
                    <m:r>
                      <a:rPr lang="ru-RU" sz="4000" b="0" i="1" smtClean="0">
                        <a:latin typeface="Cambria Math" panose="02040503050406030204" pitchFamily="18" charset="0"/>
                        <a:ea typeface="Calibri" panose="020F0502020204030204" pitchFamily="34" charset="0"/>
                        <a:cs typeface="Times New Roman" panose="02020603050405020304" pitchFamily="18" charset="0"/>
                      </a:rPr>
                      <m:t>𝜏</m:t>
                    </m:r>
                  </m:oMath>
                </a14:m>
                <a:r>
                  <a:rPr lang="ru-RU" sz="4000" dirty="0">
                    <a:latin typeface="+mn-lt"/>
                    <a:ea typeface="Calibri" panose="020F0502020204030204" pitchFamily="34" charset="0"/>
                    <a:cs typeface="Times New Roman" panose="02020603050405020304" pitchFamily="18" charset="0"/>
                  </a:rPr>
                  <a:t> – </a:t>
                </a:r>
                <a:r>
                  <a:rPr lang="en-US" sz="4000" dirty="0">
                    <a:latin typeface="+mn-lt"/>
                  </a:rPr>
                  <a:t>shear strength</a:t>
                </a:r>
                <a:r>
                  <a:rPr lang="ru-RU" sz="4000" dirty="0">
                    <a:latin typeface="+mn-lt"/>
                    <a:ea typeface="Calibri" panose="020F0502020204030204" pitchFamily="34" charset="0"/>
                    <a:cs typeface="Times New Roman" panose="02020603050405020304" pitchFamily="18" charset="0"/>
                  </a:rPr>
                  <a:t>, </a:t>
                </a:r>
              </a:p>
              <a:p>
                <a:pPr indent="504190" algn="ctr">
                  <a:lnSpc>
                    <a:spcPct val="150000"/>
                  </a:lnSpc>
                  <a:spcAft>
                    <a:spcPts val="1600"/>
                  </a:spcAft>
                </a:pPr>
                <a14:m>
                  <m:oMath xmlns:m="http://schemas.openxmlformats.org/officeDocument/2006/math">
                    <m:r>
                      <a:rPr lang="ru-RU" sz="4000" b="0" i="1" smtClean="0">
                        <a:latin typeface="Cambria Math" panose="02040503050406030204" pitchFamily="18" charset="0"/>
                        <a:ea typeface="Cambria Math" panose="02040503050406030204" pitchFamily="18" charset="0"/>
                        <a:cs typeface="Times New Roman" panose="02020603050405020304" pitchFamily="18" charset="0"/>
                      </a:rPr>
                      <m:t>𝜎</m:t>
                    </m:r>
                  </m:oMath>
                </a14:m>
                <a:r>
                  <a:rPr lang="ru-RU" sz="4000" dirty="0">
                    <a:latin typeface="+mn-lt"/>
                    <a:ea typeface="Calibri" panose="020F0502020204030204" pitchFamily="34" charset="0"/>
                    <a:cs typeface="Times New Roman" panose="02020603050405020304" pitchFamily="18" charset="0"/>
                  </a:rPr>
                  <a:t> – </a:t>
                </a:r>
                <a:r>
                  <a:rPr lang="en-US" sz="4000" dirty="0">
                    <a:latin typeface="+mn-lt"/>
                    <a:ea typeface="Calibri" panose="020F0502020204030204" pitchFamily="34" charset="0"/>
                    <a:cs typeface="Times New Roman" panose="02020603050405020304" pitchFamily="18" charset="0"/>
                  </a:rPr>
                  <a:t>normal stress</a:t>
                </a:r>
                <a:r>
                  <a:rPr lang="ru-RU" sz="4000" dirty="0">
                    <a:latin typeface="+mn-lt"/>
                    <a:ea typeface="Calibri" panose="020F0502020204030204" pitchFamily="34" charset="0"/>
                    <a:cs typeface="Times New Roman" panose="02020603050405020304" pitchFamily="18" charset="0"/>
                  </a:rPr>
                  <a:t>, </a:t>
                </a:r>
              </a:p>
              <a:p>
                <a:pPr indent="504190" algn="ctr">
                  <a:lnSpc>
                    <a:spcPct val="150000"/>
                  </a:lnSpc>
                  <a:spcAft>
                    <a:spcPts val="1600"/>
                  </a:spcAft>
                </a:pPr>
                <a14:m>
                  <m:oMath xmlns:m="http://schemas.openxmlformats.org/officeDocument/2006/math">
                    <m:r>
                      <a:rPr lang="ru-RU" sz="4000" b="0" i="1" smtClean="0">
                        <a:latin typeface="Cambria Math" panose="02040503050406030204" pitchFamily="18" charset="0"/>
                        <a:ea typeface="Cambria Math" panose="02040503050406030204" pitchFamily="18" charset="0"/>
                        <a:cs typeface="Times New Roman" panose="02020603050405020304" pitchFamily="18" charset="0"/>
                      </a:rPr>
                      <m:t>𝜑</m:t>
                    </m:r>
                  </m:oMath>
                </a14:m>
                <a:r>
                  <a:rPr lang="ru-RU" sz="4000" dirty="0">
                    <a:latin typeface="+mn-lt"/>
                    <a:ea typeface="Calibri" panose="020F0502020204030204" pitchFamily="34" charset="0"/>
                    <a:cs typeface="Times New Roman" panose="02020603050405020304" pitchFamily="18" charset="0"/>
                  </a:rPr>
                  <a:t>– </a:t>
                </a:r>
                <a:r>
                  <a:rPr lang="en-US" sz="4000" dirty="0">
                    <a:latin typeface="+mn-lt"/>
                  </a:rPr>
                  <a:t>angle of internal friction</a:t>
                </a:r>
                <a:r>
                  <a:rPr lang="ru-RU" sz="4000" dirty="0">
                    <a:latin typeface="+mn-lt"/>
                    <a:ea typeface="Calibri" panose="020F0502020204030204" pitchFamily="34" charset="0"/>
                    <a:cs typeface="Times New Roman" panose="02020603050405020304" pitchFamily="18" charset="0"/>
                  </a:rPr>
                  <a:t>,</a:t>
                </a:r>
              </a:p>
              <a:p>
                <a:pPr indent="504190" algn="ctr">
                  <a:lnSpc>
                    <a:spcPct val="150000"/>
                  </a:lnSpc>
                  <a:spcAft>
                    <a:spcPts val="1600"/>
                  </a:spcAft>
                </a:pPr>
                <a14:m>
                  <m:oMath xmlns:m="http://schemas.openxmlformats.org/officeDocument/2006/math">
                    <m:r>
                      <a:rPr lang="ru-RU" sz="4000" b="0" i="1" smtClean="0">
                        <a:latin typeface="Cambria Math" panose="02040503050406030204" pitchFamily="18" charset="0"/>
                        <a:ea typeface="Calibri" panose="020F0502020204030204" pitchFamily="34" charset="0"/>
                        <a:cs typeface="Times New Roman" panose="02020603050405020304" pitchFamily="18" charset="0"/>
                      </a:rPr>
                      <m:t>с</m:t>
                    </m:r>
                  </m:oMath>
                </a14:m>
                <a:r>
                  <a:rPr lang="ru-RU" sz="4000" dirty="0">
                    <a:latin typeface="+mn-lt"/>
                    <a:ea typeface="Calibri" panose="020F0502020204030204" pitchFamily="34" charset="0"/>
                    <a:cs typeface="Times New Roman" panose="02020603050405020304" pitchFamily="18" charset="0"/>
                  </a:rPr>
                  <a:t> – </a:t>
                </a:r>
                <a:r>
                  <a:rPr lang="en-US" sz="4000" dirty="0">
                    <a:latin typeface="+mn-lt"/>
                    <a:ea typeface="Calibri" panose="020F0502020204030204" pitchFamily="34" charset="0"/>
                    <a:cs typeface="Times New Roman" panose="02020603050405020304" pitchFamily="18" charset="0"/>
                  </a:rPr>
                  <a:t>cohesion</a:t>
                </a:r>
                <a:endParaRPr lang="ru-RU" sz="4000" dirty="0">
                  <a:latin typeface="+mn-lt"/>
                  <a:ea typeface="Calibri" panose="020F0502020204030204" pitchFamily="34" charset="0"/>
                  <a:cs typeface="Times New Roman" panose="02020603050405020304" pitchFamily="18" charset="0"/>
                </a:endParaRPr>
              </a:p>
            </p:txBody>
          </p:sp>
        </mc:Choice>
        <mc:Fallback xmlns="">
          <p:sp>
            <p:nvSpPr>
              <p:cNvPr id="6" name="TextBox 5">
                <a:extLst>
                  <a:ext uri="{FF2B5EF4-FFF2-40B4-BE49-F238E27FC236}">
                    <a16:creationId xmlns:a16="http://schemas.microsoft.com/office/drawing/2014/main" id="{3B5D4FA6-2568-445A-B946-6AE12F77638A}"/>
                  </a:ext>
                </a:extLst>
              </p:cNvPr>
              <p:cNvSpPr txBox="1">
                <a:spLocks noRot="1" noChangeAspect="1" noMove="1" noResize="1" noEditPoints="1" noAdjustHandles="1" noChangeArrowheads="1" noChangeShapeType="1" noTextEdit="1"/>
              </p:cNvSpPr>
              <p:nvPr/>
            </p:nvSpPr>
            <p:spPr>
              <a:xfrm>
                <a:off x="1191247" y="3323699"/>
                <a:ext cx="9331420" cy="6340197"/>
              </a:xfrm>
              <a:prstGeom prst="rect">
                <a:avLst/>
              </a:prstGeom>
              <a:blipFill>
                <a:blip r:embed="rId3"/>
                <a:stretch>
                  <a:fillRect b="-3173"/>
                </a:stretch>
              </a:blipFill>
            </p:spPr>
            <p:txBody>
              <a:bodyPr/>
              <a:lstStyle/>
              <a:p>
                <a:r>
                  <a:rPr lang="ru-RU">
                    <a:noFill/>
                  </a:rPr>
                  <a:t> </a:t>
                </a:r>
              </a:p>
            </p:txBody>
          </p:sp>
        </mc:Fallback>
      </mc:AlternateContent>
      <p:sp>
        <p:nvSpPr>
          <p:cNvPr id="10" name="Прямоугольник 9">
            <a:extLst>
              <a:ext uri="{FF2B5EF4-FFF2-40B4-BE49-F238E27FC236}">
                <a16:creationId xmlns:a16="http://schemas.microsoft.com/office/drawing/2014/main" id="{34F821DC-43C0-4652-B832-8221A39C2956}"/>
              </a:ext>
            </a:extLst>
          </p:cNvPr>
          <p:cNvSpPr/>
          <p:nvPr/>
        </p:nvSpPr>
        <p:spPr>
          <a:xfrm>
            <a:off x="15715172" y="3323699"/>
            <a:ext cx="5984009" cy="1620957"/>
          </a:xfrm>
          <a:prstGeom prst="rect">
            <a:avLst/>
          </a:prstGeom>
          <a:noFill/>
        </p:spPr>
        <p:txBody>
          <a:bodyPr wrap="none" lIns="182880" tIns="91440" rIns="182880" bIns="91440">
            <a:spAutoFit/>
          </a:bodyPr>
          <a:lstStyle/>
          <a:p>
            <a:pPr indent="504190" algn="ctr">
              <a:spcAft>
                <a:spcPts val="1600"/>
              </a:spcAft>
            </a:pPr>
            <a:r>
              <a:rPr lang="en-US" sz="4000" b="0" i="0" dirty="0">
                <a:solidFill>
                  <a:srgbClr val="202122"/>
                </a:solidFill>
                <a:effectLst>
                  <a:outerShdw blurRad="38100" dist="38100" dir="2700000" algn="tl">
                    <a:srgbClr val="000000">
                      <a:alpha val="43137"/>
                    </a:srgbClr>
                  </a:outerShdw>
                </a:effectLst>
                <a:latin typeface="+mn-lt"/>
              </a:rPr>
              <a:t>Continuity equations</a:t>
            </a:r>
            <a:r>
              <a:rPr lang="ru-RU" sz="4000" b="0" i="0" dirty="0">
                <a:solidFill>
                  <a:srgbClr val="202122"/>
                </a:solidFill>
                <a:effectLst>
                  <a:outerShdw blurRad="38100" dist="38100" dir="2700000" algn="tl">
                    <a:srgbClr val="000000">
                      <a:alpha val="43137"/>
                    </a:srgbClr>
                  </a:outerShdw>
                </a:effectLst>
                <a:latin typeface="+mn-lt"/>
              </a:rPr>
              <a:t> </a:t>
            </a:r>
            <a:r>
              <a:rPr lang="en-US" sz="4000" b="0" i="0" dirty="0">
                <a:solidFill>
                  <a:srgbClr val="202122"/>
                </a:solidFill>
                <a:effectLst>
                  <a:outerShdw blurRad="38100" dist="38100" dir="2700000" algn="tl">
                    <a:srgbClr val="000000">
                      <a:alpha val="43137"/>
                    </a:srgbClr>
                  </a:outerShdw>
                </a:effectLst>
                <a:latin typeface="+mn-lt"/>
              </a:rPr>
              <a:t>of:</a:t>
            </a:r>
            <a:endParaRPr lang="ru-RU" sz="4000" b="0" i="0" dirty="0">
              <a:solidFill>
                <a:srgbClr val="202122"/>
              </a:solidFill>
              <a:effectLst>
                <a:outerShdw blurRad="38100" dist="38100" dir="2700000" algn="tl">
                  <a:srgbClr val="000000">
                    <a:alpha val="43137"/>
                  </a:srgbClr>
                </a:outerShdw>
              </a:effectLst>
              <a:latin typeface="+mn-lt"/>
            </a:endParaRPr>
          </a:p>
          <a:p>
            <a:pPr marL="571500" indent="-571500" algn="ctr">
              <a:spcAft>
                <a:spcPts val="1600"/>
              </a:spcAft>
              <a:buFont typeface="Wingdings" panose="05000000000000000000" pitchFamily="2" charset="2"/>
              <a:buChar char="§"/>
            </a:pPr>
            <a:r>
              <a:rPr lang="en-US" sz="4000" dirty="0">
                <a:ln w="0"/>
                <a:latin typeface="+mn-lt"/>
              </a:rPr>
              <a:t>Mass</a:t>
            </a:r>
            <a:endParaRPr lang="ru-RU" sz="4000" dirty="0">
              <a:ln w="0"/>
              <a:latin typeface="+mn-lt"/>
            </a:endParaRP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34F7D21E-7FD9-4D38-AA6D-EC3756CD7623}"/>
                  </a:ext>
                </a:extLst>
              </p:cNvPr>
              <p:cNvSpPr txBox="1"/>
              <p:nvPr/>
            </p:nvSpPr>
            <p:spPr>
              <a:xfrm>
                <a:off x="13053333" y="4789000"/>
                <a:ext cx="12188856" cy="149688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ru-RU" sz="4800" i="1">
                              <a:solidFill>
                                <a:srgbClr val="836967"/>
                              </a:solidFill>
                              <a:latin typeface="Cambria Math" panose="02040503050406030204" pitchFamily="18" charset="0"/>
                            </a:rPr>
                          </m:ctrlPr>
                        </m:fPr>
                        <m:num>
                          <m:r>
                            <a:rPr lang="ru-RU" sz="4800">
                              <a:latin typeface="Cambria Math" panose="02040503050406030204" pitchFamily="18" charset="0"/>
                            </a:rPr>
                            <m:t>𝜕</m:t>
                          </m:r>
                          <m:r>
                            <m:rPr>
                              <m:sty m:val="p"/>
                            </m:rPr>
                            <a:rPr lang="ru-RU" sz="4800">
                              <a:latin typeface="Cambria Math" panose="02040503050406030204" pitchFamily="18" charset="0"/>
                            </a:rPr>
                            <m:t>ρ</m:t>
                          </m:r>
                        </m:num>
                        <m:den>
                          <m:r>
                            <a:rPr lang="ru-RU" sz="4800">
                              <a:latin typeface="Cambria Math" panose="02040503050406030204" pitchFamily="18" charset="0"/>
                            </a:rPr>
                            <m:t>𝜕</m:t>
                          </m:r>
                          <m:r>
                            <a:rPr lang="ru-RU" sz="4800" i="1">
                              <a:latin typeface="Cambria Math" panose="02040503050406030204" pitchFamily="18" charset="0"/>
                            </a:rPr>
                            <m:t>𝑡</m:t>
                          </m:r>
                        </m:den>
                      </m:f>
                      <m:r>
                        <a:rPr lang="ru-RU" sz="4800">
                          <a:latin typeface="Cambria Math" panose="02040503050406030204" pitchFamily="18" charset="0"/>
                        </a:rPr>
                        <m:t>+</m:t>
                      </m:r>
                      <m:r>
                        <m:rPr>
                          <m:sty m:val="p"/>
                        </m:rPr>
                        <a:rPr lang="ru-RU" sz="4800">
                          <a:latin typeface="Cambria Math" panose="02040503050406030204" pitchFamily="18" charset="0"/>
                        </a:rPr>
                        <m:t>∇</m:t>
                      </m:r>
                      <m:r>
                        <a:rPr lang="ru-RU" sz="4800">
                          <a:latin typeface="Cambria Math" panose="02040503050406030204" pitchFamily="18" charset="0"/>
                        </a:rPr>
                        <m:t>∙</m:t>
                      </m:r>
                      <m:d>
                        <m:dPr>
                          <m:ctrlPr>
                            <a:rPr lang="ru-RU" sz="4800" i="1">
                              <a:solidFill>
                                <a:srgbClr val="836967"/>
                              </a:solidFill>
                              <a:latin typeface="Cambria Math" panose="02040503050406030204" pitchFamily="18" charset="0"/>
                            </a:rPr>
                          </m:ctrlPr>
                        </m:dPr>
                        <m:e>
                          <m:r>
                            <a:rPr lang="ru-RU" sz="4800" i="1">
                              <a:latin typeface="Cambria Math" panose="02040503050406030204" pitchFamily="18" charset="0"/>
                            </a:rPr>
                            <m:t>𝜌</m:t>
                          </m:r>
                          <m:r>
                            <a:rPr lang="ru-RU" sz="4800" b="1" i="1">
                              <a:latin typeface="Cambria Math" panose="02040503050406030204" pitchFamily="18" charset="0"/>
                            </a:rPr>
                            <m:t>𝝑</m:t>
                          </m:r>
                        </m:e>
                      </m:d>
                      <m:r>
                        <a:rPr lang="ru-RU" sz="4800">
                          <a:latin typeface="Cambria Math" panose="02040503050406030204" pitchFamily="18" charset="0"/>
                        </a:rPr>
                        <m:t>=0</m:t>
                      </m:r>
                    </m:oMath>
                  </m:oMathPara>
                </a14:m>
                <a:endParaRPr lang="ru-RU" sz="4800" dirty="0"/>
              </a:p>
            </p:txBody>
          </p:sp>
        </mc:Choice>
        <mc:Fallback xmlns="">
          <p:sp>
            <p:nvSpPr>
              <p:cNvPr id="11" name="TextBox 10">
                <a:extLst>
                  <a:ext uri="{FF2B5EF4-FFF2-40B4-BE49-F238E27FC236}">
                    <a16:creationId xmlns:a16="http://schemas.microsoft.com/office/drawing/2014/main" id="{34F7D21E-7FD9-4D38-AA6D-EC3756CD7623}"/>
                  </a:ext>
                </a:extLst>
              </p:cNvPr>
              <p:cNvSpPr txBox="1">
                <a:spLocks noRot="1" noChangeAspect="1" noMove="1" noResize="1" noEditPoints="1" noAdjustHandles="1" noChangeArrowheads="1" noChangeShapeType="1" noTextEdit="1"/>
              </p:cNvSpPr>
              <p:nvPr/>
            </p:nvSpPr>
            <p:spPr>
              <a:xfrm>
                <a:off x="13053333" y="4789000"/>
                <a:ext cx="12188856" cy="1496885"/>
              </a:xfrm>
              <a:prstGeom prst="rect">
                <a:avLst/>
              </a:prstGeom>
              <a:blipFill>
                <a:blip r:embed="rId6"/>
                <a:stretch>
                  <a:fillRect/>
                </a:stretch>
              </a:blipFill>
            </p:spPr>
            <p:txBody>
              <a:bodyPr/>
              <a:lstStyle/>
              <a:p>
                <a:r>
                  <a:rPr lang="ru-RU">
                    <a:noFill/>
                  </a:rPr>
                  <a:t> </a:t>
                </a:r>
              </a:p>
            </p:txBody>
          </p:sp>
        </mc:Fallback>
      </mc:AlternateContent>
      <p:sp>
        <p:nvSpPr>
          <p:cNvPr id="12" name="Прямоугольник 11">
            <a:extLst>
              <a:ext uri="{FF2B5EF4-FFF2-40B4-BE49-F238E27FC236}">
                <a16:creationId xmlns:a16="http://schemas.microsoft.com/office/drawing/2014/main" id="{A9A9FE1B-EFB8-48FC-AFE5-08A6CBF935BA}"/>
              </a:ext>
            </a:extLst>
          </p:cNvPr>
          <p:cNvSpPr/>
          <p:nvPr/>
        </p:nvSpPr>
        <p:spPr>
          <a:xfrm>
            <a:off x="17215989" y="6400254"/>
            <a:ext cx="3556102" cy="800219"/>
          </a:xfrm>
          <a:prstGeom prst="rect">
            <a:avLst/>
          </a:prstGeom>
          <a:noFill/>
        </p:spPr>
        <p:txBody>
          <a:bodyPr wrap="none" lIns="182880" tIns="91440" rIns="182880" bIns="91440">
            <a:spAutoFit/>
          </a:bodyPr>
          <a:lstStyle/>
          <a:p>
            <a:pPr marL="685800" indent="-685800" algn="ctr">
              <a:buFont typeface="Wingdings" panose="05000000000000000000" pitchFamily="2" charset="2"/>
              <a:buChar char="§"/>
            </a:pPr>
            <a:r>
              <a:rPr lang="en-US" sz="4000" dirty="0">
                <a:ln w="0"/>
                <a:latin typeface="+mn-lt"/>
              </a:rPr>
              <a:t>Momentum</a:t>
            </a:r>
            <a:endParaRPr lang="ru-RU" sz="4000" dirty="0">
              <a:ln w="0"/>
              <a:latin typeface="+mn-lt"/>
            </a:endParaRP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0442C554-4AB1-483E-905B-2A7FDD131904}"/>
                  </a:ext>
                </a:extLst>
              </p:cNvPr>
              <p:cNvSpPr txBox="1"/>
              <p:nvPr/>
            </p:nvSpPr>
            <p:spPr>
              <a:xfrm>
                <a:off x="13053333" y="7333648"/>
                <a:ext cx="12195208" cy="152586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ru-RU" sz="4800" i="1">
                              <a:solidFill>
                                <a:srgbClr val="836967"/>
                              </a:solidFill>
                              <a:latin typeface="Cambria Math" panose="02040503050406030204" pitchFamily="18" charset="0"/>
                            </a:rPr>
                          </m:ctrlPr>
                        </m:fPr>
                        <m:num>
                          <m:r>
                            <a:rPr lang="ru-RU" sz="4800">
                              <a:latin typeface="Cambria Math" panose="02040503050406030204" pitchFamily="18" charset="0"/>
                            </a:rPr>
                            <m:t>𝜕</m:t>
                          </m:r>
                          <m:d>
                            <m:dPr>
                              <m:ctrlPr>
                                <a:rPr lang="ru-RU" sz="4800" i="1">
                                  <a:latin typeface="Cambria Math" panose="02040503050406030204" pitchFamily="18" charset="0"/>
                                </a:rPr>
                              </m:ctrlPr>
                            </m:dPr>
                            <m:e>
                              <m:r>
                                <m:rPr>
                                  <m:sty m:val="p"/>
                                </m:rPr>
                                <a:rPr lang="ru-RU" sz="4800">
                                  <a:latin typeface="Cambria Math" panose="02040503050406030204" pitchFamily="18" charset="0"/>
                                </a:rPr>
                                <m:t>ρ</m:t>
                              </m:r>
                              <m:r>
                                <a:rPr lang="ru-RU" sz="4800" b="1">
                                  <a:latin typeface="Cambria Math" panose="02040503050406030204" pitchFamily="18" charset="0"/>
                                </a:rPr>
                                <m:t>𝛝</m:t>
                              </m:r>
                            </m:e>
                          </m:d>
                        </m:num>
                        <m:den>
                          <m:r>
                            <a:rPr lang="ru-RU" sz="4800">
                              <a:latin typeface="Cambria Math" panose="02040503050406030204" pitchFamily="18" charset="0"/>
                            </a:rPr>
                            <m:t>𝜕</m:t>
                          </m:r>
                          <m:r>
                            <a:rPr lang="ru-RU" sz="4800" i="1">
                              <a:latin typeface="Cambria Math" panose="02040503050406030204" pitchFamily="18" charset="0"/>
                            </a:rPr>
                            <m:t>𝑡</m:t>
                          </m:r>
                        </m:den>
                      </m:f>
                      <m:r>
                        <a:rPr lang="ru-RU" sz="4800">
                          <a:latin typeface="Cambria Math" panose="02040503050406030204" pitchFamily="18" charset="0"/>
                        </a:rPr>
                        <m:t>+</m:t>
                      </m:r>
                      <m:r>
                        <m:rPr>
                          <m:sty m:val="p"/>
                        </m:rPr>
                        <a:rPr lang="ru-RU" sz="4800">
                          <a:latin typeface="Cambria Math" panose="02040503050406030204" pitchFamily="18" charset="0"/>
                        </a:rPr>
                        <m:t>∇</m:t>
                      </m:r>
                      <m:r>
                        <a:rPr lang="ru-RU" sz="4800">
                          <a:latin typeface="Cambria Math" panose="02040503050406030204" pitchFamily="18" charset="0"/>
                        </a:rPr>
                        <m:t>∙</m:t>
                      </m:r>
                      <m:d>
                        <m:dPr>
                          <m:ctrlPr>
                            <a:rPr lang="ru-RU" sz="4800" i="1">
                              <a:solidFill>
                                <a:srgbClr val="836967"/>
                              </a:solidFill>
                              <a:latin typeface="Cambria Math" panose="02040503050406030204" pitchFamily="18" charset="0"/>
                            </a:rPr>
                          </m:ctrlPr>
                        </m:dPr>
                        <m:e>
                          <m:r>
                            <a:rPr lang="ru-RU" sz="4800" i="1">
                              <a:latin typeface="Cambria Math" panose="02040503050406030204" pitchFamily="18" charset="0"/>
                            </a:rPr>
                            <m:t>𝜌</m:t>
                          </m:r>
                          <m:r>
                            <a:rPr lang="ru-RU" sz="4800" b="1" i="1">
                              <a:latin typeface="Cambria Math" panose="02040503050406030204" pitchFamily="18" charset="0"/>
                            </a:rPr>
                            <m:t>𝝑</m:t>
                          </m:r>
                          <m:r>
                            <a:rPr lang="ru-RU" sz="4800">
                              <a:latin typeface="Cambria Math" panose="02040503050406030204" pitchFamily="18" charset="0"/>
                            </a:rPr>
                            <m:t>⊗</m:t>
                          </m:r>
                          <m:r>
                            <a:rPr lang="ru-RU" sz="4800" b="1">
                              <a:latin typeface="Cambria Math" panose="02040503050406030204" pitchFamily="18" charset="0"/>
                            </a:rPr>
                            <m:t>𝛝</m:t>
                          </m:r>
                          <m:r>
                            <a:rPr lang="ru-RU" sz="4800">
                              <a:latin typeface="Cambria Math" panose="02040503050406030204" pitchFamily="18" charset="0"/>
                            </a:rPr>
                            <m:t>−</m:t>
                          </m:r>
                          <m:r>
                            <a:rPr lang="ru-RU" sz="4800" b="1" i="1">
                              <a:latin typeface="Cambria Math" panose="02040503050406030204" pitchFamily="18" charset="0"/>
                            </a:rPr>
                            <m:t>𝑻</m:t>
                          </m:r>
                        </m:e>
                      </m:d>
                      <m:r>
                        <a:rPr lang="ru-RU" sz="4800">
                          <a:latin typeface="Cambria Math" panose="02040503050406030204" pitchFamily="18" charset="0"/>
                        </a:rPr>
                        <m:t>=</m:t>
                      </m:r>
                      <m:r>
                        <a:rPr lang="ru-RU" sz="4800" i="1">
                          <a:latin typeface="Cambria Math" panose="02040503050406030204" pitchFamily="18" charset="0"/>
                        </a:rPr>
                        <m:t>𝜌</m:t>
                      </m:r>
                      <m:r>
                        <a:rPr lang="ru-RU" sz="4800" b="1" i="1">
                          <a:latin typeface="Cambria Math" panose="02040503050406030204" pitchFamily="18" charset="0"/>
                        </a:rPr>
                        <m:t>𝒈</m:t>
                      </m:r>
                    </m:oMath>
                  </m:oMathPara>
                </a14:m>
                <a:endParaRPr lang="ru-RU" sz="4800" dirty="0"/>
              </a:p>
            </p:txBody>
          </p:sp>
        </mc:Choice>
        <mc:Fallback xmlns="">
          <p:sp>
            <p:nvSpPr>
              <p:cNvPr id="13" name="TextBox 12">
                <a:extLst>
                  <a:ext uri="{FF2B5EF4-FFF2-40B4-BE49-F238E27FC236}">
                    <a16:creationId xmlns:a16="http://schemas.microsoft.com/office/drawing/2014/main" id="{0442C554-4AB1-483E-905B-2A7FDD131904}"/>
                  </a:ext>
                </a:extLst>
              </p:cNvPr>
              <p:cNvSpPr txBox="1">
                <a:spLocks noRot="1" noChangeAspect="1" noMove="1" noResize="1" noEditPoints="1" noAdjustHandles="1" noChangeArrowheads="1" noChangeShapeType="1" noTextEdit="1"/>
              </p:cNvSpPr>
              <p:nvPr/>
            </p:nvSpPr>
            <p:spPr>
              <a:xfrm>
                <a:off x="13053333" y="7333648"/>
                <a:ext cx="12195208" cy="1525867"/>
              </a:xfrm>
              <a:prstGeom prst="rect">
                <a:avLst/>
              </a:prstGeom>
              <a:blipFill>
                <a:blip r:embed="rId7"/>
                <a:stretch>
                  <a:fillRect/>
                </a:stretch>
              </a:blipFill>
            </p:spPr>
            <p:txBody>
              <a:bodyPr/>
              <a:lstStyle/>
              <a:p>
                <a:r>
                  <a:rPr lang="ru-RU">
                    <a:noFill/>
                  </a:rPr>
                  <a:t> </a:t>
                </a:r>
              </a:p>
            </p:txBody>
          </p:sp>
        </mc:Fallback>
      </mc:AlternateContent>
      <p:sp>
        <p:nvSpPr>
          <p:cNvPr id="14" name="Прямоугольник 13">
            <a:extLst>
              <a:ext uri="{FF2B5EF4-FFF2-40B4-BE49-F238E27FC236}">
                <a16:creationId xmlns:a16="http://schemas.microsoft.com/office/drawing/2014/main" id="{E81816FB-CB27-403D-8449-5F7EF66A3418}"/>
              </a:ext>
            </a:extLst>
          </p:cNvPr>
          <p:cNvSpPr/>
          <p:nvPr/>
        </p:nvSpPr>
        <p:spPr>
          <a:xfrm>
            <a:off x="17411947" y="9090248"/>
            <a:ext cx="2520563" cy="800219"/>
          </a:xfrm>
          <a:prstGeom prst="rect">
            <a:avLst/>
          </a:prstGeom>
          <a:noFill/>
        </p:spPr>
        <p:txBody>
          <a:bodyPr wrap="none" lIns="182880" tIns="91440" rIns="182880" bIns="91440">
            <a:spAutoFit/>
          </a:bodyPr>
          <a:lstStyle/>
          <a:p>
            <a:pPr marL="685800" indent="-685800" algn="ctr">
              <a:buFont typeface="Wingdings" panose="05000000000000000000" pitchFamily="2" charset="2"/>
              <a:buChar char="§"/>
            </a:pPr>
            <a:r>
              <a:rPr lang="en-US" sz="4000" dirty="0">
                <a:ln w="0"/>
                <a:latin typeface="+mn-lt"/>
              </a:rPr>
              <a:t>Energy</a:t>
            </a:r>
            <a:endParaRPr lang="ru-RU" sz="4000" dirty="0">
              <a:ln w="0"/>
              <a:latin typeface="+mn-lt"/>
            </a:endParaRPr>
          </a:p>
        </p:txBody>
      </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F64F1C55-F149-4E35-98E4-2BF15B2EE7C5}"/>
                  </a:ext>
                </a:extLst>
              </p:cNvPr>
              <p:cNvSpPr txBox="1"/>
              <p:nvPr/>
            </p:nvSpPr>
            <p:spPr>
              <a:xfrm>
                <a:off x="13053333" y="10083331"/>
                <a:ext cx="12188856" cy="149476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ru-RU" sz="4800" i="1">
                          <a:latin typeface="Cambria Math" panose="02040503050406030204" pitchFamily="18" charset="0"/>
                        </a:rPr>
                        <m:t>𝜌</m:t>
                      </m:r>
                      <m:f>
                        <m:fPr>
                          <m:ctrlPr>
                            <a:rPr lang="ru-RU" sz="4800" i="1">
                              <a:solidFill>
                                <a:srgbClr val="836967"/>
                              </a:solidFill>
                              <a:latin typeface="Cambria Math" panose="02040503050406030204" pitchFamily="18" charset="0"/>
                            </a:rPr>
                          </m:ctrlPr>
                        </m:fPr>
                        <m:num>
                          <m:r>
                            <a:rPr lang="ru-RU" sz="4800" i="1">
                              <a:latin typeface="Cambria Math" panose="02040503050406030204" pitchFamily="18" charset="0"/>
                            </a:rPr>
                            <m:t>𝑑𝑢</m:t>
                          </m:r>
                        </m:num>
                        <m:den>
                          <m:r>
                            <a:rPr lang="ru-RU" sz="4800" i="1">
                              <a:latin typeface="Cambria Math" panose="02040503050406030204" pitchFamily="18" charset="0"/>
                            </a:rPr>
                            <m:t>𝑑𝑡</m:t>
                          </m:r>
                        </m:den>
                      </m:f>
                      <m:r>
                        <a:rPr lang="ru-RU" sz="4800">
                          <a:latin typeface="Cambria Math" panose="02040503050406030204" pitchFamily="18" charset="0"/>
                        </a:rPr>
                        <m:t>=</m:t>
                      </m:r>
                      <m:r>
                        <a:rPr lang="ru-RU" sz="4800" b="1" i="1">
                          <a:latin typeface="Cambria Math" panose="02040503050406030204" pitchFamily="18" charset="0"/>
                        </a:rPr>
                        <m:t>𝑻</m:t>
                      </m:r>
                      <m:r>
                        <a:rPr lang="ru-RU" sz="4800">
                          <a:latin typeface="Cambria Math" panose="02040503050406030204" pitchFamily="18" charset="0"/>
                        </a:rPr>
                        <m:t>:</m:t>
                      </m:r>
                      <m:d>
                        <m:dPr>
                          <m:ctrlPr>
                            <a:rPr lang="ru-RU" sz="4800" i="1">
                              <a:solidFill>
                                <a:srgbClr val="836967"/>
                              </a:solidFill>
                              <a:latin typeface="Cambria Math" panose="02040503050406030204" pitchFamily="18" charset="0"/>
                            </a:rPr>
                          </m:ctrlPr>
                        </m:dPr>
                        <m:e>
                          <m:r>
                            <m:rPr>
                              <m:sty m:val="p"/>
                            </m:rPr>
                            <a:rPr lang="ru-RU" sz="4800">
                              <a:latin typeface="Cambria Math" panose="02040503050406030204" pitchFamily="18" charset="0"/>
                            </a:rPr>
                            <m:t>∇</m:t>
                          </m:r>
                          <m:r>
                            <a:rPr lang="ru-RU" sz="4800">
                              <a:latin typeface="Cambria Math" panose="02040503050406030204" pitchFamily="18" charset="0"/>
                            </a:rPr>
                            <m:t>⊗</m:t>
                          </m:r>
                          <m:r>
                            <a:rPr lang="ru-RU" sz="4800" b="1">
                              <a:latin typeface="Cambria Math" panose="02040503050406030204" pitchFamily="18" charset="0"/>
                            </a:rPr>
                            <m:t>𝛝</m:t>
                          </m:r>
                        </m:e>
                      </m:d>
                      <m:r>
                        <a:rPr lang="ru-RU" sz="4800">
                          <a:latin typeface="Cambria Math" panose="02040503050406030204" pitchFamily="18" charset="0"/>
                        </a:rPr>
                        <m:t>−</m:t>
                      </m:r>
                      <m:r>
                        <m:rPr>
                          <m:sty m:val="p"/>
                        </m:rPr>
                        <a:rPr lang="ru-RU" sz="4800">
                          <a:latin typeface="Cambria Math" panose="02040503050406030204" pitchFamily="18" charset="0"/>
                        </a:rPr>
                        <m:t>∇</m:t>
                      </m:r>
                      <m:r>
                        <a:rPr lang="ru-RU" sz="4800">
                          <a:latin typeface="Cambria Math" panose="02040503050406030204" pitchFamily="18" charset="0"/>
                        </a:rPr>
                        <m:t>∙</m:t>
                      </m:r>
                      <m:r>
                        <a:rPr lang="ru-RU" sz="4800" b="1" i="1">
                          <a:latin typeface="Cambria Math" panose="02040503050406030204" pitchFamily="18" charset="0"/>
                        </a:rPr>
                        <m:t>𝒒</m:t>
                      </m:r>
                      <m:r>
                        <a:rPr lang="ru-RU" sz="4800">
                          <a:latin typeface="Cambria Math" panose="02040503050406030204" pitchFamily="18" charset="0"/>
                        </a:rPr>
                        <m:t>+ </m:t>
                      </m:r>
                      <m:r>
                        <m:rPr>
                          <m:sty m:val="p"/>
                        </m:rPr>
                        <a:rPr lang="ru-RU" sz="4800">
                          <a:latin typeface="Cambria Math" panose="02040503050406030204" pitchFamily="18" charset="0"/>
                        </a:rPr>
                        <m:t>ρQ</m:t>
                      </m:r>
                    </m:oMath>
                  </m:oMathPara>
                </a14:m>
                <a:endParaRPr lang="ru-RU" sz="4800" dirty="0"/>
              </a:p>
            </p:txBody>
          </p:sp>
        </mc:Choice>
        <mc:Fallback xmlns="">
          <p:sp>
            <p:nvSpPr>
              <p:cNvPr id="15" name="TextBox 14">
                <a:extLst>
                  <a:ext uri="{FF2B5EF4-FFF2-40B4-BE49-F238E27FC236}">
                    <a16:creationId xmlns:a16="http://schemas.microsoft.com/office/drawing/2014/main" id="{F64F1C55-F149-4E35-98E4-2BF15B2EE7C5}"/>
                  </a:ext>
                </a:extLst>
              </p:cNvPr>
              <p:cNvSpPr txBox="1">
                <a:spLocks noRot="1" noChangeAspect="1" noMove="1" noResize="1" noEditPoints="1" noAdjustHandles="1" noChangeArrowheads="1" noChangeShapeType="1" noTextEdit="1"/>
              </p:cNvSpPr>
              <p:nvPr/>
            </p:nvSpPr>
            <p:spPr>
              <a:xfrm>
                <a:off x="13053333" y="10083331"/>
                <a:ext cx="12188856" cy="1494768"/>
              </a:xfrm>
              <a:prstGeom prst="rect">
                <a:avLst/>
              </a:prstGeom>
              <a:blipFill>
                <a:blip r:embed="rId8"/>
                <a:stretch>
                  <a:fillRect/>
                </a:stretch>
              </a:blipFill>
            </p:spPr>
            <p:txBody>
              <a:bodyPr/>
              <a:lstStyle/>
              <a:p>
                <a:r>
                  <a:rPr lang="ru-RU">
                    <a:noFill/>
                  </a:rPr>
                  <a:t> </a:t>
                </a:r>
              </a:p>
            </p:txBody>
          </p:sp>
        </mc:Fallback>
      </mc:AlternateContent>
    </p:spTree>
    <p:extLst>
      <p:ext uri="{BB962C8B-B14F-4D97-AF65-F5344CB8AC3E}">
        <p14:creationId xmlns:p14="http://schemas.microsoft.com/office/powerpoint/2010/main" val="4505361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02602AAA-8169-43F8-9D8A-DE820579B89E}"/>
              </a:ext>
            </a:extLst>
          </p:cNvPr>
          <p:cNvSpPr>
            <a:spLocks noGrp="1"/>
          </p:cNvSpPr>
          <p:nvPr>
            <p:ph type="title"/>
          </p:nvPr>
        </p:nvSpPr>
        <p:spPr/>
        <p:txBody>
          <a:bodyPr/>
          <a:lstStyle/>
          <a:p>
            <a:r>
              <a:rPr lang="en-US" sz="8800" dirty="0">
                <a:latin typeface="Circe Bold"/>
              </a:rPr>
              <a:t>Geometric Model of the Sample and Mechanical Parameters</a:t>
            </a:r>
            <a:endParaRPr lang="ru-RU" sz="8800" dirty="0">
              <a:latin typeface="Circe Bold"/>
            </a:endParaRPr>
          </a:p>
        </p:txBody>
      </p:sp>
      <p:sp>
        <p:nvSpPr>
          <p:cNvPr id="2" name="Номер слайда 1">
            <a:extLst>
              <a:ext uri="{FF2B5EF4-FFF2-40B4-BE49-F238E27FC236}">
                <a16:creationId xmlns:a16="http://schemas.microsoft.com/office/drawing/2014/main" id="{0B997C2C-DA74-43D4-B044-6BF9CAD3125B}"/>
              </a:ext>
            </a:extLst>
          </p:cNvPr>
          <p:cNvSpPr>
            <a:spLocks noGrp="1"/>
          </p:cNvSpPr>
          <p:nvPr>
            <p:ph type="sldNum" idx="12"/>
          </p:nvPr>
        </p:nvSpPr>
        <p:spPr/>
        <p:txBody>
          <a:bodyPr/>
          <a:lstStyle/>
          <a:p>
            <a:fld id="{A18E45DD-48D5-48E1-955A-6CA5E867A149}" type="slidenum">
              <a:rPr lang="ru-RU" smtClean="0"/>
              <a:t>7</a:t>
            </a:fld>
            <a:endParaRPr lang="ru-RU"/>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717A90EF-EFC4-478B-B4C0-0CC69A752633}"/>
                  </a:ext>
                </a:extLst>
              </p:cNvPr>
              <p:cNvSpPr txBox="1"/>
              <p:nvPr/>
            </p:nvSpPr>
            <p:spPr>
              <a:xfrm>
                <a:off x="411121" y="9455773"/>
                <a:ext cx="10969140" cy="2246769"/>
              </a:xfrm>
              <a:prstGeom prst="rect">
                <a:avLst/>
              </a:prstGeom>
              <a:noFill/>
            </p:spPr>
            <p:txBody>
              <a:bodyPr wrap="square">
                <a:spAutoFit/>
              </a:bodyPr>
              <a:lstStyle/>
              <a:p>
                <a:pPr algn="ctr"/>
                <a:r>
                  <a:rPr lang="en-US" sz="2800" i="1" u="sng" dirty="0">
                    <a:latin typeface="+mn-lt"/>
                    <a:cs typeface="Times New Roman" panose="02020603050405020304" pitchFamily="18" charset="0"/>
                  </a:rPr>
                  <a:t>Geometric model of the sample</a:t>
                </a:r>
                <a:r>
                  <a:rPr lang="ru-RU" sz="2800" i="1" u="sng" dirty="0">
                    <a:latin typeface="+mn-lt"/>
                    <a:cs typeface="Times New Roman" panose="02020603050405020304" pitchFamily="18" charset="0"/>
                  </a:rPr>
                  <a:t>:</a:t>
                </a:r>
              </a:p>
              <a:p>
                <a:pPr marL="514350" indent="-514350" algn="ctr">
                  <a:buAutoNum type="arabicPeriod"/>
                </a:pPr>
                <a:r>
                  <a:rPr lang="en-US" sz="2800" i="1" dirty="0">
                    <a:latin typeface="+mn-lt"/>
                    <a:cs typeface="Times New Roman" panose="02020603050405020304" pitchFamily="18" charset="0"/>
                  </a:rPr>
                  <a:t>Injection well</a:t>
                </a:r>
                <a:endParaRPr lang="ru-RU" sz="2800" i="1" dirty="0">
                  <a:latin typeface="+mn-lt"/>
                  <a:cs typeface="Times New Roman" panose="02020603050405020304" pitchFamily="18" charset="0"/>
                </a:endParaRPr>
              </a:p>
              <a:p>
                <a:pPr marL="514350" indent="-514350" algn="ctr">
                  <a:buAutoNum type="arabicPeriod"/>
                </a:pPr>
                <a:r>
                  <a:rPr lang="en-US" sz="2800" i="1" dirty="0">
                    <a:latin typeface="+mn-lt"/>
                    <a:cs typeface="Times New Roman" panose="02020603050405020304" pitchFamily="18" charset="0"/>
                  </a:rPr>
                  <a:t>Central well</a:t>
                </a:r>
                <a:endParaRPr lang="ru-RU" sz="2800" i="1" dirty="0">
                  <a:latin typeface="+mn-lt"/>
                  <a:cs typeface="Times New Roman" panose="02020603050405020304" pitchFamily="18" charset="0"/>
                </a:endParaRPr>
              </a:p>
              <a:p>
                <a:pPr marL="514350" indent="-514350" algn="ctr">
                  <a:buAutoNum type="arabicPeriod"/>
                </a:pPr>
                <a:r>
                  <a:rPr lang="en-US" sz="2800" i="1" dirty="0">
                    <a:latin typeface="+mn-lt"/>
                    <a:cs typeface="Times New Roman" panose="02020603050405020304" pitchFamily="18" charset="0"/>
                  </a:rPr>
                  <a:t>Drainage well</a:t>
                </a:r>
                <a:endParaRPr lang="ru-RU" sz="2800" i="1" dirty="0">
                  <a:latin typeface="+mn-lt"/>
                  <a:cs typeface="Times New Roman" panose="02020603050405020304" pitchFamily="18" charset="0"/>
                </a:endParaRPr>
              </a:p>
              <a:p>
                <a:pPr algn="ctr"/>
                <a14:m>
                  <m:oMath xmlns:m="http://schemas.openxmlformats.org/officeDocument/2006/math">
                    <m:sSub>
                      <m:sSubPr>
                        <m:ctrlPr>
                          <a:rPr lang="el-GR" sz="2800" i="1">
                            <a:latin typeface="Cambria Math" panose="02040503050406030204" pitchFamily="18" charset="0"/>
                          </a:rPr>
                        </m:ctrlPr>
                      </m:sSubPr>
                      <m:e>
                        <m:r>
                          <a:rPr lang="el-GR" sz="2800" i="1">
                            <a:latin typeface="Cambria Math" panose="02040503050406030204" pitchFamily="18" charset="0"/>
                            <a:ea typeface="Cambria Math" panose="02040503050406030204" pitchFamily="18" charset="0"/>
                          </a:rPr>
                          <m:t>𝜎</m:t>
                        </m:r>
                      </m:e>
                      <m:sub>
                        <m:r>
                          <a:rPr lang="ru-RU" sz="2800" i="1">
                            <a:latin typeface="Cambria Math" panose="02040503050406030204" pitchFamily="18" charset="0"/>
                          </a:rPr>
                          <m:t>1</m:t>
                        </m:r>
                      </m:sub>
                    </m:sSub>
                    <m:r>
                      <a:rPr lang="ru-RU" sz="2800" b="0" i="1" smtClean="0">
                        <a:latin typeface="Cambria Math" panose="02040503050406030204" pitchFamily="18" charset="0"/>
                      </a:rPr>
                      <m:t>,</m:t>
                    </m:r>
                    <m:sSub>
                      <m:sSubPr>
                        <m:ctrlPr>
                          <a:rPr lang="el-GR" sz="2800" i="1" smtClean="0">
                            <a:latin typeface="Cambria Math" panose="02040503050406030204" pitchFamily="18" charset="0"/>
                          </a:rPr>
                        </m:ctrlPr>
                      </m:sSubPr>
                      <m:e>
                        <m:r>
                          <a:rPr lang="el-GR" sz="2800" i="1">
                            <a:latin typeface="Cambria Math" panose="02040503050406030204" pitchFamily="18" charset="0"/>
                            <a:ea typeface="Cambria Math" panose="02040503050406030204" pitchFamily="18" charset="0"/>
                          </a:rPr>
                          <m:t>𝜎</m:t>
                        </m:r>
                      </m:e>
                      <m:sub>
                        <m:r>
                          <a:rPr lang="ru-RU" sz="2800" b="0" i="1" smtClean="0">
                            <a:latin typeface="Cambria Math" panose="02040503050406030204" pitchFamily="18" charset="0"/>
                          </a:rPr>
                          <m:t>2</m:t>
                        </m:r>
                      </m:sub>
                    </m:sSub>
                  </m:oMath>
                </a14:m>
                <a:r>
                  <a:rPr lang="ru-RU" sz="2800" i="1" dirty="0">
                    <a:latin typeface="+mn-lt"/>
                    <a:cs typeface="Times New Roman" panose="02020603050405020304" pitchFamily="18" charset="0"/>
                  </a:rPr>
                  <a:t>, </a:t>
                </a:r>
                <a14:m>
                  <m:oMath xmlns:m="http://schemas.openxmlformats.org/officeDocument/2006/math">
                    <m:sSub>
                      <m:sSubPr>
                        <m:ctrlPr>
                          <a:rPr lang="el-GR" sz="2800" i="1">
                            <a:latin typeface="Cambria Math" panose="02040503050406030204" pitchFamily="18" charset="0"/>
                          </a:rPr>
                        </m:ctrlPr>
                      </m:sSubPr>
                      <m:e>
                        <m:r>
                          <a:rPr lang="el-GR" sz="2800" i="1">
                            <a:latin typeface="Cambria Math" panose="02040503050406030204" pitchFamily="18" charset="0"/>
                            <a:ea typeface="Cambria Math" panose="02040503050406030204" pitchFamily="18" charset="0"/>
                          </a:rPr>
                          <m:t>𝜎</m:t>
                        </m:r>
                      </m:e>
                      <m:sub>
                        <m:r>
                          <a:rPr lang="ru-RU" sz="2800" b="0" i="1" smtClean="0">
                            <a:latin typeface="Cambria Math" panose="02040503050406030204" pitchFamily="18" charset="0"/>
                          </a:rPr>
                          <m:t>3</m:t>
                        </m:r>
                      </m:sub>
                    </m:sSub>
                    <m:r>
                      <a:rPr lang="ru-RU" sz="2800" i="1">
                        <a:latin typeface="Cambria Math" panose="02040503050406030204" pitchFamily="18" charset="0"/>
                      </a:rPr>
                      <m:t> </m:t>
                    </m:r>
                  </m:oMath>
                </a14:m>
                <a:r>
                  <a:rPr lang="ru-RU" sz="2800" i="1" dirty="0">
                    <a:latin typeface="+mn-lt"/>
                    <a:cs typeface="Times New Roman" panose="02020603050405020304" pitchFamily="18" charset="0"/>
                  </a:rPr>
                  <a:t>- </a:t>
                </a:r>
                <a:r>
                  <a:rPr lang="en-US" sz="2800" i="1" dirty="0">
                    <a:latin typeface="+mn-lt"/>
                    <a:cs typeface="Times New Roman" panose="02020603050405020304" pitchFamily="18" charset="0"/>
                  </a:rPr>
                  <a:t>direction of the main compressive stresses</a:t>
                </a:r>
                <a:endParaRPr lang="ru-RU" sz="2800" i="1" u="sng" dirty="0">
                  <a:latin typeface="+mn-lt"/>
                  <a:cs typeface="Times New Roman" panose="02020603050405020304" pitchFamily="18" charset="0"/>
                </a:endParaRPr>
              </a:p>
            </p:txBody>
          </p:sp>
        </mc:Choice>
        <mc:Fallback xmlns="">
          <p:sp>
            <p:nvSpPr>
              <p:cNvPr id="8" name="TextBox 7">
                <a:extLst>
                  <a:ext uri="{FF2B5EF4-FFF2-40B4-BE49-F238E27FC236}">
                    <a16:creationId xmlns:a16="http://schemas.microsoft.com/office/drawing/2014/main" id="{717A90EF-EFC4-478B-B4C0-0CC69A752633}"/>
                  </a:ext>
                </a:extLst>
              </p:cNvPr>
              <p:cNvSpPr txBox="1">
                <a:spLocks noRot="1" noChangeAspect="1" noMove="1" noResize="1" noEditPoints="1" noAdjustHandles="1" noChangeArrowheads="1" noChangeShapeType="1" noTextEdit="1"/>
              </p:cNvSpPr>
              <p:nvPr/>
            </p:nvSpPr>
            <p:spPr>
              <a:xfrm>
                <a:off x="411121" y="9455773"/>
                <a:ext cx="10969140" cy="2246769"/>
              </a:xfrm>
              <a:prstGeom prst="rect">
                <a:avLst/>
              </a:prstGeom>
              <a:blipFill>
                <a:blip r:embed="rId2"/>
                <a:stretch>
                  <a:fillRect t="-2439" b="-6775"/>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052D2902-D8D5-4ECA-BAF9-3A5A847DC01C}"/>
                  </a:ext>
                </a:extLst>
              </p:cNvPr>
              <p:cNvSpPr txBox="1"/>
              <p:nvPr/>
            </p:nvSpPr>
            <p:spPr>
              <a:xfrm>
                <a:off x="14243595" y="4876727"/>
                <a:ext cx="8496944" cy="646331"/>
              </a:xfrm>
              <a:prstGeom prst="rect">
                <a:avLst/>
              </a:prstGeom>
              <a:noFill/>
            </p:spPr>
            <p:txBody>
              <a:bodyPr wrap="square">
                <a:spAutoFit/>
              </a:bodyPr>
              <a:lstStyle/>
              <a:p>
                <a14:m>
                  <m:oMath xmlns:m="http://schemas.openxmlformats.org/officeDocument/2006/math">
                    <m:sSub>
                      <m:sSubPr>
                        <m:ctrlPr>
                          <a:rPr lang="el-GR" sz="3600" i="1" smtClean="0">
                            <a:solidFill>
                              <a:srgbClr val="3E3E3E"/>
                            </a:solidFill>
                            <a:latin typeface="Cambria Math" panose="02040503050406030204" pitchFamily="18" charset="0"/>
                          </a:rPr>
                        </m:ctrlPr>
                      </m:sSubPr>
                      <m:e>
                        <m:r>
                          <a:rPr lang="el-GR" sz="3600" i="1">
                            <a:solidFill>
                              <a:srgbClr val="3E3E3E"/>
                            </a:solidFill>
                            <a:latin typeface="Cambria Math" panose="02040503050406030204" pitchFamily="18" charset="0"/>
                            <a:ea typeface="Cambria Math" panose="02040503050406030204" pitchFamily="18" charset="0"/>
                          </a:rPr>
                          <m:t>𝜎</m:t>
                        </m:r>
                      </m:e>
                      <m:sub>
                        <m:r>
                          <a:rPr lang="ru-RU" sz="3600" i="1">
                            <a:solidFill>
                              <a:srgbClr val="3E3E3E"/>
                            </a:solidFill>
                            <a:latin typeface="Cambria Math" panose="02040503050406030204" pitchFamily="18" charset="0"/>
                          </a:rPr>
                          <m:t>1</m:t>
                        </m:r>
                      </m:sub>
                    </m:sSub>
                  </m:oMath>
                </a14:m>
                <a:r>
                  <a:rPr lang="el-GR" sz="3600" i="1" dirty="0">
                    <a:solidFill>
                      <a:srgbClr val="3E3E3E"/>
                    </a:solidFill>
                    <a:latin typeface="+mn-lt"/>
                    <a:cs typeface="Times New Roman" panose="02020603050405020304" pitchFamily="18" charset="0"/>
                  </a:rPr>
                  <a:t>=1</a:t>
                </a:r>
                <a:r>
                  <a:rPr lang="en-US" sz="3600" i="1" dirty="0">
                    <a:solidFill>
                      <a:srgbClr val="3E3E3E"/>
                    </a:solidFill>
                    <a:latin typeface="+mn-lt"/>
                    <a:cs typeface="Times New Roman" panose="02020603050405020304" pitchFamily="18" charset="0"/>
                  </a:rPr>
                  <a:t> MPa</a:t>
                </a:r>
                <a:r>
                  <a:rPr lang="el-GR" sz="3600" i="1" dirty="0">
                    <a:solidFill>
                      <a:srgbClr val="3E3E3E"/>
                    </a:solidFill>
                    <a:latin typeface="+mn-lt"/>
                    <a:cs typeface="Times New Roman" panose="02020603050405020304" pitchFamily="18" charset="0"/>
                  </a:rPr>
                  <a:t> , </a:t>
                </a:r>
                <a14:m>
                  <m:oMath xmlns:m="http://schemas.openxmlformats.org/officeDocument/2006/math">
                    <m:sSub>
                      <m:sSubPr>
                        <m:ctrlPr>
                          <a:rPr lang="el-GR" sz="3600" i="1">
                            <a:solidFill>
                              <a:srgbClr val="3E3E3E"/>
                            </a:solidFill>
                            <a:latin typeface="Cambria Math" panose="02040503050406030204" pitchFamily="18" charset="0"/>
                          </a:rPr>
                        </m:ctrlPr>
                      </m:sSubPr>
                      <m:e>
                        <m:r>
                          <a:rPr lang="el-GR" sz="3600" i="1">
                            <a:solidFill>
                              <a:srgbClr val="3E3E3E"/>
                            </a:solidFill>
                            <a:latin typeface="Cambria Math" panose="02040503050406030204" pitchFamily="18" charset="0"/>
                            <a:ea typeface="Cambria Math" panose="02040503050406030204" pitchFamily="18" charset="0"/>
                          </a:rPr>
                          <m:t>𝜎</m:t>
                        </m:r>
                      </m:e>
                      <m:sub>
                        <m:r>
                          <a:rPr lang="ru-RU" sz="3600" i="1">
                            <a:solidFill>
                              <a:srgbClr val="3E3E3E"/>
                            </a:solidFill>
                            <a:latin typeface="Cambria Math" panose="02040503050406030204" pitchFamily="18" charset="0"/>
                          </a:rPr>
                          <m:t>2</m:t>
                        </m:r>
                      </m:sub>
                    </m:sSub>
                  </m:oMath>
                </a14:m>
                <a:r>
                  <a:rPr lang="el-GR" sz="3600" i="1" dirty="0">
                    <a:solidFill>
                      <a:srgbClr val="3E3E3E"/>
                    </a:solidFill>
                    <a:latin typeface="+mn-lt"/>
                    <a:cs typeface="Times New Roman" panose="02020603050405020304" pitchFamily="18" charset="0"/>
                  </a:rPr>
                  <a:t>=0.55 </a:t>
                </a:r>
                <a:r>
                  <a:rPr lang="en-US" sz="3600" i="1" dirty="0" err="1">
                    <a:solidFill>
                      <a:srgbClr val="3E3E3E"/>
                    </a:solidFill>
                    <a:latin typeface="+mn-lt"/>
                    <a:cs typeface="Times New Roman" panose="02020603050405020304" pitchFamily="18" charset="0"/>
                  </a:rPr>
                  <a:t>MPa</a:t>
                </a:r>
                <a:r>
                  <a:rPr lang="el-GR" sz="3600" i="1" dirty="0">
                    <a:solidFill>
                      <a:srgbClr val="3E3E3E"/>
                    </a:solidFill>
                    <a:latin typeface="+mn-lt"/>
                    <a:cs typeface="Times New Roman" panose="02020603050405020304" pitchFamily="18" charset="0"/>
                  </a:rPr>
                  <a:t> </a:t>
                </a:r>
                <a:r>
                  <a:rPr lang="en-US" sz="3600" i="1" dirty="0">
                    <a:solidFill>
                      <a:srgbClr val="3E3E3E"/>
                    </a:solidFill>
                    <a:latin typeface="+mn-lt"/>
                    <a:cs typeface="Times New Roman" panose="02020603050405020304" pitchFamily="18" charset="0"/>
                  </a:rPr>
                  <a:t>and</a:t>
                </a:r>
                <a:r>
                  <a:rPr lang="el-GR" sz="3600" i="1" dirty="0">
                    <a:solidFill>
                      <a:srgbClr val="3E3E3E"/>
                    </a:solidFill>
                    <a:latin typeface="+mn-lt"/>
                    <a:cs typeface="Times New Roman" panose="02020603050405020304" pitchFamily="18" charset="0"/>
                  </a:rPr>
                  <a:t> </a:t>
                </a:r>
                <a14:m>
                  <m:oMath xmlns:m="http://schemas.openxmlformats.org/officeDocument/2006/math">
                    <m:sSub>
                      <m:sSubPr>
                        <m:ctrlPr>
                          <a:rPr lang="el-GR" sz="3600" i="1">
                            <a:solidFill>
                              <a:srgbClr val="3E3E3E"/>
                            </a:solidFill>
                            <a:latin typeface="Cambria Math" panose="02040503050406030204" pitchFamily="18" charset="0"/>
                          </a:rPr>
                        </m:ctrlPr>
                      </m:sSubPr>
                      <m:e>
                        <m:r>
                          <a:rPr lang="el-GR" sz="3600" i="1">
                            <a:solidFill>
                              <a:srgbClr val="3E3E3E"/>
                            </a:solidFill>
                            <a:latin typeface="Cambria Math" panose="02040503050406030204" pitchFamily="18" charset="0"/>
                            <a:ea typeface="Cambria Math" panose="02040503050406030204" pitchFamily="18" charset="0"/>
                          </a:rPr>
                          <m:t>𝜎</m:t>
                        </m:r>
                      </m:e>
                      <m:sub>
                        <m:r>
                          <a:rPr lang="ru-RU" sz="3600" i="1">
                            <a:solidFill>
                              <a:srgbClr val="3E3E3E"/>
                            </a:solidFill>
                            <a:latin typeface="Cambria Math" panose="02040503050406030204" pitchFamily="18" charset="0"/>
                          </a:rPr>
                          <m:t>3</m:t>
                        </m:r>
                      </m:sub>
                    </m:sSub>
                  </m:oMath>
                </a14:m>
                <a:r>
                  <a:rPr lang="el-GR" sz="3600" i="1" dirty="0">
                    <a:solidFill>
                      <a:srgbClr val="3E3E3E"/>
                    </a:solidFill>
                    <a:latin typeface="+mn-lt"/>
                    <a:cs typeface="Times New Roman" panose="02020603050405020304" pitchFamily="18" charset="0"/>
                  </a:rPr>
                  <a:t>=6.6 </a:t>
                </a:r>
                <a:r>
                  <a:rPr lang="en-US" sz="3600" i="1" dirty="0">
                    <a:solidFill>
                      <a:srgbClr val="3E3E3E"/>
                    </a:solidFill>
                    <a:latin typeface="+mn-lt"/>
                    <a:cs typeface="Times New Roman" panose="02020603050405020304" pitchFamily="18" charset="0"/>
                  </a:rPr>
                  <a:t>MPa</a:t>
                </a:r>
                <a:endParaRPr lang="ru-RU" sz="3600" i="1" dirty="0">
                  <a:latin typeface="+mn-lt"/>
                </a:endParaRPr>
              </a:p>
            </p:txBody>
          </p:sp>
        </mc:Choice>
        <mc:Fallback xmlns="">
          <p:sp>
            <p:nvSpPr>
              <p:cNvPr id="10" name="TextBox 9">
                <a:extLst>
                  <a:ext uri="{FF2B5EF4-FFF2-40B4-BE49-F238E27FC236}">
                    <a16:creationId xmlns:a16="http://schemas.microsoft.com/office/drawing/2014/main" id="{052D2902-D8D5-4ECA-BAF9-3A5A847DC01C}"/>
                  </a:ext>
                </a:extLst>
              </p:cNvPr>
              <p:cNvSpPr txBox="1">
                <a:spLocks noRot="1" noChangeAspect="1" noMove="1" noResize="1" noEditPoints="1" noAdjustHandles="1" noChangeArrowheads="1" noChangeShapeType="1" noTextEdit="1"/>
              </p:cNvSpPr>
              <p:nvPr/>
            </p:nvSpPr>
            <p:spPr>
              <a:xfrm>
                <a:off x="14243595" y="4876727"/>
                <a:ext cx="8496944" cy="646331"/>
              </a:xfrm>
              <a:prstGeom prst="rect">
                <a:avLst/>
              </a:prstGeom>
              <a:blipFill>
                <a:blip r:embed="rId3"/>
                <a:stretch>
                  <a:fillRect l="-299" t="-15686" r="-1343" b="-33333"/>
                </a:stretch>
              </a:blipFill>
            </p:spPr>
            <p:txBody>
              <a:bodyPr/>
              <a:lstStyle/>
              <a:p>
                <a:r>
                  <a:rPr lang="ru-RU">
                    <a:noFill/>
                  </a:rPr>
                  <a:t> </a:t>
                </a:r>
              </a:p>
            </p:txBody>
          </p:sp>
        </mc:Fallback>
      </mc:AlternateContent>
      <p:sp>
        <p:nvSpPr>
          <p:cNvPr id="11" name="TextBox 10">
            <a:extLst>
              <a:ext uri="{FF2B5EF4-FFF2-40B4-BE49-F238E27FC236}">
                <a16:creationId xmlns:a16="http://schemas.microsoft.com/office/drawing/2014/main" id="{6D5D2FC5-EB0C-4017-B661-90707EFC0D9A}"/>
              </a:ext>
            </a:extLst>
          </p:cNvPr>
          <p:cNvSpPr txBox="1"/>
          <p:nvPr/>
        </p:nvSpPr>
        <p:spPr>
          <a:xfrm>
            <a:off x="16110444" y="4018734"/>
            <a:ext cx="4643504" cy="584775"/>
          </a:xfrm>
          <a:prstGeom prst="rect">
            <a:avLst/>
          </a:prstGeom>
          <a:noFill/>
        </p:spPr>
        <p:txBody>
          <a:bodyPr wrap="square" rtlCol="0">
            <a:spAutoFit/>
          </a:bodyPr>
          <a:lstStyle/>
          <a:p>
            <a:r>
              <a:rPr lang="en-US" sz="3200" i="1" u="sng" dirty="0">
                <a:latin typeface="+mn-lt"/>
              </a:rPr>
              <a:t>Mechanical parameters</a:t>
            </a:r>
            <a:endParaRPr lang="ru-RU" sz="3200" i="1" u="sng" dirty="0">
              <a:latin typeface="+mn-lt"/>
            </a:endParaRPr>
          </a:p>
        </p:txBody>
      </p:sp>
      <mc:AlternateContent xmlns:mc="http://schemas.openxmlformats.org/markup-compatibility/2006" xmlns:a14="http://schemas.microsoft.com/office/drawing/2010/main">
        <mc:Choice Requires="a14">
          <p:graphicFrame>
            <p:nvGraphicFramePr>
              <p:cNvPr id="3" name="Таблица 6">
                <a:extLst>
                  <a:ext uri="{FF2B5EF4-FFF2-40B4-BE49-F238E27FC236}">
                    <a16:creationId xmlns:a16="http://schemas.microsoft.com/office/drawing/2014/main" id="{5C346BF9-0CAB-E4C6-2EDA-F9948D4ED32F}"/>
                  </a:ext>
                </a:extLst>
              </p:cNvPr>
              <p:cNvGraphicFramePr>
                <a:graphicFrameLocks noGrp="1"/>
              </p:cNvGraphicFramePr>
              <p:nvPr>
                <p:extLst>
                  <p:ext uri="{D42A27DB-BD31-4B8C-83A1-F6EECF244321}">
                    <p14:modId xmlns:p14="http://schemas.microsoft.com/office/powerpoint/2010/main" val="610584507"/>
                  </p:ext>
                </p:extLst>
              </p:nvPr>
            </p:nvGraphicFramePr>
            <p:xfrm>
              <a:off x="11606195" y="5919194"/>
              <a:ext cx="13110805" cy="1330792"/>
            </p:xfrm>
            <a:graphic>
              <a:graphicData uri="http://schemas.openxmlformats.org/drawingml/2006/table">
                <a:tbl>
                  <a:tblPr firstRow="1" bandRow="1"/>
                  <a:tblGrid>
                    <a:gridCol w="2763031">
                      <a:extLst>
                        <a:ext uri="{9D8B030D-6E8A-4147-A177-3AD203B41FA5}">
                          <a16:colId xmlns:a16="http://schemas.microsoft.com/office/drawing/2014/main" val="3401217276"/>
                        </a:ext>
                      </a:extLst>
                    </a:gridCol>
                    <a:gridCol w="1740956">
                      <a:extLst>
                        <a:ext uri="{9D8B030D-6E8A-4147-A177-3AD203B41FA5}">
                          <a16:colId xmlns:a16="http://schemas.microsoft.com/office/drawing/2014/main" val="841846368"/>
                        </a:ext>
                      </a:extLst>
                    </a:gridCol>
                    <a:gridCol w="1292438">
                      <a:extLst>
                        <a:ext uri="{9D8B030D-6E8A-4147-A177-3AD203B41FA5}">
                          <a16:colId xmlns:a16="http://schemas.microsoft.com/office/drawing/2014/main" val="3438124393"/>
                        </a:ext>
                      </a:extLst>
                    </a:gridCol>
                    <a:gridCol w="1545314">
                      <a:extLst>
                        <a:ext uri="{9D8B030D-6E8A-4147-A177-3AD203B41FA5}">
                          <a16:colId xmlns:a16="http://schemas.microsoft.com/office/drawing/2014/main" val="267912240"/>
                        </a:ext>
                      </a:extLst>
                    </a:gridCol>
                    <a:gridCol w="1259145">
                      <a:extLst>
                        <a:ext uri="{9D8B030D-6E8A-4147-A177-3AD203B41FA5}">
                          <a16:colId xmlns:a16="http://schemas.microsoft.com/office/drawing/2014/main" val="3098479681"/>
                        </a:ext>
                      </a:extLst>
                    </a:gridCol>
                    <a:gridCol w="1717015">
                      <a:extLst>
                        <a:ext uri="{9D8B030D-6E8A-4147-A177-3AD203B41FA5}">
                          <a16:colId xmlns:a16="http://schemas.microsoft.com/office/drawing/2014/main" val="3388022600"/>
                        </a:ext>
                      </a:extLst>
                    </a:gridCol>
                    <a:gridCol w="1430846">
                      <a:extLst>
                        <a:ext uri="{9D8B030D-6E8A-4147-A177-3AD203B41FA5}">
                          <a16:colId xmlns:a16="http://schemas.microsoft.com/office/drawing/2014/main" val="3844079563"/>
                        </a:ext>
                      </a:extLst>
                    </a:gridCol>
                    <a:gridCol w="1362060">
                      <a:extLst>
                        <a:ext uri="{9D8B030D-6E8A-4147-A177-3AD203B41FA5}">
                          <a16:colId xmlns:a16="http://schemas.microsoft.com/office/drawing/2014/main" val="150924008"/>
                        </a:ext>
                      </a:extLst>
                    </a:gridCol>
                  </a:tblGrid>
                  <a:tr h="670455">
                    <a:tc>
                      <a:txBody>
                        <a:bodyPr/>
                        <a:lstStyle/>
                        <a:p>
                          <a:pPr algn="ctr"/>
                          <a:endParaRPr lang="ru-RU" dirty="0">
                            <a:solidFill>
                              <a:schemeClr val="tx1">
                                <a:lumMod val="50000"/>
                              </a:schemeClr>
                            </a:solidFill>
                          </a:endParaRPr>
                        </a:p>
                      </a:txBody>
                      <a:tcPr/>
                    </a:tc>
                    <a:tc>
                      <a:txBody>
                        <a:bodyPr/>
                        <a:lstStyle/>
                        <a:p>
                          <a:pPr algn="ctr"/>
                          <a14:m>
                            <m:oMathPara xmlns:m="http://schemas.openxmlformats.org/officeDocument/2006/math">
                              <m:oMathParaPr>
                                <m:jc m:val="centerGroup"/>
                              </m:oMathParaPr>
                              <m:oMath xmlns:m="http://schemas.openxmlformats.org/officeDocument/2006/math">
                                <m:r>
                                  <a:rPr lang="en-US" i="1" dirty="0" smtClean="0">
                                    <a:solidFill>
                                      <a:schemeClr val="tx1">
                                        <a:lumMod val="50000"/>
                                      </a:schemeClr>
                                    </a:solidFill>
                                    <a:latin typeface="Cambria Math" panose="02040503050406030204" pitchFamily="18" charset="0"/>
                                  </a:rPr>
                                  <m:t>𝐸</m:t>
                                </m:r>
                                <m:r>
                                  <a:rPr lang="ru-RU" i="1" dirty="0" smtClean="0">
                                    <a:solidFill>
                                      <a:schemeClr val="tx1">
                                        <a:lumMod val="50000"/>
                                      </a:schemeClr>
                                    </a:solidFill>
                                    <a:latin typeface="Cambria Math" panose="02040503050406030204" pitchFamily="18" charset="0"/>
                                  </a:rPr>
                                  <m:t>(</m:t>
                                </m:r>
                                <m:r>
                                  <a:rPr lang="en-US" i="1" dirty="0" err="1" smtClean="0">
                                    <a:solidFill>
                                      <a:schemeClr val="tx1">
                                        <a:lumMod val="50000"/>
                                      </a:schemeClr>
                                    </a:solidFill>
                                    <a:latin typeface="Cambria Math" panose="02040503050406030204" pitchFamily="18" charset="0"/>
                                  </a:rPr>
                                  <m:t>𝐺𝑃𝑎</m:t>
                                </m:r>
                                <m:r>
                                  <a:rPr lang="en-US" i="1" dirty="0" smtClean="0">
                                    <a:solidFill>
                                      <a:schemeClr val="tx1">
                                        <a:lumMod val="50000"/>
                                      </a:schemeClr>
                                    </a:solidFill>
                                    <a:latin typeface="Cambria Math" panose="02040503050406030204" pitchFamily="18" charset="0"/>
                                  </a:rPr>
                                  <m:t>)</m:t>
                                </m:r>
                              </m:oMath>
                            </m:oMathPara>
                          </a14:m>
                          <a:endParaRPr lang="ru-RU" dirty="0">
                            <a:solidFill>
                              <a:schemeClr val="tx1">
                                <a:lumMod val="50000"/>
                              </a:schemeClr>
                            </a:solidFill>
                          </a:endParaRPr>
                        </a:p>
                      </a:txBody>
                      <a:tcPr/>
                    </a:tc>
                    <a:tc>
                      <a:txBody>
                        <a:bodyPr/>
                        <a:lstStyle/>
                        <a:p>
                          <a:pPr algn="ctr"/>
                          <a14:m>
                            <m:oMathPara xmlns:m="http://schemas.openxmlformats.org/officeDocument/2006/math">
                              <m:oMathParaPr>
                                <m:jc m:val="centerGroup"/>
                              </m:oMathParaPr>
                              <m:oMath xmlns:m="http://schemas.openxmlformats.org/officeDocument/2006/math">
                                <m:r>
                                  <a:rPr lang="ru-RU" i="1" smtClean="0">
                                    <a:solidFill>
                                      <a:schemeClr val="tx1">
                                        <a:lumMod val="50000"/>
                                      </a:schemeClr>
                                    </a:solidFill>
                                    <a:latin typeface="Cambria Math" panose="02040503050406030204" pitchFamily="18" charset="0"/>
                                    <a:ea typeface="Cambria Math" panose="02040503050406030204" pitchFamily="18" charset="0"/>
                                  </a:rPr>
                                  <m:t>𝜇</m:t>
                                </m:r>
                              </m:oMath>
                            </m:oMathPara>
                          </a14:m>
                          <a:endParaRPr lang="ru-RU" dirty="0">
                            <a:solidFill>
                              <a:schemeClr val="tx1">
                                <a:lumMod val="50000"/>
                              </a:schemeClr>
                            </a:solidFill>
                          </a:endParaRPr>
                        </a:p>
                      </a:txBody>
                      <a:tcPr/>
                    </a:tc>
                    <a:tc>
                      <a:txBody>
                        <a:bodyPr/>
                        <a:lstStyle/>
                        <a:p>
                          <a:pPr algn="ctr"/>
                          <a14:m>
                            <m:oMathPara xmlns:m="http://schemas.openxmlformats.org/officeDocument/2006/math">
                              <m:oMathParaPr>
                                <m:jc m:val="centerGroup"/>
                              </m:oMathParaPr>
                              <m:oMath xmlns:m="http://schemas.openxmlformats.org/officeDocument/2006/math">
                                <m:r>
                                  <a:rPr lang="ru-RU" i="1" smtClean="0">
                                    <a:solidFill>
                                      <a:schemeClr val="tx1">
                                        <a:lumMod val="50000"/>
                                      </a:schemeClr>
                                    </a:solidFill>
                                    <a:latin typeface="Cambria Math" panose="02040503050406030204" pitchFamily="18" charset="0"/>
                                    <a:ea typeface="Cambria Math" panose="02040503050406030204" pitchFamily="18" charset="0"/>
                                  </a:rPr>
                                  <m:t>𝜑</m:t>
                                </m:r>
                                <m:r>
                                  <a:rPr lang="en-US" b="0" i="1" smtClean="0">
                                    <a:solidFill>
                                      <a:schemeClr val="tx1">
                                        <a:lumMod val="50000"/>
                                      </a:schemeClr>
                                    </a:solidFill>
                                    <a:latin typeface="Cambria Math" panose="02040503050406030204" pitchFamily="18" charset="0"/>
                                    <a:ea typeface="Cambria Math" panose="02040503050406030204" pitchFamily="18" charset="0"/>
                                  </a:rPr>
                                  <m:t>(°)</m:t>
                                </m:r>
                              </m:oMath>
                            </m:oMathPara>
                          </a14:m>
                          <a:endParaRPr lang="ru-RU" dirty="0">
                            <a:solidFill>
                              <a:schemeClr val="tx1">
                                <a:lumMod val="50000"/>
                              </a:schemeClr>
                            </a:solidFill>
                          </a:endParaRPr>
                        </a:p>
                      </a:txBody>
                      <a:tcPr/>
                    </a:tc>
                    <a:tc>
                      <a:txBody>
                        <a:bodyPr/>
                        <a:lstStyle/>
                        <a:p>
                          <a:pPr algn="ctr"/>
                          <a14:m>
                            <m:oMathPara xmlns:m="http://schemas.openxmlformats.org/officeDocument/2006/math">
                              <m:oMathParaPr>
                                <m:jc m:val="centerGroup"/>
                              </m:oMathParaPr>
                              <m:oMath xmlns:m="http://schemas.openxmlformats.org/officeDocument/2006/math">
                                <m:r>
                                  <m:rPr>
                                    <m:nor/>
                                  </m:rPr>
                                  <a:rPr lang="el-GR" sz="3733" b="0" i="1" u="none" strike="noStrike" cap="none" baseline="0" smtClean="0">
                                    <a:solidFill>
                                      <a:schemeClr val="tx1">
                                        <a:lumMod val="50000"/>
                                      </a:schemeClr>
                                    </a:solidFill>
                                    <a:effectLst/>
                                    <a:latin typeface="+mn-lt"/>
                                    <a:ea typeface="+mn-ea"/>
                                    <a:cs typeface="+mn-cs"/>
                                    <a:sym typeface="Arial"/>
                                  </a:rPr>
                                  <m:t>λ</m:t>
                                </m:r>
                                <m:r>
                                  <m:rPr>
                                    <m:nor/>
                                  </m:rPr>
                                  <a:rPr lang="ru-RU" sz="3733" b="0" i="1" u="none" strike="noStrike" cap="none" baseline="0" smtClean="0">
                                    <a:solidFill>
                                      <a:schemeClr val="tx1">
                                        <a:lumMod val="50000"/>
                                      </a:schemeClr>
                                    </a:solidFill>
                                    <a:effectLst/>
                                    <a:latin typeface="+mn-lt"/>
                                    <a:ea typeface="+mn-ea"/>
                                    <a:cs typeface="+mn-cs"/>
                                    <a:sym typeface="Arial"/>
                                  </a:rPr>
                                  <m:t>(</m:t>
                                </m:r>
                                <m:r>
                                  <a:rPr lang="ru-RU" sz="3733" b="0" i="1" u="none" strike="noStrike" cap="none" baseline="0" smtClean="0">
                                    <a:solidFill>
                                      <a:schemeClr val="tx1">
                                        <a:lumMod val="50000"/>
                                      </a:schemeClr>
                                    </a:solidFill>
                                    <a:effectLst/>
                                    <a:latin typeface="Cambria Math" panose="02040503050406030204" pitchFamily="18" charset="0"/>
                                    <a:ea typeface="Cambria Math" panose="02040503050406030204" pitchFamily="18" charset="0"/>
                                    <a:cs typeface="+mn-cs"/>
                                    <a:sym typeface="Arial"/>
                                  </a:rPr>
                                  <m:t>°)</m:t>
                                </m:r>
                                <m:r>
                                  <m:rPr>
                                    <m:nor/>
                                  </m:rPr>
                                  <a:rPr lang="el-GR" sz="3733" b="0" i="1" u="none" strike="noStrike" cap="none" baseline="0" smtClean="0">
                                    <a:solidFill>
                                      <a:schemeClr val="tx1">
                                        <a:lumMod val="50000"/>
                                      </a:schemeClr>
                                    </a:solidFill>
                                    <a:effectLst/>
                                    <a:latin typeface="+mn-lt"/>
                                    <a:ea typeface="+mn-ea"/>
                                    <a:cs typeface="+mn-cs"/>
                                    <a:sym typeface="Arial"/>
                                  </a:rPr>
                                  <m:t> </m:t>
                                </m:r>
                              </m:oMath>
                            </m:oMathPara>
                          </a14:m>
                          <a:endParaRPr lang="ru-RU" b="0" i="1" dirty="0">
                            <a:solidFill>
                              <a:schemeClr val="tx1">
                                <a:lumMod val="50000"/>
                              </a:schemeClr>
                            </a:solidFill>
                          </a:endParaRPr>
                        </a:p>
                      </a:txBody>
                      <a:tcPr/>
                    </a:tc>
                    <a:tc>
                      <a:txBody>
                        <a:bodyPr/>
                        <a:lstStyle/>
                        <a:p>
                          <a:pPr algn="ctr"/>
                          <a14:m>
                            <m:oMathPara xmlns:m="http://schemas.openxmlformats.org/officeDocument/2006/math">
                              <m:oMathParaPr>
                                <m:jc m:val="centerGroup"/>
                              </m:oMathParaPr>
                              <m:oMath xmlns:m="http://schemas.openxmlformats.org/officeDocument/2006/math">
                                <m:r>
                                  <a:rPr lang="en-US" b="0" i="1" smtClean="0">
                                    <a:solidFill>
                                      <a:schemeClr val="tx1">
                                        <a:lumMod val="50000"/>
                                      </a:schemeClr>
                                    </a:solidFill>
                                    <a:latin typeface="Cambria Math" panose="02040503050406030204" pitchFamily="18" charset="0"/>
                                  </a:rPr>
                                  <m:t>𝑐</m:t>
                                </m:r>
                                <m:r>
                                  <a:rPr lang="en-US" b="0" i="1" smtClean="0">
                                    <a:solidFill>
                                      <a:schemeClr val="tx1">
                                        <a:lumMod val="50000"/>
                                      </a:schemeClr>
                                    </a:solidFill>
                                    <a:latin typeface="Cambria Math" panose="02040503050406030204" pitchFamily="18" charset="0"/>
                                  </a:rPr>
                                  <m:t>(</m:t>
                                </m:r>
                                <m:r>
                                  <a:rPr lang="en-US" b="0" i="1" smtClean="0">
                                    <a:solidFill>
                                      <a:schemeClr val="tx1">
                                        <a:lumMod val="50000"/>
                                      </a:schemeClr>
                                    </a:solidFill>
                                    <a:latin typeface="Cambria Math" panose="02040503050406030204" pitchFamily="18" charset="0"/>
                                  </a:rPr>
                                  <m:t>𝑀𝑃𝑎</m:t>
                                </m:r>
                                <m:r>
                                  <a:rPr lang="en-US" b="0" i="1" smtClean="0">
                                    <a:solidFill>
                                      <a:schemeClr val="tx1">
                                        <a:lumMod val="50000"/>
                                      </a:schemeClr>
                                    </a:solidFill>
                                    <a:latin typeface="Cambria Math" panose="02040503050406030204" pitchFamily="18" charset="0"/>
                                  </a:rPr>
                                  <m:t>)</m:t>
                                </m:r>
                              </m:oMath>
                            </m:oMathPara>
                          </a14:m>
                          <a:endParaRPr lang="ru-RU" dirty="0">
                            <a:solidFill>
                              <a:schemeClr val="tx1">
                                <a:lumMod val="50000"/>
                              </a:schemeClr>
                            </a:solidFill>
                          </a:endParaRPr>
                        </a:p>
                      </a:txBody>
                      <a:tcPr/>
                    </a:tc>
                    <a:tc>
                      <a:txBody>
                        <a:bodyPr/>
                        <a:lstStyle/>
                        <a:p>
                          <a:pPr algn="ctr"/>
                          <a14:m>
                            <m:oMathPara xmlns:m="http://schemas.openxmlformats.org/officeDocument/2006/math">
                              <m:oMathParaPr>
                                <m:jc m:val="centerGroup"/>
                              </m:oMathParaPr>
                              <m:oMath xmlns:m="http://schemas.openxmlformats.org/officeDocument/2006/math">
                                <m:r>
                                  <a:rPr lang="en-US" b="0" i="1" smtClean="0">
                                    <a:solidFill>
                                      <a:schemeClr val="tx1">
                                        <a:lumMod val="50000"/>
                                      </a:schemeClr>
                                    </a:solidFill>
                                    <a:latin typeface="Cambria Math" panose="02040503050406030204" pitchFamily="18" charset="0"/>
                                  </a:rPr>
                                  <m:t>𝑓</m:t>
                                </m:r>
                              </m:oMath>
                            </m:oMathPara>
                          </a14:m>
                          <a:endParaRPr lang="ru-RU" dirty="0">
                            <a:solidFill>
                              <a:schemeClr val="tx1">
                                <a:lumMod val="50000"/>
                              </a:schemeClr>
                            </a:solidFill>
                          </a:endParaRPr>
                        </a:p>
                      </a:txBody>
                      <a:tcPr/>
                    </a:tc>
                    <a:tc>
                      <a:txBody>
                        <a:bodyPr/>
                        <a:lstStyle/>
                        <a:p>
                          <a:pPr algn="ctr"/>
                          <a14:m>
                            <m:oMathPara xmlns:m="http://schemas.openxmlformats.org/officeDocument/2006/math">
                              <m:oMathParaPr>
                                <m:jc m:val="centerGroup"/>
                              </m:oMathParaPr>
                              <m:oMath xmlns:m="http://schemas.openxmlformats.org/officeDocument/2006/math">
                                <m:r>
                                  <a:rPr lang="en-US" b="0" i="1" smtClean="0">
                                    <a:solidFill>
                                      <a:schemeClr val="tx1">
                                        <a:lumMod val="50000"/>
                                      </a:schemeClr>
                                    </a:solidFill>
                                    <a:latin typeface="Cambria Math" panose="02040503050406030204" pitchFamily="18" charset="0"/>
                                  </a:rPr>
                                  <m:t>𝑣</m:t>
                                </m:r>
                              </m:oMath>
                            </m:oMathPara>
                          </a14:m>
                          <a:endParaRPr lang="ru-RU" dirty="0">
                            <a:solidFill>
                              <a:schemeClr val="tx1">
                                <a:lumMod val="50000"/>
                              </a:schemeClr>
                            </a:solidFill>
                          </a:endParaRPr>
                        </a:p>
                      </a:txBody>
                      <a:tcPr/>
                    </a:tc>
                    <a:extLst>
                      <a:ext uri="{0D108BD9-81ED-4DB2-BD59-A6C34878D82A}">
                        <a16:rowId xmlns:a16="http://schemas.microsoft.com/office/drawing/2014/main" val="109324791"/>
                      </a:ext>
                    </a:extLst>
                  </a:tr>
                  <a:tr h="606635">
                    <a:tc>
                      <a:txBody>
                        <a:bodyPr/>
                        <a:lstStyle/>
                        <a:p>
                          <a:pPr algn="ctr"/>
                          <a:r>
                            <a:rPr lang="en-US" dirty="0">
                              <a:solidFill>
                                <a:schemeClr val="tx1">
                                  <a:lumMod val="50000"/>
                                </a:schemeClr>
                              </a:solidFill>
                            </a:rPr>
                            <a:t>Material</a:t>
                          </a:r>
                          <a:endParaRPr lang="ru-RU" dirty="0">
                            <a:solidFill>
                              <a:schemeClr val="tx1">
                                <a:lumMod val="50000"/>
                              </a:schemeClr>
                            </a:solidFill>
                          </a:endParaRPr>
                        </a:p>
                      </a:txBody>
                      <a:tcPr/>
                    </a:tc>
                    <a:tc>
                      <a:txBody>
                        <a:bodyPr/>
                        <a:lstStyle/>
                        <a:p>
                          <a:pPr algn="ctr"/>
                          <a:r>
                            <a:rPr lang="en-US" sz="3200" i="1" dirty="0">
                              <a:solidFill>
                                <a:schemeClr val="tx1">
                                  <a:lumMod val="50000"/>
                                </a:schemeClr>
                              </a:solidFill>
                            </a:rPr>
                            <a:t>3</a:t>
                          </a:r>
                          <a:endParaRPr lang="ru-RU" sz="3200" i="1" dirty="0">
                            <a:solidFill>
                              <a:schemeClr val="tx1">
                                <a:lumMod val="50000"/>
                              </a:schemeClr>
                            </a:solidFill>
                          </a:endParaRPr>
                        </a:p>
                      </a:txBody>
                      <a:tcPr/>
                    </a:tc>
                    <a:tc>
                      <a:txBody>
                        <a:bodyPr/>
                        <a:lstStyle/>
                        <a:p>
                          <a:pPr algn="ctr"/>
                          <a:r>
                            <a:rPr lang="en-US" sz="3200" i="1" dirty="0">
                              <a:solidFill>
                                <a:schemeClr val="tx1">
                                  <a:lumMod val="50000"/>
                                </a:schemeClr>
                              </a:solidFill>
                            </a:rPr>
                            <a:t>0,25</a:t>
                          </a:r>
                          <a:endParaRPr lang="ru-RU" sz="3200" i="1" dirty="0">
                            <a:solidFill>
                              <a:schemeClr val="tx1">
                                <a:lumMod val="50000"/>
                              </a:schemeClr>
                            </a:solidFill>
                          </a:endParaRPr>
                        </a:p>
                      </a:txBody>
                      <a:tcPr/>
                    </a:tc>
                    <a:tc>
                      <a:txBody>
                        <a:bodyPr/>
                        <a:lstStyle/>
                        <a:p>
                          <a:pPr algn="ctr"/>
                          <a:r>
                            <a:rPr lang="en-US" sz="3200" i="1" dirty="0">
                              <a:solidFill>
                                <a:schemeClr val="tx1">
                                  <a:lumMod val="50000"/>
                                </a:schemeClr>
                              </a:solidFill>
                            </a:rPr>
                            <a:t>18,6</a:t>
                          </a:r>
                          <a:endParaRPr lang="ru-RU" sz="3200" i="1" dirty="0">
                            <a:solidFill>
                              <a:schemeClr val="tx1">
                                <a:lumMod val="50000"/>
                              </a:schemeClr>
                            </a:solidFill>
                          </a:endParaRPr>
                        </a:p>
                      </a:txBody>
                      <a:tcPr/>
                    </a:tc>
                    <a:tc>
                      <a:txBody>
                        <a:bodyPr/>
                        <a:lstStyle/>
                        <a:p>
                          <a:pPr algn="ctr"/>
                          <a:r>
                            <a:rPr lang="en-US" sz="3200" i="1" dirty="0">
                              <a:solidFill>
                                <a:schemeClr val="tx1">
                                  <a:lumMod val="50000"/>
                                </a:schemeClr>
                              </a:solidFill>
                            </a:rPr>
                            <a:t>0,1</a:t>
                          </a:r>
                          <a:endParaRPr lang="ru-RU" sz="3200" i="1" dirty="0">
                            <a:solidFill>
                              <a:schemeClr val="tx1">
                                <a:lumMod val="50000"/>
                              </a:schemeClr>
                            </a:solidFill>
                          </a:endParaRPr>
                        </a:p>
                      </a:txBody>
                      <a:tcPr/>
                    </a:tc>
                    <a:tc>
                      <a:txBody>
                        <a:bodyPr/>
                        <a:lstStyle/>
                        <a:p>
                          <a:pPr algn="ctr"/>
                          <a:r>
                            <a:rPr lang="en-US" sz="3200" i="1" dirty="0">
                              <a:solidFill>
                                <a:schemeClr val="tx1">
                                  <a:lumMod val="50000"/>
                                </a:schemeClr>
                              </a:solidFill>
                            </a:rPr>
                            <a:t>1,6</a:t>
                          </a:r>
                          <a:endParaRPr lang="ru-RU" sz="3200" i="1" dirty="0">
                            <a:solidFill>
                              <a:schemeClr val="tx1">
                                <a:lumMod val="50000"/>
                              </a:schemeClr>
                            </a:solidFill>
                          </a:endParaRPr>
                        </a:p>
                      </a:txBody>
                      <a:tcPr/>
                    </a:tc>
                    <a:tc>
                      <a:txBody>
                        <a:bodyPr/>
                        <a:lstStyle/>
                        <a:p>
                          <a:pPr algn="ctr"/>
                          <a:r>
                            <a:rPr lang="en-US" sz="3200" i="1" dirty="0">
                              <a:solidFill>
                                <a:schemeClr val="tx1">
                                  <a:lumMod val="50000"/>
                                </a:schemeClr>
                              </a:solidFill>
                            </a:rPr>
                            <a:t>0,001</a:t>
                          </a:r>
                          <a:endParaRPr lang="ru-RU" sz="3200" i="1" dirty="0">
                            <a:solidFill>
                              <a:schemeClr val="tx1">
                                <a:lumMod val="50000"/>
                              </a:schemeClr>
                            </a:solidFill>
                          </a:endParaRPr>
                        </a:p>
                      </a:txBody>
                      <a:tcPr/>
                    </a:tc>
                    <a:tc>
                      <a:txBody>
                        <a:bodyPr/>
                        <a:lstStyle/>
                        <a:p>
                          <a:pPr algn="ctr"/>
                          <a:r>
                            <a:rPr lang="en-US" sz="3200" i="1" dirty="0">
                              <a:solidFill>
                                <a:schemeClr val="tx1">
                                  <a:lumMod val="50000"/>
                                </a:schemeClr>
                              </a:solidFill>
                            </a:rPr>
                            <a:t>0,5</a:t>
                          </a:r>
                          <a:endParaRPr lang="ru-RU" sz="3200" i="1" dirty="0">
                            <a:solidFill>
                              <a:schemeClr val="tx1">
                                <a:lumMod val="50000"/>
                              </a:schemeClr>
                            </a:solidFill>
                          </a:endParaRPr>
                        </a:p>
                      </a:txBody>
                      <a:tcPr/>
                    </a:tc>
                    <a:extLst>
                      <a:ext uri="{0D108BD9-81ED-4DB2-BD59-A6C34878D82A}">
                        <a16:rowId xmlns:a16="http://schemas.microsoft.com/office/drawing/2014/main" val="1567943434"/>
                      </a:ext>
                    </a:extLst>
                  </a:tr>
                </a:tbl>
              </a:graphicData>
            </a:graphic>
          </p:graphicFrame>
        </mc:Choice>
        <mc:Fallback xmlns="">
          <p:graphicFrame>
            <p:nvGraphicFramePr>
              <p:cNvPr id="3" name="Таблица 6">
                <a:extLst>
                  <a:ext uri="{FF2B5EF4-FFF2-40B4-BE49-F238E27FC236}">
                    <a16:creationId xmlns:a16="http://schemas.microsoft.com/office/drawing/2014/main" id="{5C346BF9-0CAB-E4C6-2EDA-F9948D4ED32F}"/>
                  </a:ext>
                </a:extLst>
              </p:cNvPr>
              <p:cNvGraphicFramePr>
                <a:graphicFrameLocks noGrp="1"/>
              </p:cNvGraphicFramePr>
              <p:nvPr>
                <p:extLst>
                  <p:ext uri="{D42A27DB-BD31-4B8C-83A1-F6EECF244321}">
                    <p14:modId xmlns:p14="http://schemas.microsoft.com/office/powerpoint/2010/main" val="610584507"/>
                  </p:ext>
                </p:extLst>
              </p:nvPr>
            </p:nvGraphicFramePr>
            <p:xfrm>
              <a:off x="11606195" y="5919194"/>
              <a:ext cx="13110805" cy="1330792"/>
            </p:xfrm>
            <a:graphic>
              <a:graphicData uri="http://schemas.openxmlformats.org/drawingml/2006/table">
                <a:tbl>
                  <a:tblPr firstRow="1" bandRow="1"/>
                  <a:tblGrid>
                    <a:gridCol w="2763031">
                      <a:extLst>
                        <a:ext uri="{9D8B030D-6E8A-4147-A177-3AD203B41FA5}">
                          <a16:colId xmlns:a16="http://schemas.microsoft.com/office/drawing/2014/main" val="3401217276"/>
                        </a:ext>
                      </a:extLst>
                    </a:gridCol>
                    <a:gridCol w="1740956">
                      <a:extLst>
                        <a:ext uri="{9D8B030D-6E8A-4147-A177-3AD203B41FA5}">
                          <a16:colId xmlns:a16="http://schemas.microsoft.com/office/drawing/2014/main" val="841846368"/>
                        </a:ext>
                      </a:extLst>
                    </a:gridCol>
                    <a:gridCol w="1292438">
                      <a:extLst>
                        <a:ext uri="{9D8B030D-6E8A-4147-A177-3AD203B41FA5}">
                          <a16:colId xmlns:a16="http://schemas.microsoft.com/office/drawing/2014/main" val="3438124393"/>
                        </a:ext>
                      </a:extLst>
                    </a:gridCol>
                    <a:gridCol w="1545314">
                      <a:extLst>
                        <a:ext uri="{9D8B030D-6E8A-4147-A177-3AD203B41FA5}">
                          <a16:colId xmlns:a16="http://schemas.microsoft.com/office/drawing/2014/main" val="267912240"/>
                        </a:ext>
                      </a:extLst>
                    </a:gridCol>
                    <a:gridCol w="1259145">
                      <a:extLst>
                        <a:ext uri="{9D8B030D-6E8A-4147-A177-3AD203B41FA5}">
                          <a16:colId xmlns:a16="http://schemas.microsoft.com/office/drawing/2014/main" val="3098479681"/>
                        </a:ext>
                      </a:extLst>
                    </a:gridCol>
                    <a:gridCol w="1717015">
                      <a:extLst>
                        <a:ext uri="{9D8B030D-6E8A-4147-A177-3AD203B41FA5}">
                          <a16:colId xmlns:a16="http://schemas.microsoft.com/office/drawing/2014/main" val="3388022600"/>
                        </a:ext>
                      </a:extLst>
                    </a:gridCol>
                    <a:gridCol w="1430846">
                      <a:extLst>
                        <a:ext uri="{9D8B030D-6E8A-4147-A177-3AD203B41FA5}">
                          <a16:colId xmlns:a16="http://schemas.microsoft.com/office/drawing/2014/main" val="3844079563"/>
                        </a:ext>
                      </a:extLst>
                    </a:gridCol>
                    <a:gridCol w="1362060">
                      <a:extLst>
                        <a:ext uri="{9D8B030D-6E8A-4147-A177-3AD203B41FA5}">
                          <a16:colId xmlns:a16="http://schemas.microsoft.com/office/drawing/2014/main" val="150924008"/>
                        </a:ext>
                      </a:extLst>
                    </a:gridCol>
                  </a:tblGrid>
                  <a:tr h="670455">
                    <a:tc>
                      <a:txBody>
                        <a:bodyPr/>
                        <a:lstStyle/>
                        <a:p>
                          <a:pPr algn="ctr"/>
                          <a:endParaRPr lang="ru-RU" dirty="0">
                            <a:solidFill>
                              <a:schemeClr val="tx1">
                                <a:lumMod val="50000"/>
                              </a:schemeClr>
                            </a:solidFill>
                          </a:endParaRPr>
                        </a:p>
                      </a:txBody>
                      <a:tcPr/>
                    </a:tc>
                    <a:tc>
                      <a:txBody>
                        <a:bodyPr/>
                        <a:lstStyle/>
                        <a:p>
                          <a:endParaRPr lang="ru-RU"/>
                        </a:p>
                      </a:txBody>
                      <a:tcPr>
                        <a:blipFill>
                          <a:blip r:embed="rId4"/>
                          <a:stretch>
                            <a:fillRect l="-159854" t="-7547" r="-495620" b="-133962"/>
                          </a:stretch>
                        </a:blipFill>
                      </a:tcPr>
                    </a:tc>
                    <a:tc>
                      <a:txBody>
                        <a:bodyPr/>
                        <a:lstStyle/>
                        <a:p>
                          <a:endParaRPr lang="ru-RU"/>
                        </a:p>
                      </a:txBody>
                      <a:tcPr>
                        <a:blipFill>
                          <a:blip r:embed="rId4"/>
                          <a:stretch>
                            <a:fillRect l="-349020" t="-7547" r="-565686" b="-133962"/>
                          </a:stretch>
                        </a:blipFill>
                      </a:tcPr>
                    </a:tc>
                    <a:tc>
                      <a:txBody>
                        <a:bodyPr/>
                        <a:lstStyle/>
                        <a:p>
                          <a:endParaRPr lang="ru-RU"/>
                        </a:p>
                      </a:txBody>
                      <a:tcPr>
                        <a:blipFill>
                          <a:blip r:embed="rId4"/>
                          <a:stretch>
                            <a:fillRect l="-375410" t="-7547" r="-372951" b="-133962"/>
                          </a:stretch>
                        </a:blipFill>
                      </a:tcPr>
                    </a:tc>
                    <a:tc>
                      <a:txBody>
                        <a:bodyPr/>
                        <a:lstStyle/>
                        <a:p>
                          <a:endParaRPr lang="ru-RU"/>
                        </a:p>
                      </a:txBody>
                      <a:tcPr>
                        <a:blipFill>
                          <a:blip r:embed="rId4"/>
                          <a:stretch>
                            <a:fillRect l="-585859" t="-7547" r="-359596" b="-133962"/>
                          </a:stretch>
                        </a:blipFill>
                      </a:tcPr>
                    </a:tc>
                    <a:tc>
                      <a:txBody>
                        <a:bodyPr/>
                        <a:lstStyle/>
                        <a:p>
                          <a:endParaRPr lang="ru-RU"/>
                        </a:p>
                      </a:txBody>
                      <a:tcPr>
                        <a:blipFill>
                          <a:blip r:embed="rId4"/>
                          <a:stretch>
                            <a:fillRect l="-499265" t="-7547" r="-161765" b="-133962"/>
                          </a:stretch>
                        </a:blipFill>
                      </a:tcPr>
                    </a:tc>
                    <a:tc>
                      <a:txBody>
                        <a:bodyPr/>
                        <a:lstStyle/>
                        <a:p>
                          <a:endParaRPr lang="ru-RU"/>
                        </a:p>
                      </a:txBody>
                      <a:tcPr>
                        <a:blipFill>
                          <a:blip r:embed="rId4"/>
                          <a:stretch>
                            <a:fillRect l="-721239" t="-7547" r="-94690" b="-133962"/>
                          </a:stretch>
                        </a:blipFill>
                      </a:tcPr>
                    </a:tc>
                    <a:tc>
                      <a:txBody>
                        <a:bodyPr/>
                        <a:lstStyle/>
                        <a:p>
                          <a:endParaRPr lang="ru-RU"/>
                        </a:p>
                      </a:txBody>
                      <a:tcPr>
                        <a:blipFill>
                          <a:blip r:embed="rId4"/>
                          <a:stretch>
                            <a:fillRect l="-867290" t="-7547" b="-133962"/>
                          </a:stretch>
                        </a:blipFill>
                      </a:tcPr>
                    </a:tc>
                    <a:extLst>
                      <a:ext uri="{0D108BD9-81ED-4DB2-BD59-A6C34878D82A}">
                        <a16:rowId xmlns:a16="http://schemas.microsoft.com/office/drawing/2014/main" val="109324791"/>
                      </a:ext>
                    </a:extLst>
                  </a:tr>
                  <a:tr h="660337">
                    <a:tc>
                      <a:txBody>
                        <a:bodyPr/>
                        <a:lstStyle/>
                        <a:p>
                          <a:pPr algn="ctr"/>
                          <a:r>
                            <a:rPr lang="en-US" dirty="0">
                              <a:solidFill>
                                <a:schemeClr val="tx1">
                                  <a:lumMod val="50000"/>
                                </a:schemeClr>
                              </a:solidFill>
                            </a:rPr>
                            <a:t>Material</a:t>
                          </a:r>
                          <a:endParaRPr lang="ru-RU" dirty="0">
                            <a:solidFill>
                              <a:schemeClr val="tx1">
                                <a:lumMod val="50000"/>
                              </a:schemeClr>
                            </a:solidFill>
                          </a:endParaRPr>
                        </a:p>
                      </a:txBody>
                      <a:tcPr/>
                    </a:tc>
                    <a:tc>
                      <a:txBody>
                        <a:bodyPr/>
                        <a:lstStyle/>
                        <a:p>
                          <a:pPr algn="ctr"/>
                          <a:r>
                            <a:rPr lang="en-US" sz="3200" i="1" dirty="0">
                              <a:solidFill>
                                <a:schemeClr val="tx1">
                                  <a:lumMod val="50000"/>
                                </a:schemeClr>
                              </a:solidFill>
                            </a:rPr>
                            <a:t>3</a:t>
                          </a:r>
                          <a:endParaRPr lang="ru-RU" sz="3200" i="1" dirty="0">
                            <a:solidFill>
                              <a:schemeClr val="tx1">
                                <a:lumMod val="50000"/>
                              </a:schemeClr>
                            </a:solidFill>
                          </a:endParaRPr>
                        </a:p>
                      </a:txBody>
                      <a:tcPr/>
                    </a:tc>
                    <a:tc>
                      <a:txBody>
                        <a:bodyPr/>
                        <a:lstStyle/>
                        <a:p>
                          <a:pPr algn="ctr"/>
                          <a:r>
                            <a:rPr lang="en-US" sz="3200" i="1" dirty="0">
                              <a:solidFill>
                                <a:schemeClr val="tx1">
                                  <a:lumMod val="50000"/>
                                </a:schemeClr>
                              </a:solidFill>
                            </a:rPr>
                            <a:t>0,25</a:t>
                          </a:r>
                          <a:endParaRPr lang="ru-RU" sz="3200" i="1" dirty="0">
                            <a:solidFill>
                              <a:schemeClr val="tx1">
                                <a:lumMod val="50000"/>
                              </a:schemeClr>
                            </a:solidFill>
                          </a:endParaRPr>
                        </a:p>
                      </a:txBody>
                      <a:tcPr/>
                    </a:tc>
                    <a:tc>
                      <a:txBody>
                        <a:bodyPr/>
                        <a:lstStyle/>
                        <a:p>
                          <a:pPr algn="ctr"/>
                          <a:r>
                            <a:rPr lang="en-US" sz="3200" i="1" dirty="0">
                              <a:solidFill>
                                <a:schemeClr val="tx1">
                                  <a:lumMod val="50000"/>
                                </a:schemeClr>
                              </a:solidFill>
                            </a:rPr>
                            <a:t>18,6</a:t>
                          </a:r>
                          <a:endParaRPr lang="ru-RU" sz="3200" i="1" dirty="0">
                            <a:solidFill>
                              <a:schemeClr val="tx1">
                                <a:lumMod val="50000"/>
                              </a:schemeClr>
                            </a:solidFill>
                          </a:endParaRPr>
                        </a:p>
                      </a:txBody>
                      <a:tcPr/>
                    </a:tc>
                    <a:tc>
                      <a:txBody>
                        <a:bodyPr/>
                        <a:lstStyle/>
                        <a:p>
                          <a:pPr algn="ctr"/>
                          <a:r>
                            <a:rPr lang="en-US" sz="3200" i="1" dirty="0">
                              <a:solidFill>
                                <a:schemeClr val="tx1">
                                  <a:lumMod val="50000"/>
                                </a:schemeClr>
                              </a:solidFill>
                            </a:rPr>
                            <a:t>0,1</a:t>
                          </a:r>
                          <a:endParaRPr lang="ru-RU" sz="3200" i="1" dirty="0">
                            <a:solidFill>
                              <a:schemeClr val="tx1">
                                <a:lumMod val="50000"/>
                              </a:schemeClr>
                            </a:solidFill>
                          </a:endParaRPr>
                        </a:p>
                      </a:txBody>
                      <a:tcPr/>
                    </a:tc>
                    <a:tc>
                      <a:txBody>
                        <a:bodyPr/>
                        <a:lstStyle/>
                        <a:p>
                          <a:pPr algn="ctr"/>
                          <a:r>
                            <a:rPr lang="en-US" sz="3200" i="1" dirty="0">
                              <a:solidFill>
                                <a:schemeClr val="tx1">
                                  <a:lumMod val="50000"/>
                                </a:schemeClr>
                              </a:solidFill>
                            </a:rPr>
                            <a:t>1,6</a:t>
                          </a:r>
                          <a:endParaRPr lang="ru-RU" sz="3200" i="1" dirty="0">
                            <a:solidFill>
                              <a:schemeClr val="tx1">
                                <a:lumMod val="50000"/>
                              </a:schemeClr>
                            </a:solidFill>
                          </a:endParaRPr>
                        </a:p>
                      </a:txBody>
                      <a:tcPr/>
                    </a:tc>
                    <a:tc>
                      <a:txBody>
                        <a:bodyPr/>
                        <a:lstStyle/>
                        <a:p>
                          <a:pPr algn="ctr"/>
                          <a:r>
                            <a:rPr lang="en-US" sz="3200" i="1" dirty="0">
                              <a:solidFill>
                                <a:schemeClr val="tx1">
                                  <a:lumMod val="50000"/>
                                </a:schemeClr>
                              </a:solidFill>
                            </a:rPr>
                            <a:t>0,001</a:t>
                          </a:r>
                          <a:endParaRPr lang="ru-RU" sz="3200" i="1" dirty="0">
                            <a:solidFill>
                              <a:schemeClr val="tx1">
                                <a:lumMod val="50000"/>
                              </a:schemeClr>
                            </a:solidFill>
                          </a:endParaRPr>
                        </a:p>
                      </a:txBody>
                      <a:tcPr/>
                    </a:tc>
                    <a:tc>
                      <a:txBody>
                        <a:bodyPr/>
                        <a:lstStyle/>
                        <a:p>
                          <a:pPr algn="ctr"/>
                          <a:r>
                            <a:rPr lang="en-US" sz="3200" i="1" dirty="0">
                              <a:solidFill>
                                <a:schemeClr val="tx1">
                                  <a:lumMod val="50000"/>
                                </a:schemeClr>
                              </a:solidFill>
                            </a:rPr>
                            <a:t>0,5</a:t>
                          </a:r>
                          <a:endParaRPr lang="ru-RU" sz="3200" i="1" dirty="0">
                            <a:solidFill>
                              <a:schemeClr val="tx1">
                                <a:lumMod val="50000"/>
                              </a:schemeClr>
                            </a:solidFill>
                          </a:endParaRPr>
                        </a:p>
                      </a:txBody>
                      <a:tcPr/>
                    </a:tc>
                    <a:extLst>
                      <a:ext uri="{0D108BD9-81ED-4DB2-BD59-A6C34878D82A}">
                        <a16:rowId xmlns:a16="http://schemas.microsoft.com/office/drawing/2014/main" val="1567943434"/>
                      </a:ext>
                    </a:extLst>
                  </a:tr>
                </a:tbl>
              </a:graphicData>
            </a:graphic>
          </p:graphicFrame>
        </mc:Fallback>
      </mc:AlternateContent>
      <mc:AlternateContent xmlns:mc="http://schemas.openxmlformats.org/markup-compatibility/2006" xmlns:a14="http://schemas.microsoft.com/office/drawing/2010/main">
        <mc:Choice Requires="a14">
          <p:sp>
            <p:nvSpPr>
              <p:cNvPr id="7" name="Прямоугольник 6">
                <a:extLst>
                  <a:ext uri="{FF2B5EF4-FFF2-40B4-BE49-F238E27FC236}">
                    <a16:creationId xmlns:a16="http://schemas.microsoft.com/office/drawing/2014/main" id="{19A6FCDB-C1A3-C40F-B711-A7B7B6E412D1}"/>
                  </a:ext>
                </a:extLst>
              </p:cNvPr>
              <p:cNvSpPr/>
              <p:nvPr/>
            </p:nvSpPr>
            <p:spPr>
              <a:xfrm>
                <a:off x="15562649" y="7929005"/>
                <a:ext cx="5197898" cy="3539430"/>
              </a:xfrm>
              <a:prstGeom prst="rect">
                <a:avLst/>
              </a:prstGeom>
              <a:noFill/>
            </p:spPr>
            <p:txBody>
              <a:bodyPr wrap="none" lIns="91440" tIns="45720" rIns="91440" bIns="45720">
                <a:spAutoFit/>
              </a:bodyPr>
              <a:lstStyle/>
              <a:p>
                <a:pPr algn="ctr"/>
                <a14:m>
                  <m:oMath xmlns:m="http://schemas.openxmlformats.org/officeDocument/2006/math">
                    <m:r>
                      <a:rPr lang="en-US" sz="3200" b="0" i="1" smtClean="0">
                        <a:solidFill>
                          <a:srgbClr val="000000"/>
                        </a:solidFill>
                        <a:latin typeface="Cambria Math" panose="02040503050406030204" pitchFamily="18" charset="0"/>
                      </a:rPr>
                      <m:t>𝐸</m:t>
                    </m:r>
                    <m:r>
                      <a:rPr lang="en-US" sz="3200" b="0" i="1" smtClean="0">
                        <a:solidFill>
                          <a:srgbClr val="000000"/>
                        </a:solidFill>
                        <a:latin typeface="Cambria Math" panose="02040503050406030204" pitchFamily="18" charset="0"/>
                      </a:rPr>
                      <m:t> − </m:t>
                    </m:r>
                  </m:oMath>
                </a14:m>
                <a:r>
                  <a:rPr lang="en-US" sz="3200" i="1" dirty="0">
                    <a:solidFill>
                      <a:srgbClr val="000000"/>
                    </a:solidFill>
                    <a:latin typeface="+mn-lt"/>
                  </a:rPr>
                  <a:t>Young's modulus</a:t>
                </a:r>
              </a:p>
              <a:p>
                <a:pPr algn="ctr"/>
                <a14:m>
                  <m:oMath xmlns:m="http://schemas.openxmlformats.org/officeDocument/2006/math">
                    <m:r>
                      <a:rPr lang="ru-RU" sz="3200" i="1" smtClean="0">
                        <a:solidFill>
                          <a:srgbClr val="000000"/>
                        </a:solidFill>
                        <a:latin typeface="Cambria Math" panose="02040503050406030204" pitchFamily="18" charset="0"/>
                        <a:ea typeface="Cambria Math" panose="02040503050406030204" pitchFamily="18" charset="0"/>
                      </a:rPr>
                      <m:t>𝜇</m:t>
                    </m:r>
                    <m:r>
                      <a:rPr lang="en-US" sz="3200" b="0" i="1" smtClean="0">
                        <a:solidFill>
                          <a:srgbClr val="000000"/>
                        </a:solidFill>
                        <a:latin typeface="Cambria Math" panose="02040503050406030204" pitchFamily="18" charset="0"/>
                        <a:ea typeface="Cambria Math" panose="02040503050406030204" pitchFamily="18" charset="0"/>
                      </a:rPr>
                      <m:t> − </m:t>
                    </m:r>
                  </m:oMath>
                </a14:m>
                <a:r>
                  <a:rPr lang="en-US" sz="3200" i="1" dirty="0">
                    <a:solidFill>
                      <a:srgbClr val="000000"/>
                    </a:solidFill>
                    <a:latin typeface="+mn-lt"/>
                  </a:rPr>
                  <a:t>Poisson's ratio</a:t>
                </a:r>
              </a:p>
              <a:p>
                <a:pPr algn="ctr"/>
                <a14:m>
                  <m:oMath xmlns:m="http://schemas.openxmlformats.org/officeDocument/2006/math">
                    <m:r>
                      <a:rPr lang="ru-RU" sz="3200" i="1" smtClean="0">
                        <a:solidFill>
                          <a:srgbClr val="000000"/>
                        </a:solidFill>
                        <a:latin typeface="Cambria Math" panose="02040503050406030204" pitchFamily="18" charset="0"/>
                        <a:ea typeface="Cambria Math" panose="02040503050406030204" pitchFamily="18" charset="0"/>
                      </a:rPr>
                      <m:t>𝜑</m:t>
                    </m:r>
                    <m:r>
                      <a:rPr lang="en-US" sz="3200" b="0" i="1" smtClean="0">
                        <a:solidFill>
                          <a:srgbClr val="000000"/>
                        </a:solidFill>
                        <a:latin typeface="Cambria Math" panose="02040503050406030204" pitchFamily="18" charset="0"/>
                        <a:ea typeface="Cambria Math" panose="02040503050406030204" pitchFamily="18" charset="0"/>
                      </a:rPr>
                      <m:t> − </m:t>
                    </m:r>
                  </m:oMath>
                </a14:m>
                <a:r>
                  <a:rPr lang="en-US" sz="3200" i="1" dirty="0">
                    <a:solidFill>
                      <a:srgbClr val="000000"/>
                    </a:solidFill>
                    <a:latin typeface="+mn-lt"/>
                  </a:rPr>
                  <a:t>angle of internal friction</a:t>
                </a:r>
                <a:endParaRPr lang="ru-RU" sz="3200" i="1" dirty="0">
                  <a:solidFill>
                    <a:srgbClr val="000000"/>
                  </a:solidFill>
                  <a:latin typeface="+mn-lt"/>
                </a:endParaRPr>
              </a:p>
              <a:p>
                <a:pPr algn="ctr"/>
                <a14:m>
                  <m:oMath xmlns:m="http://schemas.openxmlformats.org/officeDocument/2006/math">
                    <m:r>
                      <m:rPr>
                        <m:nor/>
                      </m:rPr>
                      <a:rPr lang="el-GR" sz="3200" b="0" i="1" u="none" strike="noStrike" cap="none" baseline="0" smtClean="0">
                        <a:solidFill>
                          <a:srgbClr val="000000"/>
                        </a:solidFill>
                        <a:effectLst/>
                        <a:latin typeface="+mn-lt"/>
                        <a:ea typeface="+mn-ea"/>
                        <a:cs typeface="+mn-cs"/>
                        <a:sym typeface="Arial"/>
                      </a:rPr>
                      <m:t>λ</m:t>
                    </m:r>
                    <m:r>
                      <a:rPr lang="en-US" sz="3200" i="1">
                        <a:solidFill>
                          <a:srgbClr val="000000"/>
                        </a:solidFill>
                        <a:latin typeface="Cambria Math" panose="02040503050406030204" pitchFamily="18" charset="0"/>
                        <a:ea typeface="Cambria Math" panose="02040503050406030204" pitchFamily="18" charset="0"/>
                      </a:rPr>
                      <m:t> −</m:t>
                    </m:r>
                    <m:r>
                      <a:rPr lang="en-US" sz="3200" b="0" i="1" smtClean="0">
                        <a:solidFill>
                          <a:srgbClr val="000000"/>
                        </a:solidFill>
                        <a:latin typeface="Cambria Math" panose="02040503050406030204" pitchFamily="18" charset="0"/>
                        <a:ea typeface="Cambria Math" panose="02040503050406030204" pitchFamily="18" charset="0"/>
                      </a:rPr>
                      <m:t> </m:t>
                    </m:r>
                  </m:oMath>
                </a14:m>
                <a:r>
                  <a:rPr lang="en-US" sz="3200" i="1" dirty="0">
                    <a:solidFill>
                      <a:srgbClr val="000000"/>
                    </a:solidFill>
                    <a:latin typeface="+mn-lt"/>
                  </a:rPr>
                  <a:t>dilatancy angle</a:t>
                </a:r>
              </a:p>
              <a:p>
                <a:pPr algn="ctr"/>
                <a14:m>
                  <m:oMath xmlns:m="http://schemas.openxmlformats.org/officeDocument/2006/math">
                    <m:r>
                      <a:rPr lang="en-US" sz="3200" b="0" i="1" smtClean="0">
                        <a:solidFill>
                          <a:srgbClr val="000000"/>
                        </a:solidFill>
                        <a:latin typeface="Cambria Math" panose="02040503050406030204" pitchFamily="18" charset="0"/>
                      </a:rPr>
                      <m:t>𝑐</m:t>
                    </m:r>
                    <m:r>
                      <a:rPr lang="en-US" sz="3200" b="0" i="1" smtClean="0">
                        <a:solidFill>
                          <a:srgbClr val="000000"/>
                        </a:solidFill>
                        <a:latin typeface="Cambria Math" panose="02040503050406030204" pitchFamily="18" charset="0"/>
                      </a:rPr>
                      <m:t> − </m:t>
                    </m:r>
                  </m:oMath>
                </a14:m>
                <a:r>
                  <a:rPr lang="en-US" sz="3200" i="1" dirty="0">
                    <a:solidFill>
                      <a:srgbClr val="000000"/>
                    </a:solidFill>
                    <a:latin typeface="+mn-lt"/>
                  </a:rPr>
                  <a:t>cohesion</a:t>
                </a:r>
              </a:p>
              <a:p>
                <a:pPr algn="ctr"/>
                <a14:m>
                  <m:oMath xmlns:m="http://schemas.openxmlformats.org/officeDocument/2006/math">
                    <m:r>
                      <a:rPr lang="en-US" sz="3200" b="0" i="1" smtClean="0">
                        <a:solidFill>
                          <a:srgbClr val="000000"/>
                        </a:solidFill>
                        <a:latin typeface="Cambria Math" panose="02040503050406030204" pitchFamily="18" charset="0"/>
                      </a:rPr>
                      <m:t>𝑓</m:t>
                    </m:r>
                    <m:r>
                      <a:rPr lang="en-US" sz="3200" b="0" i="1" smtClean="0">
                        <a:solidFill>
                          <a:srgbClr val="000000"/>
                        </a:solidFill>
                        <a:latin typeface="Cambria Math" panose="02040503050406030204" pitchFamily="18" charset="0"/>
                      </a:rPr>
                      <m:t> − </m:t>
                    </m:r>
                  </m:oMath>
                </a14:m>
                <a:r>
                  <a:rPr lang="en-US" sz="3200" i="1" dirty="0">
                    <a:solidFill>
                      <a:srgbClr val="000000"/>
                    </a:solidFill>
                    <a:latin typeface="+mn-lt"/>
                  </a:rPr>
                  <a:t>failure criterion</a:t>
                </a:r>
              </a:p>
              <a:p>
                <a:pPr algn="ctr"/>
                <a14:m>
                  <m:oMath xmlns:m="http://schemas.openxmlformats.org/officeDocument/2006/math">
                    <m:r>
                      <a:rPr lang="en-US" sz="3200" b="0" i="1" smtClean="0">
                        <a:solidFill>
                          <a:srgbClr val="000000"/>
                        </a:solidFill>
                        <a:latin typeface="Cambria Math" panose="02040503050406030204" pitchFamily="18" charset="0"/>
                      </a:rPr>
                      <m:t>𝑣</m:t>
                    </m:r>
                    <m:r>
                      <a:rPr lang="en-US" sz="3200" b="0" i="1" smtClean="0">
                        <a:solidFill>
                          <a:srgbClr val="000000"/>
                        </a:solidFill>
                        <a:latin typeface="Cambria Math" panose="02040503050406030204" pitchFamily="18" charset="0"/>
                      </a:rPr>
                      <m:t> − </m:t>
                    </m:r>
                  </m:oMath>
                </a14:m>
                <a:r>
                  <a:rPr lang="en-US" sz="3200" i="1" dirty="0">
                    <a:solidFill>
                      <a:srgbClr val="000000"/>
                    </a:solidFill>
                    <a:latin typeface="+mn-lt"/>
                  </a:rPr>
                  <a:t>porosity</a:t>
                </a:r>
              </a:p>
            </p:txBody>
          </p:sp>
        </mc:Choice>
        <mc:Fallback xmlns="">
          <p:sp>
            <p:nvSpPr>
              <p:cNvPr id="7" name="Прямоугольник 6">
                <a:extLst>
                  <a:ext uri="{FF2B5EF4-FFF2-40B4-BE49-F238E27FC236}">
                    <a16:creationId xmlns:a16="http://schemas.microsoft.com/office/drawing/2014/main" id="{19A6FCDB-C1A3-C40F-B711-A7B7B6E412D1}"/>
                  </a:ext>
                </a:extLst>
              </p:cNvPr>
              <p:cNvSpPr>
                <a:spLocks noRot="1" noChangeAspect="1" noMove="1" noResize="1" noEditPoints="1" noAdjustHandles="1" noChangeArrowheads="1" noChangeShapeType="1" noTextEdit="1"/>
              </p:cNvSpPr>
              <p:nvPr/>
            </p:nvSpPr>
            <p:spPr>
              <a:xfrm>
                <a:off x="15562649" y="7929005"/>
                <a:ext cx="5197898" cy="3539430"/>
              </a:xfrm>
              <a:prstGeom prst="rect">
                <a:avLst/>
              </a:prstGeom>
              <a:blipFill>
                <a:blip r:embed="rId5"/>
                <a:stretch>
                  <a:fillRect t="-2069" r="-2462" b="-5000"/>
                </a:stretch>
              </a:blipFill>
            </p:spPr>
            <p:txBody>
              <a:bodyPr/>
              <a:lstStyle/>
              <a:p>
                <a:r>
                  <a:rPr lang="ru-RU">
                    <a:noFill/>
                  </a:rPr>
                  <a:t> </a:t>
                </a:r>
              </a:p>
            </p:txBody>
          </p:sp>
        </mc:Fallback>
      </mc:AlternateContent>
      <p:pic>
        <p:nvPicPr>
          <p:cNvPr id="12" name="Рисунок 11">
            <a:extLst>
              <a:ext uri="{FF2B5EF4-FFF2-40B4-BE49-F238E27FC236}">
                <a16:creationId xmlns:a16="http://schemas.microsoft.com/office/drawing/2014/main" id="{5A2E526C-50F7-5A10-7ECE-37D1A7A03AB7}"/>
              </a:ext>
            </a:extLst>
          </p:cNvPr>
          <p:cNvPicPr>
            <a:picLocks noChangeAspect="1"/>
          </p:cNvPicPr>
          <p:nvPr/>
        </p:nvPicPr>
        <p:blipFill>
          <a:blip r:embed="rId6"/>
          <a:stretch>
            <a:fillRect/>
          </a:stretch>
        </p:blipFill>
        <p:spPr>
          <a:xfrm>
            <a:off x="457599" y="3343800"/>
            <a:ext cx="10876185" cy="6117854"/>
          </a:xfrm>
          <a:prstGeom prst="rect">
            <a:avLst/>
          </a:prstGeom>
        </p:spPr>
      </p:pic>
    </p:spTree>
    <p:extLst>
      <p:ext uri="{BB962C8B-B14F-4D97-AF65-F5344CB8AC3E}">
        <p14:creationId xmlns:p14="http://schemas.microsoft.com/office/powerpoint/2010/main" val="29796826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a:extLst>
              <a:ext uri="{FF2B5EF4-FFF2-40B4-BE49-F238E27FC236}">
                <a16:creationId xmlns:a16="http://schemas.microsoft.com/office/drawing/2014/main" id="{7B99B908-44E2-4EF1-87FE-515D18340E45}"/>
              </a:ext>
            </a:extLst>
          </p:cNvPr>
          <p:cNvSpPr>
            <a:spLocks noGrp="1"/>
          </p:cNvSpPr>
          <p:nvPr>
            <p:ph type="title"/>
          </p:nvPr>
        </p:nvSpPr>
        <p:spPr/>
        <p:txBody>
          <a:bodyPr/>
          <a:lstStyle/>
          <a:p>
            <a:r>
              <a:rPr lang="en-US" dirty="0"/>
              <a:t>Results</a:t>
            </a:r>
            <a:endParaRPr lang="ru-RU" dirty="0"/>
          </a:p>
        </p:txBody>
      </p:sp>
      <p:sp>
        <p:nvSpPr>
          <p:cNvPr id="2" name="Номер слайда 1">
            <a:extLst>
              <a:ext uri="{FF2B5EF4-FFF2-40B4-BE49-F238E27FC236}">
                <a16:creationId xmlns:a16="http://schemas.microsoft.com/office/drawing/2014/main" id="{0B997C2C-DA74-43D4-B044-6BF9CAD3125B}"/>
              </a:ext>
            </a:extLst>
          </p:cNvPr>
          <p:cNvSpPr>
            <a:spLocks noGrp="1"/>
          </p:cNvSpPr>
          <p:nvPr>
            <p:ph type="sldNum" idx="12"/>
          </p:nvPr>
        </p:nvSpPr>
        <p:spPr/>
        <p:txBody>
          <a:bodyPr/>
          <a:lstStyle/>
          <a:p>
            <a:fld id="{A18E45DD-48D5-48E1-955A-6CA5E867A149}" type="slidenum">
              <a:rPr lang="ru-RU" smtClean="0"/>
              <a:t>8</a:t>
            </a:fld>
            <a:endParaRPr lang="ru-RU"/>
          </a:p>
        </p:txBody>
      </p:sp>
      <p:sp>
        <p:nvSpPr>
          <p:cNvPr id="7" name="TextBox 6">
            <a:extLst>
              <a:ext uri="{FF2B5EF4-FFF2-40B4-BE49-F238E27FC236}">
                <a16:creationId xmlns:a16="http://schemas.microsoft.com/office/drawing/2014/main" id="{9B05FCFC-ED9A-4B48-B97E-ECB3E9A8B59D}"/>
              </a:ext>
            </a:extLst>
          </p:cNvPr>
          <p:cNvSpPr txBox="1"/>
          <p:nvPr/>
        </p:nvSpPr>
        <p:spPr>
          <a:xfrm>
            <a:off x="888649" y="11205717"/>
            <a:ext cx="23083264" cy="1754326"/>
          </a:xfrm>
          <a:prstGeom prst="rect">
            <a:avLst/>
          </a:prstGeom>
          <a:noFill/>
        </p:spPr>
        <p:txBody>
          <a:bodyPr wrap="square">
            <a:spAutoFit/>
          </a:bodyPr>
          <a:lstStyle/>
          <a:p>
            <a:pPr algn="ctr"/>
            <a:r>
              <a:rPr lang="en-US" sz="3600" i="1" u="sng" dirty="0">
                <a:latin typeface="+mn-lt"/>
                <a:ea typeface="Calibri" panose="020F0502020204030204" pitchFamily="34" charset="0"/>
              </a:rPr>
              <a:t>Results of modeling stress fields during fracture growth</a:t>
            </a:r>
            <a:r>
              <a:rPr lang="ru-RU" sz="3600" i="1" u="sng" dirty="0">
                <a:latin typeface="+mn-lt"/>
                <a:ea typeface="Calibri" panose="020F0502020204030204" pitchFamily="34" charset="0"/>
              </a:rPr>
              <a:t>, </a:t>
            </a:r>
            <a:r>
              <a:rPr lang="en-US" sz="3600" i="1" u="sng" dirty="0">
                <a:latin typeface="+mn-lt"/>
                <a:ea typeface="Calibri" panose="020F0502020204030204" pitchFamily="34" charset="0"/>
              </a:rPr>
              <a:t>where S, Mises is the second invariant of the stress tensor.</a:t>
            </a:r>
            <a:endParaRPr lang="ru-RU" sz="3600" i="1" u="sng" dirty="0">
              <a:latin typeface="+mn-lt"/>
              <a:ea typeface="Calibri" panose="020F0502020204030204" pitchFamily="34" charset="0"/>
            </a:endParaRPr>
          </a:p>
          <a:p>
            <a:pPr algn="ctr"/>
            <a:endParaRPr lang="en-US" sz="3600" i="1" u="sng" dirty="0">
              <a:latin typeface="+mn-lt"/>
            </a:endParaRPr>
          </a:p>
          <a:p>
            <a:pPr algn="ctr"/>
            <a:r>
              <a:rPr lang="en-US" sz="3600" dirty="0">
                <a:latin typeface="+mn-lt"/>
              </a:rPr>
              <a:t>a</a:t>
            </a:r>
            <a:r>
              <a:rPr lang="ru-RU" sz="3600" dirty="0">
                <a:latin typeface="+mn-lt"/>
              </a:rPr>
              <a:t>) 1.7300 </a:t>
            </a:r>
            <a:r>
              <a:rPr lang="en-US" sz="3600" dirty="0">
                <a:latin typeface="+mn-lt"/>
              </a:rPr>
              <a:t>µs; b</a:t>
            </a:r>
            <a:r>
              <a:rPr lang="ru-RU" sz="3600" dirty="0">
                <a:latin typeface="+mn-lt"/>
              </a:rPr>
              <a:t>) 2.1701 </a:t>
            </a:r>
            <a:r>
              <a:rPr lang="en-US" sz="3600" dirty="0"/>
              <a:t>µ</a:t>
            </a:r>
            <a:r>
              <a:rPr lang="en-US" sz="3600" dirty="0">
                <a:latin typeface="+mn-lt"/>
              </a:rPr>
              <a:t>s; c</a:t>
            </a:r>
            <a:r>
              <a:rPr lang="ru-RU" sz="3600" dirty="0">
                <a:latin typeface="+mn-lt"/>
              </a:rPr>
              <a:t>) 2.1703 </a:t>
            </a:r>
            <a:r>
              <a:rPr lang="en-US" sz="3600" dirty="0"/>
              <a:t>µ</a:t>
            </a:r>
            <a:r>
              <a:rPr lang="en-US" sz="3600" dirty="0">
                <a:latin typeface="+mn-lt"/>
              </a:rPr>
              <a:t>s; d</a:t>
            </a:r>
            <a:r>
              <a:rPr lang="ru-RU" sz="3600" dirty="0">
                <a:latin typeface="+mn-lt"/>
              </a:rPr>
              <a:t>) 2.1611 </a:t>
            </a:r>
            <a:r>
              <a:rPr lang="en-US" sz="3600" dirty="0"/>
              <a:t>µ</a:t>
            </a:r>
            <a:r>
              <a:rPr lang="en-US" sz="3600" dirty="0">
                <a:latin typeface="+mn-lt"/>
              </a:rPr>
              <a:t>s; e</a:t>
            </a:r>
            <a:r>
              <a:rPr lang="ru-RU" sz="3600" dirty="0">
                <a:latin typeface="+mn-lt"/>
              </a:rPr>
              <a:t>) 2.8361 </a:t>
            </a:r>
            <a:r>
              <a:rPr lang="en-US" sz="3600" dirty="0"/>
              <a:t>µ</a:t>
            </a:r>
            <a:r>
              <a:rPr lang="en-US" sz="3600" dirty="0">
                <a:latin typeface="+mn-lt"/>
              </a:rPr>
              <a:t>s; f</a:t>
            </a:r>
            <a:r>
              <a:rPr lang="ru-RU" sz="3600" dirty="0">
                <a:latin typeface="+mn-lt"/>
              </a:rPr>
              <a:t>) 3.0261 </a:t>
            </a:r>
            <a:r>
              <a:rPr lang="en-US" sz="3600" dirty="0"/>
              <a:t>µ</a:t>
            </a:r>
            <a:r>
              <a:rPr lang="en-US" sz="3600" dirty="0">
                <a:latin typeface="+mn-lt"/>
              </a:rPr>
              <a:t>s</a:t>
            </a:r>
            <a:r>
              <a:rPr lang="ru-RU" sz="3600" dirty="0">
                <a:latin typeface="+mn-lt"/>
              </a:rPr>
              <a:t>.</a:t>
            </a:r>
          </a:p>
        </p:txBody>
      </p:sp>
      <p:pic>
        <p:nvPicPr>
          <p:cNvPr id="9" name="Рисунок 8">
            <a:extLst>
              <a:ext uri="{FF2B5EF4-FFF2-40B4-BE49-F238E27FC236}">
                <a16:creationId xmlns:a16="http://schemas.microsoft.com/office/drawing/2014/main" id="{88FD9D3D-8C91-4887-231B-CE152F139801}"/>
              </a:ext>
            </a:extLst>
          </p:cNvPr>
          <p:cNvPicPr>
            <a:picLocks noChangeAspect="1"/>
          </p:cNvPicPr>
          <p:nvPr/>
        </p:nvPicPr>
        <p:blipFill>
          <a:blip r:embed="rId4"/>
          <a:stretch>
            <a:fillRect/>
          </a:stretch>
        </p:blipFill>
        <p:spPr>
          <a:xfrm>
            <a:off x="10269824" y="2384366"/>
            <a:ext cx="14513719" cy="7740000"/>
          </a:xfrm>
          <a:prstGeom prst="rect">
            <a:avLst/>
          </a:prstGeom>
        </p:spPr>
      </p:pic>
      <p:pic>
        <p:nvPicPr>
          <p:cNvPr id="10" name="Рисунок 9">
            <a:extLst>
              <a:ext uri="{FF2B5EF4-FFF2-40B4-BE49-F238E27FC236}">
                <a16:creationId xmlns:a16="http://schemas.microsoft.com/office/drawing/2014/main" id="{B426BBB3-8AB5-3F33-BB8F-0214E76DE56A}"/>
              </a:ext>
            </a:extLst>
          </p:cNvPr>
          <p:cNvPicPr>
            <a:picLocks noChangeAspect="1"/>
          </p:cNvPicPr>
          <p:nvPr/>
        </p:nvPicPr>
        <p:blipFill>
          <a:blip r:embed="rId5"/>
          <a:stretch>
            <a:fillRect/>
          </a:stretch>
        </p:blipFill>
        <p:spPr>
          <a:xfrm>
            <a:off x="927036" y="87695"/>
            <a:ext cx="23044877" cy="1950889"/>
          </a:xfrm>
          <a:prstGeom prst="rect">
            <a:avLst/>
          </a:prstGeom>
        </p:spPr>
      </p:pic>
      <p:pic>
        <p:nvPicPr>
          <p:cNvPr id="11" name="S10 (online-video-cutter.com)">
            <a:hlinkClick r:id="" action="ppaction://media"/>
            <a:extLst>
              <a:ext uri="{FF2B5EF4-FFF2-40B4-BE49-F238E27FC236}">
                <a16:creationId xmlns:a16="http://schemas.microsoft.com/office/drawing/2014/main" id="{9431A460-0CD3-5493-FA0F-F01B28E80BE0}"/>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6"/>
          <a:srcRect r="28104"/>
          <a:stretch/>
        </p:blipFill>
        <p:spPr>
          <a:xfrm>
            <a:off x="-52870" y="3119935"/>
            <a:ext cx="10297144" cy="6084278"/>
          </a:xfrm>
          <a:prstGeom prst="rect">
            <a:avLst/>
          </a:prstGeom>
        </p:spPr>
      </p:pic>
    </p:spTree>
    <p:extLst>
      <p:ext uri="{BB962C8B-B14F-4D97-AF65-F5344CB8AC3E}">
        <p14:creationId xmlns:p14="http://schemas.microsoft.com/office/powerpoint/2010/main" val="1546331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1100"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1"/>
                </p:tgtEl>
              </p:cMediaNode>
            </p:video>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1"/>
                                        </p:tgtEl>
                                      </p:cBhvr>
                                    </p:cmd>
                                  </p:childTnLst>
                                </p:cTn>
                              </p:par>
                            </p:childTnLst>
                          </p:cTn>
                        </p:par>
                      </p:childTnLst>
                    </p:cTn>
                  </p:par>
                </p:childTnLst>
              </p:cTn>
              <p:nextCondLst>
                <p:cond evt="onClick" delay="0">
                  <p:tgtEl>
                    <p:spTgt spid="11"/>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a:extLst>
              <a:ext uri="{FF2B5EF4-FFF2-40B4-BE49-F238E27FC236}">
                <a16:creationId xmlns:a16="http://schemas.microsoft.com/office/drawing/2014/main" id="{A71986F6-020B-4ED1-81D3-7DD8746E6F36}"/>
              </a:ext>
            </a:extLst>
          </p:cNvPr>
          <p:cNvSpPr>
            <a:spLocks noGrp="1"/>
          </p:cNvSpPr>
          <p:nvPr>
            <p:ph type="title"/>
          </p:nvPr>
        </p:nvSpPr>
        <p:spPr/>
        <p:txBody>
          <a:bodyPr/>
          <a:lstStyle/>
          <a:p>
            <a:r>
              <a:rPr lang="en-US" dirty="0"/>
              <a:t>Results</a:t>
            </a:r>
            <a:endParaRPr lang="ru-RU" dirty="0"/>
          </a:p>
        </p:txBody>
      </p:sp>
      <p:sp>
        <p:nvSpPr>
          <p:cNvPr id="2" name="Номер слайда 1">
            <a:extLst>
              <a:ext uri="{FF2B5EF4-FFF2-40B4-BE49-F238E27FC236}">
                <a16:creationId xmlns:a16="http://schemas.microsoft.com/office/drawing/2014/main" id="{A08DB26B-2521-4F90-80F5-88A398041663}"/>
              </a:ext>
            </a:extLst>
          </p:cNvPr>
          <p:cNvSpPr>
            <a:spLocks noGrp="1"/>
          </p:cNvSpPr>
          <p:nvPr>
            <p:ph type="sldNum" idx="12"/>
          </p:nvPr>
        </p:nvSpPr>
        <p:spPr/>
        <p:txBody>
          <a:bodyPr/>
          <a:lstStyle/>
          <a:p>
            <a:fld id="{A18E45DD-48D5-48E1-955A-6CA5E867A149}" type="slidenum">
              <a:rPr lang="ru-RU" smtClean="0"/>
              <a:t>9</a:t>
            </a:fld>
            <a:endParaRPr lang="ru-RU"/>
          </a:p>
        </p:txBody>
      </p:sp>
      <p:sp>
        <p:nvSpPr>
          <p:cNvPr id="7" name="TextBox 6">
            <a:extLst>
              <a:ext uri="{FF2B5EF4-FFF2-40B4-BE49-F238E27FC236}">
                <a16:creationId xmlns:a16="http://schemas.microsoft.com/office/drawing/2014/main" id="{C25F42A1-A501-4547-8BD1-175C6AB055A5}"/>
              </a:ext>
            </a:extLst>
          </p:cNvPr>
          <p:cNvSpPr txBox="1"/>
          <p:nvPr/>
        </p:nvSpPr>
        <p:spPr>
          <a:xfrm>
            <a:off x="966859" y="10443520"/>
            <a:ext cx="23213840" cy="2360903"/>
          </a:xfrm>
          <a:prstGeom prst="rect">
            <a:avLst/>
          </a:prstGeom>
          <a:noFill/>
        </p:spPr>
        <p:txBody>
          <a:bodyPr wrap="square">
            <a:spAutoFit/>
          </a:bodyPr>
          <a:lstStyle/>
          <a:p>
            <a:pPr algn="ctr">
              <a:lnSpc>
                <a:spcPct val="115000"/>
              </a:lnSpc>
              <a:spcAft>
                <a:spcPts val="1600"/>
              </a:spcAft>
            </a:pPr>
            <a:r>
              <a:rPr lang="en-US" sz="3600" i="1" u="sng" dirty="0">
                <a:latin typeface="+mn-lt"/>
                <a:ea typeface="Calibri" panose="020F0502020204030204" pitchFamily="34" charset="0"/>
              </a:rPr>
              <a:t>Results of modeling deformation fields during fracture growth</a:t>
            </a:r>
            <a:r>
              <a:rPr lang="ru-RU" sz="3600" i="1" u="sng" dirty="0">
                <a:latin typeface="+mn-lt"/>
                <a:ea typeface="Calibri" panose="020F0502020204030204" pitchFamily="34" charset="0"/>
              </a:rPr>
              <a:t>, </a:t>
            </a:r>
            <a:r>
              <a:rPr lang="en-US" sz="3600" i="1" u="sng" dirty="0">
                <a:latin typeface="+mn-lt"/>
                <a:ea typeface="Calibri" panose="020F0502020204030204" pitchFamily="34" charset="0"/>
              </a:rPr>
              <a:t>where U, </a:t>
            </a:r>
            <a:r>
              <a:rPr lang="ru-RU" sz="3600" i="1" u="sng" dirty="0" err="1">
                <a:latin typeface="+mn-lt"/>
                <a:ea typeface="Calibri" panose="020F0502020204030204" pitchFamily="34" charset="0"/>
                <a:cs typeface="Times New Roman" panose="02020603050405020304" pitchFamily="18" charset="0"/>
              </a:rPr>
              <a:t>Magnitude</a:t>
            </a:r>
            <a:r>
              <a:rPr lang="en-US" sz="3600" i="1" u="sng" dirty="0">
                <a:latin typeface="+mn-lt"/>
                <a:ea typeface="Calibri" panose="020F0502020204030204" pitchFamily="34" charset="0"/>
              </a:rPr>
              <a:t> is the magnitude of deformation</a:t>
            </a:r>
            <a:r>
              <a:rPr lang="ru-RU" sz="3600" i="1" u="sng" dirty="0">
                <a:latin typeface="+mn-lt"/>
                <a:ea typeface="Calibri" panose="020F0502020204030204" pitchFamily="34" charset="0"/>
              </a:rPr>
              <a:t>.</a:t>
            </a:r>
          </a:p>
          <a:p>
            <a:pPr algn="ctr">
              <a:lnSpc>
                <a:spcPct val="115000"/>
              </a:lnSpc>
              <a:spcAft>
                <a:spcPts val="1600"/>
              </a:spcAft>
            </a:pPr>
            <a:endParaRPr lang="ru-RU" sz="3600" i="1" u="sng" dirty="0">
              <a:latin typeface="+mn-lt"/>
              <a:ea typeface="Calibri" panose="020F0502020204030204" pitchFamily="34" charset="0"/>
              <a:cs typeface="Times New Roman" panose="02020603050405020304" pitchFamily="18" charset="0"/>
            </a:endParaRPr>
          </a:p>
          <a:p>
            <a:pPr algn="ctr">
              <a:lnSpc>
                <a:spcPct val="115000"/>
              </a:lnSpc>
              <a:spcAft>
                <a:spcPts val="1600"/>
              </a:spcAft>
            </a:pPr>
            <a:r>
              <a:rPr lang="en-US" sz="3600" dirty="0">
                <a:latin typeface="+mn-lt"/>
                <a:ea typeface="Calibri" panose="020F0502020204030204" pitchFamily="34" charset="0"/>
                <a:cs typeface="Times New Roman" panose="02020603050405020304" pitchFamily="18" charset="0"/>
              </a:rPr>
              <a:t>a</a:t>
            </a:r>
            <a:r>
              <a:rPr lang="ru-RU" sz="3600" dirty="0">
                <a:latin typeface="+mn-lt"/>
                <a:ea typeface="Calibri" panose="020F0502020204030204" pitchFamily="34" charset="0"/>
                <a:cs typeface="Times New Roman" panose="02020603050405020304" pitchFamily="18" charset="0"/>
              </a:rPr>
              <a:t>) 1.7300 </a:t>
            </a:r>
            <a:r>
              <a:rPr lang="en-US" sz="3600" dirty="0"/>
              <a:t>µ</a:t>
            </a:r>
            <a:r>
              <a:rPr lang="en-US" sz="3600" dirty="0">
                <a:latin typeface="+mn-lt"/>
                <a:ea typeface="Calibri" panose="020F0502020204030204" pitchFamily="34" charset="0"/>
                <a:cs typeface="Times New Roman" panose="02020603050405020304" pitchFamily="18" charset="0"/>
              </a:rPr>
              <a:t>s</a:t>
            </a:r>
            <a:r>
              <a:rPr lang="ru-RU" sz="3600" dirty="0">
                <a:latin typeface="+mn-lt"/>
                <a:ea typeface="Calibri" panose="020F0502020204030204" pitchFamily="34" charset="0"/>
                <a:cs typeface="Times New Roman" panose="02020603050405020304" pitchFamily="18" charset="0"/>
              </a:rPr>
              <a:t>; </a:t>
            </a:r>
            <a:r>
              <a:rPr lang="en-US" sz="3600" dirty="0">
                <a:latin typeface="+mn-lt"/>
                <a:ea typeface="Calibri" panose="020F0502020204030204" pitchFamily="34" charset="0"/>
                <a:cs typeface="Times New Roman" panose="02020603050405020304" pitchFamily="18" charset="0"/>
              </a:rPr>
              <a:t>b</a:t>
            </a:r>
            <a:r>
              <a:rPr lang="ru-RU" sz="3600" dirty="0">
                <a:latin typeface="+mn-lt"/>
                <a:ea typeface="Calibri" panose="020F0502020204030204" pitchFamily="34" charset="0"/>
                <a:cs typeface="Times New Roman" panose="02020603050405020304" pitchFamily="18" charset="0"/>
              </a:rPr>
              <a:t>) 2.1701 </a:t>
            </a:r>
            <a:r>
              <a:rPr lang="en-US" sz="3600" dirty="0"/>
              <a:t>µ</a:t>
            </a:r>
            <a:r>
              <a:rPr lang="en-US" sz="3600" dirty="0">
                <a:latin typeface="+mn-lt"/>
                <a:ea typeface="Calibri" panose="020F0502020204030204" pitchFamily="34" charset="0"/>
                <a:cs typeface="Times New Roman" panose="02020603050405020304" pitchFamily="18" charset="0"/>
              </a:rPr>
              <a:t>s</a:t>
            </a:r>
            <a:r>
              <a:rPr lang="ru-RU" sz="3600" dirty="0">
                <a:latin typeface="+mn-lt"/>
                <a:ea typeface="Calibri" panose="020F0502020204030204" pitchFamily="34" charset="0"/>
                <a:cs typeface="Times New Roman" panose="02020603050405020304" pitchFamily="18" charset="0"/>
              </a:rPr>
              <a:t>; </a:t>
            </a:r>
            <a:r>
              <a:rPr lang="en-US" sz="3600" dirty="0">
                <a:latin typeface="+mn-lt"/>
                <a:ea typeface="Calibri" panose="020F0502020204030204" pitchFamily="34" charset="0"/>
                <a:cs typeface="Times New Roman" panose="02020603050405020304" pitchFamily="18" charset="0"/>
              </a:rPr>
              <a:t>c</a:t>
            </a:r>
            <a:r>
              <a:rPr lang="ru-RU" sz="3600" dirty="0">
                <a:latin typeface="+mn-lt"/>
                <a:ea typeface="Calibri" panose="020F0502020204030204" pitchFamily="34" charset="0"/>
                <a:cs typeface="Times New Roman" panose="02020603050405020304" pitchFamily="18" charset="0"/>
              </a:rPr>
              <a:t>) 2.1703 </a:t>
            </a:r>
            <a:r>
              <a:rPr lang="en-US" sz="3600" dirty="0"/>
              <a:t>µ</a:t>
            </a:r>
            <a:r>
              <a:rPr lang="en-US" sz="3600" dirty="0">
                <a:latin typeface="+mn-lt"/>
                <a:ea typeface="Calibri" panose="020F0502020204030204" pitchFamily="34" charset="0"/>
                <a:cs typeface="Times New Roman" panose="02020603050405020304" pitchFamily="18" charset="0"/>
              </a:rPr>
              <a:t>s</a:t>
            </a:r>
            <a:r>
              <a:rPr lang="ru-RU" sz="3600" dirty="0">
                <a:latin typeface="+mn-lt"/>
                <a:ea typeface="Calibri" panose="020F0502020204030204" pitchFamily="34" charset="0"/>
                <a:cs typeface="Times New Roman" panose="02020603050405020304" pitchFamily="18" charset="0"/>
              </a:rPr>
              <a:t>; </a:t>
            </a:r>
            <a:r>
              <a:rPr lang="en-US" sz="3600" dirty="0">
                <a:latin typeface="+mn-lt"/>
                <a:ea typeface="Calibri" panose="020F0502020204030204" pitchFamily="34" charset="0"/>
                <a:cs typeface="Times New Roman" panose="02020603050405020304" pitchFamily="18" charset="0"/>
              </a:rPr>
              <a:t>d</a:t>
            </a:r>
            <a:r>
              <a:rPr lang="ru-RU" sz="3600" dirty="0">
                <a:latin typeface="+mn-lt"/>
                <a:ea typeface="Calibri" panose="020F0502020204030204" pitchFamily="34" charset="0"/>
                <a:cs typeface="Times New Roman" panose="02020603050405020304" pitchFamily="18" charset="0"/>
              </a:rPr>
              <a:t>) 2.1611 </a:t>
            </a:r>
            <a:r>
              <a:rPr lang="en-US" sz="3600" dirty="0"/>
              <a:t>µ</a:t>
            </a:r>
            <a:r>
              <a:rPr lang="en-US" sz="3600" dirty="0">
                <a:latin typeface="+mn-lt"/>
                <a:ea typeface="Calibri" panose="020F0502020204030204" pitchFamily="34" charset="0"/>
                <a:cs typeface="Times New Roman" panose="02020603050405020304" pitchFamily="18" charset="0"/>
              </a:rPr>
              <a:t>s</a:t>
            </a:r>
            <a:r>
              <a:rPr lang="ru-RU" sz="3600" dirty="0">
                <a:latin typeface="+mn-lt"/>
                <a:ea typeface="Calibri" panose="020F0502020204030204" pitchFamily="34" charset="0"/>
                <a:cs typeface="Times New Roman" panose="02020603050405020304" pitchFamily="18" charset="0"/>
              </a:rPr>
              <a:t>; </a:t>
            </a:r>
            <a:r>
              <a:rPr lang="en-US" sz="3600" dirty="0">
                <a:latin typeface="+mn-lt"/>
                <a:ea typeface="Calibri" panose="020F0502020204030204" pitchFamily="34" charset="0"/>
                <a:cs typeface="Times New Roman" panose="02020603050405020304" pitchFamily="18" charset="0"/>
              </a:rPr>
              <a:t>e</a:t>
            </a:r>
            <a:r>
              <a:rPr lang="ru-RU" sz="3600" dirty="0">
                <a:latin typeface="+mn-lt"/>
                <a:ea typeface="Calibri" panose="020F0502020204030204" pitchFamily="34" charset="0"/>
                <a:cs typeface="Times New Roman" panose="02020603050405020304" pitchFamily="18" charset="0"/>
              </a:rPr>
              <a:t>) 2.8361 </a:t>
            </a:r>
            <a:r>
              <a:rPr lang="en-US" sz="3600" dirty="0"/>
              <a:t>µ</a:t>
            </a:r>
            <a:r>
              <a:rPr lang="en-US" sz="3600" dirty="0">
                <a:latin typeface="+mn-lt"/>
                <a:ea typeface="Calibri" panose="020F0502020204030204" pitchFamily="34" charset="0"/>
                <a:cs typeface="Times New Roman" panose="02020603050405020304" pitchFamily="18" charset="0"/>
              </a:rPr>
              <a:t>s</a:t>
            </a:r>
            <a:r>
              <a:rPr lang="ru-RU" sz="3600" dirty="0">
                <a:latin typeface="+mn-lt"/>
                <a:ea typeface="Calibri" panose="020F0502020204030204" pitchFamily="34" charset="0"/>
                <a:cs typeface="Times New Roman" panose="02020603050405020304" pitchFamily="18" charset="0"/>
              </a:rPr>
              <a:t>; </a:t>
            </a:r>
            <a:r>
              <a:rPr lang="en-US" sz="3600" dirty="0">
                <a:latin typeface="+mn-lt"/>
                <a:ea typeface="Calibri" panose="020F0502020204030204" pitchFamily="34" charset="0"/>
                <a:cs typeface="Times New Roman" panose="02020603050405020304" pitchFamily="18" charset="0"/>
              </a:rPr>
              <a:t>f</a:t>
            </a:r>
            <a:r>
              <a:rPr lang="ru-RU" sz="3600" dirty="0">
                <a:latin typeface="+mn-lt"/>
                <a:ea typeface="Calibri" panose="020F0502020204030204" pitchFamily="34" charset="0"/>
                <a:cs typeface="Times New Roman" panose="02020603050405020304" pitchFamily="18" charset="0"/>
              </a:rPr>
              <a:t>) 3.0261 </a:t>
            </a:r>
            <a:r>
              <a:rPr lang="en-US" sz="3600" dirty="0"/>
              <a:t>µ</a:t>
            </a:r>
            <a:r>
              <a:rPr lang="en-US" sz="3600" dirty="0">
                <a:latin typeface="+mn-lt"/>
                <a:ea typeface="Calibri" panose="020F0502020204030204" pitchFamily="34" charset="0"/>
                <a:cs typeface="Times New Roman" panose="02020603050405020304" pitchFamily="18" charset="0"/>
              </a:rPr>
              <a:t>s</a:t>
            </a:r>
            <a:r>
              <a:rPr lang="ru-RU" sz="3600" dirty="0">
                <a:latin typeface="+mn-lt"/>
                <a:ea typeface="Calibri" panose="020F0502020204030204" pitchFamily="34" charset="0"/>
                <a:cs typeface="Times New Roman" panose="02020603050405020304" pitchFamily="18" charset="0"/>
              </a:rPr>
              <a:t>.</a:t>
            </a:r>
          </a:p>
        </p:txBody>
      </p:sp>
      <p:pic>
        <p:nvPicPr>
          <p:cNvPr id="6" name="Рисунок 5">
            <a:extLst>
              <a:ext uri="{FF2B5EF4-FFF2-40B4-BE49-F238E27FC236}">
                <a16:creationId xmlns:a16="http://schemas.microsoft.com/office/drawing/2014/main" id="{6D3F61D0-E490-1C29-6856-96FFC2E5A903}"/>
              </a:ext>
            </a:extLst>
          </p:cNvPr>
          <p:cNvPicPr>
            <a:picLocks noChangeAspect="1"/>
          </p:cNvPicPr>
          <p:nvPr/>
        </p:nvPicPr>
        <p:blipFill>
          <a:blip r:embed="rId4"/>
          <a:stretch>
            <a:fillRect/>
          </a:stretch>
        </p:blipFill>
        <p:spPr>
          <a:xfrm>
            <a:off x="10719606" y="2298366"/>
            <a:ext cx="13905273" cy="7920000"/>
          </a:xfrm>
          <a:prstGeom prst="rect">
            <a:avLst/>
          </a:prstGeom>
        </p:spPr>
      </p:pic>
      <p:pic>
        <p:nvPicPr>
          <p:cNvPr id="10" name="Рисунок 9">
            <a:extLst>
              <a:ext uri="{FF2B5EF4-FFF2-40B4-BE49-F238E27FC236}">
                <a16:creationId xmlns:a16="http://schemas.microsoft.com/office/drawing/2014/main" id="{9040338F-2C24-2797-C432-2B4C051FFB08}"/>
              </a:ext>
            </a:extLst>
          </p:cNvPr>
          <p:cNvPicPr>
            <a:picLocks noChangeAspect="1"/>
          </p:cNvPicPr>
          <p:nvPr/>
        </p:nvPicPr>
        <p:blipFill>
          <a:blip r:embed="rId5"/>
          <a:stretch>
            <a:fillRect/>
          </a:stretch>
        </p:blipFill>
        <p:spPr>
          <a:xfrm>
            <a:off x="763569" y="42808"/>
            <a:ext cx="23044877" cy="1950889"/>
          </a:xfrm>
          <a:prstGeom prst="rect">
            <a:avLst/>
          </a:prstGeom>
        </p:spPr>
      </p:pic>
      <p:pic>
        <p:nvPicPr>
          <p:cNvPr id="11" name="U10 (online-video-cutter.com)">
            <a:hlinkClick r:id="" action="ppaction://media"/>
            <a:extLst>
              <a:ext uri="{FF2B5EF4-FFF2-40B4-BE49-F238E27FC236}">
                <a16:creationId xmlns:a16="http://schemas.microsoft.com/office/drawing/2014/main" id="{1F0E98AD-B890-D7E0-B20D-4FAEC636A6C1}"/>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6"/>
          <a:srcRect r="27619"/>
          <a:stretch/>
        </p:blipFill>
        <p:spPr>
          <a:xfrm>
            <a:off x="85857" y="2825552"/>
            <a:ext cx="10471237" cy="6145663"/>
          </a:xfrm>
          <a:prstGeom prst="rect">
            <a:avLst/>
          </a:prstGeom>
        </p:spPr>
      </p:pic>
    </p:spTree>
    <p:extLst>
      <p:ext uri="{BB962C8B-B14F-4D97-AF65-F5344CB8AC3E}">
        <p14:creationId xmlns:p14="http://schemas.microsoft.com/office/powerpoint/2010/main" val="1160799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0900"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1"/>
                </p:tgtEl>
              </p:cMediaNode>
            </p:video>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1"/>
                                        </p:tgtEl>
                                      </p:cBhvr>
                                    </p:cmd>
                                  </p:childTnLst>
                                </p:cTn>
                              </p:par>
                            </p:childTnLst>
                          </p:cTn>
                        </p:par>
                      </p:childTnLst>
                    </p:cTn>
                  </p:par>
                </p:childTnLst>
              </p:cTn>
              <p:nextCondLst>
                <p:cond evt="onClick" delay="0">
                  <p:tgtEl>
                    <p:spTgt spid="11"/>
                  </p:tgtEl>
                </p:cond>
              </p:nextCondLst>
            </p:seq>
          </p:childTnLst>
        </p:cTn>
      </p:par>
    </p:tnLst>
  </p:timing>
</p:sld>
</file>

<file path=ppt/theme/theme1.xml><?xml version="1.0" encoding="utf-8"?>
<a:theme xmlns:a="http://schemas.openxmlformats.org/drawingml/2006/main" name="simple-light-2">
  <a:themeElements>
    <a:clrScheme name="МФТИ">
      <a:dk1>
        <a:srgbClr val="525252"/>
      </a:dk1>
      <a:lt1>
        <a:srgbClr val="FFFFFF"/>
      </a:lt1>
      <a:dk2>
        <a:srgbClr val="525252"/>
      </a:dk2>
      <a:lt2>
        <a:srgbClr val="FFFFFF"/>
      </a:lt2>
      <a:accent1>
        <a:srgbClr val="0072BC"/>
      </a:accent1>
      <a:accent2>
        <a:srgbClr val="525252"/>
      </a:accent2>
      <a:accent3>
        <a:srgbClr val="7C7C7C"/>
      </a:accent3>
      <a:accent4>
        <a:srgbClr val="FFAB40"/>
      </a:accent4>
      <a:accent5>
        <a:srgbClr val="0072BC"/>
      </a:accent5>
      <a:accent6>
        <a:srgbClr val="525252"/>
      </a:accent6>
      <a:hlink>
        <a:srgbClr val="FFAB40"/>
      </a:hlink>
      <a:folHlink>
        <a:srgbClr val="92C5EB"/>
      </a:folHlink>
    </a:clrScheme>
    <a:fontScheme name="МФТИ">
      <a:majorFont>
        <a:latin typeface="Arial Black"/>
        <a:ea typeface=""/>
        <a:cs typeface=""/>
      </a:majorFont>
      <a:minorFont>
        <a:latin typeface="Franklin Gothic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7264</TotalTime>
  <Words>959</Words>
  <Application>Microsoft Office PowerPoint</Application>
  <PresentationFormat>Произвольный</PresentationFormat>
  <Paragraphs>121</Paragraphs>
  <Slides>15</Slides>
  <Notes>0</Notes>
  <HiddenSlides>0</HiddenSlides>
  <MMClips>3</MMClips>
  <ScaleCrop>false</ScaleCrop>
  <HeadingPairs>
    <vt:vector size="6" baseType="variant">
      <vt:variant>
        <vt:lpstr>Использованные шрифты</vt:lpstr>
      </vt:variant>
      <vt:variant>
        <vt:i4>9</vt:i4>
      </vt:variant>
      <vt:variant>
        <vt:lpstr>Тема</vt:lpstr>
      </vt:variant>
      <vt:variant>
        <vt:i4>1</vt:i4>
      </vt:variant>
      <vt:variant>
        <vt:lpstr>Заголовки слайдов</vt:lpstr>
      </vt:variant>
      <vt:variant>
        <vt:i4>15</vt:i4>
      </vt:variant>
    </vt:vector>
  </HeadingPairs>
  <TitlesOfParts>
    <vt:vector size="25" baseType="lpstr">
      <vt:lpstr>Arial</vt:lpstr>
      <vt:lpstr>Arial Black</vt:lpstr>
      <vt:lpstr>Cambria Math</vt:lpstr>
      <vt:lpstr>Circe Bold</vt:lpstr>
      <vt:lpstr>Franklin Gothic Book</vt:lpstr>
      <vt:lpstr>Franklin Gothic Book (Основной текст)</vt:lpstr>
      <vt:lpstr>Segoe UI</vt:lpstr>
      <vt:lpstr>Times New Roman</vt:lpstr>
      <vt:lpstr>Wingdings</vt:lpstr>
      <vt:lpstr>simple-light-2</vt:lpstr>
      <vt:lpstr>Digital Modeling of the Mechanical Processes of Hydraulic Fracturing in Poro-Elastic-Plastic Artificial Materials</vt:lpstr>
      <vt:lpstr>Plan</vt:lpstr>
      <vt:lpstr>Презентация PowerPoint</vt:lpstr>
      <vt:lpstr>Презентация PowerPoint</vt:lpstr>
      <vt:lpstr>Laboratory Experiment</vt:lpstr>
      <vt:lpstr>General Equations</vt:lpstr>
      <vt:lpstr>Geometric Model of the Sample and Mechanical Parameters</vt:lpstr>
      <vt:lpstr>Results</vt:lpstr>
      <vt:lpstr>Results</vt:lpstr>
      <vt:lpstr>Results</vt:lpstr>
      <vt:lpstr>Results</vt:lpstr>
      <vt:lpstr>Results</vt:lpstr>
      <vt:lpstr>Current Work</vt:lpstr>
      <vt:lpstr>Conclusions</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MIPT / Phystech</dc:title>
  <dc:creator>Marina</dc:creator>
  <cp:lastModifiedBy>Елизавета Гребенщикова</cp:lastModifiedBy>
  <cp:revision>473</cp:revision>
  <dcterms:modified xsi:type="dcterms:W3CDTF">2022-05-27T08:16:18Z</dcterms:modified>
</cp:coreProperties>
</file>