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0625" cy="56705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5912B-D30D-489E-9084-138738FEE30D}" v="8" dt="2022-05-25T12:21:39.0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35582EC5-C624-DF52-D81F-2ADBE9D20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ABB30D12-6541-8150-A446-F76E40E5C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5A165EE-39E1-B156-A944-4B037D6256F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69925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F0873E2-C1DC-D543-DAF3-B4B248EF2AA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B5F3BAB-F182-CF95-398E-FCD87DE7DB3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cs-CZ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FC5B81BA-2C86-536D-9126-DEA9AEF0AB5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cs-CZ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136F506-6765-E47D-3CC9-A1B8A5D6778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cs-CZ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820BF198-30CE-C6D5-0378-2F1C1E4178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86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1493E525-18FB-47CC-846C-C9E12E244BB5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65DB41D-7A4F-9E95-8E57-5477BD1638E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92152D-217D-4DA4-8809-6D377CD86174}" type="slidenum">
              <a:rPr lang="en-US" altLang="cs-CZ"/>
              <a:pPr/>
              <a:t>1</a:t>
            </a:fld>
            <a:endParaRPr lang="en-US" alt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EFACCFEC-72E3-7108-1310-59428C70EA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20A87C0A-77BF-ED26-E15B-40D2F6B074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1AF7659-F8AC-B4BC-D029-2E2564FD6A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44CDAD-E8E5-454A-A2C9-9E3AC1D4CB13}" type="slidenum">
              <a:rPr lang="en-US" altLang="cs-CZ"/>
              <a:pPr/>
              <a:t>10</a:t>
            </a:fld>
            <a:endParaRPr lang="en-US" altLang="cs-CZ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79055EE6-13F8-99A9-2686-2ED5F29D5AD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ABDFD5E-77A3-2934-144D-BA2DAD70B2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You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see</a:t>
            </a:r>
            <a:r>
              <a:rPr lang="cs-CZ" dirty="0">
                <a:latin typeface="Times New Roman"/>
                <a:cs typeface="Times New Roman"/>
              </a:rPr>
              <a:t> these </a:t>
            </a:r>
            <a:r>
              <a:rPr lang="cs-CZ" dirty="0" err="1">
                <a:latin typeface="Times New Roman"/>
                <a:cs typeface="Times New Roman"/>
              </a:rPr>
              <a:t>little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bumps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topographical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cross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sections</a:t>
            </a:r>
            <a:endParaRPr lang="en-US" dirty="0" err="1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CD1C7074-3F2A-D600-39FB-AF1DA95740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2A9ABE-B593-45B8-B3BF-70BF2810C739}" type="slidenum">
              <a:rPr lang="en-US" altLang="cs-CZ"/>
              <a:pPr/>
              <a:t>11</a:t>
            </a:fld>
            <a:endParaRPr lang="en-US" altLang="cs-CZ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F5C63FB3-C3E9-7117-95E1-BBDA3959563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F27FB096-2AB1-62D7-8355-14000D369D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Additionally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we`ve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found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this</a:t>
            </a:r>
            <a:r>
              <a:rPr lang="cs-CZ" dirty="0">
                <a:latin typeface="Times New Roman"/>
                <a:cs typeface="Times New Roman"/>
              </a:rPr>
              <a:t> 60 meter-</a:t>
            </a:r>
            <a:r>
              <a:rPr lang="cs-CZ" dirty="0" err="1">
                <a:latin typeface="Times New Roman"/>
                <a:cs typeface="Times New Roman"/>
              </a:rPr>
              <a:t>height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fold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deforming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3 facies and </a:t>
            </a:r>
            <a:r>
              <a:rPr lang="cs-CZ" dirty="0" err="1">
                <a:latin typeface="Times New Roman"/>
                <a:cs typeface="Times New Roman"/>
              </a:rPr>
              <a:t>probably</a:t>
            </a:r>
            <a:r>
              <a:rPr lang="cs-CZ" dirty="0">
                <a:latin typeface="Times New Roman"/>
                <a:cs typeface="Times New Roman"/>
              </a:rPr>
              <a:t> most </a:t>
            </a:r>
            <a:r>
              <a:rPr lang="cs-CZ" dirty="0" err="1">
                <a:latin typeface="Times New Roman"/>
                <a:cs typeface="Times New Roman"/>
              </a:rPr>
              <a:t>recent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that</a:t>
            </a:r>
            <a:r>
              <a:rPr lang="cs-CZ" dirty="0">
                <a:latin typeface="Times New Roman"/>
                <a:cs typeface="Times New Roman"/>
              </a:rPr>
              <a:t> in </a:t>
            </a:r>
            <a:r>
              <a:rPr lang="cs-CZ" dirty="0" err="1">
                <a:latin typeface="Times New Roman"/>
                <a:cs typeface="Times New Roman"/>
              </a:rPr>
              <a:t>combination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with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those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ridges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hints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us</a:t>
            </a:r>
            <a:r>
              <a:rPr lang="cs-CZ" dirty="0">
                <a:latin typeface="Times New Roman"/>
                <a:cs typeface="Times New Roman"/>
              </a:rPr>
              <a:t> to interpret as </a:t>
            </a:r>
            <a:r>
              <a:rPr lang="cs-CZ" dirty="0" err="1">
                <a:latin typeface="Times New Roman"/>
                <a:cs typeface="Times New Roman"/>
              </a:rPr>
              <a:t>an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active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fault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propagation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fold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C32A1B26-7C83-C3CB-4B18-98C59803D0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71D486-AB4B-43E9-A4AF-C6273F21DC0B}" type="slidenum">
              <a:rPr lang="en-US" altLang="cs-CZ"/>
              <a:pPr/>
              <a:t>12</a:t>
            </a:fld>
            <a:endParaRPr lang="en-US" altLang="cs-CZ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5EEAA3C6-CFBF-D9F9-EF88-FD42A121DB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4E5864C3-FA68-B6A2-EBC4-17C43659E7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5AE6EE8-31F7-B96F-C3A7-61AA899C4CA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50E093-12AB-47C3-A407-407E9DD7C1A8}" type="slidenum">
              <a:rPr lang="en-US" altLang="cs-CZ"/>
              <a:pPr/>
              <a:t>13</a:t>
            </a:fld>
            <a:endParaRPr lang="en-US" altLang="cs-CZ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7490AD06-48B9-B10C-B78D-F16D56703CC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D1D78C15-94D5-733F-12DA-D14EB61A5C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5BA2B7C-CEF5-E19D-2C77-E3C71153E04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548F77-9000-4AE1-B1A2-55F1F2FC6450}" type="slidenum">
              <a:rPr lang="en-US" altLang="cs-CZ"/>
              <a:pPr/>
              <a:t>14</a:t>
            </a:fld>
            <a:endParaRPr lang="en-US" altLang="cs-CZ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25F70C35-209B-7729-6BE5-7146C78D706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AB47F62C-AF9C-FA4E-58BB-520C7D9E67F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9C6B6927-A447-BA0A-5C7E-222FA0E646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4DAA70-303A-4CC8-95B8-F6FD7681F9F0}" type="slidenum">
              <a:rPr lang="en-US" altLang="cs-CZ"/>
              <a:pPr/>
              <a:t>15</a:t>
            </a:fld>
            <a:endParaRPr lang="en-US" altLang="cs-CZ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A435620E-7FD3-5519-6D79-588CCE9483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EE51A41-A57E-A64C-50DE-59A0CC5A677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There</a:t>
            </a:r>
            <a:r>
              <a:rPr lang="cs-CZ" dirty="0">
                <a:latin typeface="Times New Roman"/>
                <a:cs typeface="Times New Roman"/>
              </a:rPr>
              <a:t> are </a:t>
            </a:r>
            <a:r>
              <a:rPr lang="cs-CZ" dirty="0" err="1">
                <a:latin typeface="Times New Roman"/>
                <a:cs typeface="Times New Roman"/>
              </a:rPr>
              <a:t>other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interesting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features</a:t>
            </a:r>
            <a:r>
              <a:rPr lang="cs-CZ" dirty="0">
                <a:latin typeface="Times New Roman"/>
                <a:cs typeface="Times New Roman"/>
              </a:rPr>
              <a:t> in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same</a:t>
            </a:r>
            <a:r>
              <a:rPr lang="cs-CZ" dirty="0">
                <a:latin typeface="Times New Roman"/>
                <a:cs typeface="Times New Roman"/>
              </a:rPr>
              <a:t> region, </a:t>
            </a:r>
            <a:r>
              <a:rPr lang="cs-CZ" dirty="0" err="1">
                <a:latin typeface="Times New Roman"/>
                <a:cs typeface="Times New Roman"/>
              </a:rPr>
              <a:t>along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same</a:t>
            </a:r>
            <a:r>
              <a:rPr lang="cs-CZ" dirty="0">
                <a:latin typeface="Times New Roman"/>
                <a:cs typeface="Times New Roman"/>
              </a:rPr>
              <a:t> line, but </a:t>
            </a:r>
            <a:r>
              <a:rPr lang="cs-CZ" dirty="0" err="1">
                <a:latin typeface="Times New Roman"/>
                <a:cs typeface="Times New Roman"/>
              </a:rPr>
              <a:t>they</a:t>
            </a:r>
            <a:r>
              <a:rPr lang="cs-CZ" dirty="0">
                <a:latin typeface="Times New Roman"/>
                <a:cs typeface="Times New Roman"/>
              </a:rPr>
              <a:t> are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matters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upcoming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researches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including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dating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these </a:t>
            </a:r>
            <a:r>
              <a:rPr lang="cs-CZ" dirty="0" err="1">
                <a:latin typeface="Times New Roman"/>
                <a:cs typeface="Times New Roman"/>
              </a:rPr>
              <a:t>deformations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geophysical</a:t>
            </a:r>
            <a:r>
              <a:rPr lang="cs-CZ" dirty="0">
                <a:latin typeface="Times New Roman"/>
                <a:cs typeface="Times New Roman"/>
              </a:rPr>
              <a:t> screening</a:t>
            </a:r>
            <a:endParaRPr lang="cs-CZ" dirty="0">
              <a:cs typeface="Times New Roman"/>
            </a:endParaRPr>
          </a:p>
          <a:p>
            <a:br>
              <a:rPr lang="en-US" dirty="0"/>
            </a:br>
            <a:endParaRPr lang="en-US" dirty="0"/>
          </a:p>
          <a:p>
            <a:endParaRPr lang="cs-CZ" altLang="cs-CZ" dirty="0">
              <a:cs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076BCA5F-6D3A-6FD8-81F7-B30BBDFEFE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18D1676-54FD-451C-836D-7A8FCD1124B0}" type="slidenum">
              <a:rPr lang="en-US" altLang="cs-CZ"/>
              <a:pPr/>
              <a:t>16</a:t>
            </a:fld>
            <a:endParaRPr lang="en-US" altLang="cs-CZ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E3D76F0B-9015-11A2-F760-D924AD81B78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A4D477E-7F8C-BF43-33BD-768DA7D987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6ACA4026-A8FF-BE4E-8066-FDC3701F85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37ACE1-11EE-46CD-BB14-F3C97A68AFCC}" type="slidenum">
              <a:rPr lang="en-US" altLang="cs-CZ"/>
              <a:pPr/>
              <a:t>2</a:t>
            </a:fld>
            <a:endParaRPr lang="en-US" altLang="cs-CZ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5E8FB740-0FEC-21EE-BA4E-02C248D61F3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514706E1-B643-05BE-8AEE-CF5B29FA7A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Since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Plio-Pleistocene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time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southward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migration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shortening</a:t>
            </a:r>
            <a:r>
              <a:rPr lang="cs-CZ" dirty="0">
                <a:latin typeface="Times New Roman"/>
                <a:cs typeface="Times New Roman"/>
              </a:rPr>
              <a:t> in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eastern</a:t>
            </a:r>
            <a:r>
              <a:rPr lang="cs-CZ" dirty="0">
                <a:latin typeface="Times New Roman"/>
                <a:cs typeface="Times New Roman"/>
              </a:rPr>
              <a:t> part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Greater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Caucasus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into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Kura </a:t>
            </a:r>
            <a:r>
              <a:rPr lang="cs-CZ" dirty="0" err="1">
                <a:latin typeface="Times New Roman"/>
                <a:cs typeface="Times New Roman"/>
              </a:rPr>
              <a:t>foreland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basin</a:t>
            </a:r>
            <a:r>
              <a:rPr lang="cs-CZ" dirty="0">
                <a:latin typeface="Times New Roman"/>
                <a:cs typeface="Times New Roman"/>
              </a:rPr>
              <a:t> has </a:t>
            </a:r>
            <a:r>
              <a:rPr lang="cs-CZ" dirty="0" err="1">
                <a:latin typeface="Times New Roman"/>
                <a:cs typeface="Times New Roman"/>
              </a:rPr>
              <a:t>progressively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formed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Kura </a:t>
            </a:r>
            <a:r>
              <a:rPr lang="cs-CZ" dirty="0" err="1">
                <a:latin typeface="Times New Roman"/>
                <a:cs typeface="Times New Roman"/>
              </a:rPr>
              <a:t>fold</a:t>
            </a:r>
            <a:r>
              <a:rPr lang="cs-CZ" dirty="0">
                <a:latin typeface="Times New Roman"/>
                <a:cs typeface="Times New Roman"/>
              </a:rPr>
              <a:t>–</a:t>
            </a:r>
            <a:r>
              <a:rPr lang="cs-CZ" dirty="0" err="1">
                <a:latin typeface="Times New Roman"/>
                <a:cs typeface="Times New Roman"/>
              </a:rPr>
              <a:t>thrust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belt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piggyback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basin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separates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belt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from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Greater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Caucasus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cs-CZ" dirty="0" err="1">
                <a:latin typeface="Times New Roman"/>
                <a:cs typeface="Times New Roman"/>
              </a:rPr>
              <a:t>Here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investigate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tectonically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driven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Quaternary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dynamics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Western Kura </a:t>
            </a:r>
            <a:r>
              <a:rPr lang="cs-CZ" dirty="0" err="1">
                <a:latin typeface="Times New Roman"/>
                <a:cs typeface="Times New Roman"/>
              </a:rPr>
              <a:t>Fold-Thrust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Belt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also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known</a:t>
            </a:r>
            <a:r>
              <a:rPr lang="cs-CZ" dirty="0">
                <a:latin typeface="Times New Roman"/>
                <a:cs typeface="Times New Roman"/>
              </a:rPr>
              <a:t> as </a:t>
            </a:r>
            <a:r>
              <a:rPr lang="cs-CZ" dirty="0" err="1">
                <a:latin typeface="Times New Roman"/>
                <a:cs typeface="Times New Roman"/>
              </a:rPr>
              <a:t>Gombori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.</a:t>
            </a:r>
          </a:p>
          <a:p>
            <a:r>
              <a:rPr lang="cs-CZ" dirty="0" err="1">
                <a:latin typeface="Times New Roman"/>
                <a:cs typeface="Times New Roman"/>
              </a:rPr>
              <a:t>Seismic</a:t>
            </a:r>
            <a:r>
              <a:rPr lang="cs-CZ" dirty="0">
                <a:latin typeface="Times New Roman"/>
                <a:cs typeface="Times New Roman"/>
              </a:rPr>
              <a:t> data as </a:t>
            </a:r>
            <a:r>
              <a:rPr lang="cs-CZ" dirty="0" err="1">
                <a:latin typeface="Times New Roman"/>
                <a:cs typeface="Times New Roman"/>
              </a:rPr>
              <a:t>well</a:t>
            </a:r>
            <a:r>
              <a:rPr lang="cs-CZ" dirty="0">
                <a:latin typeface="Times New Roman"/>
                <a:cs typeface="Times New Roman"/>
              </a:rPr>
              <a:t> as </a:t>
            </a:r>
            <a:r>
              <a:rPr lang="cs-CZ" dirty="0" err="1">
                <a:latin typeface="Times New Roman"/>
                <a:cs typeface="Times New Roman"/>
              </a:rPr>
              <a:t>analyses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endParaRPr lang="cs-CZ" dirty="0" err="1">
              <a:cs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7C19ACCB-A293-ACB8-952F-CAFFB07AB2F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6D6434-8000-46AB-AA63-75C4B784C243}" type="slidenum">
              <a:rPr lang="en-US" altLang="cs-CZ"/>
              <a:pPr/>
              <a:t>3</a:t>
            </a:fld>
            <a:endParaRPr lang="en-US" altLang="cs-CZ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B00F4C8E-954E-1309-4544-0735ED9818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C68EAB93-3FF7-EB72-6842-B0B11C2EAB4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tectonic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geomorphologic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proxies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indicate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experiencing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significant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deformations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during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Quaternary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until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recently</a:t>
            </a:r>
            <a:r>
              <a:rPr lang="cs-CZ" dirty="0">
                <a:latin typeface="Times New Roman"/>
                <a:cs typeface="Times New Roman"/>
              </a:rPr>
              <a:t>. </a:t>
            </a:r>
            <a:r>
              <a:rPr lang="cs-CZ" dirty="0" err="1">
                <a:latin typeface="Times New Roman"/>
                <a:cs typeface="Times New Roman"/>
              </a:rPr>
              <a:t>Our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previous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studies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bracketed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timing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initiation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deformation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Gombori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it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was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estimated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about</a:t>
            </a:r>
            <a:r>
              <a:rPr lang="cs-CZ" dirty="0">
                <a:latin typeface="Times New Roman"/>
                <a:cs typeface="Times New Roman"/>
              </a:rPr>
              <a:t> 2.7Ma – 1.0Ma </a:t>
            </a:r>
            <a:r>
              <a:rPr lang="cs-CZ" dirty="0" err="1">
                <a:latin typeface="Times New Roman"/>
                <a:cs typeface="Times New Roman"/>
              </a:rPr>
              <a:t>years</a:t>
            </a:r>
            <a:r>
              <a:rPr lang="cs-CZ" dirty="0">
                <a:latin typeface="Times New Roman"/>
                <a:cs typeface="Times New Roman"/>
              </a:rPr>
              <a:t>. </a:t>
            </a:r>
            <a:endParaRPr lang="en-US"/>
          </a:p>
          <a:p>
            <a:endParaRPr lang="cs-CZ" altLang="cs-CZ" dirty="0">
              <a:cs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8DA01942-07BC-D230-58EB-DC12451698D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E09ABF-462F-4EEC-90FD-8C1A53FD5B39}" type="slidenum">
              <a:rPr lang="en-US" altLang="cs-CZ"/>
              <a:pPr/>
              <a:t>4</a:t>
            </a:fld>
            <a:endParaRPr lang="en-US" altLang="cs-CZ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3D48145C-CBF3-24EE-C8E9-89D043D41AF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12CADEC6-61E0-92CC-7FF4-9FA5087438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itself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built</a:t>
            </a:r>
            <a:r>
              <a:rPr lang="cs-CZ" dirty="0">
                <a:latin typeface="Times New Roman"/>
                <a:cs typeface="Times New Roman"/>
              </a:rPr>
              <a:t> by </a:t>
            </a:r>
            <a:r>
              <a:rPr lang="cs-CZ" dirty="0" err="1">
                <a:latin typeface="Times New Roman"/>
                <a:cs typeface="Times New Roman"/>
              </a:rPr>
              <a:t>Cretaceous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Paleogene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Neogene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Quaternary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.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Northern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slopes</a:t>
            </a:r>
            <a:r>
              <a:rPr lang="cs-CZ" dirty="0">
                <a:latin typeface="Times New Roman"/>
                <a:cs typeface="Times New Roman"/>
              </a:rPr>
              <a:t> are </a:t>
            </a:r>
            <a:r>
              <a:rPr lang="cs-CZ" dirty="0" err="1">
                <a:latin typeface="Times New Roman"/>
                <a:cs typeface="Times New Roman"/>
              </a:rPr>
              <a:t>dominantly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covered</a:t>
            </a:r>
            <a:r>
              <a:rPr lang="cs-CZ" dirty="0">
                <a:latin typeface="Times New Roman"/>
                <a:cs typeface="Times New Roman"/>
              </a:rPr>
              <a:t> by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suites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part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Akchagyl-Apsheronian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stages</a:t>
            </a:r>
            <a:r>
              <a:rPr lang="cs-CZ" dirty="0">
                <a:latin typeface="Times New Roman"/>
                <a:cs typeface="Times New Roman"/>
              </a:rPr>
              <a:t>.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suite</a:t>
            </a:r>
            <a:r>
              <a:rPr lang="cs-CZ" dirty="0">
                <a:latin typeface="Times New Roman"/>
                <a:cs typeface="Times New Roman"/>
              </a:rPr>
              <a:t> has </a:t>
            </a:r>
            <a:r>
              <a:rPr lang="cs-CZ" dirty="0" err="1">
                <a:latin typeface="Times New Roman"/>
                <a:cs typeface="Times New Roman"/>
              </a:rPr>
              <a:t>three</a:t>
            </a:r>
            <a:r>
              <a:rPr lang="cs-CZ" dirty="0">
                <a:latin typeface="Times New Roman"/>
                <a:cs typeface="Times New Roman"/>
              </a:rPr>
              <a:t> facies.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oldest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age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estimated</a:t>
            </a:r>
            <a:r>
              <a:rPr lang="cs-CZ" dirty="0">
                <a:latin typeface="Times New Roman"/>
                <a:cs typeface="Times New Roman"/>
              </a:rPr>
              <a:t> as 2.7 </a:t>
            </a:r>
            <a:r>
              <a:rPr lang="cs-CZ" dirty="0" err="1">
                <a:latin typeface="Times New Roman"/>
                <a:cs typeface="Times New Roman"/>
              </a:rPr>
              <a:t>Ma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while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youngest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younger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than</a:t>
            </a:r>
            <a:r>
              <a:rPr lang="cs-CZ" dirty="0">
                <a:latin typeface="Times New Roman"/>
                <a:cs typeface="Times New Roman"/>
              </a:rPr>
              <a:t> 1.0 </a:t>
            </a:r>
            <a:r>
              <a:rPr lang="cs-CZ" dirty="0" err="1">
                <a:latin typeface="Times New Roman"/>
                <a:cs typeface="Times New Roman"/>
              </a:rPr>
              <a:t>Ma</a:t>
            </a:r>
            <a:r>
              <a:rPr lang="cs-CZ" dirty="0">
                <a:latin typeface="Times New Roman"/>
                <a:cs typeface="Times New Roman"/>
              </a:rPr>
              <a:t>.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oldest</a:t>
            </a:r>
            <a:r>
              <a:rPr lang="cs-CZ" dirty="0">
                <a:latin typeface="Times New Roman"/>
                <a:cs typeface="Times New Roman"/>
              </a:rPr>
              <a:t> (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1) and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youngest</a:t>
            </a:r>
            <a:r>
              <a:rPr lang="cs-CZ" dirty="0">
                <a:latin typeface="Times New Roman"/>
                <a:cs typeface="Times New Roman"/>
              </a:rPr>
              <a:t> (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3) are </a:t>
            </a:r>
            <a:r>
              <a:rPr lang="cs-CZ" dirty="0" err="1">
                <a:latin typeface="Times New Roman"/>
                <a:cs typeface="Times New Roman"/>
              </a:rPr>
              <a:t>represented</a:t>
            </a:r>
            <a:r>
              <a:rPr lang="cs-CZ" dirty="0">
                <a:latin typeface="Times New Roman"/>
                <a:cs typeface="Times New Roman"/>
              </a:rPr>
              <a:t> by </a:t>
            </a:r>
            <a:r>
              <a:rPr lang="cs-CZ" dirty="0" err="1">
                <a:latin typeface="Times New Roman"/>
                <a:cs typeface="Times New Roman"/>
              </a:rPr>
              <a:t>coarse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grained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conglomerates</a:t>
            </a:r>
            <a:r>
              <a:rPr lang="cs-CZ" dirty="0">
                <a:latin typeface="Times New Roman"/>
                <a:cs typeface="Times New Roman"/>
              </a:rPr>
              <a:t>, and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middle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2 has fine </a:t>
            </a:r>
            <a:r>
              <a:rPr lang="cs-CZ" dirty="0" err="1">
                <a:latin typeface="Times New Roman"/>
                <a:cs typeface="Times New Roman"/>
              </a:rPr>
              <a:t>grained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lacustrine-like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  <a:p>
            <a:endParaRPr lang="cs-CZ" altLang="cs-CZ" dirty="0">
              <a:cs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48B45481-4BFF-4DB0-6EFC-D4475407189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61882D-286F-48D8-9C0B-C99870640B6F}" type="slidenum">
              <a:rPr lang="en-US" altLang="cs-CZ"/>
              <a:pPr/>
              <a:t>5</a:t>
            </a:fld>
            <a:endParaRPr lang="en-US" altLang="cs-CZ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56C83D65-ABA2-C713-D539-03265C12419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CDDC3D5-83F1-6797-212C-A330A926CE0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geometry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present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day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system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governed</a:t>
            </a:r>
            <a:r>
              <a:rPr lang="cs-CZ" dirty="0">
                <a:latin typeface="Times New Roman"/>
                <a:cs typeface="Times New Roman"/>
              </a:rPr>
              <a:t> by </a:t>
            </a:r>
            <a:r>
              <a:rPr lang="cs-CZ" dirty="0" err="1">
                <a:latin typeface="Times New Roman"/>
                <a:cs typeface="Times New Roman"/>
              </a:rPr>
              <a:t>Greater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Caucasus</a:t>
            </a:r>
            <a:r>
              <a:rPr lang="cs-CZ" dirty="0">
                <a:latin typeface="Times New Roman"/>
                <a:cs typeface="Times New Roman"/>
              </a:rPr>
              <a:t> (</a:t>
            </a:r>
            <a:r>
              <a:rPr lang="cs-CZ" dirty="0" err="1">
                <a:latin typeface="Times New Roman"/>
                <a:cs typeface="Times New Roman"/>
              </a:rPr>
              <a:t>with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flowing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South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South-West</a:t>
            </a:r>
            <a:r>
              <a:rPr lang="cs-CZ" dirty="0">
                <a:latin typeface="Times New Roman"/>
                <a:cs typeface="Times New Roman"/>
              </a:rPr>
              <a:t>), </a:t>
            </a:r>
            <a:r>
              <a:rPr lang="cs-CZ" dirty="0" err="1">
                <a:latin typeface="Times New Roman"/>
                <a:cs typeface="Times New Roman"/>
              </a:rPr>
              <a:t>Gombori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 (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flowing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towards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Greater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Caucasus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North</a:t>
            </a:r>
            <a:r>
              <a:rPr lang="cs-CZ" dirty="0">
                <a:latin typeface="Times New Roman"/>
                <a:cs typeface="Times New Roman"/>
              </a:rPr>
              <a:t>-East) and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basin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where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from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both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systems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merge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contribute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Eastward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flowing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A05B2980-CD5F-31D5-E1BC-329297CFA9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085803-D68A-4FD6-97F8-31B97AAA9A86}" type="slidenum">
              <a:rPr lang="en-US" altLang="cs-CZ"/>
              <a:pPr/>
              <a:t>6</a:t>
            </a:fld>
            <a:endParaRPr lang="en-US" altLang="cs-CZ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C55715D2-66F2-8AE8-F514-95EABE9D6E1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9D08BD2-AF58-8FCB-D448-93BEAB3ACB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Paleo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current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analyses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performed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outcrops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series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other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Akchagyl-Apsheronian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Gombori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revealed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opposite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flowing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direction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streams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forming</a:t>
            </a:r>
            <a:r>
              <a:rPr lang="cs-CZ" dirty="0">
                <a:latin typeface="Times New Roman"/>
                <a:cs typeface="Times New Roman"/>
              </a:rPr>
              <a:t> these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86EE7EAB-550E-A579-90B9-3BA02E331A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1BAC22-2A31-4178-98B3-CCD72B6960E5}" type="slidenum">
              <a:rPr lang="en-US" altLang="cs-CZ"/>
              <a:pPr/>
              <a:t>7</a:t>
            </a:fld>
            <a:endParaRPr lang="en-US" altLang="cs-CZ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4173FEAF-2604-B927-1658-D9DA637814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7F578DE-DCA0-06AF-6049-DDCB716F1F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Instead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expected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North</a:t>
            </a:r>
            <a:r>
              <a:rPr lang="cs-CZ" dirty="0">
                <a:latin typeface="Times New Roman"/>
                <a:cs typeface="Times New Roman"/>
              </a:rPr>
              <a:t> East </a:t>
            </a:r>
            <a:r>
              <a:rPr lang="cs-CZ" dirty="0" err="1">
                <a:latin typeface="Times New Roman"/>
                <a:cs typeface="Times New Roman"/>
              </a:rPr>
              <a:t>directions</a:t>
            </a:r>
            <a:r>
              <a:rPr lang="cs-CZ" dirty="0">
                <a:latin typeface="Times New Roman"/>
                <a:cs typeface="Times New Roman"/>
              </a:rPr>
              <a:t> (as </a:t>
            </a:r>
            <a:r>
              <a:rPr lang="cs-CZ" dirty="0" err="1">
                <a:latin typeface="Times New Roman"/>
                <a:cs typeface="Times New Roman"/>
              </a:rPr>
              <a:t>present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day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course</a:t>
            </a:r>
            <a:r>
              <a:rPr lang="cs-CZ" dirty="0">
                <a:latin typeface="Times New Roman"/>
                <a:cs typeface="Times New Roman"/>
              </a:rPr>
              <a:t>) </a:t>
            </a:r>
            <a:r>
              <a:rPr lang="cs-CZ" dirty="0" err="1">
                <a:latin typeface="Times New Roman"/>
                <a:cs typeface="Times New Roman"/>
              </a:rPr>
              <a:t>we`ve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got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results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dominantly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Southward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directions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hints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great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scale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dynamic</a:t>
            </a:r>
            <a:r>
              <a:rPr lang="cs-CZ" dirty="0">
                <a:latin typeface="Times New Roman"/>
                <a:cs typeface="Times New Roman"/>
              </a:rPr>
              <a:t> and </a:t>
            </a:r>
            <a:r>
              <a:rPr lang="cs-CZ" dirty="0" err="1">
                <a:latin typeface="Times New Roman"/>
                <a:cs typeface="Times New Roman"/>
              </a:rPr>
              <a:t>river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system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reorganization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C91EB11-B07E-5827-EC51-1BB4FB49D9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30C7DD-109B-4B9B-A401-129DD8A72D33}" type="slidenum">
              <a:rPr lang="en-US" altLang="cs-CZ"/>
              <a:pPr/>
              <a:t>8</a:t>
            </a:fld>
            <a:endParaRPr lang="en-US" altLang="cs-CZ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F4F3ED65-9445-67E2-8860-EB387549E65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DEC4A5D-6BEB-DBE0-BBE5-8F5E7D3C7E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Our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interpretation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system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evolution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following</a:t>
            </a:r>
            <a:r>
              <a:rPr lang="cs-CZ" dirty="0">
                <a:latin typeface="Times New Roman"/>
                <a:cs typeface="Times New Roman"/>
              </a:rPr>
              <a:t>: </a:t>
            </a:r>
            <a:r>
              <a:rPr lang="cs-CZ" dirty="0" err="1">
                <a:latin typeface="Times New Roman"/>
                <a:cs typeface="Times New Roman"/>
              </a:rPr>
              <a:t>During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deposition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1,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draining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from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Greater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Caucasus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were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still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able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flow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directly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south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across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what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now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KFTB. (b)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2 </a:t>
            </a:r>
            <a:r>
              <a:rPr lang="cs-CZ" dirty="0" err="1">
                <a:latin typeface="Times New Roman"/>
                <a:cs typeface="Times New Roman"/>
              </a:rPr>
              <a:t>represents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deposition</a:t>
            </a:r>
            <a:r>
              <a:rPr lang="cs-CZ" dirty="0">
                <a:latin typeface="Times New Roman"/>
                <a:cs typeface="Times New Roman"/>
              </a:rPr>
              <a:t> in a </a:t>
            </a:r>
            <a:r>
              <a:rPr lang="cs-CZ" dirty="0" err="1">
                <a:latin typeface="Times New Roman"/>
                <a:cs typeface="Times New Roman"/>
              </a:rPr>
              <a:t>lacustrine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setting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which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could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relate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damming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by </a:t>
            </a:r>
            <a:r>
              <a:rPr lang="cs-CZ" dirty="0" err="1">
                <a:latin typeface="Times New Roman"/>
                <a:cs typeface="Times New Roman"/>
              </a:rPr>
              <a:t>growth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KFTB, </a:t>
            </a:r>
            <a:r>
              <a:rPr lang="cs-CZ" dirty="0" err="1">
                <a:latin typeface="Times New Roman"/>
                <a:cs typeface="Times New Roman"/>
              </a:rPr>
              <a:t>or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could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be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related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broader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basin-wide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changes</a:t>
            </a:r>
            <a:r>
              <a:rPr lang="cs-CZ" dirty="0">
                <a:latin typeface="Times New Roman"/>
                <a:cs typeface="Times New Roman"/>
              </a:rPr>
              <a:t> in base level. (c) By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time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deposition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Alazani</a:t>
            </a:r>
            <a:r>
              <a:rPr lang="cs-CZ" dirty="0">
                <a:latin typeface="Times New Roman"/>
                <a:cs typeface="Times New Roman"/>
              </a:rPr>
              <a:t> 3,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</a:t>
            </a:r>
            <a:r>
              <a:rPr lang="cs-CZ" dirty="0">
                <a:latin typeface="Times New Roman"/>
                <a:cs typeface="Times New Roman"/>
              </a:rPr>
              <a:t> network in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northwestern</a:t>
            </a:r>
            <a:r>
              <a:rPr lang="cs-CZ" dirty="0">
                <a:latin typeface="Times New Roman"/>
                <a:cs typeface="Times New Roman"/>
              </a:rPr>
              <a:t> KFTB had </a:t>
            </a:r>
            <a:r>
              <a:rPr lang="cs-CZ" dirty="0" err="1">
                <a:latin typeface="Times New Roman"/>
                <a:cs typeface="Times New Roman"/>
              </a:rPr>
              <a:t>developed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into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something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similar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modern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situation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with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rivers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draining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northward</a:t>
            </a:r>
            <a:r>
              <a:rPr lang="cs-CZ" dirty="0">
                <a:latin typeface="Times New Roman"/>
                <a:cs typeface="Times New Roman"/>
              </a:rPr>
              <a:t> out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Gombori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range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F12DC9F5-F091-340D-2D72-C1A0280FE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E09E96-CE8C-468A-8E8C-30F1A564B65A}" type="slidenum">
              <a:rPr lang="en-US" altLang="cs-CZ"/>
              <a:pPr/>
              <a:t>9</a:t>
            </a:fld>
            <a:endParaRPr lang="en-US" altLang="cs-CZ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74DD9FDD-3B24-AEDC-FE20-2620A6FC4C3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E9728E64-CC07-202B-17B6-4A37D71A64E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dirty="0" err="1">
                <a:latin typeface="Times New Roman"/>
                <a:cs typeface="Times New Roman"/>
              </a:rPr>
              <a:t>Beside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seismic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activity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we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tried</a:t>
            </a:r>
            <a:r>
              <a:rPr lang="cs-CZ" dirty="0">
                <a:latin typeface="Times New Roman"/>
                <a:cs typeface="Times New Roman"/>
              </a:rPr>
              <a:t> to </a:t>
            </a:r>
            <a:r>
              <a:rPr lang="cs-CZ" dirty="0" err="1">
                <a:latin typeface="Times New Roman"/>
                <a:cs typeface="Times New Roman"/>
              </a:rPr>
              <a:t>get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additional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neotectonic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footprints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region`s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tectonic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deformation</a:t>
            </a:r>
            <a:r>
              <a:rPr lang="cs-CZ" dirty="0">
                <a:latin typeface="Times New Roman"/>
                <a:cs typeface="Times New Roman"/>
              </a:rPr>
              <a:t> and as a </a:t>
            </a:r>
            <a:r>
              <a:rPr lang="cs-CZ" dirty="0" err="1">
                <a:latin typeface="Times New Roman"/>
                <a:cs typeface="Times New Roman"/>
              </a:rPr>
              <a:t>result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of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field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survey</a:t>
            </a:r>
            <a:r>
              <a:rPr lang="cs-CZ" dirty="0">
                <a:latin typeface="Times New Roman"/>
                <a:cs typeface="Times New Roman"/>
              </a:rPr>
              <a:t> and DEM </a:t>
            </a:r>
            <a:r>
              <a:rPr lang="cs-CZ" dirty="0" err="1">
                <a:latin typeface="Times New Roman"/>
                <a:cs typeface="Times New Roman"/>
              </a:rPr>
              <a:t>analyses</a:t>
            </a:r>
            <a:r>
              <a:rPr lang="cs-CZ" dirty="0">
                <a:latin typeface="Times New Roman"/>
                <a:cs typeface="Times New Roman"/>
              </a:rPr>
              <a:t> these </a:t>
            </a:r>
            <a:r>
              <a:rPr lang="cs-CZ" dirty="0" err="1">
                <a:latin typeface="Times New Roman"/>
                <a:cs typeface="Times New Roman"/>
              </a:rPr>
              <a:t>interesting</a:t>
            </a:r>
            <a:r>
              <a:rPr lang="cs-CZ" dirty="0">
                <a:latin typeface="Times New Roman"/>
                <a:cs typeface="Times New Roman"/>
              </a:rPr>
              <a:t>, </a:t>
            </a:r>
            <a:r>
              <a:rPr lang="cs-CZ" dirty="0" err="1">
                <a:latin typeface="Times New Roman"/>
                <a:cs typeface="Times New Roman"/>
              </a:rPr>
              <a:t>almost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linear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aligned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features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were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identified</a:t>
            </a:r>
            <a:r>
              <a:rPr lang="cs-CZ" dirty="0">
                <a:latin typeface="Times New Roman"/>
                <a:cs typeface="Times New Roman"/>
              </a:rPr>
              <a:t>. These 5-10 meter </a:t>
            </a:r>
            <a:r>
              <a:rPr lang="cs-CZ" dirty="0" err="1">
                <a:latin typeface="Times New Roman"/>
                <a:cs typeface="Times New Roman"/>
              </a:rPr>
              <a:t>height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ridges</a:t>
            </a:r>
            <a:r>
              <a:rPr lang="cs-CZ" dirty="0">
                <a:latin typeface="Times New Roman"/>
                <a:cs typeface="Times New Roman"/>
              </a:rPr>
              <a:t> are </a:t>
            </a:r>
            <a:r>
              <a:rPr lang="cs-CZ" dirty="0" err="1">
                <a:latin typeface="Times New Roman"/>
                <a:cs typeface="Times New Roman"/>
              </a:rPr>
              <a:t>preserved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areas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protected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from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the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alluvial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fans</a:t>
            </a:r>
            <a:r>
              <a:rPr lang="cs-CZ" dirty="0">
                <a:latin typeface="Times New Roman"/>
                <a:cs typeface="Times New Roman"/>
              </a:rPr>
              <a:t>` </a:t>
            </a:r>
            <a:r>
              <a:rPr lang="cs-CZ" dirty="0" err="1">
                <a:latin typeface="Times New Roman"/>
                <a:cs typeface="Times New Roman"/>
              </a:rPr>
              <a:t>wiping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influences</a:t>
            </a:r>
            <a:r>
              <a:rPr lang="cs-CZ" dirty="0">
                <a:latin typeface="Times New Roman"/>
                <a:cs typeface="Times New Roman"/>
              </a:rPr>
              <a:t> and, </a:t>
            </a:r>
            <a:r>
              <a:rPr lang="cs-CZ" dirty="0" err="1">
                <a:latin typeface="Times New Roman"/>
                <a:cs typeface="Times New Roman"/>
              </a:rPr>
              <a:t>even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though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we</a:t>
            </a:r>
            <a:r>
              <a:rPr lang="cs-CZ" dirty="0">
                <a:latin typeface="Times New Roman"/>
                <a:cs typeface="Times New Roman"/>
              </a:rPr>
              <a:t> do not </a:t>
            </a:r>
            <a:r>
              <a:rPr lang="cs-CZ" dirty="0" err="1">
                <a:latin typeface="Times New Roman"/>
                <a:cs typeface="Times New Roman"/>
              </a:rPr>
              <a:t>have</a:t>
            </a:r>
            <a:r>
              <a:rPr lang="cs-CZ" dirty="0">
                <a:latin typeface="Times New Roman"/>
                <a:cs typeface="Times New Roman"/>
              </a:rPr>
              <a:t> a </a:t>
            </a:r>
            <a:r>
              <a:rPr lang="cs-CZ" dirty="0" err="1">
                <a:latin typeface="Times New Roman"/>
                <a:cs typeface="Times New Roman"/>
              </a:rPr>
              <a:t>straight</a:t>
            </a:r>
            <a:r>
              <a:rPr lang="cs-CZ" dirty="0">
                <a:latin typeface="Times New Roman"/>
                <a:cs typeface="Times New Roman"/>
              </a:rPr>
              <a:t> evidence, but </a:t>
            </a:r>
            <a:r>
              <a:rPr lang="cs-CZ" dirty="0" err="1">
                <a:latin typeface="Times New Roman"/>
                <a:cs typeface="Times New Roman"/>
              </a:rPr>
              <a:t>it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seems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Quaternary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or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recent</a:t>
            </a:r>
            <a:r>
              <a:rPr lang="cs-CZ" dirty="0">
                <a:latin typeface="Times New Roman"/>
                <a:cs typeface="Times New Roman"/>
              </a:rPr>
              <a:t> </a:t>
            </a:r>
            <a:r>
              <a:rPr lang="cs-CZ" dirty="0" err="1">
                <a:latin typeface="Times New Roman"/>
                <a:cs typeface="Times New Roman"/>
              </a:rPr>
              <a:t>sediments</a:t>
            </a:r>
            <a:r>
              <a:rPr lang="cs-CZ" dirty="0">
                <a:latin typeface="Times New Roman"/>
                <a:cs typeface="Times New Roman"/>
              </a:rPr>
              <a:t> are </a:t>
            </a:r>
            <a:r>
              <a:rPr lang="cs-CZ" dirty="0" err="1">
                <a:latin typeface="Times New Roman"/>
                <a:cs typeface="Times New Roman"/>
              </a:rPr>
              <a:t>deformed</a:t>
            </a:r>
            <a:r>
              <a:rPr lang="cs-CZ" dirty="0">
                <a:latin typeface="Times New Roman"/>
                <a:cs typeface="Times New Roman"/>
              </a:rPr>
              <a:t> as </a:t>
            </a:r>
            <a:r>
              <a:rPr lang="cs-CZ" dirty="0" err="1">
                <a:latin typeface="Times New Roman"/>
                <a:cs typeface="Times New Roman"/>
              </a:rPr>
              <a:t>well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7A93-4530-08DF-29A6-9518CD288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118C1-5826-1047-EE2D-595FF8B4F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0FBB7-1E84-9CAD-C303-8A406143B42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3D31E-95C9-1882-DE69-DDD2EC06394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EE24-ED89-0650-B016-EE708DCA76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D25CBC-C32A-40CD-BEAD-24C3FC2C644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9902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D36A-EE86-3259-3CBC-2F5A6D83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B57BA-04B4-DE4D-7A9A-98219FB3A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4AF6D-848F-CB26-5C02-E4B2631D4B1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DC61B-AD3B-02A8-B52B-8F2CCEECB37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E3F19-A306-2880-4095-CE2A3D4857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7670C35-A3DF-4ED9-9BDF-D34FDC8EB45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441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C0DC56-AC5F-439D-E017-B5E267EBD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225425"/>
            <a:ext cx="2265362" cy="4384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E3969-A888-F364-1A16-73A50961E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8450" cy="4384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EB6C0-42E5-7FD5-4B15-A4A3BD5576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23C08-DB30-72A0-172B-7F021C5ABE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C1F34-5265-9C3C-0015-CD18F5311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C61110-5B49-4B1C-B0F2-EADCEC33054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0173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B97E-ED71-894A-0CAA-56ACE5422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225425"/>
            <a:ext cx="9066212" cy="9413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C800EF-E105-7879-3395-FAF233A6704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503238" y="5165725"/>
            <a:ext cx="2343150" cy="385763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ED7A7-0171-EFE7-8EE3-69F3A3DCF55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448050" y="5165725"/>
            <a:ext cx="3190875" cy="385763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B09A0-D760-1D87-596C-47EBFF62741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27888" y="5165725"/>
            <a:ext cx="2343150" cy="385763"/>
          </a:xfrm>
        </p:spPr>
        <p:txBody>
          <a:bodyPr/>
          <a:lstStyle>
            <a:lvl1pPr>
              <a:defRPr/>
            </a:lvl1pPr>
          </a:lstStyle>
          <a:p>
            <a:fld id="{63C8E9FF-F564-41AE-A945-0F9D199B7DA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6371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885A-E273-65B8-45C7-FB7E3F34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9FCF-4031-E8EC-55B0-5D5542639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5CAA8-B7F5-1172-983B-645C1D45404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FA0D4-A638-70C6-3381-40751C5733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FB44F-A44C-B6E2-C2CA-3E034A3BCB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B127C9-F021-4DA6-8ABB-418B569693F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5199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1B72F-E5EC-0415-5981-5611FFC0C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006BF-DDE0-19C2-999D-BB5EAEEE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384AC-873F-1EA6-FB0D-027188B8A5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E3D72-93A2-358B-95D0-1F73DE4B693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CCC8-7099-1DCA-412B-D95AD4434B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6FE54E4-5EBF-4F1C-ACD6-D65B5FF9FB7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9294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A696D-7FD0-5B98-C52A-145AF547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4E52D-F51F-3B56-654B-9E76FF190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6112" cy="328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9F0E4-9E2E-E37D-972A-8F91868FE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1750" y="1327150"/>
            <a:ext cx="4457700" cy="3282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03309-CCD7-371E-6914-230694E3F1F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7F1CF-FCB2-A67F-23D9-F9027C0C8A1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E26BE-BA4B-30B2-20B0-FBE448343B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24EA3E-DE70-43F3-9B4E-EE9D931ACF4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344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E58A-1947-1FB9-6F60-59B2B9D8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EC631-C231-77A9-C19D-AFD27293E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02C20-BEA4-8B15-04FA-B206AC505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9B839-BEA3-C303-3EF2-5104FFD1A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EA337-E569-04C0-5ED6-4A924B7A1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FA9464-59E5-B123-2E17-1E8BF2505E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7C290B-1E2B-1A82-EC05-05DC659E102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3DD3FA-EB1A-D36C-9A19-6F60FDEEBE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28D671-965E-48D9-B3BB-4FE0AD43CCF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5328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F4C4-E091-CAFA-169B-DCA8E7397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26065-41C2-347B-7EB1-FA8EBF7754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0A6E9-7CB9-B454-FC60-6714584111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45739-0EEF-121A-32DA-F54F9DB62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89257-82AF-4957-AA8E-8BE43552F21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6974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212CF9-2CAE-C9B4-405C-AC95F1A319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673C-AEDF-1A7D-1DFF-F9E14A5CFE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1FC05-2D0A-F319-83EC-4DB2484408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ACBD38F-4CCD-4B28-801D-C6944B7DB55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430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F74F-2CBA-C0E9-01AA-32C00594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88606-9050-7CD7-CD03-6D0E4F01B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CAC95-6622-7476-4E8F-61B6EE7C6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DA40B-9EC4-0048-9ACE-82D3A52D6F7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4D5BB-5A64-5E81-D974-E68AC960FF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12D0E-251B-44FD-EAAB-B13927194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9F68CC-EFD8-4E1D-80F5-C904945F0BA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6000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6CAB-B887-4A4A-A45F-1E5FC8B0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0CCB2-4663-0AAA-FF87-B1058132D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56E5C-875D-AB10-E8D5-835E2E243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0106-7F29-8C4F-D247-831C69856F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B48A8-B597-389D-3E67-4910561458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7BF3A-A7BC-210F-D709-4BD0BAD70A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6E93-8375-441F-B7ED-F9D1EEDEC80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624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DB0AE77-CF02-0342-65E5-2A00864D8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6212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D601261-0D51-FEC6-016E-6936534E98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6212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6D384D-100D-A9D0-94D5-678B80D5D5B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31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cs-CZ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8FEF20-BC5E-4678-31E8-E2ADD56BAE6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0875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n-US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9C4EEF-17EB-3362-0F7F-6FB8275616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3150" cy="38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26E09A72-23EA-407F-8220-2FB0FEC602CB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67E8B197-D428-516D-91A8-3587917EA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914400"/>
            <a:ext cx="9070975" cy="946150"/>
          </a:xfrm>
          <a:ln/>
        </p:spPr>
        <p:txBody>
          <a:bodyPr tIns="2124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2400"/>
              <a:t>Reconstruction of Tectonically Driven Quaternary Fluvial Dynamics of the Western Kura Fold-Thrust Belt (Eastern Caucasus, Georgia)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47EC76F-6D52-510B-4AEA-2E3E597C45F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503238" y="1327150"/>
            <a:ext cx="9070975" cy="3287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4560" rIns="0" bIns="0" anchor="ctr"/>
          <a:lstStyle/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Lasha Sukhishvili</a:t>
            </a:r>
            <a:r>
              <a:rPr lang="en-US" altLang="cs-CZ" sz="1600" baseline="33000">
                <a:latin typeface="Calibri" panose="020F0502020204030204" pitchFamily="34" charset="0"/>
              </a:rPr>
              <a:t>1</a:t>
            </a:r>
            <a:r>
              <a:rPr lang="en-US" altLang="cs-CZ" sz="1600">
                <a:latin typeface="Calibri" panose="020F0502020204030204" pitchFamily="34" charset="0"/>
              </a:rPr>
              <a:t>,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Giorgi Boichenko</a:t>
            </a:r>
            <a:r>
              <a:rPr lang="en-US" altLang="cs-CZ" sz="1600" baseline="33000">
                <a:latin typeface="Calibri" panose="020F0502020204030204" pitchFamily="34" charset="0"/>
              </a:rPr>
              <a:t>1</a:t>
            </a:r>
            <a:r>
              <a:rPr lang="en-US" altLang="cs-CZ" sz="1600">
                <a:latin typeface="Calibri" panose="020F0502020204030204" pitchFamily="34" charset="0"/>
              </a:rPr>
              <a:t>,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Giorgi Merebashvili</a:t>
            </a:r>
            <a:r>
              <a:rPr lang="en-US" altLang="cs-CZ" sz="1600" baseline="33000">
                <a:latin typeface="Calibri" panose="020F0502020204030204" pitchFamily="34" charset="0"/>
              </a:rPr>
              <a:t>1</a:t>
            </a:r>
            <a:r>
              <a:rPr lang="en-US" altLang="cs-CZ" sz="1600">
                <a:latin typeface="Calibri" panose="020F0502020204030204" pitchFamily="34" charset="0"/>
              </a:rPr>
              <a:t>,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Zurab Javakhishvili</a:t>
            </a:r>
            <a:r>
              <a:rPr lang="en-US" altLang="cs-CZ" sz="1600" baseline="33000">
                <a:latin typeface="Calibri" panose="020F0502020204030204" pitchFamily="34" charset="0"/>
              </a:rPr>
              <a:t>1</a:t>
            </a:r>
            <a:r>
              <a:rPr lang="en-US" altLang="cs-CZ" sz="1600">
                <a:latin typeface="Calibri" panose="020F0502020204030204" pitchFamily="34" charset="0"/>
              </a:rPr>
              <a:t>,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Adam M. Forte</a:t>
            </a:r>
            <a:r>
              <a:rPr lang="en-US" altLang="cs-CZ" sz="1600" baseline="33000">
                <a:latin typeface="Calibri" panose="020F0502020204030204" pitchFamily="34" charset="0"/>
              </a:rPr>
              <a:t>2</a:t>
            </a:r>
            <a:r>
              <a:rPr lang="en-US" altLang="cs-CZ" sz="1600">
                <a:latin typeface="Calibri" panose="020F0502020204030204" pitchFamily="34" charset="0"/>
              </a:rPr>
              <a:t>,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>
                <a:latin typeface="Calibri" panose="020F0502020204030204" pitchFamily="34" charset="0"/>
              </a:rPr>
              <a:t>Tea Godoladze</a:t>
            </a:r>
            <a:r>
              <a:rPr lang="en-US" altLang="cs-CZ" sz="1600" baseline="33000">
                <a:latin typeface="Calibri" panose="020F0502020204030204" pitchFamily="34" charset="0"/>
              </a:rPr>
              <a:t>1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endParaRPr lang="en-US" altLang="cs-CZ" sz="1600" baseline="33000">
              <a:latin typeface="Calibri" panose="020F0502020204030204" pitchFamily="34" charset="0"/>
            </a:endParaRP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 baseline="33000">
                <a:latin typeface="Calibri" panose="020F0502020204030204" pitchFamily="34" charset="0"/>
              </a:rPr>
              <a:t>1. Institute of Earth Sciences and National Seismic Monitoring Network of Georgia, Ilia State University</a:t>
            </a:r>
          </a:p>
          <a:p>
            <a:pPr marL="0" indent="0">
              <a:lnSpc>
                <a:spcPct val="83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</a:pPr>
            <a:r>
              <a:rPr lang="en-US" altLang="cs-CZ" sz="1600" baseline="33000">
                <a:latin typeface="Calibri" panose="020F0502020204030204" pitchFamily="34" charset="0"/>
              </a:rPr>
              <a:t>2. Louisiana State University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6202E685-8558-8C7F-E407-4AD4C8A1E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201215BF-1CCA-30C3-856F-FA8CCC99E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3BF0DF03-7758-4379-7453-E8F9A635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2936942-1F14-C0B4-10E9-7DFAEB8D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55933A59-401C-D9EF-3716-AC9CB014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9F6251B-9873-5E9D-44D1-1C689EC8E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30425"/>
            <a:ext cx="35607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C68826E6-AD2F-9927-3388-5A28E142F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>
            <a:extLst>
              <a:ext uri="{FF2B5EF4-FFF2-40B4-BE49-F238E27FC236}">
                <a16:creationId xmlns:a16="http://schemas.microsoft.com/office/drawing/2014/main" id="{4DAAAC3A-B82F-F8A5-ACD1-ED2264A1B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C2937EE2-7A60-5CCE-120A-7ACD11EE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4E41A1FF-8E21-A02F-3E10-6B986363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82BB7DC0-97CD-EED4-3734-F3522E28F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892D007A-22DB-307A-3B37-DED01444A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9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C45618F6-83AF-A4F7-A913-22047161E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8188"/>
            <a:ext cx="794702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DA1DF7CF-A940-187F-CC6D-BB9522E9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738188"/>
            <a:ext cx="34544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7" name="Line 9">
            <a:extLst>
              <a:ext uri="{FF2B5EF4-FFF2-40B4-BE49-F238E27FC236}">
                <a16:creationId xmlns:a16="http://schemas.microsoft.com/office/drawing/2014/main" id="{7C97860C-F5FB-D1EE-B3B5-CD5B6AA6D9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565400"/>
            <a:ext cx="685800" cy="1782763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Oval 10">
            <a:extLst>
              <a:ext uri="{FF2B5EF4-FFF2-40B4-BE49-F238E27FC236}">
                <a16:creationId xmlns:a16="http://schemas.microsoft.com/office/drawing/2014/main" id="{06E8920F-8759-FD0C-2D57-D55D9CDEE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1828800"/>
            <a:ext cx="685800" cy="457200"/>
          </a:xfrm>
          <a:prstGeom prst="ellipse">
            <a:avLst/>
          </a:prstGeom>
          <a:noFill/>
          <a:ln w="93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2299" name="Picture 11">
            <a:extLst>
              <a:ext uri="{FF2B5EF4-FFF2-40B4-BE49-F238E27FC236}">
                <a16:creationId xmlns:a16="http://schemas.microsoft.com/office/drawing/2014/main" id="{04901D3A-AEE6-AABA-6151-81F4E497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97225"/>
            <a:ext cx="34544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0" name="Line 12">
            <a:extLst>
              <a:ext uri="{FF2B5EF4-FFF2-40B4-BE49-F238E27FC236}">
                <a16:creationId xmlns:a16="http://schemas.microsoft.com/office/drawing/2014/main" id="{FC5D8929-F55B-CFF4-992D-DD87D7B096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4341813"/>
            <a:ext cx="457200" cy="460375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301" name="Picture 13">
            <a:extLst>
              <a:ext uri="{FF2B5EF4-FFF2-40B4-BE49-F238E27FC236}">
                <a16:creationId xmlns:a16="http://schemas.microsoft.com/office/drawing/2014/main" id="{1246F574-6DDB-5E3A-D86D-81434ED27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35013"/>
            <a:ext cx="34544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2" name="Line 14">
            <a:extLst>
              <a:ext uri="{FF2B5EF4-FFF2-40B4-BE49-F238E27FC236}">
                <a16:creationId xmlns:a16="http://schemas.microsoft.com/office/drawing/2014/main" id="{FD6F1173-35B9-E7B5-165E-8A018419F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2565400"/>
            <a:ext cx="914400" cy="1044575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303" name="Picture 15">
            <a:extLst>
              <a:ext uri="{FF2B5EF4-FFF2-40B4-BE49-F238E27FC236}">
                <a16:creationId xmlns:a16="http://schemas.microsoft.com/office/drawing/2014/main" id="{CB2C5218-C34C-428B-7AF9-E7268C1F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29718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304" name="Line 16">
            <a:extLst>
              <a:ext uri="{FF2B5EF4-FFF2-40B4-BE49-F238E27FC236}">
                <a16:creationId xmlns:a16="http://schemas.microsoft.com/office/drawing/2014/main" id="{A1FD5D35-555C-DA98-F237-505A2B5831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2568575"/>
            <a:ext cx="1588" cy="531813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02F84A4D-EC97-558B-A1EE-86BA8C700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Text Box 2">
            <a:extLst>
              <a:ext uri="{FF2B5EF4-FFF2-40B4-BE49-F238E27FC236}">
                <a16:creationId xmlns:a16="http://schemas.microsoft.com/office/drawing/2014/main" id="{83B59488-EAC0-108E-73DB-A3435D9F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DFF762AA-C064-B012-224C-F9E4F18B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FF70B1CF-62C3-CC2A-2FDA-81387459F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649E0CE6-B3F6-BBE9-3C13-D78CB57CB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67298006-672D-518F-92C8-DD75D346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13</a:t>
            </a:r>
          </a:p>
        </p:txBody>
      </p:sp>
      <p:pic>
        <p:nvPicPr>
          <p:cNvPr id="13319" name="Picture 7">
            <a:extLst>
              <a:ext uri="{FF2B5EF4-FFF2-40B4-BE49-F238E27FC236}">
                <a16:creationId xmlns:a16="http://schemas.microsoft.com/office/drawing/2014/main" id="{13C85131-2672-5BA8-7D6D-F013AB0D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8188"/>
            <a:ext cx="794702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3320" name="AutoShape 8">
            <a:extLst>
              <a:ext uri="{FF2B5EF4-FFF2-40B4-BE49-F238E27FC236}">
                <a16:creationId xmlns:a16="http://schemas.microsoft.com/office/drawing/2014/main" id="{8D9A27BC-74BE-A08C-121F-B17FC052B70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632825" y="2997201"/>
            <a:ext cx="1587" cy="4762"/>
          </a:xfrm>
          <a:prstGeom prst="bentConnector2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321" name="Line 9">
            <a:extLst>
              <a:ext uri="{FF2B5EF4-FFF2-40B4-BE49-F238E27FC236}">
                <a16:creationId xmlns:a16="http://schemas.microsoft.com/office/drawing/2014/main" id="{D82244A9-FD44-456B-9165-115168A1EB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6038" y="3352800"/>
            <a:ext cx="1757362" cy="309563"/>
          </a:xfrm>
          <a:prstGeom prst="line">
            <a:avLst/>
          </a:prstGeom>
          <a:noFill/>
          <a:ln w="18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322" name="Picture 10">
            <a:extLst>
              <a:ext uri="{FF2B5EF4-FFF2-40B4-BE49-F238E27FC236}">
                <a16:creationId xmlns:a16="http://schemas.microsoft.com/office/drawing/2014/main" id="{1369554F-9714-11B2-6B13-B2667BA0E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5163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:a16="http://schemas.microsoft.com/office/drawing/2014/main" id="{149AD91A-3B2B-C2B6-87D4-67B66783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257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E9700093-387D-1FA1-5372-ED5D0A7AB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Text Box 2">
            <a:extLst>
              <a:ext uri="{FF2B5EF4-FFF2-40B4-BE49-F238E27FC236}">
                <a16:creationId xmlns:a16="http://schemas.microsoft.com/office/drawing/2014/main" id="{553AE408-E89D-698E-F2CA-32AEDC7C4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00CD86DA-E231-5CF5-1E8E-0585BC8E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A477D6D0-E89F-7685-DE4B-50E5AF8E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20B8CB16-B104-100A-2CBE-58A89BFEF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D95BCB0F-012B-CD7C-E977-B76E448CA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14</a:t>
            </a:r>
          </a:p>
        </p:txBody>
      </p:sp>
      <p:pic>
        <p:nvPicPr>
          <p:cNvPr id="14343" name="Picture 7">
            <a:extLst>
              <a:ext uri="{FF2B5EF4-FFF2-40B4-BE49-F238E27FC236}">
                <a16:creationId xmlns:a16="http://schemas.microsoft.com/office/drawing/2014/main" id="{931D1BC7-0A0F-BD20-FF7A-EF8899EF8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8188"/>
            <a:ext cx="794702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4344" name="AutoShape 8">
            <a:extLst>
              <a:ext uri="{FF2B5EF4-FFF2-40B4-BE49-F238E27FC236}">
                <a16:creationId xmlns:a16="http://schemas.microsoft.com/office/drawing/2014/main" id="{0521B63F-40E9-E15E-E6C3-1364264FA34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632825" y="2997201"/>
            <a:ext cx="1587" cy="4762"/>
          </a:xfrm>
          <a:prstGeom prst="bentConnector2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345" name="Line 9">
            <a:extLst>
              <a:ext uri="{FF2B5EF4-FFF2-40B4-BE49-F238E27FC236}">
                <a16:creationId xmlns:a16="http://schemas.microsoft.com/office/drawing/2014/main" id="{89B6B295-C3B2-553D-836D-DB7B81C4C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6038" y="3581400"/>
            <a:ext cx="228600" cy="80963"/>
          </a:xfrm>
          <a:prstGeom prst="line">
            <a:avLst/>
          </a:prstGeom>
          <a:noFill/>
          <a:ln w="18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7F79516F-463A-0529-7464-53520DD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300038"/>
            <a:ext cx="4475162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18FBF32B-864C-6B41-2906-6363BA88C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>
            <a:extLst>
              <a:ext uri="{FF2B5EF4-FFF2-40B4-BE49-F238E27FC236}">
                <a16:creationId xmlns:a16="http://schemas.microsoft.com/office/drawing/2014/main" id="{0F49EF30-B1CF-6633-17EC-BBF2B7AC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42B2DA50-6E1B-38F9-3719-5B051C2B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01F6630-1528-4119-C001-C6983DFE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6743080D-EBDF-A955-2F8B-1C9EA29E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5681488B-F7AF-0EE0-7995-ABCC4BB55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15</a:t>
            </a:r>
          </a:p>
        </p:txBody>
      </p:sp>
      <p:pic>
        <p:nvPicPr>
          <p:cNvPr id="15367" name="Picture 7">
            <a:extLst>
              <a:ext uri="{FF2B5EF4-FFF2-40B4-BE49-F238E27FC236}">
                <a16:creationId xmlns:a16="http://schemas.microsoft.com/office/drawing/2014/main" id="{82E1869E-13BD-E9CA-F66D-17F9900A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8188"/>
            <a:ext cx="794702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5368" name="AutoShape 8">
            <a:extLst>
              <a:ext uri="{FF2B5EF4-FFF2-40B4-BE49-F238E27FC236}">
                <a16:creationId xmlns:a16="http://schemas.microsoft.com/office/drawing/2014/main" id="{6449A956-288F-E101-DFE4-649FA0FDDC4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632825" y="2997201"/>
            <a:ext cx="1587" cy="4762"/>
          </a:xfrm>
          <a:prstGeom prst="bentConnector2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369" name="Line 9">
            <a:extLst>
              <a:ext uri="{FF2B5EF4-FFF2-40B4-BE49-F238E27FC236}">
                <a16:creationId xmlns:a16="http://schemas.microsoft.com/office/drawing/2014/main" id="{D0994D59-0EB0-9D24-A672-8CB164C83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1275" y="1828800"/>
            <a:ext cx="695325" cy="1828800"/>
          </a:xfrm>
          <a:prstGeom prst="line">
            <a:avLst/>
          </a:prstGeom>
          <a:noFill/>
          <a:ln w="18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5370" name="Picture 10">
            <a:extLst>
              <a:ext uri="{FF2B5EF4-FFF2-40B4-BE49-F238E27FC236}">
                <a16:creationId xmlns:a16="http://schemas.microsoft.com/office/drawing/2014/main" id="{A9E26A7D-3B27-68D2-3FF9-A33E3941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731838"/>
            <a:ext cx="27432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1" name="Rectangle 11">
            <a:extLst>
              <a:ext uri="{FF2B5EF4-FFF2-40B4-BE49-F238E27FC236}">
                <a16:creationId xmlns:a16="http://schemas.microsoft.com/office/drawing/2014/main" id="{B96F0FF9-1840-8397-940E-376ED27C90A0}"/>
              </a:ext>
            </a:extLst>
          </p:cNvPr>
          <p:cNvSpPr>
            <a:spLocks noChangeArrowheads="1"/>
          </p:cNvSpPr>
          <p:nvPr/>
        </p:nvSpPr>
        <p:spPr bwMode="auto">
          <a:xfrm rot="1440000">
            <a:off x="1768475" y="3389313"/>
            <a:ext cx="5257800" cy="823912"/>
          </a:xfrm>
          <a:prstGeom prst="rect">
            <a:avLst/>
          </a:prstGeom>
          <a:solidFill>
            <a:srgbClr val="FF420E">
              <a:alpha val="20000"/>
            </a:srgbClr>
          </a:solidFill>
          <a:ln w="18360" cap="flat">
            <a:solidFill>
              <a:srgbClr val="FF0000"/>
            </a:solidFill>
            <a:prstDash val="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119444CE-BB65-CFBB-7915-13F8C6AC6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>
            <a:extLst>
              <a:ext uri="{FF2B5EF4-FFF2-40B4-BE49-F238E27FC236}">
                <a16:creationId xmlns:a16="http://schemas.microsoft.com/office/drawing/2014/main" id="{8140DD3C-8D35-D625-F034-05FFA7729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6999ABAC-03E2-ECB2-807B-72A2A7E2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635E62E3-C02B-E38E-CBA6-95D7D880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id="{300DB9FF-E7B6-C642-D2C6-B031745C6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04CC7856-04A3-E348-6DBE-F607CD1BF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16</a:t>
            </a:r>
          </a:p>
        </p:txBody>
      </p:sp>
      <p:cxnSp>
        <p:nvCxnSpPr>
          <p:cNvPr id="16391" name="AutoShape 7">
            <a:extLst>
              <a:ext uri="{FF2B5EF4-FFF2-40B4-BE49-F238E27FC236}">
                <a16:creationId xmlns:a16="http://schemas.microsoft.com/office/drawing/2014/main" id="{9E7D77B9-FEE7-C5B5-E870-60D6FD8BDE8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632825" y="2995613"/>
            <a:ext cx="1587" cy="7938"/>
          </a:xfrm>
          <a:prstGeom prst="bentConnector2">
            <a:avLst/>
          </a:prstGeom>
          <a:noFill/>
          <a:ln w="9360" cap="flat">
            <a:solidFill>
              <a:srgbClr val="3465A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392" name="Line 8">
            <a:extLst>
              <a:ext uri="{FF2B5EF4-FFF2-40B4-BE49-F238E27FC236}">
                <a16:creationId xmlns:a16="http://schemas.microsoft.com/office/drawing/2014/main" id="{AFAEF26A-5C62-A7DE-6BEB-C173B3F4D5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1275" y="1828800"/>
            <a:ext cx="695325" cy="1828800"/>
          </a:xfrm>
          <a:prstGeom prst="line">
            <a:avLst/>
          </a:prstGeom>
          <a:noFill/>
          <a:ln w="18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5A3E0E12-BAE7-20BB-9C6F-CC0172AEA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39713"/>
            <a:ext cx="27432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4" name="Picture 10">
            <a:extLst>
              <a:ext uri="{FF2B5EF4-FFF2-40B4-BE49-F238E27FC236}">
                <a16:creationId xmlns:a16="http://schemas.microsoft.com/office/drawing/2014/main" id="{34D1CE06-EBE8-EAD2-230A-9546BCF38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3200"/>
            <a:ext cx="301783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5" name="Picture 11">
            <a:extLst>
              <a:ext uri="{FF2B5EF4-FFF2-40B4-BE49-F238E27FC236}">
                <a16:creationId xmlns:a16="http://schemas.microsoft.com/office/drawing/2014/main" id="{574F0DB8-2D06-3357-C536-B7DFB093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9761537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6" name="Rectangle 12">
            <a:extLst>
              <a:ext uri="{FF2B5EF4-FFF2-40B4-BE49-F238E27FC236}">
                <a16:creationId xmlns:a16="http://schemas.microsoft.com/office/drawing/2014/main" id="{B02B0FCB-FD2C-958D-6199-D6A3695A7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8" y="4921250"/>
            <a:ext cx="9144000" cy="2286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6D3B7133-BF30-EAE5-B555-B7F4C3879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2286000"/>
            <a:ext cx="388937" cy="2514600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B39DAC88-35A6-793E-0C5D-D0E450F9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>
            <a:extLst>
              <a:ext uri="{FF2B5EF4-FFF2-40B4-BE49-F238E27FC236}">
                <a16:creationId xmlns:a16="http://schemas.microsoft.com/office/drawing/2014/main" id="{A0B1B27B-6AEF-6A24-40FF-379C675CD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0BD4C57B-4FD9-0DDB-5D47-05A8F7C94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2D02FF1A-26D0-459A-D816-E5AC3FFA0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ED98A981-39D4-2473-A105-DD3012181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87062795-EEAE-65F2-980A-BBB09696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17</a:t>
            </a:r>
          </a:p>
        </p:txBody>
      </p:sp>
      <p:pic>
        <p:nvPicPr>
          <p:cNvPr id="17415" name="Picture 7">
            <a:extLst>
              <a:ext uri="{FF2B5EF4-FFF2-40B4-BE49-F238E27FC236}">
                <a16:creationId xmlns:a16="http://schemas.microsoft.com/office/drawing/2014/main" id="{7E395EF6-0B80-9D73-E759-5A8316AC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9150"/>
            <a:ext cx="7947025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18E8680F-E1E7-22F8-AD59-75443144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r="15811" b="3"/>
          <a:stretch>
            <a:fillRect/>
          </a:stretch>
        </p:blipFill>
        <p:spPr bwMode="auto">
          <a:xfrm>
            <a:off x="5257800" y="36513"/>
            <a:ext cx="2514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135" r="15811" b="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6D877FB6-48C1-8B06-211D-2A9FC4E94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36513"/>
            <a:ext cx="30781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8" name="Line 10">
            <a:extLst>
              <a:ext uri="{FF2B5EF4-FFF2-40B4-BE49-F238E27FC236}">
                <a16:creationId xmlns:a16="http://schemas.microsoft.com/office/drawing/2014/main" id="{11852C3A-2867-FC4B-3830-89623CF01A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2339975"/>
            <a:ext cx="228600" cy="636588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Line 11">
            <a:extLst>
              <a:ext uri="{FF2B5EF4-FFF2-40B4-BE49-F238E27FC236}">
                <a16:creationId xmlns:a16="http://schemas.microsoft.com/office/drawing/2014/main" id="{E3435D8C-51EE-34A4-EA7D-FDBB1C5042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317750"/>
            <a:ext cx="457200" cy="2487613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46C3F1F6-7E7C-B3F9-4751-D6EB22565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743200"/>
            <a:ext cx="3425825" cy="344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/>
              <a:t>Landslides? Fault zones? Both?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0D7D1F63-86DA-E04D-74CB-09648C1E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Text Box 2">
            <a:extLst>
              <a:ext uri="{FF2B5EF4-FFF2-40B4-BE49-F238E27FC236}">
                <a16:creationId xmlns:a16="http://schemas.microsoft.com/office/drawing/2014/main" id="{B4DE2489-DBD7-3FE1-DC04-C070C1690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268321EB-7DFF-3373-D90F-FB6C318ED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3D4B34FC-E523-C1B2-F284-47AF8159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54C3468D-80D5-8F8A-1D9A-67B716D9C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59D335A3-645D-346C-0ED0-22A3C9C7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5257800"/>
            <a:ext cx="4857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17</a:t>
            </a:r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B4ACA6B8-4D0E-ADB8-ABFD-3CD62040BA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2339975"/>
            <a:ext cx="228600" cy="636588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Line 8">
            <a:extLst>
              <a:ext uri="{FF2B5EF4-FFF2-40B4-BE49-F238E27FC236}">
                <a16:creationId xmlns:a16="http://schemas.microsoft.com/office/drawing/2014/main" id="{530C8736-B2C5-923A-CE0D-175D30D53C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317750"/>
            <a:ext cx="457200" cy="2487613"/>
          </a:xfrm>
          <a:prstGeom prst="line">
            <a:avLst/>
          </a:prstGeom>
          <a:noFill/>
          <a:ln w="936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1" name="Text Box 9">
            <a:extLst>
              <a:ext uri="{FF2B5EF4-FFF2-40B4-BE49-F238E27FC236}">
                <a16:creationId xmlns:a16="http://schemas.microsoft.com/office/drawing/2014/main" id="{BD65E3DF-E925-AC1C-4E37-361E46554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685800"/>
            <a:ext cx="144938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96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2400">
                <a:latin typeface="Calibri" panose="020F0502020204030204" pitchFamily="34" charset="0"/>
              </a:rPr>
              <a:t>Thank You</a:t>
            </a:r>
          </a:p>
        </p:txBody>
      </p:sp>
      <p:pic>
        <p:nvPicPr>
          <p:cNvPr id="18442" name="Picture 10">
            <a:extLst>
              <a:ext uri="{FF2B5EF4-FFF2-40B4-BE49-F238E27FC236}">
                <a16:creationId xmlns:a16="http://schemas.microsoft.com/office/drawing/2014/main" id="{FB2D545E-7D94-8ACC-FB28-10D6C047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10079038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FD7EDE9D-5962-68BA-4E2E-7C7C52BF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>
            <a:extLst>
              <a:ext uri="{FF2B5EF4-FFF2-40B4-BE49-F238E27FC236}">
                <a16:creationId xmlns:a16="http://schemas.microsoft.com/office/drawing/2014/main" id="{3E52D203-14FA-C303-DF2B-DEF49AB4F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BCE97D6A-B5C2-42C8-ECE5-1471384FF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6226B13-623A-A6D0-D5DE-16827BE4A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8BA4184C-78E0-ADA2-6F4F-C123CC2B0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6ED9F4B4-79F5-6835-D500-4C832E4E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03225"/>
            <a:ext cx="54229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8FCC89E6-C6D1-A266-C4F6-121A8AC0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81113"/>
            <a:ext cx="4572000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06636E23-E1C9-C6DB-6EBA-7E33298F9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37F7E653-12AF-ABC7-5322-828A86089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114800"/>
            <a:ext cx="1289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Sukhishvili et al.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A64A0372-BDED-E059-C0F7-601EEB030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>
            <a:extLst>
              <a:ext uri="{FF2B5EF4-FFF2-40B4-BE49-F238E27FC236}">
                <a16:creationId xmlns:a16="http://schemas.microsoft.com/office/drawing/2014/main" id="{38B11FD6-299D-D224-A2FA-16C60DCD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F50C4CD-0330-4E8E-DCC3-41AE7D448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33DC06C-D7F6-772F-34DF-E580E8A1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B2E95D17-C416-8FC6-8EE3-4C6D0BBAB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0FCB01B4-58A7-8ACD-AE8D-4D993A33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7DD346AA-B554-2136-93FE-E873E15D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6050"/>
            <a:ext cx="4800600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CA3510E-DF96-27A3-8756-84392BFC5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4197350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Text Box 9">
            <a:extLst>
              <a:ext uri="{FF2B5EF4-FFF2-40B4-BE49-F238E27FC236}">
                <a16:creationId xmlns:a16="http://schemas.microsoft.com/office/drawing/2014/main" id="{E5EBA218-DE26-9060-BC32-8BFDB511D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86200"/>
            <a:ext cx="1289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Sukhishvili et al.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50C5FCC2-C225-A81F-A20D-7FA71935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>
            <a:extLst>
              <a:ext uri="{FF2B5EF4-FFF2-40B4-BE49-F238E27FC236}">
                <a16:creationId xmlns:a16="http://schemas.microsoft.com/office/drawing/2014/main" id="{008B2021-9F57-5A50-BA60-C82E6E965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58F8FC9A-8074-D057-2C1E-1C77E47DF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EAB5AE6-9C42-5A10-8930-C2459DA0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52747DBA-76F4-DB9A-39D1-74AB5E7AD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6BB79A89-2D13-AF15-84D8-A180B5197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08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>
                <a:latin typeface="Times New Roman" panose="02020603050405020304" pitchFamily="18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6151" name="Picture 7">
            <a:extLst>
              <a:ext uri="{FF2B5EF4-FFF2-40B4-BE49-F238E27FC236}">
                <a16:creationId xmlns:a16="http://schemas.microsoft.com/office/drawing/2014/main" id="{9B8768C3-3675-4526-40D3-12802B83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6613"/>
            <a:ext cx="72009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1780FE3-92C3-D003-225B-A7D3F5B8F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935038"/>
            <a:ext cx="2468562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FCD6E565-8134-CBF7-363D-B9C3AE6F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/>
          <a:stretch>
            <a:fillRect/>
          </a:stretch>
        </p:blipFill>
        <p:spPr bwMode="auto">
          <a:xfrm>
            <a:off x="7543800" y="2551113"/>
            <a:ext cx="2468563" cy="117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B4AFEF2-FA3B-A0C7-908B-533EFAC4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86200"/>
            <a:ext cx="246856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5" name="Text Box 11">
            <a:extLst>
              <a:ext uri="{FF2B5EF4-FFF2-40B4-BE49-F238E27FC236}">
                <a16:creationId xmlns:a16="http://schemas.microsoft.com/office/drawing/2014/main" id="{4763A1AA-3E87-4F9A-5ACA-9DB24ED39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5" y="717550"/>
            <a:ext cx="6985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6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Alazani 1</a:t>
            </a:r>
          </a:p>
        </p:txBody>
      </p:sp>
      <p:sp>
        <p:nvSpPr>
          <p:cNvPr id="6156" name="Text Box 12">
            <a:extLst>
              <a:ext uri="{FF2B5EF4-FFF2-40B4-BE49-F238E27FC236}">
                <a16:creationId xmlns:a16="http://schemas.microsoft.com/office/drawing/2014/main" id="{2DFA0828-54C9-B204-D08A-2830C5982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5" y="2362200"/>
            <a:ext cx="6985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6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Alazani 2</a:t>
            </a:r>
          </a:p>
        </p:txBody>
      </p:sp>
      <p:sp>
        <p:nvSpPr>
          <p:cNvPr id="6157" name="Text Box 13">
            <a:extLst>
              <a:ext uri="{FF2B5EF4-FFF2-40B4-BE49-F238E27FC236}">
                <a16:creationId xmlns:a16="http://schemas.microsoft.com/office/drawing/2014/main" id="{A1AB8135-3DA5-97B1-D1EC-3531A5599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3694113"/>
            <a:ext cx="6985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6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Alazani 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D4C86EC0-8629-CF99-35A5-DA4A3507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>
            <a:extLst>
              <a:ext uri="{FF2B5EF4-FFF2-40B4-BE49-F238E27FC236}">
                <a16:creationId xmlns:a16="http://schemas.microsoft.com/office/drawing/2014/main" id="{AA21599D-0877-2637-ACD3-B281D5393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516578D5-B4FA-8929-D708-D7CD482A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BE21333-246E-A01E-679C-EB768649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30029D2F-13B9-8D19-86BF-4F59E4AD5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2D866D11-D45F-FD2A-62B5-1D1741DC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4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7D746F7A-B333-701B-4ED5-81EAD3866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836613"/>
            <a:ext cx="72009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>
            <a:extLst>
              <a:ext uri="{FF2B5EF4-FFF2-40B4-BE49-F238E27FC236}">
                <a16:creationId xmlns:a16="http://schemas.microsoft.com/office/drawing/2014/main" id="{CCE9EF27-9D03-2337-EB7C-43FCF4B7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>
            <a:extLst>
              <a:ext uri="{FF2B5EF4-FFF2-40B4-BE49-F238E27FC236}">
                <a16:creationId xmlns:a16="http://schemas.microsoft.com/office/drawing/2014/main" id="{9C77D0DC-7350-184C-6127-46EF4FDE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4BD498D1-5833-02DB-84F7-8AC320F5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54715CD-6367-166D-6B3C-7F4C0EC07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33F30CA1-C302-E4D8-152B-1614AB516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21C5FBA6-32B4-FBD4-6FC9-176CA719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836613"/>
            <a:ext cx="72009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7">
            <a:extLst>
              <a:ext uri="{FF2B5EF4-FFF2-40B4-BE49-F238E27FC236}">
                <a16:creationId xmlns:a16="http://schemas.microsoft.com/office/drawing/2014/main" id="{7F0C2228-F8E6-F69D-D403-594B2000D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947B1057-FC19-F568-D8BD-FA6FB902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>
            <a:extLst>
              <a:ext uri="{FF2B5EF4-FFF2-40B4-BE49-F238E27FC236}">
                <a16:creationId xmlns:a16="http://schemas.microsoft.com/office/drawing/2014/main" id="{B6B80A8C-C26D-9EDF-6105-D79A063C8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ABB7F727-EE26-6C3A-7B94-9C9A457D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17462DE-3C36-561D-C5BE-AEE3BCD6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3E200A7F-1D5C-58E0-34F8-F1D28D07D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pic>
        <p:nvPicPr>
          <p:cNvPr id="9222" name="Picture 6">
            <a:extLst>
              <a:ext uri="{FF2B5EF4-FFF2-40B4-BE49-F238E27FC236}">
                <a16:creationId xmlns:a16="http://schemas.microsoft.com/office/drawing/2014/main" id="{4E04FAD4-70EA-168B-CDB7-F68FD128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836613"/>
            <a:ext cx="7200900" cy="396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>
            <a:extLst>
              <a:ext uri="{FF2B5EF4-FFF2-40B4-BE49-F238E27FC236}">
                <a16:creationId xmlns:a16="http://schemas.microsoft.com/office/drawing/2014/main" id="{8056BBDA-25D4-C58B-ACB0-C1F91BF55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9F73B995-A16A-A58D-6CAB-75C9A075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888" y="452438"/>
            <a:ext cx="5329237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/>
              <a:t>Interpolated flowing directions of the paleo streams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39E9015C-7FBC-673E-3DE8-06E44A29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>
            <a:extLst>
              <a:ext uri="{FF2B5EF4-FFF2-40B4-BE49-F238E27FC236}">
                <a16:creationId xmlns:a16="http://schemas.microsoft.com/office/drawing/2014/main" id="{F76EF50A-71F4-26C3-C888-7979A2F69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8A87E017-8F78-F0C7-A939-2FCAC6A4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7ED08899-9F48-9699-1CCC-E6340B13E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140F2295-300B-791D-E69D-D30963DD4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6DE0E04C-C7D1-8A56-994B-DACE4C0E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20738"/>
            <a:ext cx="7429500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7">
            <a:extLst>
              <a:ext uri="{FF2B5EF4-FFF2-40B4-BE49-F238E27FC236}">
                <a16:creationId xmlns:a16="http://schemas.microsoft.com/office/drawing/2014/main" id="{92D8D189-E2F8-2B1C-8EE4-0290B9961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7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FEC1AE2A-0599-9A03-E53D-0AF4133A3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19175"/>
            <a:ext cx="2338388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9" name="Text Box 9">
            <a:extLst>
              <a:ext uri="{FF2B5EF4-FFF2-40B4-BE49-F238E27FC236}">
                <a16:creationId xmlns:a16="http://schemas.microsoft.com/office/drawing/2014/main" id="{5AEDDE12-88A8-F0B4-28A7-4A8D804F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398463"/>
            <a:ext cx="43624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/>
              <a:t>Present-day interpolated flowing direction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CC68E309-CFB6-41B8-808B-6A729D87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74688"/>
            <a:ext cx="15255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/>
              <a:t>Interpretation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2BC9383B-0797-94D0-DE03-3FBAF977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5084763"/>
            <a:ext cx="12890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000">
                <a:latin typeface="Calibri" panose="020F0502020204030204" pitchFamily="34" charset="0"/>
              </a:rPr>
              <a:t>Sukhishvili et al. 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F83E56A7-04D8-310E-3C5B-9F3EC495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811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>
            <a:extLst>
              <a:ext uri="{FF2B5EF4-FFF2-40B4-BE49-F238E27FC236}">
                <a16:creationId xmlns:a16="http://schemas.microsoft.com/office/drawing/2014/main" id="{E5A3BEC0-8F91-3292-6DDD-AEDEE96B8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95913"/>
            <a:ext cx="10058400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092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3000"/>
              </a:lnSpc>
              <a:buClrTx/>
              <a:buFontTx/>
              <a:buNone/>
            </a:pPr>
            <a:r>
              <a:rPr lang="en-US" altLang="cs-CZ" sz="1200">
                <a:latin typeface="Calibri" panose="020F0502020204030204" pitchFamily="34" charset="0"/>
              </a:rPr>
              <a:t>This work was supported by Shota Rustaveli National Science Foundation of Georgia (SRNSFG) FR-19-3211</a:t>
            </a: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434394CE-AF34-0328-225D-5E4B2576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946650"/>
            <a:ext cx="446087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F63DC00-D0F5-0F4C-D2A6-33DF2B17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5338763"/>
            <a:ext cx="28638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15F6135D-C693-C4AC-4704-FAFD6F666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50" y="339725"/>
            <a:ext cx="11430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58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1200"/>
              <a:t> EGU22-5691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DA8E575A-449A-D59D-C35A-0BF00F07B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257800"/>
            <a:ext cx="457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6624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  <a:cs typeface="Segoe UI" panose="020B0502040204020203" pitchFamily="34" charset="0"/>
              </a:rPr>
              <a:t>8</a:t>
            </a:r>
          </a:p>
        </p:txBody>
      </p:sp>
      <p:pic>
        <p:nvPicPr>
          <p:cNvPr id="11271" name="Picture 7">
            <a:extLst>
              <a:ext uri="{FF2B5EF4-FFF2-40B4-BE49-F238E27FC236}">
                <a16:creationId xmlns:a16="http://schemas.microsoft.com/office/drawing/2014/main" id="{06270B0E-956C-0880-213B-486C14D0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8188"/>
            <a:ext cx="7947025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1400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iv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Application>Microsoft Office PowerPoint</Application>
  <PresentationFormat>Custom</PresentationFormat>
  <Slides>16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Motiv Office</vt:lpstr>
      <vt:lpstr>Reconstruction of Tectonically Driven Quaternary Fluvial Dynamics of the Western Kura Fold-Thrust Belt (Eastern Caucasus, Georgia)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of Tectonically Driven Quaternary Fluvial Dynamics of the Western Kura Fold-Thrust Belt (Eastern Caucasus, Georgia)</dc:title>
  <cp:revision>27</cp:revision>
  <cp:lastPrinted>1601-01-01T00:00:00Z</cp:lastPrinted>
  <dcterms:created xsi:type="dcterms:W3CDTF">2022-05-20T16:38:14Z</dcterms:created>
  <dcterms:modified xsi:type="dcterms:W3CDTF">2022-05-25T12:22:41Z</dcterms:modified>
</cp:coreProperties>
</file>