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2"/>
  </p:notesMasterIdLst>
  <p:sldIdLst>
    <p:sldId id="387" r:id="rId2"/>
    <p:sldId id="723" r:id="rId3"/>
    <p:sldId id="725" r:id="rId4"/>
    <p:sldId id="403" r:id="rId5"/>
    <p:sldId id="401" r:id="rId6"/>
    <p:sldId id="400" r:id="rId7"/>
    <p:sldId id="727" r:id="rId8"/>
    <p:sldId id="384" r:id="rId9"/>
    <p:sldId id="729" r:id="rId10"/>
    <p:sldId id="728" r:id="rId11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25665-610A-4CC6-B86C-3FA8014DD7E5}">
          <p14:sldIdLst>
            <p14:sldId id="387"/>
            <p14:sldId id="723"/>
            <p14:sldId id="725"/>
            <p14:sldId id="403"/>
            <p14:sldId id="401"/>
            <p14:sldId id="400"/>
            <p14:sldId id="727"/>
            <p14:sldId id="384"/>
            <p14:sldId id="729"/>
            <p14:sldId id="728"/>
          </p14:sldIdLst>
        </p14:section>
        <p14:section name="Untitled Section" id="{ED006BCD-4DE5-4E62-9FA0-380D3601A1D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42">
          <p15:clr>
            <a:srgbClr val="A4A3A4"/>
          </p15:clr>
        </p15:guide>
        <p15:guide id="3" orient="horz" pos="3984">
          <p15:clr>
            <a:srgbClr val="A4A3A4"/>
          </p15:clr>
        </p15:guide>
        <p15:guide id="4" orient="horz" pos="1440">
          <p15:clr>
            <a:srgbClr val="A4A3A4"/>
          </p15:clr>
        </p15:guide>
        <p15:guide id="5" orient="horz" pos="376">
          <p15:clr>
            <a:srgbClr val="A4A3A4"/>
          </p15:clr>
        </p15:guide>
        <p15:guide id="6" pos="2880">
          <p15:clr>
            <a:srgbClr val="A4A3A4"/>
          </p15:clr>
        </p15:guide>
        <p15:guide id="7" pos="5616">
          <p15:clr>
            <a:srgbClr val="A4A3A4"/>
          </p15:clr>
        </p15:guide>
        <p15:guide id="8" pos="144">
          <p15:clr>
            <a:srgbClr val="A4A3A4"/>
          </p15:clr>
        </p15:guide>
        <p15:guide id="9" pos="384">
          <p15:clr>
            <a:srgbClr val="A4A3A4"/>
          </p15:clr>
        </p15:guide>
        <p15:guide id="10" pos="4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E"/>
    <a:srgbClr val="00509B"/>
    <a:srgbClr val="FF5050"/>
    <a:srgbClr val="DCDEDE"/>
    <a:srgbClr val="89C7FF"/>
    <a:srgbClr val="3A6EB0"/>
    <a:srgbClr val="0066FF"/>
    <a:srgbClr val="3A6DAF"/>
    <a:srgbClr val="00FFFF"/>
    <a:srgbClr val="B1C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4" autoAdjust="0"/>
    <p:restoredTop sz="87919" autoAdjust="0"/>
  </p:normalViewPr>
  <p:slideViewPr>
    <p:cSldViewPr snapToObjects="1">
      <p:cViewPr varScale="1">
        <p:scale>
          <a:sx n="66" d="100"/>
          <a:sy n="66" d="100"/>
        </p:scale>
        <p:origin x="1020" y="32"/>
      </p:cViewPr>
      <p:guideLst>
        <p:guide orient="horz" pos="2160"/>
        <p:guide orient="horz" pos="142"/>
        <p:guide orient="horz" pos="3984"/>
        <p:guide orient="horz" pos="1440"/>
        <p:guide orient="horz" pos="376"/>
        <p:guide pos="2880"/>
        <p:guide pos="5616"/>
        <p:guide pos="144"/>
        <p:guide pos="384"/>
        <p:guide pos="4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BECCF6-4B14-4B6E-ACA2-B2008B9277D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927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ECCF6-4B14-4B6E-ACA2-B2008B9277D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10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ECCF6-4B14-4B6E-ACA2-B2008B9277D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12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Atomic </a:t>
            </a:r>
            <a:r>
              <a:rPr lang="en-US" dirty="0" smtClean="0"/>
              <a:t>chip</a:t>
            </a:r>
          </a:p>
          <a:p>
            <a:pPr marL="171450" indent="-171450">
              <a:buFontTx/>
              <a:buChar char="-"/>
            </a:pPr>
            <a:r>
              <a:rPr lang="en-GB" altLang="en-US" sz="1200" dirty="0" smtClean="0">
                <a:ea typeface="ＭＳ Ｐゴシック" panose="020B0600070205080204" pitchFamily="34" charset="-128"/>
              </a:rPr>
              <a:t>Multi-loop </a:t>
            </a:r>
            <a:r>
              <a:rPr lang="en-GB" altLang="en-US" sz="1200" dirty="0" smtClean="0">
                <a:ea typeface="ＭＳ Ｐゴシック" panose="020B0600070205080204" pitchFamily="34" charset="-128"/>
              </a:rPr>
              <a:t>atomic </a:t>
            </a:r>
            <a:r>
              <a:rPr lang="en-GB" altLang="en-US" sz="1200" dirty="0" err="1" smtClean="0">
                <a:ea typeface="ＭＳ Ｐゴシック" panose="020B0600070205080204" pitchFamily="34" charset="-128"/>
              </a:rPr>
              <a:t>Sagnac</a:t>
            </a:r>
            <a:r>
              <a:rPr lang="en-GB" altLang="en-US" sz="1200" dirty="0" smtClean="0">
                <a:ea typeface="ＭＳ Ｐゴシック" panose="020B0600070205080204" pitchFamily="34" charset="-128"/>
              </a:rPr>
              <a:t> </a:t>
            </a:r>
            <a:r>
              <a:rPr lang="en-GB" altLang="en-US" sz="1200" dirty="0" smtClean="0">
                <a:ea typeface="ＭＳ Ｐゴシック" panose="020B0600070205080204" pitchFamily="34" charset="-128"/>
              </a:rPr>
              <a:t>interferometry</a:t>
            </a:r>
            <a:r>
              <a:rPr lang="en-GB" alt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altLang="en-US" sz="1200" kern="1200" dirty="0" smtClean="0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+mn-cs"/>
              </a:rPr>
              <a:t>Schubert </a:t>
            </a:r>
            <a:r>
              <a:rPr lang="en-GB" altLang="en-US" sz="1200" i="1" kern="1200" dirty="0" smtClean="0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+mn-cs"/>
              </a:rPr>
              <a:t>et al. </a:t>
            </a:r>
            <a:r>
              <a:rPr lang="en-GB" altLang="en-US" sz="1200" kern="1200" dirty="0" smtClean="0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+mn-cs"/>
              </a:rPr>
              <a:t>2021 </a:t>
            </a:r>
            <a:r>
              <a:rPr lang="en-GB" altLang="en-US" sz="1200" i="1" kern="1200" dirty="0" smtClean="0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+mn-cs"/>
              </a:rPr>
              <a:t>Sci. Rep.</a:t>
            </a:r>
            <a:r>
              <a:rPr lang="en-GB" altLang="en-US" sz="1200" kern="1200" dirty="0" smtClean="0">
                <a:solidFill>
                  <a:schemeClr val="tx1"/>
                </a:solidFill>
                <a:latin typeface="Arial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altLang="en-US" sz="1200" b="1" dirty="0" smtClean="0">
                <a:ea typeface="ＭＳ Ｐゴシック" panose="020B0600070205080204" pitchFamily="34" charset="-128"/>
              </a:rPr>
              <a:t>11</a:t>
            </a:r>
            <a:r>
              <a:rPr lang="en-GB" altLang="en-US" sz="1200" dirty="0" smtClean="0">
                <a:ea typeface="ＭＳ Ｐゴシック" panose="020B0600070205080204" pitchFamily="34" charset="-128"/>
              </a:rPr>
              <a:t> 16121</a:t>
            </a:r>
            <a:endParaRPr lang="en-GB" altLang="en-US" sz="1200" kern="1200" dirty="0" smtClean="0">
              <a:solidFill>
                <a:schemeClr val="tx1"/>
              </a:solidFill>
              <a:latin typeface="Arial" charset="0"/>
              <a:ea typeface="ＭＳ Ｐゴシック" panose="020B0600070205080204" pitchFamily="34" charset="-128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The twin lattice is formed by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retroreflecting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light featuring two frequencies with linear orthogonal polarization. 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ECCF6-4B14-4B6E-ACA2-B2008B9277D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91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ECCF6-4B14-4B6E-ACA2-B2008B9277DF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53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9925" y="636187"/>
            <a:ext cx="5291912" cy="61277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 noProof="0" dirty="0"/>
              <a:t>Title</a:t>
            </a:r>
          </a:p>
        </p:txBody>
      </p:sp>
      <p:pic>
        <p:nvPicPr>
          <p:cNvPr id="2" name="Picture 15" descr="luh_logo_rgb_ppt">
            <a:extLst>
              <a:ext uri="{FF2B5EF4-FFF2-40B4-BE49-F238E27FC236}">
                <a16:creationId xmlns:a16="http://schemas.microsoft.com/office/drawing/2014/main" xmlns="" id="{F44FAE96-2296-4F31-B51C-D063A68233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230188"/>
            <a:ext cx="140335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34C1D3D1-48D1-4EEE-85F8-6FB8F86E2741}"/>
              </a:ext>
            </a:extLst>
          </p:cNvPr>
          <p:cNvSpPr txBox="1"/>
          <p:nvPr userDrawn="1"/>
        </p:nvSpPr>
        <p:spPr>
          <a:xfrm>
            <a:off x="6435258" y="233303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rgbClr val="00519E"/>
                </a:solidFill>
                <a:latin typeface="+mj-lt"/>
              </a:rPr>
              <a:t>Institute of Quantum</a:t>
            </a:r>
            <a:r>
              <a:rPr lang="en-US" sz="1000" b="0" baseline="0" dirty="0">
                <a:solidFill>
                  <a:srgbClr val="00519E"/>
                </a:solidFill>
                <a:latin typeface="+mj-lt"/>
              </a:rPr>
              <a:t> O</a:t>
            </a:r>
            <a:r>
              <a:rPr lang="en-US" sz="1000" b="0" dirty="0">
                <a:solidFill>
                  <a:srgbClr val="00519E"/>
                </a:solidFill>
                <a:latin typeface="+mj-lt"/>
              </a:rPr>
              <a:t>ptics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BF5E9567-5CB6-4AEB-9280-25FDE0398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04" y="246156"/>
            <a:ext cx="414986" cy="3776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31FBDCD2-BD0E-4ECC-9906-BBD8B441D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80" y="836712"/>
            <a:ext cx="2880320" cy="288032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765A9D81-EEB3-4A4C-AF8A-1CFA55D637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" y="4791075"/>
            <a:ext cx="9144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11963" y="279400"/>
            <a:ext cx="2103437" cy="6045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8475" y="279400"/>
            <a:ext cx="6161088" cy="60452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7598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04413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196975"/>
            <a:ext cx="4129087" cy="512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4725" y="1196975"/>
            <a:ext cx="4130675" cy="512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61689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8367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2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32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8131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859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4697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C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279400"/>
            <a:ext cx="841216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196975"/>
            <a:ext cx="8412162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7512050" y="6477000"/>
            <a:ext cx="1403350" cy="76200"/>
          </a:xfrm>
          <a:prstGeom prst="rect">
            <a:avLst/>
          </a:prstGeom>
          <a:solidFill>
            <a:srgbClr val="B1C9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7127875" y="6553200"/>
            <a:ext cx="1787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de-DE" sz="1400" b="1" dirty="0">
                <a:solidFill>
                  <a:srgbClr val="00519E"/>
                </a:solidFill>
                <a:latin typeface="+mn-lt"/>
              </a:rPr>
              <a:t>Page </a:t>
            </a:r>
            <a:fld id="{C09BACA2-62E9-48CE-8F3F-B8339D8A4052}" type="slidenum">
              <a:rPr lang="de-DE" sz="1400" b="1" smtClean="0">
                <a:solidFill>
                  <a:srgbClr val="00519E"/>
                </a:solidFill>
                <a:latin typeface="+mn-lt"/>
              </a:rPr>
              <a:pPr algn="r"/>
              <a:t>‹#›</a:t>
            </a:fld>
            <a:endParaRPr lang="de-DE" sz="1400" b="1" dirty="0">
              <a:solidFill>
                <a:srgbClr val="00519E"/>
              </a:solidFill>
              <a:latin typeface="+mn-lt"/>
            </a:endParaRPr>
          </a:p>
          <a:p>
            <a:pPr algn="ctr"/>
            <a:endParaRPr lang="de-DE" sz="1200" dirty="0">
              <a:latin typeface="+mn-lt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7512050" y="6477000"/>
            <a:ext cx="1403350" cy="76200"/>
          </a:xfrm>
          <a:prstGeom prst="rect">
            <a:avLst/>
          </a:prstGeom>
          <a:solidFill>
            <a:srgbClr val="B1C9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53" name="Rectangle 13"/>
          <p:cNvSpPr>
            <a:spLocks noChangeArrowheads="1"/>
          </p:cNvSpPr>
          <p:nvPr userDrawn="1"/>
        </p:nvSpPr>
        <p:spPr bwMode="auto">
          <a:xfrm>
            <a:off x="7512050" y="6477000"/>
            <a:ext cx="1403350" cy="76200"/>
          </a:xfrm>
          <a:prstGeom prst="rect">
            <a:avLst/>
          </a:prstGeom>
          <a:solidFill>
            <a:srgbClr val="00519E"/>
          </a:solidFill>
          <a:ln>
            <a:noFill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1455" name="Picture 15" descr="luh_logo_rgb_ppt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230188"/>
            <a:ext cx="140335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503238" y="6525344"/>
            <a:ext cx="72011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GB" sz="1400" b="1" dirty="0" smtClean="0">
                <a:solidFill>
                  <a:srgbClr val="00519E"/>
                </a:solidFill>
                <a:latin typeface="+mn-lt"/>
              </a:rPr>
              <a:t>Yueyang Zou</a:t>
            </a:r>
            <a:r>
              <a:rPr lang="en-GB" sz="1400" b="1" noProof="0" dirty="0">
                <a:solidFill>
                  <a:srgbClr val="00519E"/>
                </a:solidFill>
                <a:latin typeface="+mn-lt"/>
              </a:rPr>
              <a:t>	</a:t>
            </a:r>
            <a:r>
              <a:rPr lang="en-GB" sz="1400" b="1" noProof="0" dirty="0" smtClean="0">
                <a:solidFill>
                  <a:srgbClr val="00519E"/>
                </a:solidFill>
                <a:latin typeface="+mn-lt"/>
              </a:rPr>
              <a:t>    </a:t>
            </a:r>
            <a:r>
              <a:rPr lang="en-GB" sz="1400" b="1" i="0" noProof="0" dirty="0" smtClean="0">
                <a:solidFill>
                  <a:srgbClr val="00509B"/>
                </a:solidFill>
                <a:effectLst/>
                <a:latin typeface="+mn-lt"/>
              </a:rPr>
              <a:t>EGU</a:t>
            </a:r>
            <a:r>
              <a:rPr lang="en-GB" sz="1400" b="1" i="0" baseline="0" noProof="0" dirty="0" smtClean="0">
                <a:solidFill>
                  <a:srgbClr val="00509B"/>
                </a:solidFill>
                <a:effectLst/>
                <a:latin typeface="+mn-lt"/>
              </a:rPr>
              <a:t> General Assembly</a:t>
            </a:r>
            <a:r>
              <a:rPr lang="en-GB" sz="1400" b="1" i="0" dirty="0" smtClean="0">
                <a:solidFill>
                  <a:srgbClr val="00509B"/>
                </a:solidFill>
                <a:effectLst/>
                <a:latin typeface="+mn-lt"/>
              </a:rPr>
              <a:t> Vienna</a:t>
            </a:r>
            <a:r>
              <a:rPr lang="en-GB" sz="1400" b="1" i="0" baseline="0" dirty="0" smtClean="0">
                <a:solidFill>
                  <a:srgbClr val="00509B"/>
                </a:solidFill>
                <a:effectLst/>
                <a:latin typeface="+mn-lt"/>
              </a:rPr>
              <a:t> 23.05.</a:t>
            </a:r>
            <a:r>
              <a:rPr lang="en-GB" sz="1400" b="1" i="0" dirty="0" smtClean="0">
                <a:solidFill>
                  <a:srgbClr val="00509B"/>
                </a:solidFill>
                <a:effectLst/>
                <a:latin typeface="+mn-lt"/>
              </a:rPr>
              <a:t>2022</a:t>
            </a:r>
            <a:r>
              <a:rPr lang="en-GB" sz="1400" b="1" baseline="0" dirty="0" smtClean="0">
                <a:solidFill>
                  <a:srgbClr val="00519E"/>
                </a:solidFill>
                <a:latin typeface="+mn-lt"/>
              </a:rPr>
              <a:t>– 27.05.2022</a:t>
            </a:r>
            <a:endParaRPr lang="en-GB" sz="1400" b="1" dirty="0">
              <a:solidFill>
                <a:srgbClr val="00519E"/>
              </a:solidFill>
              <a:latin typeface="+mn-lt"/>
            </a:endParaRPr>
          </a:p>
          <a:p>
            <a:pPr algn="l"/>
            <a:endParaRPr lang="en-GB" sz="1200" dirty="0">
              <a:latin typeface="+mn-lt"/>
            </a:endParaRP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xmlns="" id="{AFFA9772-6FA2-4D96-886A-45B42B40562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82" y="188640"/>
            <a:ext cx="507934" cy="49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1" charset="-128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1" charset="-128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1" charset="-128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1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1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1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1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17" Type="http://schemas.openxmlformats.org/officeDocument/2006/relationships/image" Target="../media/image43.jf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6B5D906D-4EEB-4668-8284-8FF4A62BE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82" y="517783"/>
            <a:ext cx="5758077" cy="1255034"/>
          </a:xfrm>
        </p:spPr>
        <p:txBody>
          <a:bodyPr/>
          <a:lstStyle/>
          <a:p>
            <a:r>
              <a:rPr lang="en-US" dirty="0" smtClean="0"/>
              <a:t>Quantum </a:t>
            </a:r>
            <a:r>
              <a:rPr lang="en-US" dirty="0"/>
              <a:t>navigation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multi-axis </a:t>
            </a:r>
            <a:r>
              <a:rPr lang="en-US" dirty="0"/>
              <a:t>atomic interferometry and </a:t>
            </a:r>
            <a:r>
              <a:rPr lang="en-US" dirty="0" smtClean="0"/>
              <a:t>hybrid sensing</a:t>
            </a:r>
            <a:endParaRPr lang="en-GB" dirty="0"/>
          </a:p>
        </p:txBody>
      </p:sp>
      <p:sp>
        <p:nvSpPr>
          <p:cNvPr id="2" name="Untertitel 7">
            <a:extLst>
              <a:ext uri="{FF2B5EF4-FFF2-40B4-BE49-F238E27FC236}">
                <a16:creationId xmlns:a16="http://schemas.microsoft.com/office/drawing/2014/main" xmlns="" id="{04F8F731-61AF-44F6-B502-8F62353E547C}"/>
              </a:ext>
            </a:extLst>
          </p:cNvPr>
          <p:cNvSpPr txBox="1">
            <a:spLocks/>
          </p:cNvSpPr>
          <p:nvPr/>
        </p:nvSpPr>
        <p:spPr bwMode="auto">
          <a:xfrm>
            <a:off x="254083" y="2002154"/>
            <a:ext cx="4112285" cy="51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sz="3600" kern="0" dirty="0" smtClean="0"/>
              <a:t>Yueyang Zou</a:t>
            </a:r>
            <a:endParaRPr lang="en-US" sz="3600" kern="0" dirty="0"/>
          </a:p>
        </p:txBody>
      </p:sp>
      <p:sp>
        <p:nvSpPr>
          <p:cNvPr id="3" name="Untertitel 7">
            <a:extLst>
              <a:ext uri="{FF2B5EF4-FFF2-40B4-BE49-F238E27FC236}">
                <a16:creationId xmlns:a16="http://schemas.microsoft.com/office/drawing/2014/main" xmlns="" id="{C4420E97-1749-49C2-9664-89ED05AFF108}"/>
              </a:ext>
            </a:extLst>
          </p:cNvPr>
          <p:cNvSpPr txBox="1">
            <a:spLocks/>
          </p:cNvSpPr>
          <p:nvPr/>
        </p:nvSpPr>
        <p:spPr>
          <a:xfrm>
            <a:off x="254083" y="2841882"/>
            <a:ext cx="4004680" cy="7514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Institut für </a:t>
            </a:r>
            <a:r>
              <a:rPr lang="en-US" sz="1200" dirty="0" err="1"/>
              <a:t>Quantenoptik</a:t>
            </a:r>
            <a:r>
              <a:rPr lang="en-US" sz="1200" dirty="0"/>
              <a:t>, Leibniz Universität Hannover</a:t>
            </a:r>
          </a:p>
          <a:p>
            <a:pPr marL="0" indent="0">
              <a:buNone/>
            </a:pPr>
            <a:r>
              <a:rPr lang="en-US" sz="1200" i="1" dirty="0" smtClean="0"/>
              <a:t>*zou@iqo.uni-hannover.de</a:t>
            </a:r>
            <a:endParaRPr lang="en-US" sz="1200" i="1" dirty="0"/>
          </a:p>
        </p:txBody>
      </p:sp>
      <p:sp>
        <p:nvSpPr>
          <p:cNvPr id="5" name="Textfeld 18">
            <a:extLst>
              <a:ext uri="{FF2B5EF4-FFF2-40B4-BE49-F238E27FC236}">
                <a16:creationId xmlns:a16="http://schemas.microsoft.com/office/drawing/2014/main" xmlns="" id="{4EC2EB98-617E-4EC8-9C10-58045ABD40EE}"/>
              </a:ext>
            </a:extLst>
          </p:cNvPr>
          <p:cNvSpPr txBox="1"/>
          <p:nvPr/>
        </p:nvSpPr>
        <p:spPr>
          <a:xfrm>
            <a:off x="706678" y="422108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rgbClr val="00519E"/>
                </a:solidFill>
                <a:latin typeface="+mj-lt"/>
              </a:rPr>
              <a:t>Institute of Quantum</a:t>
            </a:r>
            <a:r>
              <a:rPr lang="en-US" sz="1000" b="0" baseline="0" dirty="0">
                <a:solidFill>
                  <a:srgbClr val="00519E"/>
                </a:solidFill>
                <a:latin typeface="+mj-lt"/>
              </a:rPr>
              <a:t> O</a:t>
            </a:r>
            <a:r>
              <a:rPr lang="en-US" sz="1000" b="0" dirty="0">
                <a:solidFill>
                  <a:srgbClr val="00519E"/>
                </a:solidFill>
                <a:latin typeface="+mj-lt"/>
              </a:rPr>
              <a:t>ptics</a:t>
            </a:r>
          </a:p>
        </p:txBody>
      </p:sp>
      <p:pic>
        <p:nvPicPr>
          <p:cNvPr id="6" name="Grafik 19">
            <a:extLst>
              <a:ext uri="{FF2B5EF4-FFF2-40B4-BE49-F238E27FC236}">
                <a16:creationId xmlns:a16="http://schemas.microsoft.com/office/drawing/2014/main" xmlns="" id="{B1858924-5E35-4534-9A38-479818CE6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4233941"/>
            <a:ext cx="414986" cy="377648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85981CCE-9A32-4FC0-98BA-5E469AA9C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4159031"/>
            <a:ext cx="810830" cy="494105"/>
          </a:xfrm>
          <a:prstGeom prst="rect">
            <a:avLst/>
          </a:prstGeom>
        </p:spPr>
      </p:pic>
      <p:pic>
        <p:nvPicPr>
          <p:cNvPr id="8" name="Grafik 21">
            <a:extLst>
              <a:ext uri="{FF2B5EF4-FFF2-40B4-BE49-F238E27FC236}">
                <a16:creationId xmlns:a16="http://schemas.microsoft.com/office/drawing/2014/main" xmlns="" id="{7A69C833-E7F7-4E12-839F-8FC631440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31" y="4210655"/>
            <a:ext cx="1143309" cy="51448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xmlns="" id="{78E0EA37-1C8B-44BA-ADB8-6507E28D92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32744"/>
            <a:ext cx="647304" cy="420392"/>
          </a:xfrm>
          <a:prstGeom prst="rect">
            <a:avLst/>
          </a:prstGeom>
        </p:spPr>
      </p:pic>
      <p:pic>
        <p:nvPicPr>
          <p:cNvPr id="10" name="Grafik 5" descr="Logo_dlr2.png">
            <a:extLst>
              <a:ext uri="{FF2B5EF4-FFF2-40B4-BE49-F238E27FC236}">
                <a16:creationId xmlns:a16="http://schemas.microsoft.com/office/drawing/2014/main" xmlns="" id="{F9FA8E97-EBAC-430B-8C19-B459B6FDAD0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6356" y="4239948"/>
            <a:ext cx="542890" cy="44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27C3B-3E5A-47DC-927F-DE6C3FDB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Multi-loop atomic interferometer </a:t>
            </a:r>
            <a:br>
              <a:rPr lang="en-GB" dirty="0" smtClean="0"/>
            </a:br>
            <a:r>
              <a:rPr lang="en-GB" dirty="0" smtClean="0"/>
              <a:t>demonstrator design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4A7933-5691-4EBF-B667-286B9DA788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DEDD6"/>
              </a:clrFrom>
              <a:clrTo>
                <a:srgbClr val="EDEDD6">
                  <a:alpha val="0"/>
                </a:srgbClr>
              </a:clrTo>
            </a:clrChange>
          </a:blip>
          <a:srcRect l="25443" t="17199" r="15749" b="9575"/>
          <a:stretch/>
        </p:blipFill>
        <p:spPr>
          <a:xfrm>
            <a:off x="971600" y="1052736"/>
            <a:ext cx="3528392" cy="5408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4BA89A-E1DE-4966-8461-5227460585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DEDD6"/>
              </a:clrFrom>
              <a:clrTo>
                <a:srgbClr val="EDEDD6">
                  <a:alpha val="0"/>
                </a:srgbClr>
              </a:clrTo>
            </a:clrChange>
          </a:blip>
          <a:srcRect l="25443" t="14020" r="12518" b="8525"/>
          <a:stretch/>
        </p:blipFill>
        <p:spPr>
          <a:xfrm>
            <a:off x="4692434" y="1161856"/>
            <a:ext cx="3267657" cy="5021797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 bwMode="auto">
          <a:xfrm>
            <a:off x="8424428" y="1179513"/>
            <a:ext cx="0" cy="46257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文本框 8"/>
          <p:cNvSpPr txBox="1"/>
          <p:nvPr/>
        </p:nvSpPr>
        <p:spPr>
          <a:xfrm>
            <a:off x="7522463" y="1323366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49BF1-DE93-4037-AA96-EF4D1A2D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188640"/>
            <a:ext cx="8412163" cy="900113"/>
          </a:xfrm>
        </p:spPr>
        <p:txBody>
          <a:bodyPr/>
          <a:lstStyle/>
          <a:p>
            <a:r>
              <a:rPr lang="en-GB" dirty="0"/>
              <a:t>Autonomous Inertial Navigation</a:t>
            </a:r>
            <a:endParaRPr lang="aa-E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3D6CAEC-4EEA-43DE-8119-2E5BFF1CF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2716"/>
            <a:ext cx="24098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07C8B57D-BC35-4290-868B-7D3884A63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263333"/>
            <a:ext cx="1538461" cy="14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B11F45-24BD-457E-B38A-7C29C1A992FF}"/>
              </a:ext>
            </a:extLst>
          </p:cNvPr>
          <p:cNvSpPr txBox="1"/>
          <p:nvPr/>
        </p:nvSpPr>
        <p:spPr>
          <a:xfrm>
            <a:off x="4752020" y="1198503"/>
            <a:ext cx="3947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Inertial navigation: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Inertial measurements backbone for highly accurate trajectory determination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GNSS corrections inertial measurement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But! No GNSS available in some areas</a:t>
            </a:r>
            <a:endParaRPr lang="aa-ET" sz="1600" dirty="0">
              <a:latin typeface="+mn-lt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6C614325-4A47-42AD-AF01-E53D6A2F4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32" y="3780575"/>
            <a:ext cx="216503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satellite in space&#10;&#10;Description automatically generated with low confidence">
            <a:extLst>
              <a:ext uri="{FF2B5EF4-FFF2-40B4-BE49-F238E27FC236}">
                <a16:creationId xmlns:a16="http://schemas.microsoft.com/office/drawing/2014/main" xmlns="" id="{5B977E8A-4AB7-4100-9639-6062F9D947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64" y="3780576"/>
            <a:ext cx="1494803" cy="1440000"/>
          </a:xfrm>
          <a:prstGeom prst="rect">
            <a:avLst/>
          </a:prstGeom>
        </p:spPr>
      </p:pic>
      <p:pic>
        <p:nvPicPr>
          <p:cNvPr id="10" name="Picture 9" descr="A picture containing text, outdoor, road, way&#10;&#10;Description automatically generated">
            <a:extLst>
              <a:ext uri="{FF2B5EF4-FFF2-40B4-BE49-F238E27FC236}">
                <a16:creationId xmlns:a16="http://schemas.microsoft.com/office/drawing/2014/main" xmlns="" id="{C4FB1842-898E-4F18-B1FB-4AA48219EB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4" y="3789040"/>
            <a:ext cx="1480320" cy="144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CC0F7A-6B39-4E75-A32A-9AEDA43100E1}"/>
              </a:ext>
            </a:extLst>
          </p:cNvPr>
          <p:cNvSpPr txBox="1"/>
          <p:nvPr/>
        </p:nvSpPr>
        <p:spPr>
          <a:xfrm>
            <a:off x="2542586" y="5646729"/>
            <a:ext cx="4846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If there is no GNSS – You rely on inertial navigation!</a:t>
            </a:r>
            <a:endParaRPr lang="aa-ET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5687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E77558-E90B-470F-B7E4-36A5DBFF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224644"/>
            <a:ext cx="8412163" cy="900113"/>
          </a:xfrm>
        </p:spPr>
        <p:txBody>
          <a:bodyPr/>
          <a:lstStyle/>
          <a:p>
            <a:r>
              <a:rPr lang="de-DE" sz="2800" b="1" dirty="0">
                <a:solidFill>
                  <a:srgbClr val="00509B"/>
                </a:solidFill>
                <a:latin typeface="+mj-lt"/>
                <a:cs typeface="Calibri Light"/>
              </a:rPr>
              <a:t>Inertial </a:t>
            </a:r>
            <a:r>
              <a:rPr lang="de-DE" dirty="0" err="1">
                <a:solidFill>
                  <a:srgbClr val="00509B"/>
                </a:solidFill>
                <a:cs typeface="Calibri Light"/>
              </a:rPr>
              <a:t>S</a:t>
            </a:r>
            <a:r>
              <a:rPr lang="de-DE" sz="2800" b="1" dirty="0" err="1">
                <a:solidFill>
                  <a:srgbClr val="00509B"/>
                </a:solidFill>
                <a:latin typeface="+mj-lt"/>
                <a:cs typeface="Calibri Light"/>
              </a:rPr>
              <a:t>ensing</a:t>
            </a:r>
            <a:r>
              <a:rPr lang="de-DE" sz="2800" b="1" dirty="0">
                <a:solidFill>
                  <a:srgbClr val="00509B"/>
                </a:solidFill>
                <a:latin typeface="+mj-lt"/>
                <a:cs typeface="Calibri Light"/>
              </a:rPr>
              <a:t> </a:t>
            </a:r>
            <a:r>
              <a:rPr lang="de-DE" sz="2800" b="1" dirty="0" err="1">
                <a:solidFill>
                  <a:srgbClr val="00509B"/>
                </a:solidFill>
                <a:latin typeface="+mj-lt"/>
                <a:cs typeface="Calibri Light"/>
              </a:rPr>
              <a:t>with</a:t>
            </a:r>
            <a:r>
              <a:rPr lang="de-DE" sz="2800" b="1" dirty="0">
                <a:solidFill>
                  <a:srgbClr val="00509B"/>
                </a:solidFill>
                <a:latin typeface="+mj-lt"/>
                <a:cs typeface="Calibri Light"/>
              </a:rPr>
              <a:t> </a:t>
            </a:r>
            <a:r>
              <a:rPr lang="de-DE" dirty="0">
                <a:solidFill>
                  <a:srgbClr val="00509B"/>
                </a:solidFill>
                <a:cs typeface="Calibri Light"/>
              </a:rPr>
              <a:t>C</a:t>
            </a:r>
            <a:r>
              <a:rPr lang="de-DE" sz="2800" b="1" dirty="0">
                <a:solidFill>
                  <a:srgbClr val="00509B"/>
                </a:solidFill>
                <a:latin typeface="+mj-lt"/>
                <a:cs typeface="Calibri Light"/>
              </a:rPr>
              <a:t>old </a:t>
            </a:r>
            <a:r>
              <a:rPr lang="de-DE" dirty="0">
                <a:solidFill>
                  <a:srgbClr val="00509B"/>
                </a:solidFill>
                <a:cs typeface="Calibri Light"/>
              </a:rPr>
              <a:t>A</a:t>
            </a:r>
            <a:r>
              <a:rPr lang="de-DE" sz="2800" b="1" dirty="0">
                <a:solidFill>
                  <a:srgbClr val="00509B"/>
                </a:solidFill>
                <a:latin typeface="+mj-lt"/>
                <a:cs typeface="Calibri Light"/>
              </a:rPr>
              <a:t>toms</a:t>
            </a:r>
            <a:br>
              <a:rPr lang="de-DE" sz="2800" b="1" dirty="0">
                <a:solidFill>
                  <a:srgbClr val="00509B"/>
                </a:solidFill>
                <a:latin typeface="+mj-lt"/>
                <a:cs typeface="Calibri Light"/>
              </a:rPr>
            </a:br>
            <a:endParaRPr lang="aa-ET" dirty="0">
              <a:solidFill>
                <a:srgbClr val="00509B"/>
              </a:solidFill>
            </a:endParaRPr>
          </a:p>
        </p:txBody>
      </p:sp>
      <p:sp>
        <p:nvSpPr>
          <p:cNvPr id="18" name="Inhaltsplatzhalter 10">
            <a:extLst>
              <a:ext uri="{FF2B5EF4-FFF2-40B4-BE49-F238E27FC236}">
                <a16:creationId xmlns:a16="http://schemas.microsoft.com/office/drawing/2014/main" xmlns="" id="{9A16830A-5480-4E6B-A19E-127AF63BD4D6}"/>
              </a:ext>
            </a:extLst>
          </p:cNvPr>
          <p:cNvSpPr>
            <a:spLocks/>
          </p:cNvSpPr>
          <p:nvPr/>
        </p:nvSpPr>
        <p:spPr bwMode="auto">
          <a:xfrm>
            <a:off x="5227188" y="5817153"/>
            <a:ext cx="2662684" cy="289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>
              <a:spcBef>
                <a:spcPts val="0"/>
              </a:spcBef>
              <a:buClrTx/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sz="1600" dirty="0"/>
              <a:t>Earth </a:t>
            </a:r>
            <a:r>
              <a:rPr lang="de-DE" sz="1600" dirty="0" err="1"/>
              <a:t>rotation</a:t>
            </a:r>
            <a:r>
              <a:rPr lang="de-DE" sz="1600" dirty="0"/>
              <a:t> :</a:t>
            </a:r>
            <a:endParaRPr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65">
                <a:extLst>
                  <a:ext uri="{FF2B5EF4-FFF2-40B4-BE49-F238E27FC236}">
                    <a16:creationId xmlns:a16="http://schemas.microsoft.com/office/drawing/2014/main" xmlns="" id="{8E4EA1BC-AE1A-4B50-BC6B-E54749144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0018" y="5134461"/>
                <a:ext cx="1357358" cy="308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sub>
                      </m:sSub>
                      <m:r>
                        <a:rPr lang="de-DE" sz="1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de-DE" sz="1600">
                              <a:latin typeface="Cambria Math"/>
                              <a:ea typeface="Cambria Math"/>
                            </a:rPr>
                            <m:t>eff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accPr>
                        <m:e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acc>
                      <m:sSup>
                        <m:sSup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p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9" name="Textfeld 65">
                <a:extLst>
                  <a:ext uri="{FF2B5EF4-FFF2-40B4-BE49-F238E27FC236}">
                    <a16:creationId xmlns:a16="http://schemas.microsoft.com/office/drawing/2014/main" id="{8E4EA1BC-AE1A-4B50-BC6B-E54749144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0018" y="5134461"/>
                <a:ext cx="1357358" cy="308290"/>
              </a:xfrm>
              <a:prstGeom prst="rect">
                <a:avLst/>
              </a:prstGeom>
              <a:blipFill>
                <a:blip r:embed="rId4"/>
                <a:stretch>
                  <a:fillRect l="-2242" t="-13725" r="-5830" b="-2156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66">
                <a:extLst>
                  <a:ext uri="{FF2B5EF4-FFF2-40B4-BE49-F238E27FC236}">
                    <a16:creationId xmlns:a16="http://schemas.microsoft.com/office/drawing/2014/main" xmlns="" id="{C3C664C9-33AF-4A3B-8665-006AC2104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6207" y="5817153"/>
                <a:ext cx="2418547" cy="309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l-GR" sz="16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sub>
                          </m:sSub>
                        </m:sub>
                      </m:sSub>
                      <m:r>
                        <a:rPr lang="de-DE" sz="1600" i="1">
                          <a:latin typeface="Cambria Math"/>
                          <a:ea typeface="Cambria Math"/>
                        </a:rPr>
                        <m:t>=2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l-GR" sz="16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600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de-DE" sz="1600">
                              <a:latin typeface="Cambria Math"/>
                              <a:ea typeface="Cambria Math"/>
                            </a:rPr>
                            <m:t>eff</m:t>
                          </m:r>
                        </m:sub>
                      </m:sSub>
                      <m:r>
                        <a:rPr lang="de-DE" sz="16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de-DE" sz="1600">
                              <a:latin typeface="Cambria Math"/>
                              <a:ea typeface="Cambria Math"/>
                            </a:rPr>
                            <m:t>at</m:t>
                          </m:r>
                        </m:sub>
                      </m:sSub>
                      <m:r>
                        <a:rPr lang="de-DE" sz="1600" i="1">
                          <a:latin typeface="Cambria Math"/>
                          <a:ea typeface="Cambria Math"/>
                        </a:rPr>
                        <m:t>)</m:t>
                      </m:r>
                      <m:sSup>
                        <m:sSup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p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0" name="Textfeld 66">
                <a:extLst>
                  <a:ext uri="{FF2B5EF4-FFF2-40B4-BE49-F238E27FC236}">
                    <a16:creationId xmlns:a16="http://schemas.microsoft.com/office/drawing/2014/main" id="{C3C664C9-33AF-4A3B-8665-006AC2104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6207" y="5817153"/>
                <a:ext cx="2418547" cy="309444"/>
              </a:xfrm>
              <a:prstGeom prst="rect">
                <a:avLst/>
              </a:prstGeom>
              <a:blipFill>
                <a:blip r:embed="rId5"/>
                <a:stretch>
                  <a:fillRect l="-1008" t="-13725" b="-2156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Inhaltsplatzhalter 10">
            <a:extLst>
              <a:ext uri="{FF2B5EF4-FFF2-40B4-BE49-F238E27FC236}">
                <a16:creationId xmlns:a16="http://schemas.microsoft.com/office/drawing/2014/main" xmlns="" id="{E05509C6-41F9-48C7-9B84-8437F08A3EB5}"/>
              </a:ext>
            </a:extLst>
          </p:cNvPr>
          <p:cNvSpPr>
            <a:spLocks/>
          </p:cNvSpPr>
          <p:nvPr/>
        </p:nvSpPr>
        <p:spPr bwMode="auto">
          <a:xfrm>
            <a:off x="5273669" y="5082271"/>
            <a:ext cx="2036780" cy="279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>
              <a:spcBef>
                <a:spcPts val="0"/>
              </a:spcBef>
              <a:buClrTx/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sz="1600" dirty="0"/>
              <a:t>Gravitation:</a:t>
            </a:r>
            <a:endParaRPr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68">
                <a:extLst>
                  <a:ext uri="{FF2B5EF4-FFF2-40B4-BE49-F238E27FC236}">
                    <a16:creationId xmlns:a16="http://schemas.microsoft.com/office/drawing/2014/main" xmlns="" id="{F61553A7-39E6-40DE-A9DA-3836F3C94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000" y="5013202"/>
                <a:ext cx="3808222" cy="506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l-GR" sz="1600" i="1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  <m:r>
                        <a:rPr lang="de-DE" sz="1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de-DE" sz="1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600" i="1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de-DE" sz="16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de-DE" sz="1600" b="1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160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  <m:r>
                        <a:rPr lang="de-DE" sz="1600" b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1600" i="1" dirty="0"/>
              </a:p>
            </p:txBody>
          </p:sp>
        </mc:Choice>
        <mc:Fallback xmlns="">
          <p:sp>
            <p:nvSpPr>
              <p:cNvPr id="22" name="Textfeld 68">
                <a:extLst>
                  <a:ext uri="{FF2B5EF4-FFF2-40B4-BE49-F238E27FC236}">
                    <a16:creationId xmlns:a16="http://schemas.microsoft.com/office/drawing/2014/main" id="{F61553A7-39E6-40DE-A9DA-3836F3C94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0000" y="5013202"/>
                <a:ext cx="3808222" cy="5062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hteck 69">
            <a:extLst>
              <a:ext uri="{FF2B5EF4-FFF2-40B4-BE49-F238E27FC236}">
                <a16:creationId xmlns:a16="http://schemas.microsoft.com/office/drawing/2014/main" xmlns="" id="{A0CCF757-112A-4544-A1D8-3F692CA0516F}"/>
              </a:ext>
            </a:extLst>
          </p:cNvPr>
          <p:cNvSpPr/>
          <p:nvPr/>
        </p:nvSpPr>
        <p:spPr bwMode="auto">
          <a:xfrm>
            <a:off x="215516" y="5792771"/>
            <a:ext cx="944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 err="1">
                <a:latin typeface="+mn-lt"/>
              </a:rPr>
              <a:t>Contrast</a:t>
            </a:r>
            <a:r>
              <a:rPr lang="de-DE" sz="1600" dirty="0">
                <a:latin typeface="+mn-lt"/>
              </a:rPr>
              <a:t>:</a:t>
            </a:r>
            <a:endParaRPr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70">
                <a:extLst>
                  <a:ext uri="{FF2B5EF4-FFF2-40B4-BE49-F238E27FC236}">
                    <a16:creationId xmlns:a16="http://schemas.microsoft.com/office/drawing/2014/main" xmlns="" id="{90210F48-57BD-4D1C-9307-2BD5F9B8A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159" y="5728573"/>
                <a:ext cx="656142" cy="504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de-DE" sz="1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4" name="Textfeld 70">
                <a:extLst>
                  <a:ext uri="{FF2B5EF4-FFF2-40B4-BE49-F238E27FC236}">
                    <a16:creationId xmlns:a16="http://schemas.microsoft.com/office/drawing/2014/main" id="{90210F48-57BD-4D1C-9307-2BD5F9B8A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8159" y="5728573"/>
                <a:ext cx="656142" cy="504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hteck 71">
            <a:extLst>
              <a:ext uri="{FF2B5EF4-FFF2-40B4-BE49-F238E27FC236}">
                <a16:creationId xmlns:a16="http://schemas.microsoft.com/office/drawing/2014/main" xmlns="" id="{56317F5B-62CE-490D-84FF-A6EE221AF5A3}"/>
              </a:ext>
            </a:extLst>
          </p:cNvPr>
          <p:cNvSpPr/>
          <p:nvPr/>
        </p:nvSpPr>
        <p:spPr bwMode="auto">
          <a:xfrm>
            <a:off x="241916" y="5104197"/>
            <a:ext cx="728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latin typeface="+mn-lt"/>
              </a:rPr>
              <a:t>Signal:</a:t>
            </a:r>
            <a:endParaRPr sz="1600" dirty="0">
              <a:latin typeface="+mn-lt"/>
            </a:endParaRPr>
          </a:p>
        </p:txBody>
      </p:sp>
      <p:pic>
        <p:nvPicPr>
          <p:cNvPr id="26" name="Picture 31" descr="Diagram&#10;&#10;Description automatically generated">
            <a:extLst>
              <a:ext uri="{FF2B5EF4-FFF2-40B4-BE49-F238E27FC236}">
                <a16:creationId xmlns:a16="http://schemas.microsoft.com/office/drawing/2014/main" xmlns="" id="{5076069E-D235-496D-9968-1CED8A08F9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414384" y="767436"/>
            <a:ext cx="4315231" cy="3600000"/>
          </a:xfrm>
          <a:prstGeom prst="rect">
            <a:avLst/>
          </a:prstGeom>
        </p:spPr>
      </p:pic>
      <p:sp>
        <p:nvSpPr>
          <p:cNvPr id="27" name="TextBox 72">
            <a:extLst>
              <a:ext uri="{FF2B5EF4-FFF2-40B4-BE49-F238E27FC236}">
                <a16:creationId xmlns:a16="http://schemas.microsoft.com/office/drawing/2014/main" xmlns="" id="{88CFFFA7-5DDC-4C23-8A2A-46D97A0B12BB}"/>
              </a:ext>
            </a:extLst>
          </p:cNvPr>
          <p:cNvSpPr>
            <a:spLocks/>
          </p:cNvSpPr>
          <p:nvPr/>
        </p:nvSpPr>
        <p:spPr bwMode="auto">
          <a:xfrm>
            <a:off x="3198984" y="4433524"/>
            <a:ext cx="5428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dirty="0">
                <a:latin typeface="+mj-lt"/>
              </a:rPr>
              <a:t>Mach-Zehnder Atom Interferometer</a:t>
            </a:r>
            <a:endParaRPr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3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055B0750-1212-42BD-A792-66669159E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99" y="1141329"/>
            <a:ext cx="969231" cy="18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075327-344C-4806-960F-9A647F9A45ED}"/>
              </a:ext>
            </a:extLst>
          </p:cNvPr>
          <p:cNvSpPr txBox="1"/>
          <p:nvPr/>
        </p:nvSpPr>
        <p:spPr>
          <a:xfrm>
            <a:off x="503548" y="5118283"/>
            <a:ext cx="8203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Classic inertial sensors show device-dependent drifts and bias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Atomic interferometers have small repetition rates and low dynamic bandwidths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Hybrid approach: Both sensors are combined to determine trajectories</a:t>
            </a:r>
            <a:endParaRPr lang="de-DE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A023A1-555A-4962-9C6D-72779453AEA0}"/>
              </a:ext>
            </a:extLst>
          </p:cNvPr>
          <p:cNvSpPr txBox="1"/>
          <p:nvPr/>
        </p:nvSpPr>
        <p:spPr>
          <a:xfrm>
            <a:off x="3059832" y="1919076"/>
            <a:ext cx="37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endParaRPr lang="aa-ET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F4C1346-D039-4E79-913B-9CAFD63B798D}"/>
              </a:ext>
            </a:extLst>
          </p:cNvPr>
          <p:cNvSpPr txBox="1"/>
          <p:nvPr/>
        </p:nvSpPr>
        <p:spPr>
          <a:xfrm>
            <a:off x="1105652" y="965842"/>
            <a:ext cx="1357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Classical IMUs</a:t>
            </a:r>
            <a:endParaRPr lang="aa-ET" sz="1600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F81C407-3D3D-473A-9F7E-F3FD58512AB6}"/>
              </a:ext>
            </a:extLst>
          </p:cNvPr>
          <p:cNvSpPr txBox="1"/>
          <p:nvPr/>
        </p:nvSpPr>
        <p:spPr>
          <a:xfrm>
            <a:off x="3276643" y="935254"/>
            <a:ext cx="1921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n-lt"/>
              </a:rPr>
              <a:t>Atom Interferometer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DEEC5163-B1C9-494A-AEB3-421759488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67" y="194638"/>
            <a:ext cx="6300700" cy="696941"/>
          </a:xfrm>
        </p:spPr>
        <p:txBody>
          <a:bodyPr/>
          <a:lstStyle/>
          <a:p>
            <a:r>
              <a:rPr lang="de-DE" dirty="0"/>
              <a:t>Quantum Hybrid Navigation Systems</a:t>
            </a:r>
          </a:p>
        </p:txBody>
      </p:sp>
      <p:pic>
        <p:nvPicPr>
          <p:cNvPr id="7" name="Grafik 6" descr="Ein Bild, das Elektronik enthält.&#10;&#10;Automatisch generierte Beschreibung">
            <a:extLst>
              <a:ext uri="{FF2B5EF4-FFF2-40B4-BE49-F238E27FC236}">
                <a16:creationId xmlns:a16="http://schemas.microsoft.com/office/drawing/2014/main" xmlns="" id="{4056608D-C020-4676-85BA-0913426B51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78217"/>
            <a:ext cx="2124973" cy="1698755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A6978ED1-AEF9-4307-8FAF-84EAA8BC234F}"/>
              </a:ext>
            </a:extLst>
          </p:cNvPr>
          <p:cNvSpPr txBox="1"/>
          <p:nvPr/>
        </p:nvSpPr>
        <p:spPr>
          <a:xfrm>
            <a:off x="5852876" y="2751030"/>
            <a:ext cx="214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+mn-lt"/>
              </a:rPr>
              <a:t>Position determination,</a:t>
            </a:r>
          </a:p>
          <a:p>
            <a:pPr algn="ctr"/>
            <a:r>
              <a:rPr lang="de-DE" sz="1600" dirty="0">
                <a:latin typeface="+mn-lt"/>
              </a:rPr>
              <a:t>Kalman filters,</a:t>
            </a:r>
          </a:p>
          <a:p>
            <a:pPr algn="ctr"/>
            <a:r>
              <a:rPr lang="de-DE" sz="1600" dirty="0">
                <a:latin typeface="+mn-lt"/>
              </a:rPr>
              <a:t>Bias Estimator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C0E01CC-FBB8-48B3-90C7-52E54B299343}"/>
              </a:ext>
            </a:extLst>
          </p:cNvPr>
          <p:cNvSpPr/>
          <p:nvPr/>
        </p:nvSpPr>
        <p:spPr bwMode="auto">
          <a:xfrm>
            <a:off x="6462702" y="1874897"/>
            <a:ext cx="1151300" cy="598502"/>
          </a:xfrm>
          <a:prstGeom prst="rect">
            <a:avLst/>
          </a:prstGeom>
          <a:solidFill>
            <a:srgbClr val="00509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1" charset="-128"/>
              </a:rPr>
              <a:t>Data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chemeClr val="bg1"/>
                </a:solidFill>
                <a:latin typeface="+mn-lt"/>
              </a:rPr>
              <a:t>magic</a:t>
            </a:r>
            <a:endParaRPr kumimoji="0" lang="aa-ET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C9DF645-4B08-47AF-A5D2-59C863399797}"/>
              </a:ext>
            </a:extLst>
          </p:cNvPr>
          <p:cNvSpPr txBox="1"/>
          <p:nvPr/>
        </p:nvSpPr>
        <p:spPr>
          <a:xfrm>
            <a:off x="5354502" y="1898318"/>
            <a:ext cx="12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F(a,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Ω</a:t>
            </a:r>
            <a:r>
              <a:rPr lang="en-GB" dirty="0">
                <a:latin typeface="+mj-lt"/>
              </a:rPr>
              <a:t>)</a:t>
            </a:r>
            <a:endParaRPr lang="aa-ET" dirty="0">
              <a:latin typeface="+mj-lt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D8192A24-F81C-40B8-B406-3D0E5FC483A4}"/>
              </a:ext>
            </a:extLst>
          </p:cNvPr>
          <p:cNvCxnSpPr/>
          <p:nvPr/>
        </p:nvCxnSpPr>
        <p:spPr bwMode="auto">
          <a:xfrm>
            <a:off x="6162370" y="2164998"/>
            <a:ext cx="29389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7DC3A96B-56D5-49F9-BB2E-0F59EBD06B81}"/>
              </a:ext>
            </a:extLst>
          </p:cNvPr>
          <p:cNvCxnSpPr/>
          <p:nvPr/>
        </p:nvCxnSpPr>
        <p:spPr bwMode="auto">
          <a:xfrm>
            <a:off x="7662481" y="2132856"/>
            <a:ext cx="29389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10F90FF-E05C-4B3C-A516-0073E24EF67D}"/>
              </a:ext>
            </a:extLst>
          </p:cNvPr>
          <p:cNvSpPr txBox="1"/>
          <p:nvPr/>
        </p:nvSpPr>
        <p:spPr>
          <a:xfrm>
            <a:off x="7890562" y="192321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  <a:endParaRPr lang="aa-E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09FCBF-C92B-42CF-8B76-FEA57406639D}"/>
              </a:ext>
            </a:extLst>
          </p:cNvPr>
          <p:cNvSpPr txBox="1"/>
          <p:nvPr/>
        </p:nvSpPr>
        <p:spPr>
          <a:xfrm>
            <a:off x="4845287" y="1916832"/>
            <a:ext cx="37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endParaRPr lang="aa-ET" dirty="0"/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xmlns="" id="{3F85DC1D-A18E-443A-8E37-1EC47151CBB2}"/>
              </a:ext>
            </a:extLst>
          </p:cNvPr>
          <p:cNvSpPr txBox="1"/>
          <p:nvPr/>
        </p:nvSpPr>
        <p:spPr>
          <a:xfrm>
            <a:off x="1105652" y="3059378"/>
            <a:ext cx="12795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Roboto light" panose="02000000000000000000" pitchFamily="2" charset="0"/>
                <a:ea typeface="Roboto light" panose="02000000000000000000" pitchFamily="2" charset="0"/>
              </a:rPr>
              <a:t>[iMAR Navigation]</a:t>
            </a:r>
            <a:endParaRPr lang="aa-ET" sz="11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001CF03-00BC-42B1-BC40-B410552FCF27}"/>
              </a:ext>
            </a:extLst>
          </p:cNvPr>
          <p:cNvSpPr txBox="1"/>
          <p:nvPr/>
        </p:nvSpPr>
        <p:spPr>
          <a:xfrm>
            <a:off x="1027105" y="3270466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@ 200-400 Hz</a:t>
            </a:r>
            <a:endParaRPr lang="aa-ET" sz="1600" dirty="0">
              <a:latin typeface="+mn-lt"/>
            </a:endParaRP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xmlns="" id="{C4AB78DB-55F0-4BD0-B14B-C2515479E591}"/>
              </a:ext>
            </a:extLst>
          </p:cNvPr>
          <p:cNvSpPr txBox="1"/>
          <p:nvPr/>
        </p:nvSpPr>
        <p:spPr>
          <a:xfrm>
            <a:off x="3551343" y="3048997"/>
            <a:ext cx="1293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@ 0,1 - 10 Hz</a:t>
            </a:r>
            <a:endParaRPr lang="aa-ET" sz="1600" dirty="0">
              <a:latin typeface="+mn-lt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xmlns="" id="{48CA3E24-0984-4435-B25D-16009759F562}"/>
              </a:ext>
            </a:extLst>
          </p:cNvPr>
          <p:cNvSpPr txBox="1"/>
          <p:nvPr/>
        </p:nvSpPr>
        <p:spPr>
          <a:xfrm>
            <a:off x="6170335" y="938076"/>
            <a:ext cx="12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latin typeface="+mn-lt"/>
              </a:rPr>
              <a:t>Hybridization</a:t>
            </a:r>
            <a:endParaRPr lang="de-DE" sz="1600" dirty="0">
              <a:latin typeface="+mn-lt"/>
            </a:endParaRP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xmlns="" id="{987E09B8-962A-924D-87F0-CBDB8C93E4A1}"/>
              </a:ext>
            </a:extLst>
          </p:cNvPr>
          <p:cNvSpPr txBox="1"/>
          <p:nvPr/>
        </p:nvSpPr>
        <p:spPr>
          <a:xfrm>
            <a:off x="611560" y="4674688"/>
            <a:ext cx="43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00519E"/>
                </a:solidFill>
                <a:latin typeface="+mn-lt"/>
              </a:rPr>
              <a:t>Combination of different systems:</a:t>
            </a:r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xmlns="" id="{B8C41E0A-4C6C-4B34-A8AF-AC86C6C7A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242" y="3589154"/>
            <a:ext cx="810830" cy="494105"/>
          </a:xfrm>
          <a:prstGeom prst="rect">
            <a:avLst/>
          </a:prstGeom>
        </p:spPr>
      </p:pic>
      <p:pic>
        <p:nvPicPr>
          <p:cNvPr id="25" name="Grafik 19">
            <a:extLst>
              <a:ext uri="{FF2B5EF4-FFF2-40B4-BE49-F238E27FC236}">
                <a16:creationId xmlns:a16="http://schemas.microsoft.com/office/drawing/2014/main" xmlns="" id="{40034256-8D82-4730-837E-53E843D5EC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25" y="3714823"/>
            <a:ext cx="414986" cy="377648"/>
          </a:xfrm>
          <a:prstGeom prst="rect">
            <a:avLst/>
          </a:prstGeom>
        </p:spPr>
      </p:pic>
      <p:pic>
        <p:nvPicPr>
          <p:cNvPr id="26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xmlns="" id="{9ABA74B7-A111-434D-8769-8A2371974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16" y="3669073"/>
            <a:ext cx="647304" cy="42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DAD691-1AB6-4AAC-9290-6D588C0D82FC}"/>
              </a:ext>
            </a:extLst>
          </p:cNvPr>
          <p:cNvSpPr txBox="1"/>
          <p:nvPr/>
        </p:nvSpPr>
        <p:spPr>
          <a:xfrm>
            <a:off x="130441" y="464931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509B"/>
                </a:solidFill>
                <a:latin typeface="+mn-lt"/>
              </a:rPr>
              <a:t>iMAR stabilized platform</a:t>
            </a:r>
            <a:endParaRPr lang="aa-ET" sz="2800" b="1" dirty="0">
              <a:solidFill>
                <a:srgbClr val="00509B"/>
              </a:solidFill>
              <a:latin typeface="+mn-lt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475EA9B3-C990-47BE-807D-1CAA646AA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" y="980728"/>
            <a:ext cx="3568559" cy="36000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068CBF2-77A4-46D9-A074-12C36650AF52}"/>
              </a:ext>
            </a:extLst>
          </p:cNvPr>
          <p:cNvCxnSpPr/>
          <p:nvPr/>
        </p:nvCxnSpPr>
        <p:spPr bwMode="auto">
          <a:xfrm flipV="1">
            <a:off x="3185846" y="1304764"/>
            <a:ext cx="660660" cy="16414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E8918E-9005-438F-8859-7A1B2E1AB18D}"/>
              </a:ext>
            </a:extLst>
          </p:cNvPr>
          <p:cNvSpPr txBox="1"/>
          <p:nvPr/>
        </p:nvSpPr>
        <p:spPr>
          <a:xfrm>
            <a:off x="3846506" y="146212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1277mm</a:t>
            </a:r>
            <a:endParaRPr lang="aa-ET" dirty="0">
              <a:latin typeface="+mn-lt"/>
            </a:endParaRP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xmlns="" id="{F94962F5-101A-493F-9C68-B60F4BFB5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48" y="2446553"/>
            <a:ext cx="2981207" cy="25200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B9E897C6-611C-428B-B374-55E270114EA3}"/>
              </a:ext>
            </a:extLst>
          </p:cNvPr>
          <p:cNvCxnSpPr/>
          <p:nvPr/>
        </p:nvCxnSpPr>
        <p:spPr bwMode="auto">
          <a:xfrm>
            <a:off x="5141313" y="4833156"/>
            <a:ext cx="248427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D10E967-A140-417E-A555-BE61FF8D47D1}"/>
              </a:ext>
            </a:extLst>
          </p:cNvPr>
          <p:cNvSpPr txBox="1"/>
          <p:nvPr/>
        </p:nvSpPr>
        <p:spPr>
          <a:xfrm>
            <a:off x="5675057" y="4852886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1190mm</a:t>
            </a:r>
            <a:endParaRPr lang="aa-ET" dirty="0">
              <a:latin typeface="+mn-lt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D17F913E-9916-4C0E-B5F1-F1A98FDF5162}"/>
              </a:ext>
            </a:extLst>
          </p:cNvPr>
          <p:cNvCxnSpPr/>
          <p:nvPr/>
        </p:nvCxnSpPr>
        <p:spPr bwMode="auto">
          <a:xfrm>
            <a:off x="7874055" y="2852795"/>
            <a:ext cx="0" cy="1836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134B719-72B8-4AC7-8287-93C1A7B11F75}"/>
              </a:ext>
            </a:extLst>
          </p:cNvPr>
          <p:cNvSpPr txBox="1"/>
          <p:nvPr/>
        </p:nvSpPr>
        <p:spPr>
          <a:xfrm>
            <a:off x="7884919" y="3475720"/>
            <a:ext cx="146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900mm</a:t>
            </a:r>
            <a:endParaRPr lang="aa-ET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xmlns="" id="{1A0584FF-3C91-4D5C-8C2A-2804342B2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97" y="1511368"/>
            <a:ext cx="972108" cy="6313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873EB5-2C44-4875-88F3-16654CF185EA}"/>
              </a:ext>
            </a:extLst>
          </p:cNvPr>
          <p:cNvSpPr txBox="1"/>
          <p:nvPr/>
        </p:nvSpPr>
        <p:spPr>
          <a:xfrm>
            <a:off x="236323" y="5241112"/>
            <a:ext cx="9313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Simulated dynamic environments in 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Sensor fusion with classical IMU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Perform translation movement along x-axis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Perform tilt movements around x-y axis</a:t>
            </a:r>
            <a:endParaRPr lang="aa-ET" sz="1400" dirty="0"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9171" y="148915"/>
            <a:ext cx="4129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509B"/>
                </a:solidFill>
              </a:rPr>
              <a:t>Hybrid Navigation Solution</a:t>
            </a:r>
            <a:endParaRPr lang="aa-ET" b="1" dirty="0">
              <a:solidFill>
                <a:srgbClr val="0050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9DE4A4-80EF-4415-8363-743E59E3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07" y="196648"/>
            <a:ext cx="8412163" cy="900113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en-GB" dirty="0">
                <a:solidFill>
                  <a:srgbClr val="00509B"/>
                </a:solidFill>
                <a:ea typeface="+mj-ea"/>
                <a:cs typeface="+mj-cs"/>
              </a:rPr>
              <a:t>S</a:t>
            </a:r>
            <a:r>
              <a:rPr lang="en-GB" sz="2800" b="1" dirty="0">
                <a:solidFill>
                  <a:srgbClr val="00509B"/>
                </a:solidFill>
                <a:latin typeface="+mj-lt"/>
              </a:rPr>
              <a:t>ensor </a:t>
            </a:r>
            <a:r>
              <a:rPr lang="en-GB" dirty="0">
                <a:solidFill>
                  <a:srgbClr val="00509B"/>
                </a:solidFill>
              </a:rPr>
              <a:t>H</a:t>
            </a:r>
            <a:r>
              <a:rPr lang="en-GB" sz="2800" b="1" dirty="0">
                <a:solidFill>
                  <a:srgbClr val="00509B"/>
                </a:solidFill>
                <a:latin typeface="+mj-lt"/>
              </a:rPr>
              <a:t>ead </a:t>
            </a:r>
          </a:p>
        </p:txBody>
      </p:sp>
      <p:grpSp>
        <p:nvGrpSpPr>
          <p:cNvPr id="15" name="组合 21">
            <a:extLst>
              <a:ext uri="{FF2B5EF4-FFF2-40B4-BE49-F238E27FC236}">
                <a16:creationId xmlns:a16="http://schemas.microsoft.com/office/drawing/2014/main" xmlns="" id="{7FFD4DAC-22D1-4DFB-A614-ECBF68740F87}"/>
              </a:ext>
            </a:extLst>
          </p:cNvPr>
          <p:cNvGrpSpPr/>
          <p:nvPr/>
        </p:nvGrpSpPr>
        <p:grpSpPr>
          <a:xfrm>
            <a:off x="306372" y="993089"/>
            <a:ext cx="4265628" cy="5271777"/>
            <a:chOff x="516848" y="1151610"/>
            <a:chExt cx="3741233" cy="46236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18F212D-A57C-443C-A091-A45FB2801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DD6"/>
                </a:clrFrom>
                <a:clrTo>
                  <a:srgbClr val="EDEDD6">
                    <a:alpha val="0"/>
                  </a:srgbClr>
                </a:clrTo>
              </a:clrChange>
            </a:blip>
            <a:srcRect l="19682" t="7844" r="35436" b="6255"/>
            <a:stretch/>
          </p:blipFill>
          <p:spPr>
            <a:xfrm>
              <a:off x="516848" y="1628800"/>
              <a:ext cx="3741233" cy="4146500"/>
            </a:xfrm>
            <a:prstGeom prst="rect">
              <a:avLst/>
            </a:prstGeom>
          </p:spPr>
        </p:pic>
        <p:sp>
          <p:nvSpPr>
            <p:cNvPr id="20" name="文本框 2">
              <a:extLst>
                <a:ext uri="{FF2B5EF4-FFF2-40B4-BE49-F238E27FC236}">
                  <a16:creationId xmlns:a16="http://schemas.microsoft.com/office/drawing/2014/main" xmlns="" id="{A03FDFC5-AF91-4DF9-B0AC-481D71629337}"/>
                </a:ext>
              </a:extLst>
            </p:cNvPr>
            <p:cNvSpPr txBox="1"/>
            <p:nvPr/>
          </p:nvSpPr>
          <p:spPr>
            <a:xfrm>
              <a:off x="587036" y="1151610"/>
              <a:ext cx="18396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Weight:28kg</a:t>
              </a:r>
            </a:p>
          </p:txBody>
        </p:sp>
        <p:cxnSp>
          <p:nvCxnSpPr>
            <p:cNvPr id="23" name="直接连接符 4">
              <a:extLst>
                <a:ext uri="{FF2B5EF4-FFF2-40B4-BE49-F238E27FC236}">
                  <a16:creationId xmlns:a16="http://schemas.microsoft.com/office/drawing/2014/main" xmlns="" id="{828AE3AC-B79E-4F7B-AF67-82E33885AE79}"/>
                </a:ext>
              </a:extLst>
            </p:cNvPr>
            <p:cNvCxnSpPr/>
            <p:nvPr/>
          </p:nvCxnSpPr>
          <p:spPr bwMode="auto">
            <a:xfrm flipH="1">
              <a:off x="2519772" y="1420253"/>
              <a:ext cx="10678" cy="2805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直接连接符 9">
              <a:extLst>
                <a:ext uri="{FF2B5EF4-FFF2-40B4-BE49-F238E27FC236}">
                  <a16:creationId xmlns:a16="http://schemas.microsoft.com/office/drawing/2014/main" xmlns="" id="{7D3DAF38-6826-47A1-BBAE-40A1F569DC71}"/>
                </a:ext>
              </a:extLst>
            </p:cNvPr>
            <p:cNvCxnSpPr/>
            <p:nvPr/>
          </p:nvCxnSpPr>
          <p:spPr bwMode="auto">
            <a:xfrm>
              <a:off x="3815916" y="2060848"/>
              <a:ext cx="0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直接箭头连接符 6">
              <a:extLst>
                <a:ext uri="{FF2B5EF4-FFF2-40B4-BE49-F238E27FC236}">
                  <a16:creationId xmlns:a16="http://schemas.microsoft.com/office/drawing/2014/main" xmlns="" id="{0B5CEEE4-A864-415E-B70F-EAC4B9758C38}"/>
                </a:ext>
              </a:extLst>
            </p:cNvPr>
            <p:cNvCxnSpPr/>
            <p:nvPr/>
          </p:nvCxnSpPr>
          <p:spPr bwMode="auto">
            <a:xfrm>
              <a:off x="2530450" y="1474640"/>
              <a:ext cx="1285466" cy="7302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文本框 7">
              <a:extLst>
                <a:ext uri="{FF2B5EF4-FFF2-40B4-BE49-F238E27FC236}">
                  <a16:creationId xmlns:a16="http://schemas.microsoft.com/office/drawing/2014/main" xmlns="" id="{96487983-C2CE-46CE-816F-8F67E1E171C4}"/>
                </a:ext>
              </a:extLst>
            </p:cNvPr>
            <p:cNvSpPr txBox="1"/>
            <p:nvPr/>
          </p:nvSpPr>
          <p:spPr>
            <a:xfrm rot="1802252" flipH="1">
              <a:off x="2859370" y="1602051"/>
              <a:ext cx="800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286,00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4FC8346-DC8E-4748-8EC0-161C6031510E}"/>
              </a:ext>
            </a:extLst>
          </p:cNvPr>
          <p:cNvSpPr txBox="1"/>
          <p:nvPr/>
        </p:nvSpPr>
        <p:spPr>
          <a:xfrm>
            <a:off x="386398" y="1383276"/>
            <a:ext cx="9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Unit: mm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000B9AC-1A42-42F6-A7EE-20631E65EBE2}"/>
              </a:ext>
            </a:extLst>
          </p:cNvPr>
          <p:cNvCxnSpPr>
            <a:stCxn id="17" idx="0"/>
          </p:cNvCxnSpPr>
          <p:nvPr/>
        </p:nvCxnSpPr>
        <p:spPr bwMode="auto">
          <a:xfrm flipH="1">
            <a:off x="611560" y="1537165"/>
            <a:ext cx="1827626" cy="1063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1C0384-34B6-4B38-9FCA-2CADBC7F2607}"/>
              </a:ext>
            </a:extLst>
          </p:cNvPr>
          <p:cNvSpPr txBox="1"/>
          <p:nvPr/>
        </p:nvSpPr>
        <p:spPr>
          <a:xfrm rot="19827055">
            <a:off x="957412" y="1459452"/>
            <a:ext cx="2094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382,00</a:t>
            </a:r>
            <a:endParaRPr lang="aa-ET" sz="1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18D32DC2-ED64-4167-A42F-039430B5237F}"/>
              </a:ext>
            </a:extLst>
          </p:cNvPr>
          <p:cNvCxnSpPr/>
          <p:nvPr/>
        </p:nvCxnSpPr>
        <p:spPr bwMode="auto">
          <a:xfrm>
            <a:off x="503548" y="2780928"/>
            <a:ext cx="0" cy="26642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9642B4B-9D03-4C13-9A00-06D6A90BCBAA}"/>
              </a:ext>
            </a:extLst>
          </p:cNvPr>
          <p:cNvSpPr txBox="1"/>
          <p:nvPr/>
        </p:nvSpPr>
        <p:spPr>
          <a:xfrm>
            <a:off x="-71035" y="3790005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400,00</a:t>
            </a:r>
            <a:endParaRPr lang="aa-ET" sz="1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EEBC3E2-C46E-4A00-BA30-76925D3862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DEDD6"/>
              </a:clrFrom>
              <a:clrTo>
                <a:srgbClr val="EDEDD6">
                  <a:alpha val="0"/>
                </a:srgbClr>
              </a:clrTo>
            </a:clrChange>
          </a:blip>
          <a:srcRect l="16926" t="14644" r="33069" b="4643"/>
          <a:stretch/>
        </p:blipFill>
        <p:spPr>
          <a:xfrm>
            <a:off x="4215794" y="1953076"/>
            <a:ext cx="4621834" cy="432000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CDD659A-9C44-4382-85D4-0BAED5F6655B}"/>
              </a:ext>
            </a:extLst>
          </p:cNvPr>
          <p:cNvCxnSpPr/>
          <p:nvPr/>
        </p:nvCxnSpPr>
        <p:spPr bwMode="auto">
          <a:xfrm flipH="1">
            <a:off x="6227675" y="3102436"/>
            <a:ext cx="149059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509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96D04AD-CCE6-4245-B05C-6A5B035AC7DA}"/>
              </a:ext>
            </a:extLst>
          </p:cNvPr>
          <p:cNvSpPr txBox="1"/>
          <p:nvPr/>
        </p:nvSpPr>
        <p:spPr>
          <a:xfrm>
            <a:off x="7831617" y="2900498"/>
            <a:ext cx="55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509B"/>
                </a:solidFill>
                <a:latin typeface="+mn-lt"/>
              </a:rPr>
              <a:t>LCVR</a:t>
            </a:r>
            <a:endParaRPr lang="aa-ET" sz="1400" dirty="0">
              <a:solidFill>
                <a:srgbClr val="00509B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079C52B-C5B1-454B-AE0B-D18CC7A4F5FC}"/>
              </a:ext>
            </a:extLst>
          </p:cNvPr>
          <p:cNvSpPr txBox="1"/>
          <p:nvPr/>
        </p:nvSpPr>
        <p:spPr>
          <a:xfrm>
            <a:off x="7515623" y="5778404"/>
            <a:ext cx="1649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509B"/>
                </a:solidFill>
                <a:latin typeface="+mn-lt"/>
              </a:rPr>
              <a:t>Piezo electric mirror</a:t>
            </a:r>
            <a:endParaRPr lang="aa-ET" sz="1400" dirty="0">
              <a:solidFill>
                <a:srgbClr val="00509B"/>
              </a:solidFill>
              <a:latin typeface="+mn-lt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xmlns="" id="{74EC47AA-56AB-4086-B201-EF10ED08E750}"/>
              </a:ext>
            </a:extLst>
          </p:cNvPr>
          <p:cNvSpPr/>
          <p:nvPr/>
        </p:nvSpPr>
        <p:spPr bwMode="auto">
          <a:xfrm>
            <a:off x="4818121" y="4848980"/>
            <a:ext cx="232438" cy="1117633"/>
          </a:xfrm>
          <a:prstGeom prst="down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37BE85A-0F3F-4053-AEBB-ED6B89C548FE}"/>
              </a:ext>
            </a:extLst>
          </p:cNvPr>
          <p:cNvSpPr txBox="1"/>
          <p:nvPr/>
        </p:nvSpPr>
        <p:spPr>
          <a:xfrm>
            <a:off x="4557521" y="51790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</a:p>
        </p:txBody>
      </p:sp>
      <p:cxnSp>
        <p:nvCxnSpPr>
          <p:cNvPr id="33" name="Straight Arrow Connector 20">
            <a:extLst>
              <a:ext uri="{FF2B5EF4-FFF2-40B4-BE49-F238E27FC236}">
                <a16:creationId xmlns:a16="http://schemas.microsoft.com/office/drawing/2014/main" xmlns="" id="{434DC8C5-EE3F-4216-8E54-5A3ED8ED793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84093" y="4173142"/>
            <a:ext cx="1162673" cy="4994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509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21">
            <a:extLst>
              <a:ext uri="{FF2B5EF4-FFF2-40B4-BE49-F238E27FC236}">
                <a16:creationId xmlns:a16="http://schemas.microsoft.com/office/drawing/2014/main" xmlns="" id="{8A16CFAF-4A87-41F2-BAD4-7DAEBE7702FB}"/>
              </a:ext>
            </a:extLst>
          </p:cNvPr>
          <p:cNvSpPr txBox="1"/>
          <p:nvPr/>
        </p:nvSpPr>
        <p:spPr>
          <a:xfrm>
            <a:off x="7895181" y="4626348"/>
            <a:ext cx="205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509B"/>
                </a:solidFill>
                <a:latin typeface="+mn-lt"/>
              </a:rPr>
              <a:t>Coldquanta</a:t>
            </a:r>
            <a:r>
              <a:rPr lang="en-GB" sz="1400" dirty="0">
                <a:solidFill>
                  <a:srgbClr val="00509B"/>
                </a:solidFill>
                <a:latin typeface="+mn-lt"/>
              </a:rPr>
              <a:t> </a:t>
            </a:r>
          </a:p>
          <a:p>
            <a:r>
              <a:rPr lang="en-GB" sz="1400" dirty="0">
                <a:solidFill>
                  <a:srgbClr val="00509B"/>
                </a:solidFill>
                <a:latin typeface="+mn-lt"/>
              </a:rPr>
              <a:t>Vacuum system</a:t>
            </a:r>
            <a:endParaRPr lang="aa-ET" sz="1400" dirty="0">
              <a:solidFill>
                <a:srgbClr val="00509B"/>
              </a:solidFill>
              <a:latin typeface="+mn-lt"/>
            </a:endParaRPr>
          </a:p>
        </p:txBody>
      </p:sp>
      <p:cxnSp>
        <p:nvCxnSpPr>
          <p:cNvPr id="35" name="Straight Arrow Connector 20">
            <a:extLst>
              <a:ext uri="{FF2B5EF4-FFF2-40B4-BE49-F238E27FC236}">
                <a16:creationId xmlns:a16="http://schemas.microsoft.com/office/drawing/2014/main" xmlns="" id="{F5BCCEBD-693B-4887-ADD1-6E71AA9295FE}"/>
              </a:ext>
            </a:extLst>
          </p:cNvPr>
          <p:cNvCxnSpPr>
            <a:stCxn id="36" idx="1"/>
          </p:cNvCxnSpPr>
          <p:nvPr/>
        </p:nvCxnSpPr>
        <p:spPr bwMode="auto">
          <a:xfrm flipH="1">
            <a:off x="6630337" y="1766648"/>
            <a:ext cx="771979" cy="6089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509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21">
            <a:extLst>
              <a:ext uri="{FF2B5EF4-FFF2-40B4-BE49-F238E27FC236}">
                <a16:creationId xmlns:a16="http://schemas.microsoft.com/office/drawing/2014/main" xmlns="" id="{229CCE7D-B38D-4AAF-B4D2-E55F9F3477E2}"/>
              </a:ext>
            </a:extLst>
          </p:cNvPr>
          <p:cNvSpPr txBox="1"/>
          <p:nvPr/>
        </p:nvSpPr>
        <p:spPr>
          <a:xfrm>
            <a:off x="7402316" y="1612759"/>
            <a:ext cx="2543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509B"/>
                </a:solidFill>
                <a:latin typeface="+mn-lt"/>
              </a:rPr>
              <a:t>Raman telescope</a:t>
            </a:r>
            <a:endParaRPr lang="aa-ET" sz="1400" dirty="0">
              <a:solidFill>
                <a:srgbClr val="00509B"/>
              </a:solidFill>
              <a:latin typeface="+mn-lt"/>
            </a:endParaRPr>
          </a:p>
        </p:txBody>
      </p:sp>
      <p:cxnSp>
        <p:nvCxnSpPr>
          <p:cNvPr id="37" name="Straight Arrow Connector 23">
            <a:extLst>
              <a:ext uri="{FF2B5EF4-FFF2-40B4-BE49-F238E27FC236}">
                <a16:creationId xmlns:a16="http://schemas.microsoft.com/office/drawing/2014/main" xmlns="" id="{1F8C9C7E-22D5-479C-A446-3D00CE67D7A8}"/>
              </a:ext>
            </a:extLst>
          </p:cNvPr>
          <p:cNvCxnSpPr/>
          <p:nvPr/>
        </p:nvCxnSpPr>
        <p:spPr bwMode="auto">
          <a:xfrm flipH="1" flipV="1">
            <a:off x="6132032" y="4791672"/>
            <a:ext cx="1551024" cy="3873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509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21">
            <a:extLst>
              <a:ext uri="{FF2B5EF4-FFF2-40B4-BE49-F238E27FC236}">
                <a16:creationId xmlns:a16="http://schemas.microsoft.com/office/drawing/2014/main" xmlns="" id="{3C7C20E6-465F-4002-9659-58BC952BACDC}"/>
              </a:ext>
            </a:extLst>
          </p:cNvPr>
          <p:cNvSpPr txBox="1"/>
          <p:nvPr/>
        </p:nvSpPr>
        <p:spPr>
          <a:xfrm>
            <a:off x="7637477" y="5113402"/>
            <a:ext cx="89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509B"/>
                </a:solidFill>
                <a:latin typeface="+mn-lt"/>
              </a:rPr>
              <a:t>Detection</a:t>
            </a:r>
            <a:endParaRPr lang="aa-ET" sz="1400" dirty="0">
              <a:solidFill>
                <a:srgbClr val="00509B"/>
              </a:solidFill>
              <a:latin typeface="+mn-lt"/>
            </a:endParaRPr>
          </a:p>
        </p:txBody>
      </p:sp>
      <p:cxnSp>
        <p:nvCxnSpPr>
          <p:cNvPr id="39" name="Straight Arrow Connector 23">
            <a:extLst>
              <a:ext uri="{FF2B5EF4-FFF2-40B4-BE49-F238E27FC236}">
                <a16:creationId xmlns:a16="http://schemas.microsoft.com/office/drawing/2014/main" xmlns="" id="{C0E94976-93B5-4C07-A8B5-B55F55BDBC16}"/>
              </a:ext>
            </a:extLst>
          </p:cNvPr>
          <p:cNvCxnSpPr/>
          <p:nvPr/>
        </p:nvCxnSpPr>
        <p:spPr bwMode="auto">
          <a:xfrm flipH="1" flipV="1">
            <a:off x="6132032" y="4349558"/>
            <a:ext cx="1569907" cy="8294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509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文本框 41">
            <a:extLst>
              <a:ext uri="{FF2B5EF4-FFF2-40B4-BE49-F238E27FC236}">
                <a16:creationId xmlns:a16="http://schemas.microsoft.com/office/drawing/2014/main" xmlns="" id="{A47BD1E7-3691-4121-939B-74665A076B17}"/>
              </a:ext>
            </a:extLst>
          </p:cNvPr>
          <p:cNvSpPr txBox="1"/>
          <p:nvPr/>
        </p:nvSpPr>
        <p:spPr>
          <a:xfrm>
            <a:off x="4524162" y="3756337"/>
            <a:ext cx="85049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3D MOT</a:t>
            </a:r>
          </a:p>
        </p:txBody>
      </p:sp>
      <p:sp>
        <p:nvSpPr>
          <p:cNvPr id="41" name="文本框 42">
            <a:extLst>
              <a:ext uri="{FF2B5EF4-FFF2-40B4-BE49-F238E27FC236}">
                <a16:creationId xmlns:a16="http://schemas.microsoft.com/office/drawing/2014/main" xmlns="" id="{33970E99-B5F3-4970-B5DB-4A6A568098A3}"/>
              </a:ext>
            </a:extLst>
          </p:cNvPr>
          <p:cNvSpPr txBox="1"/>
          <p:nvPr/>
        </p:nvSpPr>
        <p:spPr>
          <a:xfrm>
            <a:off x="7583848" y="3662278"/>
            <a:ext cx="883919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2D MOT</a:t>
            </a:r>
          </a:p>
        </p:txBody>
      </p:sp>
      <p:cxnSp>
        <p:nvCxnSpPr>
          <p:cNvPr id="42" name="Straight Arrow Connector 20">
            <a:extLst>
              <a:ext uri="{FF2B5EF4-FFF2-40B4-BE49-F238E27FC236}">
                <a16:creationId xmlns:a16="http://schemas.microsoft.com/office/drawing/2014/main" xmlns="" id="{B32A9744-7353-4F4D-9DC9-3FF3D4D3CD67}"/>
              </a:ext>
            </a:extLst>
          </p:cNvPr>
          <p:cNvCxnSpPr>
            <a:stCxn id="30" idx="1"/>
          </p:cNvCxnSpPr>
          <p:nvPr/>
        </p:nvCxnSpPr>
        <p:spPr bwMode="auto">
          <a:xfrm flipH="1" flipV="1">
            <a:off x="6125136" y="5445224"/>
            <a:ext cx="1390487" cy="4870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509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592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2C57AB-CEE9-414E-97C8-F5E401C0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25" y="162094"/>
            <a:ext cx="7561770" cy="900113"/>
          </a:xfrm>
        </p:spPr>
        <p:txBody>
          <a:bodyPr/>
          <a:lstStyle/>
          <a:p>
            <a:r>
              <a:rPr lang="en-GB" dirty="0" smtClean="0"/>
              <a:t>Large area gyroscope </a:t>
            </a:r>
            <a:r>
              <a:rPr lang="en-GB" dirty="0"/>
              <a:t>with BEC </a:t>
            </a:r>
            <a:br>
              <a:rPr lang="en-GB" dirty="0"/>
            </a:br>
            <a:r>
              <a:rPr lang="en-GB" dirty="0"/>
              <a:t>interferometry</a:t>
            </a:r>
            <a:endParaRPr lang="de-DE" dirty="0"/>
          </a:p>
        </p:txBody>
      </p:sp>
      <p:pic>
        <p:nvPicPr>
          <p:cNvPr id="5" name="Picture 4" descr="Figure 1">
            <a:extLst>
              <a:ext uri="{FF2B5EF4-FFF2-40B4-BE49-F238E27FC236}">
                <a16:creationId xmlns:a16="http://schemas.microsoft.com/office/drawing/2014/main" xmlns="" id="{33F24AF3-4A8A-4607-B13C-F086FCC65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76"/>
          <a:stretch/>
        </p:blipFill>
        <p:spPr bwMode="auto">
          <a:xfrm>
            <a:off x="4788024" y="1340768"/>
            <a:ext cx="4104456" cy="38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8D29D294-1444-4A64-B4B3-4763725351C7}"/>
              </a:ext>
            </a:extLst>
          </p:cNvPr>
          <p:cNvSpPr txBox="1"/>
          <p:nvPr/>
        </p:nvSpPr>
        <p:spPr>
          <a:xfrm>
            <a:off x="142549" y="4524592"/>
            <a:ext cx="485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Beam splitter is based on the twin lattice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Fountain geometry as in the atomic chip gravimeter</a:t>
            </a:r>
            <a:endParaRPr lang="de-DE" sz="1600" dirty="0">
              <a:latin typeface="+mn-lt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52DAD6E6-F94B-4743-928F-4460460EB3BC}"/>
              </a:ext>
            </a:extLst>
          </p:cNvPr>
          <p:cNvSpPr txBox="1"/>
          <p:nvPr/>
        </p:nvSpPr>
        <p:spPr>
          <a:xfrm>
            <a:off x="135828" y="4187680"/>
            <a:ext cx="43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00519E"/>
                </a:solidFill>
                <a:latin typeface="+mn-lt"/>
              </a:rPr>
              <a:t>New multi-loop </a:t>
            </a:r>
            <a:r>
              <a:rPr lang="de-DE" sz="1800" b="1" dirty="0" err="1">
                <a:solidFill>
                  <a:srgbClr val="00519E"/>
                </a:solidFill>
                <a:latin typeface="+mn-lt"/>
              </a:rPr>
              <a:t>geometry</a:t>
            </a:r>
            <a:r>
              <a:rPr lang="de-DE" sz="1800" b="1" dirty="0">
                <a:solidFill>
                  <a:srgbClr val="00519E"/>
                </a:solidFill>
                <a:latin typeface="+mn-lt"/>
              </a:rPr>
              <a:t>: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32675" t="31181" r="15901" b="35723"/>
          <a:stretch/>
        </p:blipFill>
        <p:spPr>
          <a:xfrm>
            <a:off x="143508" y="1862632"/>
            <a:ext cx="4377158" cy="170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glasses&#10;&#10;Description automatically generated">
            <a:extLst>
              <a:ext uri="{FF2B5EF4-FFF2-40B4-BE49-F238E27FC236}">
                <a16:creationId xmlns:a16="http://schemas.microsoft.com/office/drawing/2014/main" xmlns="" id="{5E671BBE-AE9E-42E9-9B88-D78C96BA5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10" y="1278000"/>
            <a:ext cx="959545" cy="1280160"/>
          </a:xfrm>
          <a:prstGeom prst="rect">
            <a:avLst/>
          </a:prstGeom>
        </p:spPr>
      </p:pic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32892E70-15E1-4472-8856-D2930A298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03" y="1278000"/>
            <a:ext cx="960508" cy="1280160"/>
          </a:xfrm>
          <a:prstGeom prst="rect">
            <a:avLst/>
          </a:prstGeom>
        </p:spPr>
      </p:pic>
      <p:pic>
        <p:nvPicPr>
          <p:cNvPr id="13" name="Picture 12" descr="A person looking at the camera&#10;&#10;Description automatically generated">
            <a:extLst>
              <a:ext uri="{FF2B5EF4-FFF2-40B4-BE49-F238E27FC236}">
                <a16:creationId xmlns:a16="http://schemas.microsoft.com/office/drawing/2014/main" xmlns="" id="{1CB4E008-12E4-4D0F-BD2E-248E38F1A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37" y="1278000"/>
            <a:ext cx="959734" cy="1280160"/>
          </a:xfrm>
          <a:prstGeom prst="rect">
            <a:avLst/>
          </a:prstGeom>
        </p:spPr>
      </p:pic>
      <p:pic>
        <p:nvPicPr>
          <p:cNvPr id="18" name="Picture 17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xmlns="" id="{10BD2F27-BABB-4E21-9241-3CFDAF06A2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73" y="1278000"/>
            <a:ext cx="960315" cy="1280160"/>
          </a:xfrm>
          <a:prstGeom prst="rect">
            <a:avLst/>
          </a:prstGeom>
        </p:spPr>
      </p:pic>
      <p:pic>
        <p:nvPicPr>
          <p:cNvPr id="23" name="Picture 22" descr="A person looking at the camera&#10;&#10;Description automatically generated">
            <a:extLst>
              <a:ext uri="{FF2B5EF4-FFF2-40B4-BE49-F238E27FC236}">
                <a16:creationId xmlns:a16="http://schemas.microsoft.com/office/drawing/2014/main" xmlns="" id="{3770501F-000B-43E8-A441-BDC30EE50F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18" y="1278000"/>
            <a:ext cx="959930" cy="1280160"/>
          </a:xfrm>
          <a:prstGeom prst="rect">
            <a:avLst/>
          </a:prstGeom>
        </p:spPr>
      </p:pic>
      <p:pic>
        <p:nvPicPr>
          <p:cNvPr id="25" name="Picture 24" descr="A person wearing a blue shirt&#10;&#10;Description automatically generated">
            <a:extLst>
              <a:ext uri="{FF2B5EF4-FFF2-40B4-BE49-F238E27FC236}">
                <a16:creationId xmlns:a16="http://schemas.microsoft.com/office/drawing/2014/main" xmlns="" id="{AF3BC2DF-6367-4386-88A6-71F31752E3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9"/>
          <a:stretch/>
        </p:blipFill>
        <p:spPr>
          <a:xfrm>
            <a:off x="1321625" y="1273801"/>
            <a:ext cx="958292" cy="1280160"/>
          </a:xfrm>
          <a:prstGeom prst="rect">
            <a:avLst/>
          </a:prstGeom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xmlns="" id="{4442BF4F-337E-45BF-B8B7-ADEF2E7BA46E}"/>
              </a:ext>
            </a:extLst>
          </p:cNvPr>
          <p:cNvSpPr txBox="1"/>
          <p:nvPr/>
        </p:nvSpPr>
        <p:spPr>
          <a:xfrm>
            <a:off x="2605338" y="2580477"/>
            <a:ext cx="670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+mn-lt"/>
              </a:rPr>
              <a:t>Mouine</a:t>
            </a:r>
          </a:p>
          <a:p>
            <a:pPr algn="ctr"/>
            <a:r>
              <a:rPr lang="en-GB" sz="1200" dirty="0">
                <a:latin typeface="+mn-lt"/>
              </a:rPr>
              <a:t>Abidi</a:t>
            </a:r>
            <a:endParaRPr lang="aa-ET" sz="1200" dirty="0">
              <a:latin typeface="+mn-lt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xmlns="" id="{AFBF47FB-6399-48B8-89D6-9AB922B26468}"/>
              </a:ext>
            </a:extLst>
          </p:cNvPr>
          <p:cNvSpPr txBox="1"/>
          <p:nvPr/>
        </p:nvSpPr>
        <p:spPr>
          <a:xfrm>
            <a:off x="1412249" y="2575744"/>
            <a:ext cx="619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+mn-lt"/>
              </a:rPr>
              <a:t>Philipp</a:t>
            </a:r>
          </a:p>
          <a:p>
            <a:pPr algn="ctr"/>
            <a:r>
              <a:rPr lang="en-GB" sz="1200" dirty="0">
                <a:latin typeface="+mn-lt"/>
              </a:rPr>
              <a:t>Barbey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611BC6AC-6B6A-49A0-8C30-97F30F826124}"/>
              </a:ext>
            </a:extLst>
          </p:cNvPr>
          <p:cNvSpPr txBox="1"/>
          <p:nvPr/>
        </p:nvSpPr>
        <p:spPr>
          <a:xfrm>
            <a:off x="3554252" y="2563806"/>
            <a:ext cx="948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+mn-lt"/>
              </a:rPr>
              <a:t>Ashwin</a:t>
            </a:r>
          </a:p>
          <a:p>
            <a:pPr algn="ctr"/>
            <a:r>
              <a:rPr lang="en-GB" sz="1200" dirty="0">
                <a:latin typeface="+mn-lt"/>
              </a:rPr>
              <a:t>Rajagopalan</a:t>
            </a:r>
            <a:endParaRPr lang="aa-ET" sz="1200" dirty="0">
              <a:latin typeface="+mn-lt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xmlns="" id="{E5CDB5DC-17B5-4661-A6C9-59AC56A2CC41}"/>
              </a:ext>
            </a:extLst>
          </p:cNvPr>
          <p:cNvSpPr txBox="1"/>
          <p:nvPr/>
        </p:nvSpPr>
        <p:spPr>
          <a:xfrm>
            <a:off x="4843351" y="2579641"/>
            <a:ext cx="591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+mn-lt"/>
              </a:rPr>
              <a:t>Sven</a:t>
            </a:r>
          </a:p>
          <a:p>
            <a:pPr algn="ctr"/>
            <a:r>
              <a:rPr lang="en-GB" sz="1200" dirty="0">
                <a:latin typeface="+mn-lt"/>
              </a:rPr>
              <a:t>Abend</a:t>
            </a:r>
            <a:endParaRPr lang="aa-ET" sz="1200" dirty="0">
              <a:latin typeface="+mn-lt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xmlns="" id="{DB6A542A-5150-44A1-AE4F-BDA09BEAF276}"/>
              </a:ext>
            </a:extLst>
          </p:cNvPr>
          <p:cNvSpPr txBox="1"/>
          <p:nvPr/>
        </p:nvSpPr>
        <p:spPr>
          <a:xfrm>
            <a:off x="5964698" y="2564509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+mn-lt"/>
              </a:rPr>
              <a:t>Christian</a:t>
            </a:r>
          </a:p>
          <a:p>
            <a:pPr algn="ctr"/>
            <a:r>
              <a:rPr lang="en-GB" sz="1200" dirty="0">
                <a:latin typeface="+mn-lt"/>
              </a:rPr>
              <a:t>Schubert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86ECE60-1421-443D-AD5B-D019ED61F410}"/>
              </a:ext>
            </a:extLst>
          </p:cNvPr>
          <p:cNvSpPr txBox="1"/>
          <p:nvPr/>
        </p:nvSpPr>
        <p:spPr>
          <a:xfrm>
            <a:off x="7026497" y="2542498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+mn-lt"/>
              </a:rPr>
              <a:t>Dennis</a:t>
            </a:r>
          </a:p>
          <a:p>
            <a:pPr algn="ctr"/>
            <a:r>
              <a:rPr lang="en-GB" sz="1200" dirty="0">
                <a:latin typeface="+mn-lt"/>
              </a:rPr>
              <a:t>Schlippert</a:t>
            </a:r>
            <a:endParaRPr lang="aa-ET" sz="1200" dirty="0">
              <a:latin typeface="+mn-lt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xmlns="" id="{1AEFFB1B-70A2-49B6-8731-8B4FD5888147}"/>
              </a:ext>
            </a:extLst>
          </p:cNvPr>
          <p:cNvSpPr txBox="1"/>
          <p:nvPr/>
        </p:nvSpPr>
        <p:spPr>
          <a:xfrm>
            <a:off x="8240645" y="2536329"/>
            <a:ext cx="708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+mn-lt"/>
              </a:rPr>
              <a:t>Ernst M.</a:t>
            </a:r>
          </a:p>
          <a:p>
            <a:pPr algn="ctr"/>
            <a:r>
              <a:rPr lang="en-GB" sz="1200" dirty="0">
                <a:latin typeface="+mn-lt"/>
              </a:rPr>
              <a:t>Rasel</a:t>
            </a:r>
            <a:endParaRPr lang="aa-ET" sz="1200" dirty="0">
              <a:latin typeface="+mn-lt"/>
            </a:endParaRPr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xmlns="" id="{A5C67BAC-8C11-48F7-A574-B4543360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and acknowledgments</a:t>
            </a:r>
            <a:endParaRPr lang="de-DE" dirty="0"/>
          </a:p>
        </p:txBody>
      </p:sp>
      <p:pic>
        <p:nvPicPr>
          <p:cNvPr id="11" name="Picture 10" descr="A person wearing a white shirt&#10;&#10;Description automatically generated with medium confidence">
            <a:extLst>
              <a:ext uri="{FF2B5EF4-FFF2-40B4-BE49-F238E27FC236}">
                <a16:creationId xmlns:a16="http://schemas.microsoft.com/office/drawing/2014/main" xmlns="" id="{9F66D8A6-6EF9-436C-AAB7-FAC94437D0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33" y="1277781"/>
            <a:ext cx="999255" cy="1280160"/>
          </a:xfrm>
          <a:prstGeom prst="rect">
            <a:avLst/>
          </a:prstGeom>
        </p:spPr>
      </p:pic>
      <p:pic>
        <p:nvPicPr>
          <p:cNvPr id="24" name="Picture 2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xmlns="" id="{4236B2A1-39EE-4996-85EE-D55DA358540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t="5731" r="7451" b="19488"/>
          <a:stretch/>
        </p:blipFill>
        <p:spPr>
          <a:xfrm>
            <a:off x="214059" y="1278491"/>
            <a:ext cx="966689" cy="1280160"/>
          </a:xfrm>
          <a:prstGeom prst="rect">
            <a:avLst/>
          </a:prstGeom>
        </p:spPr>
      </p:pic>
      <p:sp>
        <p:nvSpPr>
          <p:cNvPr id="26" name="TextBox 15">
            <a:extLst>
              <a:ext uri="{FF2B5EF4-FFF2-40B4-BE49-F238E27FC236}">
                <a16:creationId xmlns:a16="http://schemas.microsoft.com/office/drawing/2014/main" xmlns="" id="{C80133BD-0152-463F-B92C-4F1F89A4DC80}"/>
              </a:ext>
            </a:extLst>
          </p:cNvPr>
          <p:cNvSpPr txBox="1"/>
          <p:nvPr/>
        </p:nvSpPr>
        <p:spPr>
          <a:xfrm>
            <a:off x="339761" y="2564509"/>
            <a:ext cx="70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+mn-lt"/>
              </a:rPr>
              <a:t>Yueyang</a:t>
            </a:r>
          </a:p>
          <a:p>
            <a:pPr algn="ctr"/>
            <a:r>
              <a:rPr lang="en-GB" sz="1200" dirty="0">
                <a:latin typeface="+mn-lt"/>
              </a:rPr>
              <a:t>Zou</a:t>
            </a:r>
            <a:endParaRPr lang="aa-ET" sz="1200" dirty="0">
              <a:latin typeface="+mn-lt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B32737D9-D995-4E39-B7D4-DF8A0F0B83E2}"/>
              </a:ext>
            </a:extLst>
          </p:cNvPr>
          <p:cNvSpPr txBox="1">
            <a:spLocks/>
          </p:cNvSpPr>
          <p:nvPr/>
        </p:nvSpPr>
        <p:spPr bwMode="auto">
          <a:xfrm>
            <a:off x="408310" y="5624037"/>
            <a:ext cx="8412162" cy="7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None/>
            </a:pPr>
            <a:r>
              <a:rPr lang="en-GB" sz="1600" kern="0" dirty="0"/>
              <a:t>This work is supported by </a:t>
            </a:r>
            <a:r>
              <a:rPr lang="en-GB" sz="1600" kern="0" dirty="0" smtClean="0"/>
              <a:t>the </a:t>
            </a:r>
            <a:r>
              <a:rPr lang="en-US" sz="1600" kern="0" dirty="0" smtClean="0"/>
              <a:t>Federal </a:t>
            </a:r>
            <a:r>
              <a:rPr lang="en-US" sz="1600" kern="0" dirty="0"/>
              <a:t>Ministry of Economics and Climate </a:t>
            </a:r>
            <a:r>
              <a:rPr lang="en-US" sz="1600" kern="0" dirty="0" smtClean="0"/>
              <a:t>Protection </a:t>
            </a:r>
            <a:r>
              <a:rPr lang="en-GB" sz="1600" kern="0" dirty="0" smtClean="0"/>
              <a:t>(BMWK) </a:t>
            </a:r>
          </a:p>
          <a:p>
            <a:pPr marL="0" indent="0" algn="ctr" eaLnBrk="1" hangingPunct="1">
              <a:buNone/>
            </a:pPr>
            <a:r>
              <a:rPr lang="en-GB" sz="1600" kern="0" dirty="0" smtClean="0"/>
              <a:t>due </a:t>
            </a:r>
            <a:r>
              <a:rPr lang="en-GB" sz="1600" kern="0" dirty="0"/>
              <a:t>to an enactment of the German Bundestag under Grand No. DLR 50RK1957 (</a:t>
            </a:r>
            <a:r>
              <a:rPr lang="en-GB" sz="1600" kern="0" dirty="0" err="1"/>
              <a:t>QGyro</a:t>
            </a:r>
            <a:r>
              <a:rPr lang="en-GB" sz="1600" kern="0" dirty="0"/>
              <a:t>).</a:t>
            </a:r>
          </a:p>
          <a:p>
            <a:pPr eaLnBrk="1" hangingPunct="1"/>
            <a:endParaRPr lang="aa-ET" kern="0" dirty="0"/>
          </a:p>
        </p:txBody>
      </p:sp>
      <p:sp>
        <p:nvSpPr>
          <p:cNvPr id="31" name="Titel 27">
            <a:extLst>
              <a:ext uri="{FF2B5EF4-FFF2-40B4-BE49-F238E27FC236}">
                <a16:creationId xmlns:a16="http://schemas.microsoft.com/office/drawing/2014/main" xmlns="" id="{BB037C67-CE9C-490B-A11A-30A4B0B595A4}"/>
              </a:ext>
            </a:extLst>
          </p:cNvPr>
          <p:cNvSpPr txBox="1">
            <a:spLocks/>
          </p:cNvSpPr>
          <p:nvPr/>
        </p:nvSpPr>
        <p:spPr bwMode="auto">
          <a:xfrm>
            <a:off x="2092250" y="3350478"/>
            <a:ext cx="5265887" cy="59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19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19E"/>
                </a:solidFill>
                <a:latin typeface="Agfa Rotis Sans Serif" pitchFamily="2" charset="0"/>
                <a:ea typeface="ＭＳ Ｐゴシック" pitchFamily="1" charset="-128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19E"/>
                </a:solidFill>
                <a:latin typeface="Agfa Rotis Sans Serif" pitchFamily="2" charset="0"/>
                <a:ea typeface="ＭＳ Ｐゴシック" pitchFamily="1" charset="-128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19E"/>
                </a:solidFill>
                <a:latin typeface="Agfa Rotis Sans Serif" pitchFamily="2" charset="0"/>
                <a:ea typeface="ＭＳ Ｐゴシック" pitchFamily="1" charset="-128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19E"/>
                </a:solidFill>
                <a:latin typeface="Agfa Rotis Sans Serif" pitchFamily="2" charset="0"/>
                <a:ea typeface="ＭＳ Ｐゴシック" pitchFamily="1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19E"/>
                </a:solidFill>
                <a:latin typeface="Agfa Rotis Sans Serif" pitchFamily="2" charset="0"/>
                <a:ea typeface="ＭＳ Ｐゴシック" pitchFamily="1" charset="-128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19E"/>
                </a:solidFill>
                <a:latin typeface="Agfa Rotis Sans Serif" pitchFamily="2" charset="0"/>
                <a:ea typeface="ＭＳ Ｐゴシック" pitchFamily="1" charset="-128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19E"/>
                </a:solidFill>
                <a:latin typeface="Agfa Rotis Sans Serif" pitchFamily="2" charset="0"/>
                <a:ea typeface="ＭＳ Ｐゴシック" pitchFamily="1" charset="-128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19E"/>
                </a:solidFill>
                <a:latin typeface="Agfa Rotis Sans Serif" pitchFamily="2" charset="0"/>
                <a:ea typeface="ＭＳ Ｐゴシック" pitchFamily="1" charset="-128"/>
              </a:defRPr>
            </a:lvl9pPr>
          </a:lstStyle>
          <a:p>
            <a:pPr algn="ctr" eaLnBrk="1" hangingPunct="1"/>
            <a:r>
              <a:rPr lang="en-GB" kern="0"/>
              <a:t>Thank for your attention! </a:t>
            </a:r>
            <a:endParaRPr lang="de-DE" kern="0" dirty="0"/>
          </a:p>
        </p:txBody>
      </p: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xmlns="" id="{37FEC8BE-E283-499B-A3B0-599B50B946C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59" y="4220647"/>
            <a:ext cx="404151" cy="360000"/>
          </a:xfrm>
          <a:prstGeom prst="rect">
            <a:avLst/>
          </a:prstGeom>
        </p:spPr>
      </p:pic>
      <p:pic>
        <p:nvPicPr>
          <p:cNvPr id="33" name="Picture 3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756851F0-B7F0-4B24-9F91-3D9F7044CC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4215327"/>
            <a:ext cx="1616604" cy="360000"/>
          </a:xfrm>
          <a:prstGeom prst="rect">
            <a:avLst/>
          </a:prstGeom>
        </p:spPr>
      </p:pic>
      <p:pic>
        <p:nvPicPr>
          <p:cNvPr id="34" name="Picture 3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xmlns="" id="{A2E95DA8-64C8-4EBD-8C69-9F27AD651A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06" y="4957959"/>
            <a:ext cx="1178710" cy="360000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xmlns="" id="{595E8BB0-F5DB-4A18-92FA-2C977DD5E5A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47" y="4983967"/>
            <a:ext cx="432000" cy="360000"/>
          </a:xfrm>
          <a:prstGeom prst="rect">
            <a:avLst/>
          </a:prstGeom>
        </p:spPr>
      </p:pic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xmlns="" id="{D05FEF7A-E8DD-4791-9D79-017A4073381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16" y="4186705"/>
            <a:ext cx="670807" cy="360000"/>
          </a:xfrm>
          <a:prstGeom prst="rect">
            <a:avLst/>
          </a:prstGeom>
        </p:spPr>
      </p:pic>
      <p:pic>
        <p:nvPicPr>
          <p:cNvPr id="37" name="Picture 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B430AE9B-9BEE-408F-9DFA-FD8D5C166DB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29" y="4978531"/>
            <a:ext cx="642857" cy="360000"/>
          </a:xfrm>
          <a:prstGeom prst="rect">
            <a:avLst/>
          </a:prstGeom>
        </p:spPr>
      </p:pic>
      <p:pic>
        <p:nvPicPr>
          <p:cNvPr id="38" name="Picture 3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E84FE9EA-C2B2-4E60-87C1-85BF0DDBF2B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78" y="4220647"/>
            <a:ext cx="693333" cy="360000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15" y="4041384"/>
            <a:ext cx="2632006" cy="139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5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2" y="1016732"/>
            <a:ext cx="9047248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eere Präsentation">
  <a:themeElements>
    <a:clrScheme name="1_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11141</TotalTime>
  <Words>332</Words>
  <Application>Microsoft Office PowerPoint</Application>
  <PresentationFormat>全屏显示(4:3)</PresentationFormat>
  <Paragraphs>98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ＭＳ Ｐゴシック</vt:lpstr>
      <vt:lpstr>宋体</vt:lpstr>
      <vt:lpstr>Agfa Rotis Sans Serif</vt:lpstr>
      <vt:lpstr>Arial</vt:lpstr>
      <vt:lpstr>Calibri</vt:lpstr>
      <vt:lpstr>Calibri Light</vt:lpstr>
      <vt:lpstr>Cambria Math</vt:lpstr>
      <vt:lpstr>Roboto light</vt:lpstr>
      <vt:lpstr>Wingdings</vt:lpstr>
      <vt:lpstr>1_Leere Präsentation</vt:lpstr>
      <vt:lpstr>Quantum navigation with  multi-axis atomic interferometry and hybrid sensing</vt:lpstr>
      <vt:lpstr>Autonomous Inertial Navigation</vt:lpstr>
      <vt:lpstr>Inertial Sensing with Cold Atoms </vt:lpstr>
      <vt:lpstr>Quantum Hybrid Navigation Systems</vt:lpstr>
      <vt:lpstr>PowerPoint 演示文稿</vt:lpstr>
      <vt:lpstr>The Sensor Head </vt:lpstr>
      <vt:lpstr>Large area gyroscope with BEC  interferometry</vt:lpstr>
      <vt:lpstr>Thank you and acknowledgments</vt:lpstr>
      <vt:lpstr>PowerPoint 演示文稿</vt:lpstr>
      <vt:lpstr>Multi-loop atomic interferometer  demonstrator design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Mouine Abidi</dc:creator>
  <cp:lastModifiedBy>Yueyang Zou</cp:lastModifiedBy>
  <cp:revision>205</cp:revision>
  <dcterms:created xsi:type="dcterms:W3CDTF">2020-10-21T20:42:05Z</dcterms:created>
  <dcterms:modified xsi:type="dcterms:W3CDTF">2022-05-24T22:33:33Z</dcterms:modified>
</cp:coreProperties>
</file>