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0" r:id="rId1"/>
    <p:sldMasterId id="2147483671" r:id="rId2"/>
  </p:sldMasterIdLst>
  <p:notesMasterIdLst>
    <p:notesMasterId r:id="rId12"/>
  </p:notes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</p:sldIdLst>
  <p:sldSz cx="9144000" cy="5143500" type="screen16x9"/>
  <p:notesSz cx="6858000" cy="9144000"/>
  <p:embeddedFontLst>
    <p:embeddedFont>
      <p:font typeface="Asset" panose="020B0604020202020204" charset="0"/>
      <p:regular r:id="rId13"/>
    </p:embeddedFont>
    <p:embeddedFont>
      <p:font typeface="Open Sans ExtraBold" panose="020B0604020202020204" charset="0"/>
      <p:bold r:id="rId14"/>
      <p:boldItalic r:id="rId15"/>
    </p:embeddedFont>
    <p:embeddedFont>
      <p:font typeface="Lora" panose="020B0604020202020204" charset="0"/>
      <p:regular r:id="rId16"/>
      <p:bold r:id="rId17"/>
      <p:italic r:id="rId18"/>
      <p:boldItalic r:id="rId19"/>
    </p:embeddedFont>
    <p:embeddedFont>
      <p:font typeface="Open Sans" panose="020B0604020202020204" charset="0"/>
      <p:regular r:id="rId20"/>
      <p:bold r:id="rId21"/>
      <p:italic r:id="rId22"/>
      <p:boldItalic r:id="rId23"/>
    </p:embeddedFont>
    <p:embeddedFont>
      <p:font typeface="Open Sans SemiBold" panose="020B0604020202020204" charset="0"/>
      <p:regular r:id="rId24"/>
      <p:bold r:id="rId25"/>
      <p:italic r:id="rId26"/>
      <p:boldItalic r:id="rId27"/>
    </p:embeddedFont>
    <p:embeddedFont>
      <p:font typeface="Calibri" panose="020F0502020204030204" pitchFamily="34" charset="0"/>
      <p:regular r:id="rId28"/>
      <p:bold r:id="rId29"/>
      <p:italic r:id="rId30"/>
      <p:boldItalic r:id="rId31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6" d="100"/>
          <a:sy n="86" d="100"/>
        </p:scale>
        <p:origin x="720" y="44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font" Target="fonts/font1.fntdata"/><Relationship Id="rId18" Type="http://schemas.openxmlformats.org/officeDocument/2006/relationships/font" Target="fonts/font6.fntdata"/><Relationship Id="rId26" Type="http://schemas.openxmlformats.org/officeDocument/2006/relationships/font" Target="fonts/font14.fntdata"/><Relationship Id="rId3" Type="http://schemas.openxmlformats.org/officeDocument/2006/relationships/slide" Target="slides/slide1.xml"/><Relationship Id="rId21" Type="http://schemas.openxmlformats.org/officeDocument/2006/relationships/font" Target="fonts/font9.fntdata"/><Relationship Id="rId34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notesMaster" Target="notesMasters/notesMaster1.xml"/><Relationship Id="rId17" Type="http://schemas.openxmlformats.org/officeDocument/2006/relationships/font" Target="fonts/font5.fntdata"/><Relationship Id="rId25" Type="http://schemas.openxmlformats.org/officeDocument/2006/relationships/font" Target="fonts/font13.fntdata"/><Relationship Id="rId33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font" Target="fonts/font4.fntdata"/><Relationship Id="rId20" Type="http://schemas.openxmlformats.org/officeDocument/2006/relationships/font" Target="fonts/font8.fntdata"/><Relationship Id="rId29" Type="http://schemas.openxmlformats.org/officeDocument/2006/relationships/font" Target="fonts/font17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font" Target="fonts/font12.fntdata"/><Relationship Id="rId32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font" Target="fonts/font3.fntdata"/><Relationship Id="rId23" Type="http://schemas.openxmlformats.org/officeDocument/2006/relationships/font" Target="fonts/font11.fntdata"/><Relationship Id="rId28" Type="http://schemas.openxmlformats.org/officeDocument/2006/relationships/font" Target="fonts/font16.fntdata"/><Relationship Id="rId10" Type="http://schemas.openxmlformats.org/officeDocument/2006/relationships/slide" Target="slides/slide8.xml"/><Relationship Id="rId19" Type="http://schemas.openxmlformats.org/officeDocument/2006/relationships/font" Target="fonts/font7.fntdata"/><Relationship Id="rId31" Type="http://schemas.openxmlformats.org/officeDocument/2006/relationships/font" Target="fonts/font19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font" Target="fonts/font2.fntdata"/><Relationship Id="rId22" Type="http://schemas.openxmlformats.org/officeDocument/2006/relationships/font" Target="fonts/font10.fntdata"/><Relationship Id="rId27" Type="http://schemas.openxmlformats.org/officeDocument/2006/relationships/font" Target="fonts/font15.fntdata"/><Relationship Id="rId30" Type="http://schemas.openxmlformats.org/officeDocument/2006/relationships/font" Target="fonts/font18.fntdata"/><Relationship Id="rId35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g12716ea2248_0_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7" name="Google Shape;127;g12716ea2248_0_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g12d74123a39_0_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0" name="Google Shape;140;g12d74123a39_0_3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g12a9a8fcb3c_0_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5" name="Google Shape;155;g12a9a8fcb3c_0_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g12d63d250d1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4" name="Google Shape;194;g12d63d250d1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g12c2cf8fb7b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2" name="Google Shape;202;g12c2cf8fb7b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Google Shape;245;g128b4369abd_0_1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6" name="Google Shape;246;g128b4369abd_0_1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" name="Google Shape;271;g12be46a7ab0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2" name="Google Shape;272;g12be46a7ab0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" name="Google Shape;280;g12ac8624ef1_0_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1" name="Google Shape;281;g12ac8624ef1_0_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" name="Google Shape;289;g12d74123a39_0_1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0" name="Google Shape;290;g12d74123a39_0_1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タイトル スライド" type="title">
  <p:cSld name="TITLE"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14"/>
          <p:cNvSpPr txBox="1"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None/>
              <a:defRPr sz="4500"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58" name="Google Shape;58;p14"/>
          <p:cNvSpPr txBox="1"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1pPr>
            <a:lvl2pPr lvl="1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2pPr>
            <a:lvl3pPr lvl="2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3pPr>
            <a:lvl4pPr lvl="3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4pPr>
            <a:lvl5pPr lvl="4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5pPr>
            <a:lvl6pPr lvl="5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6pPr>
            <a:lvl7pPr lvl="6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7pPr>
            <a:lvl8pPr lvl="7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8pPr>
            <a:lvl9pPr lvl="8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9pPr>
          </a:lstStyle>
          <a:p>
            <a:endParaRPr/>
          </a:p>
        </p:txBody>
      </p:sp>
      <p:sp>
        <p:nvSpPr>
          <p:cNvPr id="59" name="Google Shape;59;p14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14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61" name="Google Shape;61;p14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タイトルとコンテンツ" type="obj">
  <p:cSld name="OBJECT"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5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15"/>
          <p:cNvSpPr txBox="1"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3175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marL="914400" lvl="1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371600" lvl="2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1828800" lvl="3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2286000" lvl="4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274320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65" name="Google Shape;65;p15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15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5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セクション見出し" type="secHead">
  <p:cSld name="SECTION_HEADER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6"/>
          <p:cNvSpPr txBox="1"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None/>
              <a:defRPr sz="4500"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6"/>
          <p:cNvSpPr txBox="1">
            <a:spLocks noGrp="1"/>
          </p:cNvSpPr>
          <p:nvPr>
            <p:ph type="body" idx="1"/>
          </p:nvPr>
        </p:nvSpPr>
        <p:spPr>
          <a:xfrm>
            <a:off x="623888" y="3442097"/>
            <a:ext cx="7886700" cy="11251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500"/>
              <a:buNone/>
              <a:defRPr sz="15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71" name="Google Shape;71;p16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16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16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 つのコンテンツ" type="twoObj">
  <p:cSld name="TWO_OBJECTS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7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7"/>
          <p:cNvSpPr txBox="1">
            <a:spLocks noGrp="1"/>
          </p:cNvSpPr>
          <p:nvPr>
            <p:ph type="body" idx="1"/>
          </p:nvPr>
        </p:nvSpPr>
        <p:spPr>
          <a:xfrm>
            <a:off x="628650" y="1369219"/>
            <a:ext cx="3886200" cy="32635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3175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marL="914400" lvl="1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371600" lvl="2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1828800" lvl="3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2286000" lvl="4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274320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17"/>
          <p:cNvSpPr txBox="1">
            <a:spLocks noGrp="1"/>
          </p:cNvSpPr>
          <p:nvPr>
            <p:ph type="body" idx="2"/>
          </p:nvPr>
        </p:nvSpPr>
        <p:spPr>
          <a:xfrm>
            <a:off x="4629150" y="1369219"/>
            <a:ext cx="3886200" cy="32635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3175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marL="914400" lvl="1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371600" lvl="2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1828800" lvl="3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2286000" lvl="4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274320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78" name="Google Shape;78;p17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17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17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比較" type="twoTxTwoObj">
  <p:cSld name="TWO_OBJECTS_WITH_TEXT"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18"/>
          <p:cNvSpPr txBox="1"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18"/>
          <p:cNvSpPr txBox="1">
            <a:spLocks noGrp="1"/>
          </p:cNvSpPr>
          <p:nvPr>
            <p:ph type="body" idx="1"/>
          </p:nvPr>
        </p:nvSpPr>
        <p:spPr>
          <a:xfrm>
            <a:off x="629841" y="1260872"/>
            <a:ext cx="3868340" cy="6179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1pPr>
            <a:lvl2pPr marL="914400" lvl="1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 b="1"/>
            </a:lvl2pPr>
            <a:lvl3pPr marL="1371600" lvl="2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 b="1"/>
            </a:lvl3pPr>
            <a:lvl4pPr marL="1828800" lvl="3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4pPr>
            <a:lvl5pPr marL="2286000" lvl="4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5pPr>
            <a:lvl6pPr marL="2743200" lvl="5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6pPr>
            <a:lvl7pPr marL="3200400" lvl="6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7pPr>
            <a:lvl8pPr marL="3657600" lvl="7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8pPr>
            <a:lvl9pPr marL="4114800" lvl="8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9pPr>
          </a:lstStyle>
          <a:p>
            <a:endParaRPr/>
          </a:p>
        </p:txBody>
      </p:sp>
      <p:sp>
        <p:nvSpPr>
          <p:cNvPr id="84" name="Google Shape;84;p18"/>
          <p:cNvSpPr txBox="1">
            <a:spLocks noGrp="1"/>
          </p:cNvSpPr>
          <p:nvPr>
            <p:ph type="body" idx="2"/>
          </p:nvPr>
        </p:nvSpPr>
        <p:spPr>
          <a:xfrm>
            <a:off x="629841" y="1878806"/>
            <a:ext cx="3868340" cy="2763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3175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marL="914400" lvl="1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371600" lvl="2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1828800" lvl="3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2286000" lvl="4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274320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85" name="Google Shape;85;p18"/>
          <p:cNvSpPr txBox="1">
            <a:spLocks noGrp="1"/>
          </p:cNvSpPr>
          <p:nvPr>
            <p:ph type="body" idx="3"/>
          </p:nvPr>
        </p:nvSpPr>
        <p:spPr>
          <a:xfrm>
            <a:off x="4629150" y="1260872"/>
            <a:ext cx="3887391" cy="6179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1pPr>
            <a:lvl2pPr marL="914400" lvl="1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 b="1"/>
            </a:lvl2pPr>
            <a:lvl3pPr marL="1371600" lvl="2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 b="1"/>
            </a:lvl3pPr>
            <a:lvl4pPr marL="1828800" lvl="3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4pPr>
            <a:lvl5pPr marL="2286000" lvl="4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5pPr>
            <a:lvl6pPr marL="2743200" lvl="5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6pPr>
            <a:lvl7pPr marL="3200400" lvl="6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7pPr>
            <a:lvl8pPr marL="3657600" lvl="7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8pPr>
            <a:lvl9pPr marL="4114800" lvl="8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9pPr>
          </a:lstStyle>
          <a:p>
            <a:endParaRPr/>
          </a:p>
        </p:txBody>
      </p:sp>
      <p:sp>
        <p:nvSpPr>
          <p:cNvPr id="86" name="Google Shape;86;p18"/>
          <p:cNvSpPr txBox="1">
            <a:spLocks noGrp="1"/>
          </p:cNvSpPr>
          <p:nvPr>
            <p:ph type="body" idx="4"/>
          </p:nvPr>
        </p:nvSpPr>
        <p:spPr>
          <a:xfrm>
            <a:off x="4629150" y="1878806"/>
            <a:ext cx="3887391" cy="2763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3175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marL="914400" lvl="1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371600" lvl="2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1828800" lvl="3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2286000" lvl="4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274320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87" name="Google Shape;87;p18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88" name="Google Shape;88;p18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89" name="Google Shape;89;p18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タイトルのみ" type="titleOnly">
  <p:cSld name="TITLE_ONLY"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19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92" name="Google Shape;92;p19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93" name="Google Shape;93;p19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94" name="Google Shape;94;p19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白紙" type="blank">
  <p:cSld name="BLANK"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20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97" name="Google Shape;97;p20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98" name="Google Shape;98;p20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タイトル付きのコンテンツ" type="objTx">
  <p:cSld name="OBJECT_WITH_CAPTION_TEXT"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21"/>
          <p:cNvSpPr txBox="1"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01" name="Google Shape;101;p21"/>
          <p:cNvSpPr txBox="1">
            <a:spLocks noGrp="1"/>
          </p:cNvSpPr>
          <p:nvPr>
            <p:ph type="body" idx="1"/>
          </p:nvPr>
        </p:nvSpPr>
        <p:spPr>
          <a:xfrm>
            <a:off x="3887391" y="740569"/>
            <a:ext cx="4629150" cy="36552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3810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619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  <a:defRPr sz="2100"/>
            </a:lvl2pPr>
            <a:lvl3pPr marL="1371600" lvl="2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238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4pPr>
            <a:lvl5pPr marL="2286000" lvl="4" indent="-3238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5pPr>
            <a:lvl6pPr marL="2743200" lvl="5" indent="-3238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6pPr>
            <a:lvl7pPr marL="3200400" lvl="6" indent="-3238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7pPr>
            <a:lvl8pPr marL="3657600" lvl="7" indent="-3238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8pPr>
            <a:lvl9pPr marL="4114800" lvl="8" indent="-3238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9pPr>
          </a:lstStyle>
          <a:p>
            <a:endParaRPr/>
          </a:p>
        </p:txBody>
      </p:sp>
      <p:sp>
        <p:nvSpPr>
          <p:cNvPr id="102" name="Google Shape;102;p21"/>
          <p:cNvSpPr txBox="1">
            <a:spLocks noGrp="1"/>
          </p:cNvSpPr>
          <p:nvPr>
            <p:ph type="body" idx="2"/>
          </p:nvPr>
        </p:nvSpPr>
        <p:spPr>
          <a:xfrm>
            <a:off x="629841" y="1543050"/>
            <a:ext cx="2949178" cy="28586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1pPr>
            <a:lvl2pPr marL="914400" lvl="1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/>
            </a:lvl2pPr>
            <a:lvl3pPr marL="1371600" lvl="2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3pPr>
            <a:lvl4pPr marL="1828800" lvl="3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4pPr>
            <a:lvl5pPr marL="2286000" lvl="4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5pPr>
            <a:lvl6pPr marL="2743200" lvl="5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6pPr>
            <a:lvl7pPr marL="3200400" lvl="6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7pPr>
            <a:lvl8pPr marL="3657600" lvl="7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8pPr>
            <a:lvl9pPr marL="4114800" lvl="8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9pPr>
          </a:lstStyle>
          <a:p>
            <a:endParaRPr/>
          </a:p>
        </p:txBody>
      </p:sp>
      <p:sp>
        <p:nvSpPr>
          <p:cNvPr id="103" name="Google Shape;103;p21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21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05" name="Google Shape;105;p21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タイトル付きの図" type="picTx">
  <p:cSld name="PICTURE_WITH_CAPTION_TEXT"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22"/>
          <p:cNvSpPr txBox="1"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08" name="Google Shape;108;p22"/>
          <p:cNvSpPr>
            <a:spLocks noGrp="1"/>
          </p:cNvSpPr>
          <p:nvPr>
            <p:ph type="pic" idx="2"/>
          </p:nvPr>
        </p:nvSpPr>
        <p:spPr>
          <a:xfrm>
            <a:off x="3887391" y="740569"/>
            <a:ext cx="4629150" cy="3655219"/>
          </a:xfrm>
          <a:prstGeom prst="rect">
            <a:avLst/>
          </a:prstGeom>
          <a:noFill/>
          <a:ln>
            <a:noFill/>
          </a:ln>
        </p:spPr>
      </p:sp>
      <p:sp>
        <p:nvSpPr>
          <p:cNvPr id="109" name="Google Shape;109;p22"/>
          <p:cNvSpPr txBox="1">
            <a:spLocks noGrp="1"/>
          </p:cNvSpPr>
          <p:nvPr>
            <p:ph type="body" idx="1"/>
          </p:nvPr>
        </p:nvSpPr>
        <p:spPr>
          <a:xfrm>
            <a:off x="629841" y="1543050"/>
            <a:ext cx="2949178" cy="28586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1pPr>
            <a:lvl2pPr marL="914400" lvl="1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/>
            </a:lvl2pPr>
            <a:lvl3pPr marL="1371600" lvl="2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3pPr>
            <a:lvl4pPr marL="1828800" lvl="3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4pPr>
            <a:lvl5pPr marL="2286000" lvl="4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5pPr>
            <a:lvl6pPr marL="2743200" lvl="5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6pPr>
            <a:lvl7pPr marL="3200400" lvl="6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7pPr>
            <a:lvl8pPr marL="3657600" lvl="7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8pPr>
            <a:lvl9pPr marL="4114800" lvl="8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9pPr>
          </a:lstStyle>
          <a:p>
            <a:endParaRPr/>
          </a:p>
        </p:txBody>
      </p:sp>
      <p:sp>
        <p:nvSpPr>
          <p:cNvPr id="110" name="Google Shape;110;p22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11" name="Google Shape;111;p22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12" name="Google Shape;112;p22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タイトルと縦書きテキスト" type="vertTx">
  <p:cSld name="VERTICAL_TEXT"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23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15" name="Google Shape;115;p23"/>
          <p:cNvSpPr txBox="1">
            <a:spLocks noGrp="1"/>
          </p:cNvSpPr>
          <p:nvPr>
            <p:ph type="body" idx="1"/>
          </p:nvPr>
        </p:nvSpPr>
        <p:spPr>
          <a:xfrm rot="5400000">
            <a:off x="2940248" y="-942379"/>
            <a:ext cx="3263504" cy="788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3175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marL="914400" lvl="1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371600" lvl="2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1828800" lvl="3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2286000" lvl="4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274320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116" name="Google Shape;116;p23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17" name="Google Shape;117;p23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18" name="Google Shape;118;p23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縦書きタイトルと&#10;縦書きテキスト" type="vertTitleAndTx">
  <p:cSld name="VERTICAL_TITLE_AND_VERTICAL_TEXT"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24"/>
          <p:cNvSpPr txBox="1">
            <a:spLocks noGrp="1"/>
          </p:cNvSpPr>
          <p:nvPr>
            <p:ph type="title"/>
          </p:nvPr>
        </p:nvSpPr>
        <p:spPr>
          <a:xfrm rot="5400000">
            <a:off x="5350073" y="1467445"/>
            <a:ext cx="4358879" cy="19716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21" name="Google Shape;121;p24"/>
          <p:cNvSpPr txBox="1">
            <a:spLocks noGrp="1"/>
          </p:cNvSpPr>
          <p:nvPr>
            <p:ph type="body" idx="1"/>
          </p:nvPr>
        </p:nvSpPr>
        <p:spPr>
          <a:xfrm rot="5400000">
            <a:off x="1349573" y="-447080"/>
            <a:ext cx="4358879" cy="58007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3175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marL="914400" lvl="1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371600" lvl="2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1828800" lvl="3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2286000" lvl="4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274320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122" name="Google Shape;122;p24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23" name="Google Shape;123;p24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24" name="Google Shape;124;p24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3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Arial"/>
              <a:buNone/>
              <a:defRPr sz="33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9pPr>
          </a:lstStyle>
          <a:p>
            <a:endParaRPr/>
          </a:p>
        </p:txBody>
      </p:sp>
      <p:sp>
        <p:nvSpPr>
          <p:cNvPr id="52" name="Google Shape;52;p13"/>
          <p:cNvSpPr txBox="1"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marR="0" lvl="0" indent="-36195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sz="2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3" name="Google Shape;53;p13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9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4" name="Google Shape;54;p13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100"/>
              <a:buNone/>
              <a:defRPr sz="9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5" name="Google Shape;55;p13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9" r:id="rId1"/>
    <p:sldLayoutId id="2147483660" r:id="rId2"/>
    <p:sldLayoutId id="2147483661" r:id="rId3"/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7.png"/><Relationship Id="rId7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10" Type="http://schemas.openxmlformats.org/officeDocument/2006/relationships/image" Target="../media/image13.png"/><Relationship Id="rId4" Type="http://schemas.openxmlformats.org/officeDocument/2006/relationships/image" Target="../media/image8.png"/><Relationship Id="rId9" Type="http://schemas.openxmlformats.org/officeDocument/2006/relationships/image" Target="../media/image12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13" Type="http://schemas.openxmlformats.org/officeDocument/2006/relationships/image" Target="../media/image23.png"/><Relationship Id="rId18" Type="http://schemas.openxmlformats.org/officeDocument/2006/relationships/image" Target="../media/image9.png"/><Relationship Id="rId3" Type="http://schemas.openxmlformats.org/officeDocument/2006/relationships/image" Target="../media/image14.png"/><Relationship Id="rId7" Type="http://schemas.openxmlformats.org/officeDocument/2006/relationships/image" Target="../media/image17.png"/><Relationship Id="rId12" Type="http://schemas.openxmlformats.org/officeDocument/2006/relationships/image" Target="../media/image22.png"/><Relationship Id="rId17" Type="http://schemas.openxmlformats.org/officeDocument/2006/relationships/hyperlink" Target="https://marketplace.eosc-portal.eu/services/european-galaxy-server" TargetMode="External"/><Relationship Id="rId2" Type="http://schemas.openxmlformats.org/officeDocument/2006/relationships/notesSlide" Target="../notesSlides/notesSlide3.xml"/><Relationship Id="rId16" Type="http://schemas.openxmlformats.org/officeDocument/2006/relationships/image" Target="../media/image26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.png"/><Relationship Id="rId11" Type="http://schemas.openxmlformats.org/officeDocument/2006/relationships/image" Target="../media/image21.png"/><Relationship Id="rId5" Type="http://schemas.openxmlformats.org/officeDocument/2006/relationships/image" Target="../media/image16.png"/><Relationship Id="rId15" Type="http://schemas.openxmlformats.org/officeDocument/2006/relationships/image" Target="../media/image25.png"/><Relationship Id="rId10" Type="http://schemas.openxmlformats.org/officeDocument/2006/relationships/image" Target="../media/image20.png"/><Relationship Id="rId19" Type="http://schemas.openxmlformats.org/officeDocument/2006/relationships/image" Target="../media/image13.png"/><Relationship Id="rId4" Type="http://schemas.openxmlformats.org/officeDocument/2006/relationships/image" Target="../media/image15.png"/><Relationship Id="rId9" Type="http://schemas.openxmlformats.org/officeDocument/2006/relationships/image" Target="../media/image19.png"/><Relationship Id="rId14" Type="http://schemas.openxmlformats.org/officeDocument/2006/relationships/image" Target="../media/image2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13" Type="http://schemas.openxmlformats.org/officeDocument/2006/relationships/image" Target="../media/image36.png"/><Relationship Id="rId18" Type="http://schemas.openxmlformats.org/officeDocument/2006/relationships/image" Target="../media/image41.png"/><Relationship Id="rId26" Type="http://schemas.openxmlformats.org/officeDocument/2006/relationships/image" Target="../media/image46.png"/><Relationship Id="rId3" Type="http://schemas.openxmlformats.org/officeDocument/2006/relationships/image" Target="../media/image1.png"/><Relationship Id="rId21" Type="http://schemas.openxmlformats.org/officeDocument/2006/relationships/image" Target="../media/image43.png"/><Relationship Id="rId7" Type="http://schemas.openxmlformats.org/officeDocument/2006/relationships/image" Target="../media/image31.png"/><Relationship Id="rId12" Type="http://schemas.openxmlformats.org/officeDocument/2006/relationships/image" Target="../media/image24.png"/><Relationship Id="rId17" Type="http://schemas.openxmlformats.org/officeDocument/2006/relationships/image" Target="../media/image40.png"/><Relationship Id="rId25" Type="http://schemas.openxmlformats.org/officeDocument/2006/relationships/hyperlink" Target="https://reliance.rohub.org/" TargetMode="External"/><Relationship Id="rId2" Type="http://schemas.openxmlformats.org/officeDocument/2006/relationships/notesSlide" Target="../notesSlides/notesSlide5.xml"/><Relationship Id="rId16" Type="http://schemas.openxmlformats.org/officeDocument/2006/relationships/image" Target="../media/image39.png"/><Relationship Id="rId20" Type="http://schemas.openxmlformats.org/officeDocument/2006/relationships/image" Target="../media/image5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30.png"/><Relationship Id="rId11" Type="http://schemas.openxmlformats.org/officeDocument/2006/relationships/image" Target="../media/image35.png"/><Relationship Id="rId24" Type="http://schemas.openxmlformats.org/officeDocument/2006/relationships/image" Target="../media/image45.png"/><Relationship Id="rId5" Type="http://schemas.openxmlformats.org/officeDocument/2006/relationships/image" Target="../media/image29.png"/><Relationship Id="rId15" Type="http://schemas.openxmlformats.org/officeDocument/2006/relationships/image" Target="../media/image38.png"/><Relationship Id="rId23" Type="http://schemas.openxmlformats.org/officeDocument/2006/relationships/image" Target="../media/image44.png"/><Relationship Id="rId10" Type="http://schemas.openxmlformats.org/officeDocument/2006/relationships/image" Target="../media/image34.png"/><Relationship Id="rId19" Type="http://schemas.openxmlformats.org/officeDocument/2006/relationships/image" Target="../media/image42.png"/><Relationship Id="rId4" Type="http://schemas.openxmlformats.org/officeDocument/2006/relationships/image" Target="../media/image28.png"/><Relationship Id="rId9" Type="http://schemas.openxmlformats.org/officeDocument/2006/relationships/image" Target="../media/image33.png"/><Relationship Id="rId14" Type="http://schemas.openxmlformats.org/officeDocument/2006/relationships/image" Target="../media/image37.png"/><Relationship Id="rId22" Type="http://schemas.openxmlformats.org/officeDocument/2006/relationships/hyperlink" Target="https://usegalaxy.eu/" TargetMode="Externa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13" Type="http://schemas.openxmlformats.org/officeDocument/2006/relationships/image" Target="../media/image50.png"/><Relationship Id="rId3" Type="http://schemas.openxmlformats.org/officeDocument/2006/relationships/hyperlink" Target="https://reliance.rohub.org/" TargetMode="External"/><Relationship Id="rId7" Type="http://schemas.openxmlformats.org/officeDocument/2006/relationships/image" Target="../media/image2.png"/><Relationship Id="rId12" Type="http://schemas.openxmlformats.org/officeDocument/2006/relationships/image" Target="../media/image44.png"/><Relationship Id="rId2" Type="http://schemas.openxmlformats.org/officeDocument/2006/relationships/notesSlide" Target="../notesSlides/notesSlide6.xml"/><Relationship Id="rId16" Type="http://schemas.openxmlformats.org/officeDocument/2006/relationships/image" Target="../media/image53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47.jpg"/><Relationship Id="rId11" Type="http://schemas.openxmlformats.org/officeDocument/2006/relationships/hyperlink" Target="https://usegalaxy.eu/" TargetMode="External"/><Relationship Id="rId5" Type="http://schemas.openxmlformats.org/officeDocument/2006/relationships/hyperlink" Target="https://binderhub.readthedocs.io/en/latest/" TargetMode="External"/><Relationship Id="rId15" Type="http://schemas.openxmlformats.org/officeDocument/2006/relationships/image" Target="../media/image52.png"/><Relationship Id="rId10" Type="http://schemas.openxmlformats.org/officeDocument/2006/relationships/image" Target="../media/image49.png"/><Relationship Id="rId4" Type="http://schemas.openxmlformats.org/officeDocument/2006/relationships/image" Target="../media/image5.png"/><Relationship Id="rId9" Type="http://schemas.openxmlformats.org/officeDocument/2006/relationships/image" Target="../media/image48.png"/><Relationship Id="rId14" Type="http://schemas.openxmlformats.org/officeDocument/2006/relationships/image" Target="../media/image5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55.png"/><Relationship Id="rId5" Type="http://schemas.openxmlformats.org/officeDocument/2006/relationships/hyperlink" Target="https://reliance.rohub.org/overview?ro=dd948b04-bfa4-44b0-814b-19f7daff6b8c&amp;activetab=overview" TargetMode="External"/><Relationship Id="rId4" Type="http://schemas.openxmlformats.org/officeDocument/2006/relationships/hyperlink" Target="https://w3id.org/ro-id/dd948b04-bfa4-44b0-814b-19f7daff6b8c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55.png"/><Relationship Id="rId5" Type="http://schemas.openxmlformats.org/officeDocument/2006/relationships/hyperlink" Target="https://reliance.rohub.org/overview?ro=dd948b04-bfa4-44b0-814b-19f7daff6b8c&amp;activetab=overview" TargetMode="External"/><Relationship Id="rId4" Type="http://schemas.openxmlformats.org/officeDocument/2006/relationships/hyperlink" Target="https://w3id.org/ro-id/dd948b04-bfa4-44b0-814b-19f7daff6b8c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9" name="Google Shape;129;p2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480944" y="4890337"/>
            <a:ext cx="601931" cy="187163"/>
          </a:xfrm>
          <a:prstGeom prst="rect">
            <a:avLst/>
          </a:prstGeom>
          <a:noFill/>
          <a:ln>
            <a:noFill/>
          </a:ln>
        </p:spPr>
      </p:pic>
      <p:sp>
        <p:nvSpPr>
          <p:cNvPr id="130" name="Google Shape;130;p25"/>
          <p:cNvSpPr txBox="1"/>
          <p:nvPr/>
        </p:nvSpPr>
        <p:spPr>
          <a:xfrm>
            <a:off x="311700" y="2502325"/>
            <a:ext cx="8736000" cy="168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 lnSpcReduction="10000"/>
          </a:bodyPr>
          <a:lstStyle/>
          <a:p>
            <a:pPr marL="457200" lvl="0" indent="-323850" algn="l" rtl="0">
              <a:lnSpc>
                <a:spcPct val="115000"/>
              </a:lnSpc>
              <a:spcBef>
                <a:spcPts val="150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Open Sans"/>
              <a:buChar char="●"/>
            </a:pPr>
            <a:r>
              <a:rPr lang="en-GB" sz="150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How to make Pangeo available to everyone?</a:t>
            </a:r>
            <a:endParaRPr sz="1500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457200" lvl="0" indent="-3238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Open Sans"/>
              <a:buChar char="●"/>
            </a:pPr>
            <a:r>
              <a:rPr lang="en-GB" sz="150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Example with a Biodiversity use case</a:t>
            </a:r>
            <a:endParaRPr sz="1500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457200" lvl="0" indent="-3238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Open Sans"/>
              <a:buChar char="●"/>
            </a:pPr>
            <a:r>
              <a:rPr lang="en-GB" sz="150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Enabling Open Science with Research Objects</a:t>
            </a:r>
            <a:endParaRPr sz="1500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457200" lvl="0" indent="-3238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Open Sans"/>
              <a:buChar char="●"/>
            </a:pPr>
            <a:r>
              <a:rPr lang="en-GB" sz="150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eScience course 2021: showcase with Adele Zaini, Master student at the University of Oslo</a:t>
            </a:r>
            <a:endParaRPr sz="1500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457200" lvl="0" indent="-3238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Open Sans"/>
              <a:buChar char="●"/>
            </a:pPr>
            <a:r>
              <a:rPr lang="en-GB" sz="150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What’s next?</a:t>
            </a:r>
            <a:endParaRPr sz="1800">
              <a:solidFill>
                <a:srgbClr val="595959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31" name="Google Shape;131;p25"/>
          <p:cNvSpPr txBox="1"/>
          <p:nvPr/>
        </p:nvSpPr>
        <p:spPr>
          <a:xfrm>
            <a:off x="1101475" y="876225"/>
            <a:ext cx="7683900" cy="64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 fontScale="925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400" b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Pangeo for everyone with Galaxy  </a:t>
            </a:r>
            <a:endParaRPr sz="3400" b="1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32" name="Google Shape;132;p25"/>
          <p:cNvSpPr txBox="1"/>
          <p:nvPr/>
        </p:nvSpPr>
        <p:spPr>
          <a:xfrm>
            <a:off x="1376525" y="1599525"/>
            <a:ext cx="5979900" cy="7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500" b="1">
                <a:solidFill>
                  <a:srgbClr val="595959"/>
                </a:solidFill>
                <a:latin typeface="Open Sans"/>
                <a:ea typeface="Open Sans"/>
                <a:cs typeface="Open Sans"/>
                <a:sym typeface="Open Sans"/>
              </a:rPr>
              <a:t>Anne Fouilloux</a:t>
            </a:r>
            <a:r>
              <a:rPr lang="en-GB" sz="1500">
                <a:solidFill>
                  <a:srgbClr val="595959"/>
                </a:solidFill>
                <a:latin typeface="Open Sans"/>
                <a:ea typeface="Open Sans"/>
                <a:cs typeface="Open Sans"/>
                <a:sym typeface="Open Sans"/>
              </a:rPr>
              <a:t> , Yvan Le Bras, and Adele Zaini</a:t>
            </a:r>
            <a:endParaRPr sz="1500">
              <a:solidFill>
                <a:srgbClr val="595959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133" name="Google Shape;133;p2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0" y="0"/>
            <a:ext cx="383021" cy="36202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4" name="Google Shape;134;p2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567925" y="0"/>
            <a:ext cx="1576075" cy="557945"/>
          </a:xfrm>
          <a:prstGeom prst="rect">
            <a:avLst/>
          </a:prstGeom>
          <a:noFill/>
          <a:ln>
            <a:noFill/>
          </a:ln>
        </p:spPr>
      </p:pic>
      <p:pic>
        <p:nvPicPr>
          <p:cNvPr id="135" name="Google Shape;135;p25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464220" y="77248"/>
            <a:ext cx="1111855" cy="207541"/>
          </a:xfrm>
          <a:prstGeom prst="rect">
            <a:avLst/>
          </a:prstGeom>
          <a:noFill/>
          <a:ln>
            <a:noFill/>
          </a:ln>
        </p:spPr>
      </p:pic>
      <p:pic>
        <p:nvPicPr>
          <p:cNvPr id="136" name="Google Shape;136;p25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115475" y="4657700"/>
            <a:ext cx="1657748" cy="3620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37" name="Google Shape;137;p25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7690969" y="4449725"/>
            <a:ext cx="1405481" cy="6471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26"/>
          <p:cNvSpPr txBox="1"/>
          <p:nvPr/>
        </p:nvSpPr>
        <p:spPr>
          <a:xfrm>
            <a:off x="359975" y="67825"/>
            <a:ext cx="8346000" cy="67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500" i="1">
                <a:solidFill>
                  <a:srgbClr val="000000"/>
                </a:solidFill>
              </a:rPr>
              <a:t>Pangeo teams up with Galaxy Europe</a:t>
            </a:r>
            <a:endParaRPr sz="2500" i="1">
              <a:solidFill>
                <a:srgbClr val="000000"/>
              </a:solidFill>
            </a:endParaRPr>
          </a:p>
        </p:txBody>
      </p:sp>
      <p:sp>
        <p:nvSpPr>
          <p:cNvPr id="143" name="Google Shape;143;p26"/>
          <p:cNvSpPr txBox="1"/>
          <p:nvPr/>
        </p:nvSpPr>
        <p:spPr>
          <a:xfrm>
            <a:off x="190350" y="2017900"/>
            <a:ext cx="5101200" cy="306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457200" lvl="0" indent="-32385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500"/>
              <a:buFont typeface="Open Sans"/>
              <a:buChar char="➔"/>
            </a:pPr>
            <a:r>
              <a:rPr lang="en-GB" sz="1500">
                <a:latin typeface="Open Sans"/>
                <a:ea typeface="Open Sans"/>
                <a:cs typeface="Open Sans"/>
                <a:sym typeface="Open Sans"/>
              </a:rPr>
              <a:t>Pangeo notebook deployment (local dask) </a:t>
            </a:r>
            <a:r>
              <a:rPr lang="en-GB" sz="1500" b="1">
                <a:latin typeface="Open Sans"/>
                <a:ea typeface="Open Sans"/>
                <a:cs typeface="Open Sans"/>
                <a:sym typeface="Open Sans"/>
              </a:rPr>
              <a:t>available to everyone (free registration);</a:t>
            </a:r>
            <a:endParaRPr sz="1500" b="1">
              <a:latin typeface="Open Sans"/>
              <a:ea typeface="Open Sans"/>
              <a:cs typeface="Open Sans"/>
              <a:sym typeface="Open Sans"/>
            </a:endParaRPr>
          </a:p>
          <a:p>
            <a:pPr marL="457200" lvl="0" indent="-3238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Font typeface="Open Sans"/>
              <a:buChar char="➔"/>
            </a:pPr>
            <a:r>
              <a:rPr lang="en-GB" sz="1500">
                <a:latin typeface="Open Sans"/>
                <a:ea typeface="Open Sans"/>
                <a:cs typeface="Open Sans"/>
                <a:sym typeface="Open Sans"/>
              </a:rPr>
              <a:t>Pangeo Galaxy Tools for fully </a:t>
            </a:r>
            <a:r>
              <a:rPr lang="en-GB" sz="1500" b="1">
                <a:latin typeface="Open Sans"/>
                <a:ea typeface="Open Sans"/>
                <a:cs typeface="Open Sans"/>
                <a:sym typeface="Open Sans"/>
              </a:rPr>
              <a:t>automated workflows</a:t>
            </a:r>
            <a:r>
              <a:rPr lang="en-GB" sz="1500">
                <a:latin typeface="Open Sans"/>
                <a:ea typeface="Open Sans"/>
                <a:cs typeface="Open Sans"/>
                <a:sym typeface="Open Sans"/>
              </a:rPr>
              <a:t>; </a:t>
            </a:r>
            <a:endParaRPr sz="1500">
              <a:latin typeface="Open Sans"/>
              <a:ea typeface="Open Sans"/>
              <a:cs typeface="Open Sans"/>
              <a:sym typeface="Open Sans"/>
            </a:endParaRPr>
          </a:p>
          <a:p>
            <a:pPr marL="457200" lvl="0" indent="-3238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Font typeface="Open Sans"/>
              <a:buChar char="➔"/>
            </a:pPr>
            <a:r>
              <a:rPr lang="en-GB" sz="1500" b="1">
                <a:latin typeface="Open Sans"/>
                <a:ea typeface="Open Sans"/>
                <a:cs typeface="Open Sans"/>
                <a:sym typeface="Open Sans"/>
              </a:rPr>
              <a:t>GUI </a:t>
            </a:r>
            <a:r>
              <a:rPr lang="en-GB" sz="1500">
                <a:latin typeface="Open Sans"/>
                <a:ea typeface="Open Sans"/>
                <a:cs typeface="Open Sans"/>
                <a:sym typeface="Open Sans"/>
              </a:rPr>
              <a:t>for users with </a:t>
            </a:r>
            <a:r>
              <a:rPr lang="en-GB" sz="1500" b="1">
                <a:latin typeface="Open Sans"/>
                <a:ea typeface="Open Sans"/>
                <a:cs typeface="Open Sans"/>
                <a:sym typeface="Open Sans"/>
              </a:rPr>
              <a:t>no programming skills</a:t>
            </a:r>
            <a:r>
              <a:rPr lang="en-GB" sz="1500">
                <a:latin typeface="Open Sans"/>
                <a:ea typeface="Open Sans"/>
                <a:cs typeface="Open Sans"/>
                <a:sym typeface="Open Sans"/>
              </a:rPr>
              <a:t>; </a:t>
            </a:r>
            <a:endParaRPr sz="1500">
              <a:latin typeface="Open Sans"/>
              <a:ea typeface="Open Sans"/>
              <a:cs typeface="Open Sans"/>
              <a:sym typeface="Open Sans"/>
            </a:endParaRPr>
          </a:p>
          <a:p>
            <a:pPr marL="457200" lvl="0" indent="-3238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Font typeface="Open Sans"/>
              <a:buChar char="➔"/>
            </a:pPr>
            <a:r>
              <a:rPr lang="en-GB" sz="1500">
                <a:latin typeface="Open Sans"/>
                <a:ea typeface="Open Sans"/>
                <a:cs typeface="Open Sans"/>
                <a:sym typeface="Open Sans"/>
              </a:rPr>
              <a:t>Self-Paced </a:t>
            </a:r>
            <a:r>
              <a:rPr lang="en-GB" sz="1500" b="1">
                <a:latin typeface="Open Sans"/>
                <a:ea typeface="Open Sans"/>
                <a:cs typeface="Open Sans"/>
                <a:sym typeface="Open Sans"/>
              </a:rPr>
              <a:t>Learning material </a:t>
            </a:r>
            <a:r>
              <a:rPr lang="en-GB" sz="1500">
                <a:latin typeface="Open Sans"/>
                <a:ea typeface="Open Sans"/>
                <a:cs typeface="Open Sans"/>
                <a:sym typeface="Open Sans"/>
              </a:rPr>
              <a:t>and organisation of online training events with the Galaxy Training Network;</a:t>
            </a:r>
            <a:endParaRPr sz="1500">
              <a:latin typeface="Open Sans"/>
              <a:ea typeface="Open Sans"/>
              <a:cs typeface="Open Sans"/>
              <a:sym typeface="Open Sans"/>
            </a:endParaRPr>
          </a:p>
          <a:p>
            <a:pPr marL="457200" lvl="0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Open Sans"/>
              <a:buChar char="➔"/>
            </a:pPr>
            <a:r>
              <a:rPr lang="en-GB" sz="1500" b="1">
                <a:latin typeface="Open Sans"/>
                <a:ea typeface="Open Sans"/>
                <a:cs typeface="Open Sans"/>
                <a:sym typeface="Open Sans"/>
              </a:rPr>
              <a:t>Training Infrastructure as a Service</a:t>
            </a:r>
            <a:r>
              <a:rPr lang="en-GB" sz="1500"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GB" sz="150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is a free and ready to use with private queues where only training’s jobs run</a:t>
            </a:r>
            <a:r>
              <a:rPr lang="en-GB" sz="160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.</a:t>
            </a:r>
            <a:endParaRPr sz="1600"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144" name="Google Shape;144;p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590563" y="4486775"/>
            <a:ext cx="1204172" cy="2881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5" name="Google Shape;145;p26"/>
          <p:cNvPicPr preferRelativeResize="0"/>
          <p:nvPr/>
        </p:nvPicPr>
        <p:blipFill rotWithShape="1">
          <a:blip r:embed="rId4">
            <a:alphaModFix/>
          </a:blip>
          <a:srcRect l="6210" t="-4160" r="6201" b="16571"/>
          <a:stretch/>
        </p:blipFill>
        <p:spPr>
          <a:xfrm>
            <a:off x="6533025" y="1736200"/>
            <a:ext cx="2425299" cy="3341302"/>
          </a:xfrm>
          <a:prstGeom prst="rect">
            <a:avLst/>
          </a:prstGeom>
          <a:noFill/>
          <a:ln>
            <a:noFill/>
          </a:ln>
        </p:spPr>
      </p:pic>
      <p:pic>
        <p:nvPicPr>
          <p:cNvPr id="146" name="Google Shape;146;p2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111339" y="67825"/>
            <a:ext cx="1896260" cy="670801"/>
          </a:xfrm>
          <a:prstGeom prst="rect">
            <a:avLst/>
          </a:prstGeom>
          <a:noFill/>
          <a:ln>
            <a:noFill/>
          </a:ln>
        </p:spPr>
      </p:pic>
      <p:pic>
        <p:nvPicPr>
          <p:cNvPr id="147" name="Google Shape;147;p26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5416113" y="3308675"/>
            <a:ext cx="1116902" cy="1116902"/>
          </a:xfrm>
          <a:prstGeom prst="rect">
            <a:avLst/>
          </a:prstGeom>
          <a:noFill/>
          <a:ln>
            <a:noFill/>
          </a:ln>
        </p:spPr>
      </p:pic>
      <p:sp>
        <p:nvSpPr>
          <p:cNvPr id="148" name="Google Shape;148;p26"/>
          <p:cNvSpPr txBox="1"/>
          <p:nvPr/>
        </p:nvSpPr>
        <p:spPr>
          <a:xfrm>
            <a:off x="122275" y="1377513"/>
            <a:ext cx="6745800" cy="42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just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lang="en-GB" sz="170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Galaxy open-source platform for FAIR data analysis offers:</a:t>
            </a:r>
            <a:endParaRPr sz="1300"/>
          </a:p>
        </p:txBody>
      </p:sp>
      <p:pic>
        <p:nvPicPr>
          <p:cNvPr id="149" name="Google Shape;149;p26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8480944" y="4890337"/>
            <a:ext cx="601931" cy="187163"/>
          </a:xfrm>
          <a:prstGeom prst="rect">
            <a:avLst/>
          </a:prstGeom>
          <a:noFill/>
          <a:ln>
            <a:noFill/>
          </a:ln>
        </p:spPr>
      </p:pic>
      <p:pic>
        <p:nvPicPr>
          <p:cNvPr id="150" name="Google Shape;150;p26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6195725" y="941350"/>
            <a:ext cx="2887150" cy="1369649"/>
          </a:xfrm>
          <a:prstGeom prst="rect">
            <a:avLst/>
          </a:prstGeom>
          <a:noFill/>
          <a:ln>
            <a:noFill/>
          </a:ln>
        </p:spPr>
      </p:pic>
      <p:pic>
        <p:nvPicPr>
          <p:cNvPr id="151" name="Google Shape;151;p26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5011319" y="1956700"/>
            <a:ext cx="1908992" cy="1102088"/>
          </a:xfrm>
          <a:prstGeom prst="rect">
            <a:avLst/>
          </a:prstGeom>
          <a:noFill/>
          <a:ln>
            <a:noFill/>
          </a:ln>
        </p:spPr>
      </p:pic>
      <p:pic>
        <p:nvPicPr>
          <p:cNvPr id="152" name="Google Shape;152;p26"/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5009887" y="2644826"/>
            <a:ext cx="365367" cy="4287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27"/>
          <p:cNvSpPr txBox="1"/>
          <p:nvPr/>
        </p:nvSpPr>
        <p:spPr>
          <a:xfrm>
            <a:off x="359975" y="67825"/>
            <a:ext cx="8346000" cy="67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500" i="1">
                <a:solidFill>
                  <a:srgbClr val="000000"/>
                </a:solidFill>
              </a:rPr>
              <a:t>From Jupyter Notebooks to Galaxy Tools</a:t>
            </a:r>
            <a:endParaRPr sz="2500" i="1">
              <a:solidFill>
                <a:srgbClr val="000000"/>
              </a:solidFill>
            </a:endParaRPr>
          </a:p>
        </p:txBody>
      </p:sp>
      <p:pic>
        <p:nvPicPr>
          <p:cNvPr id="158" name="Google Shape;158;p27"/>
          <p:cNvPicPr preferRelativeResize="0"/>
          <p:nvPr/>
        </p:nvPicPr>
        <p:blipFill rotWithShape="1">
          <a:blip r:embed="rId3">
            <a:alphaModFix/>
          </a:blip>
          <a:srcRect t="161" b="-825"/>
          <a:stretch/>
        </p:blipFill>
        <p:spPr>
          <a:xfrm>
            <a:off x="2544500" y="1718070"/>
            <a:ext cx="2808853" cy="2917667"/>
          </a:xfrm>
          <a:prstGeom prst="rect">
            <a:avLst/>
          </a:prstGeom>
          <a:noFill/>
          <a:ln>
            <a:noFill/>
          </a:ln>
        </p:spPr>
      </p:pic>
      <p:pic>
        <p:nvPicPr>
          <p:cNvPr id="159" name="Google Shape;159;p2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486016" y="2231844"/>
            <a:ext cx="2517202" cy="2347321"/>
          </a:xfrm>
          <a:prstGeom prst="rect">
            <a:avLst/>
          </a:prstGeom>
          <a:noFill/>
          <a:ln>
            <a:noFill/>
          </a:ln>
        </p:spPr>
      </p:pic>
      <p:sp>
        <p:nvSpPr>
          <p:cNvPr id="160" name="Google Shape;160;p27"/>
          <p:cNvSpPr/>
          <p:nvPr/>
        </p:nvSpPr>
        <p:spPr>
          <a:xfrm>
            <a:off x="2552033" y="3736196"/>
            <a:ext cx="2801400" cy="980100"/>
          </a:xfrm>
          <a:prstGeom prst="rect">
            <a:avLst/>
          </a:prstGeom>
          <a:solidFill>
            <a:srgbClr val="C9A6E4">
              <a:alpha val="29800"/>
            </a:srgbClr>
          </a:solidFill>
          <a:ln w="25400" cap="flat" cmpd="sng">
            <a:solidFill>
              <a:srgbClr val="9279A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600">
                <a:solidFill>
                  <a:srgbClr val="692D97"/>
                </a:solidFill>
                <a:latin typeface="Asset"/>
                <a:ea typeface="Asset"/>
                <a:cs typeface="Asset"/>
                <a:sym typeface="Asset"/>
              </a:rPr>
              <a:t></a:t>
            </a:r>
            <a:endParaRPr sz="3600">
              <a:solidFill>
                <a:srgbClr val="692D97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1" name="Google Shape;161;p27"/>
          <p:cNvSpPr/>
          <p:nvPr/>
        </p:nvSpPr>
        <p:spPr>
          <a:xfrm>
            <a:off x="2544501" y="2310751"/>
            <a:ext cx="2808900" cy="958800"/>
          </a:xfrm>
          <a:prstGeom prst="rect">
            <a:avLst/>
          </a:prstGeom>
          <a:solidFill>
            <a:srgbClr val="88A9D9">
              <a:alpha val="29800"/>
            </a:srgbClr>
          </a:solidFill>
          <a:ln w="25400" cap="flat" cmpd="sng">
            <a:solidFill>
              <a:srgbClr val="637B9E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600">
                <a:solidFill>
                  <a:srgbClr val="2A4F85"/>
                </a:solidFill>
                <a:latin typeface="Asset"/>
                <a:ea typeface="Asset"/>
                <a:cs typeface="Asset"/>
                <a:sym typeface="Asset"/>
              </a:rPr>
              <a:t></a:t>
            </a:r>
            <a:endParaRPr sz="3600">
              <a:solidFill>
                <a:srgbClr val="2A4F85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2" name="Google Shape;162;p27"/>
          <p:cNvSpPr/>
          <p:nvPr/>
        </p:nvSpPr>
        <p:spPr>
          <a:xfrm>
            <a:off x="2552032" y="1668755"/>
            <a:ext cx="2801400" cy="574200"/>
          </a:xfrm>
          <a:prstGeom prst="rect">
            <a:avLst/>
          </a:prstGeom>
          <a:solidFill>
            <a:srgbClr val="6FD596">
              <a:alpha val="29800"/>
            </a:srgbClr>
          </a:solidFill>
          <a:ln w="25400" cap="flat" cmpd="sng">
            <a:solidFill>
              <a:srgbClr val="519B6D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600">
                <a:solidFill>
                  <a:srgbClr val="028152"/>
                </a:solidFill>
                <a:latin typeface="Asset"/>
                <a:ea typeface="Asset"/>
                <a:cs typeface="Asset"/>
                <a:sym typeface="Asset"/>
              </a:rPr>
              <a:t></a:t>
            </a:r>
            <a:endParaRPr sz="3600">
              <a:solidFill>
                <a:srgbClr val="02815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3" name="Google Shape;163;p27"/>
          <p:cNvSpPr/>
          <p:nvPr/>
        </p:nvSpPr>
        <p:spPr>
          <a:xfrm>
            <a:off x="7216370" y="2252978"/>
            <a:ext cx="879600" cy="286500"/>
          </a:xfrm>
          <a:prstGeom prst="rect">
            <a:avLst/>
          </a:prstGeom>
          <a:solidFill>
            <a:srgbClr val="6FD596">
              <a:alpha val="29800"/>
            </a:srgbClr>
          </a:solidFill>
          <a:ln w="25400" cap="flat" cmpd="sng">
            <a:solidFill>
              <a:srgbClr val="519B6D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400">
                <a:solidFill>
                  <a:srgbClr val="028152"/>
                </a:solidFill>
                <a:latin typeface="Asset"/>
                <a:ea typeface="Asset"/>
                <a:cs typeface="Asset"/>
                <a:sym typeface="Asset"/>
              </a:rPr>
              <a:t></a:t>
            </a:r>
            <a:endParaRPr sz="2400">
              <a:solidFill>
                <a:srgbClr val="02815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4" name="Google Shape;164;p27"/>
          <p:cNvSpPr/>
          <p:nvPr/>
        </p:nvSpPr>
        <p:spPr>
          <a:xfrm>
            <a:off x="8096147" y="2564881"/>
            <a:ext cx="825000" cy="699900"/>
          </a:xfrm>
          <a:prstGeom prst="rect">
            <a:avLst/>
          </a:prstGeom>
          <a:solidFill>
            <a:srgbClr val="88A9D9">
              <a:alpha val="29800"/>
            </a:srgbClr>
          </a:solidFill>
          <a:ln w="25400" cap="flat" cmpd="sng">
            <a:solidFill>
              <a:srgbClr val="637B9E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400">
                <a:solidFill>
                  <a:srgbClr val="2A4F85"/>
                </a:solidFill>
                <a:latin typeface="Asset"/>
                <a:ea typeface="Asset"/>
                <a:cs typeface="Asset"/>
                <a:sym typeface="Asset"/>
              </a:rPr>
              <a:t></a:t>
            </a:r>
            <a:endParaRPr sz="16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5" name="Google Shape;165;p27"/>
          <p:cNvSpPr/>
          <p:nvPr/>
        </p:nvSpPr>
        <p:spPr>
          <a:xfrm>
            <a:off x="7553557" y="3358166"/>
            <a:ext cx="772800" cy="1096800"/>
          </a:xfrm>
          <a:prstGeom prst="rect">
            <a:avLst/>
          </a:prstGeom>
          <a:solidFill>
            <a:srgbClr val="C9A6E4">
              <a:alpha val="29800"/>
            </a:srgbClr>
          </a:solidFill>
          <a:ln w="25400" cap="flat" cmpd="sng">
            <a:solidFill>
              <a:srgbClr val="9279A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400">
                <a:solidFill>
                  <a:srgbClr val="692D97"/>
                </a:solidFill>
                <a:latin typeface="Asset"/>
                <a:ea typeface="Asset"/>
                <a:cs typeface="Asset"/>
                <a:sym typeface="Asset"/>
              </a:rPr>
              <a:t></a:t>
            </a:r>
            <a:endParaRPr sz="24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6" name="Google Shape;166;p27"/>
          <p:cNvSpPr txBox="1"/>
          <p:nvPr/>
        </p:nvSpPr>
        <p:spPr>
          <a:xfrm>
            <a:off x="2739214" y="1012039"/>
            <a:ext cx="2461800" cy="52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latin typeface="Open Sans"/>
                <a:ea typeface="Open Sans"/>
                <a:cs typeface="Open Sans"/>
                <a:sym typeface="Open Sans"/>
              </a:rPr>
              <a:t>One Jupyter Notebook is turned into one script</a:t>
            </a:r>
            <a:endParaRPr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67" name="Google Shape;167;p27"/>
          <p:cNvSpPr txBox="1"/>
          <p:nvPr/>
        </p:nvSpPr>
        <p:spPr>
          <a:xfrm>
            <a:off x="6637200" y="1142650"/>
            <a:ext cx="2354400" cy="95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Several </a:t>
            </a:r>
            <a:r>
              <a:rPr lang="en-GB">
                <a:latin typeface="Open Sans"/>
                <a:ea typeface="Open Sans"/>
                <a:cs typeface="Open Sans"/>
                <a:sym typeface="Open Sans"/>
              </a:rPr>
              <a:t>atomic </a:t>
            </a:r>
            <a:r>
              <a:rPr lang="en-GB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scripts </a:t>
            </a:r>
            <a:r>
              <a:rPr lang="en-GB">
                <a:latin typeface="Open Sans"/>
                <a:ea typeface="Open Sans"/>
                <a:cs typeface="Open Sans"/>
                <a:sym typeface="Open Sans"/>
              </a:rPr>
              <a:t>from which generic and fully annotated Galaxy Tools</a:t>
            </a:r>
            <a:r>
              <a:rPr lang="en-GB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are created</a:t>
            </a:r>
            <a:endParaRPr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168" name="Google Shape;168;p27" descr="C:\Users\royau\AppData\Local\Microsoft\Windows\INetCache\IE\YZK0ALHE\Thinking-v1[1].png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5509500" y="2616250"/>
            <a:ext cx="685075" cy="6533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69" name="Google Shape;169;p27"/>
          <p:cNvCxnSpPr/>
          <p:nvPr/>
        </p:nvCxnSpPr>
        <p:spPr>
          <a:xfrm>
            <a:off x="5509500" y="3417100"/>
            <a:ext cx="905100" cy="0"/>
          </a:xfrm>
          <a:prstGeom prst="straightConnector1">
            <a:avLst/>
          </a:prstGeom>
          <a:noFill/>
          <a:ln w="38100" cap="flat" cmpd="sng">
            <a:solidFill>
              <a:srgbClr val="69D291"/>
            </a:solidFill>
            <a:prstDash val="solid"/>
            <a:round/>
            <a:headEnd type="none" w="sm" len="sm"/>
            <a:tailEnd type="stealth" w="med" len="med"/>
          </a:ln>
        </p:spPr>
      </p:cxnSp>
      <p:pic>
        <p:nvPicPr>
          <p:cNvPr id="170" name="Google Shape;170;p27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8480944" y="4890337"/>
            <a:ext cx="601931" cy="187163"/>
          </a:xfrm>
          <a:prstGeom prst="rect">
            <a:avLst/>
          </a:prstGeom>
          <a:noFill/>
          <a:ln>
            <a:noFill/>
          </a:ln>
        </p:spPr>
      </p:pic>
      <p:sp>
        <p:nvSpPr>
          <p:cNvPr id="171" name="Google Shape;171;p27"/>
          <p:cNvSpPr txBox="1"/>
          <p:nvPr/>
        </p:nvSpPr>
        <p:spPr>
          <a:xfrm>
            <a:off x="40749" y="4841675"/>
            <a:ext cx="4476900" cy="26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100" i="1">
                <a:latin typeface="Calibri"/>
                <a:ea typeface="Calibri"/>
                <a:cs typeface="Calibri"/>
                <a:sym typeface="Calibri"/>
              </a:rPr>
              <a:t>Slide adapted from Coline Royaux, Natural History Museum, France.</a:t>
            </a:r>
            <a:endParaRPr sz="1100" i="1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72" name="Google Shape;172;p27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212962" y="2357600"/>
            <a:ext cx="1466850" cy="13555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73" name="Google Shape;173;p27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205375" y="3400825"/>
            <a:ext cx="431300" cy="226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4" name="Google Shape;174;p27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1029420" y="3427500"/>
            <a:ext cx="483414" cy="198318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75" name="Google Shape;175;p27"/>
          <p:cNvCxnSpPr>
            <a:stCxn id="172" idx="2"/>
            <a:endCxn id="176" idx="0"/>
          </p:cNvCxnSpPr>
          <p:nvPr/>
        </p:nvCxnSpPr>
        <p:spPr>
          <a:xfrm>
            <a:off x="946388" y="3713125"/>
            <a:ext cx="566400" cy="401700"/>
          </a:xfrm>
          <a:prstGeom prst="straightConnector1">
            <a:avLst/>
          </a:prstGeom>
          <a:noFill/>
          <a:ln w="28575" cap="flat" cmpd="sng">
            <a:solidFill>
              <a:srgbClr val="212121"/>
            </a:solidFill>
            <a:prstDash val="dot"/>
            <a:round/>
            <a:headEnd type="none" w="sm" len="sm"/>
            <a:tailEnd type="none" w="sm" len="sm"/>
          </a:ln>
        </p:spPr>
      </p:cxnSp>
      <p:cxnSp>
        <p:nvCxnSpPr>
          <p:cNvPr id="177" name="Google Shape;177;p27"/>
          <p:cNvCxnSpPr>
            <a:stCxn id="172" idx="2"/>
            <a:endCxn id="178" idx="1"/>
          </p:cNvCxnSpPr>
          <p:nvPr/>
        </p:nvCxnSpPr>
        <p:spPr>
          <a:xfrm>
            <a:off x="946388" y="3713125"/>
            <a:ext cx="10200" cy="489600"/>
          </a:xfrm>
          <a:prstGeom prst="straightConnector1">
            <a:avLst/>
          </a:prstGeom>
          <a:noFill/>
          <a:ln w="28575" cap="flat" cmpd="sng">
            <a:solidFill>
              <a:srgbClr val="212121"/>
            </a:solidFill>
            <a:prstDash val="dot"/>
            <a:round/>
            <a:headEnd type="none" w="sm" len="sm"/>
            <a:tailEnd type="none" w="sm" len="sm"/>
          </a:ln>
        </p:spPr>
      </p:cxnSp>
      <p:cxnSp>
        <p:nvCxnSpPr>
          <p:cNvPr id="179" name="Google Shape;179;p27"/>
          <p:cNvCxnSpPr>
            <a:endCxn id="180" idx="0"/>
          </p:cNvCxnSpPr>
          <p:nvPr/>
        </p:nvCxnSpPr>
        <p:spPr>
          <a:xfrm flipH="1">
            <a:off x="300123" y="3775062"/>
            <a:ext cx="605400" cy="346200"/>
          </a:xfrm>
          <a:prstGeom prst="straightConnector1">
            <a:avLst/>
          </a:prstGeom>
          <a:noFill/>
          <a:ln w="28575" cap="flat" cmpd="sng">
            <a:solidFill>
              <a:srgbClr val="212121"/>
            </a:solidFill>
            <a:prstDash val="dot"/>
            <a:round/>
            <a:headEnd type="none" w="sm" len="sm"/>
            <a:tailEnd type="none" w="sm" len="sm"/>
          </a:ln>
        </p:spPr>
      </p:cxnSp>
      <p:pic>
        <p:nvPicPr>
          <p:cNvPr id="181" name="Google Shape;181;p27"/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1656417" y="4154833"/>
            <a:ext cx="166708" cy="176288"/>
          </a:xfrm>
          <a:prstGeom prst="rect">
            <a:avLst/>
          </a:prstGeom>
          <a:noFill/>
          <a:ln>
            <a:noFill/>
          </a:ln>
        </p:spPr>
      </p:pic>
      <p:pic>
        <p:nvPicPr>
          <p:cNvPr id="176" name="Google Shape;176;p27"/>
          <p:cNvPicPr preferRelativeResize="0"/>
          <p:nvPr/>
        </p:nvPicPr>
        <p:blipFill rotWithShape="1">
          <a:blip r:embed="rId11">
            <a:alphaModFix/>
          </a:blip>
          <a:srcRect/>
          <a:stretch/>
        </p:blipFill>
        <p:spPr>
          <a:xfrm>
            <a:off x="1385407" y="4114783"/>
            <a:ext cx="254842" cy="225957"/>
          </a:xfrm>
          <a:prstGeom prst="rect">
            <a:avLst/>
          </a:prstGeom>
          <a:noFill/>
          <a:ln>
            <a:noFill/>
          </a:ln>
        </p:spPr>
      </p:pic>
      <p:pic>
        <p:nvPicPr>
          <p:cNvPr id="182" name="Google Shape;182;p27"/>
          <p:cNvPicPr preferRelativeResize="0"/>
          <p:nvPr/>
        </p:nvPicPr>
        <p:blipFill rotWithShape="1">
          <a:blip r:embed="rId12">
            <a:alphaModFix/>
          </a:blip>
          <a:srcRect/>
          <a:stretch/>
        </p:blipFill>
        <p:spPr>
          <a:xfrm>
            <a:off x="1446696" y="4215113"/>
            <a:ext cx="137912" cy="143084"/>
          </a:xfrm>
          <a:prstGeom prst="rect">
            <a:avLst/>
          </a:prstGeom>
          <a:noFill/>
          <a:ln>
            <a:noFill/>
          </a:ln>
        </p:spPr>
      </p:pic>
      <p:pic>
        <p:nvPicPr>
          <p:cNvPr id="183" name="Google Shape;183;p27"/>
          <p:cNvPicPr preferRelativeResize="0"/>
          <p:nvPr/>
        </p:nvPicPr>
        <p:blipFill rotWithShape="1">
          <a:blip r:embed="rId11">
            <a:alphaModFix/>
          </a:blip>
          <a:srcRect/>
          <a:stretch/>
        </p:blipFill>
        <p:spPr>
          <a:xfrm>
            <a:off x="828482" y="4137698"/>
            <a:ext cx="235822" cy="225952"/>
          </a:xfrm>
          <a:prstGeom prst="rect">
            <a:avLst/>
          </a:prstGeom>
          <a:noFill/>
          <a:ln>
            <a:noFill/>
          </a:ln>
        </p:spPr>
      </p:pic>
      <p:pic>
        <p:nvPicPr>
          <p:cNvPr id="178" name="Google Shape;178;p27"/>
          <p:cNvPicPr preferRelativeResize="0"/>
          <p:nvPr/>
        </p:nvPicPr>
        <p:blipFill rotWithShape="1">
          <a:blip r:embed="rId13">
            <a:alphaModFix/>
          </a:blip>
          <a:srcRect/>
          <a:stretch/>
        </p:blipFill>
        <p:spPr>
          <a:xfrm>
            <a:off x="956697" y="4161215"/>
            <a:ext cx="309504" cy="83122"/>
          </a:xfrm>
          <a:prstGeom prst="rect">
            <a:avLst/>
          </a:prstGeom>
          <a:noFill/>
          <a:ln>
            <a:noFill/>
          </a:ln>
        </p:spPr>
      </p:pic>
      <p:pic>
        <p:nvPicPr>
          <p:cNvPr id="184" name="Google Shape;184;p27"/>
          <p:cNvPicPr preferRelativeResize="0"/>
          <p:nvPr/>
        </p:nvPicPr>
        <p:blipFill rotWithShape="1">
          <a:blip r:embed="rId14">
            <a:alphaModFix/>
          </a:blip>
          <a:srcRect/>
          <a:stretch/>
        </p:blipFill>
        <p:spPr>
          <a:xfrm>
            <a:off x="1070102" y="4264721"/>
            <a:ext cx="127618" cy="86715"/>
          </a:xfrm>
          <a:prstGeom prst="rect">
            <a:avLst/>
          </a:prstGeom>
          <a:noFill/>
          <a:ln>
            <a:noFill/>
          </a:ln>
        </p:spPr>
      </p:pic>
      <p:pic>
        <p:nvPicPr>
          <p:cNvPr id="185" name="Google Shape;185;p27"/>
          <p:cNvPicPr preferRelativeResize="0"/>
          <p:nvPr/>
        </p:nvPicPr>
        <p:blipFill rotWithShape="1">
          <a:blip r:embed="rId15">
            <a:alphaModFix/>
          </a:blip>
          <a:srcRect/>
          <a:stretch/>
        </p:blipFill>
        <p:spPr>
          <a:xfrm>
            <a:off x="436905" y="4183186"/>
            <a:ext cx="170563" cy="90590"/>
          </a:xfrm>
          <a:prstGeom prst="rect">
            <a:avLst/>
          </a:prstGeom>
          <a:noFill/>
          <a:ln>
            <a:noFill/>
          </a:ln>
        </p:spPr>
      </p:pic>
      <p:pic>
        <p:nvPicPr>
          <p:cNvPr id="180" name="Google Shape;180;p27"/>
          <p:cNvPicPr preferRelativeResize="0"/>
          <p:nvPr/>
        </p:nvPicPr>
        <p:blipFill rotWithShape="1">
          <a:blip r:embed="rId11">
            <a:alphaModFix/>
          </a:blip>
          <a:srcRect/>
          <a:stretch/>
        </p:blipFill>
        <p:spPr>
          <a:xfrm>
            <a:off x="169750" y="4121262"/>
            <a:ext cx="260747" cy="226694"/>
          </a:xfrm>
          <a:prstGeom prst="rect">
            <a:avLst/>
          </a:prstGeom>
          <a:noFill/>
          <a:ln>
            <a:noFill/>
          </a:ln>
        </p:spPr>
      </p:pic>
      <p:pic>
        <p:nvPicPr>
          <p:cNvPr id="186" name="Google Shape;186;p27"/>
          <p:cNvPicPr preferRelativeResize="0"/>
          <p:nvPr/>
        </p:nvPicPr>
        <p:blipFill rotWithShape="1">
          <a:blip r:embed="rId16">
            <a:alphaModFix/>
          </a:blip>
          <a:srcRect/>
          <a:stretch/>
        </p:blipFill>
        <p:spPr>
          <a:xfrm>
            <a:off x="230184" y="4221483"/>
            <a:ext cx="127120" cy="130906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87" name="Google Shape;187;p27"/>
          <p:cNvCxnSpPr/>
          <p:nvPr/>
        </p:nvCxnSpPr>
        <p:spPr>
          <a:xfrm>
            <a:off x="1816811" y="3442499"/>
            <a:ext cx="514500" cy="0"/>
          </a:xfrm>
          <a:prstGeom prst="straightConnector1">
            <a:avLst/>
          </a:prstGeom>
          <a:noFill/>
          <a:ln w="38100" cap="flat" cmpd="sng">
            <a:solidFill>
              <a:srgbClr val="69D291"/>
            </a:solidFill>
            <a:prstDash val="solid"/>
            <a:round/>
            <a:headEnd type="none" w="sm" len="sm"/>
            <a:tailEnd type="stealth" w="med" len="med"/>
          </a:ln>
        </p:spPr>
      </p:cxnSp>
      <p:sp>
        <p:nvSpPr>
          <p:cNvPr id="188" name="Google Shape;188;p27"/>
          <p:cNvSpPr txBox="1"/>
          <p:nvPr/>
        </p:nvSpPr>
        <p:spPr>
          <a:xfrm>
            <a:off x="63338" y="1258225"/>
            <a:ext cx="1766100" cy="78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500">
                <a:latin typeface="Open Sans"/>
                <a:ea typeface="Open Sans"/>
                <a:cs typeface="Open Sans"/>
                <a:sym typeface="Open Sans"/>
              </a:rPr>
              <a:t>Create a Jupyter </a:t>
            </a:r>
            <a:r>
              <a:rPr lang="en-GB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Python/R/Julia</a:t>
            </a:r>
            <a:r>
              <a:rPr lang="en-GB" sz="1500">
                <a:latin typeface="Open Sans"/>
                <a:ea typeface="Open Sans"/>
                <a:cs typeface="Open Sans"/>
                <a:sym typeface="Open Sans"/>
              </a:rPr>
              <a:t> Notebook</a:t>
            </a:r>
            <a:endParaRPr sz="1500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89" name="Google Shape;189;p27"/>
          <p:cNvSpPr txBox="1"/>
          <p:nvPr/>
        </p:nvSpPr>
        <p:spPr>
          <a:xfrm>
            <a:off x="340250" y="1951375"/>
            <a:ext cx="1289700" cy="38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rPr lang="en-GB" sz="1300" b="0" i="0" u="sng" strike="noStrike" cap="none">
                <a:solidFill>
                  <a:srgbClr val="0563C1"/>
                </a:solidFill>
                <a:latin typeface="Arial"/>
                <a:ea typeface="Arial"/>
                <a:cs typeface="Arial"/>
                <a:sym typeface="Arial"/>
                <a:hlinkClick r:id="rId17">
                  <a:extLst>
                    <a:ext uri="{A12FA001-AC4F-418D-AE19-62706E023703}">
                      <ahyp:hlinkClr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val="tx"/>
                    </a:ext>
                  </a:extLst>
                </a:hlinkClick>
              </a:rPr>
              <a:t>Galaxy Europe</a:t>
            </a:r>
            <a:endParaRPr sz="13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90" name="Google Shape;190;p27"/>
          <p:cNvPicPr preferRelativeResize="0"/>
          <p:nvPr/>
        </p:nvPicPr>
        <p:blipFill>
          <a:blip r:embed="rId18">
            <a:alphaModFix/>
          </a:blip>
          <a:stretch>
            <a:fillRect/>
          </a:stretch>
        </p:blipFill>
        <p:spPr>
          <a:xfrm>
            <a:off x="7111339" y="67825"/>
            <a:ext cx="1896260" cy="670801"/>
          </a:xfrm>
          <a:prstGeom prst="rect">
            <a:avLst/>
          </a:prstGeom>
          <a:noFill/>
          <a:ln>
            <a:noFill/>
          </a:ln>
        </p:spPr>
      </p:pic>
      <p:pic>
        <p:nvPicPr>
          <p:cNvPr id="191" name="Google Shape;191;p27"/>
          <p:cNvPicPr preferRelativeResize="0"/>
          <p:nvPr/>
        </p:nvPicPr>
        <p:blipFill rotWithShape="1">
          <a:blip r:embed="rId19">
            <a:alphaModFix/>
          </a:blip>
          <a:srcRect/>
          <a:stretch/>
        </p:blipFill>
        <p:spPr>
          <a:xfrm>
            <a:off x="303113" y="2994033"/>
            <a:ext cx="235825" cy="27674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p28"/>
          <p:cNvSpPr txBox="1"/>
          <p:nvPr/>
        </p:nvSpPr>
        <p:spPr>
          <a:xfrm>
            <a:off x="264150" y="112150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 lnSpcReduction="1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800">
                <a:solidFill>
                  <a:srgbClr val="000000"/>
                </a:solidFill>
              </a:rPr>
              <a:t>Biodiversity use case</a:t>
            </a:r>
            <a:endParaRPr sz="2800">
              <a:solidFill>
                <a:srgbClr val="000000"/>
              </a:solidFill>
            </a:endParaRPr>
          </a:p>
        </p:txBody>
      </p:sp>
      <p:sp>
        <p:nvSpPr>
          <p:cNvPr id="197" name="Google Shape;197;p28"/>
          <p:cNvSpPr txBox="1"/>
          <p:nvPr/>
        </p:nvSpPr>
        <p:spPr>
          <a:xfrm>
            <a:off x="105300" y="1236600"/>
            <a:ext cx="3502200" cy="274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rgbClr val="595959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   A “Classical” data processing:</a:t>
            </a:r>
            <a:endParaRPr>
              <a:solidFill>
                <a:srgbClr val="595959"/>
              </a:solidFill>
              <a:latin typeface="Open Sans SemiBold"/>
              <a:ea typeface="Open Sans SemiBold"/>
              <a:cs typeface="Open Sans SemiBold"/>
              <a:sym typeface="Open Sans SemiBold"/>
            </a:endParaRPr>
          </a:p>
          <a:p>
            <a:pPr marL="457200" lvl="0" indent="-317500" algn="l" rtl="0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Clr>
                <a:srgbClr val="595959"/>
              </a:buClr>
              <a:buSzPts val="1400"/>
              <a:buFont typeface="Open Sans"/>
              <a:buChar char="●"/>
            </a:pPr>
            <a:r>
              <a:rPr lang="en-GB">
                <a:solidFill>
                  <a:srgbClr val="595959"/>
                </a:solidFill>
                <a:latin typeface="Open Sans"/>
                <a:ea typeface="Open Sans"/>
                <a:cs typeface="Open Sans"/>
                <a:sym typeface="Open Sans"/>
              </a:rPr>
              <a:t>Sampling sites information in GIS data file (often shapefile)</a:t>
            </a:r>
            <a:endParaRPr>
              <a:solidFill>
                <a:srgbClr val="595959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457200" lvl="0" indent="-31750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400"/>
              <a:buFont typeface="Open Sans"/>
              <a:buChar char="●"/>
            </a:pPr>
            <a:r>
              <a:rPr lang="en-GB">
                <a:solidFill>
                  <a:srgbClr val="595959"/>
                </a:solidFill>
                <a:latin typeface="Open Sans"/>
                <a:ea typeface="Open Sans"/>
                <a:cs typeface="Open Sans"/>
                <a:sym typeface="Open Sans"/>
              </a:rPr>
              <a:t>Environmental information in netCDF file</a:t>
            </a:r>
            <a:endParaRPr>
              <a:solidFill>
                <a:srgbClr val="595959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457200" lvl="0" indent="0" algn="l" rtl="0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None/>
            </a:pPr>
            <a:endParaRPr sz="100">
              <a:solidFill>
                <a:srgbClr val="595959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457200" lvl="0" indent="-317500" algn="l" rtl="0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Clr>
                <a:srgbClr val="595959"/>
              </a:buClr>
              <a:buSzPts val="1400"/>
              <a:buFont typeface="Open Sans"/>
              <a:buChar char="➔"/>
            </a:pPr>
            <a:r>
              <a:rPr lang="en-GB">
                <a:solidFill>
                  <a:srgbClr val="595959"/>
                </a:solidFill>
                <a:latin typeface="Open Sans"/>
                <a:ea typeface="Open Sans"/>
                <a:cs typeface="Open Sans"/>
                <a:sym typeface="Open Sans"/>
              </a:rPr>
              <a:t>Create a file with environmental information on sampling sites!</a:t>
            </a:r>
            <a:endParaRPr>
              <a:solidFill>
                <a:srgbClr val="595959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457200" lvl="0" indent="-31750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400"/>
              <a:buFont typeface="Open Sans"/>
              <a:buChar char="➔"/>
            </a:pPr>
            <a:r>
              <a:rPr lang="en-GB">
                <a:solidFill>
                  <a:srgbClr val="595959"/>
                </a:solidFill>
                <a:latin typeface="Open Sans"/>
                <a:ea typeface="Open Sans"/>
                <a:cs typeface="Open Sans"/>
                <a:sym typeface="Open Sans"/>
              </a:rPr>
              <a:t>Visualize maps of environmental parameters on sampling sites</a:t>
            </a:r>
            <a:endParaRPr>
              <a:solidFill>
                <a:srgbClr val="595959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198" name="Google Shape;198;p2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607500" y="888650"/>
            <a:ext cx="5488351" cy="3172475"/>
          </a:xfrm>
          <a:prstGeom prst="rect">
            <a:avLst/>
          </a:prstGeom>
          <a:noFill/>
          <a:ln>
            <a:noFill/>
          </a:ln>
        </p:spPr>
      </p:pic>
      <p:sp>
        <p:nvSpPr>
          <p:cNvPr id="199" name="Google Shape;199;p28"/>
          <p:cNvSpPr txBox="1"/>
          <p:nvPr/>
        </p:nvSpPr>
        <p:spPr>
          <a:xfrm>
            <a:off x="105300" y="4171175"/>
            <a:ext cx="9066000" cy="74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rgbClr val="595959"/>
                </a:solidFill>
                <a:latin typeface="Open Sans"/>
                <a:ea typeface="Open Sans"/>
                <a:cs typeface="Open Sans"/>
                <a:sym typeface="Open Sans"/>
              </a:rPr>
              <a:t>Until now: R + QGIS + a lot of manual manipulation</a:t>
            </a:r>
            <a:endParaRPr>
              <a:solidFill>
                <a:srgbClr val="595959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lvl="0" indent="0" algn="l" rtl="0">
              <a:lnSpc>
                <a:spcPct val="95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lang="en-GB">
                <a:solidFill>
                  <a:srgbClr val="595959"/>
                </a:solidFill>
                <a:latin typeface="Open Sans"/>
                <a:ea typeface="Open Sans"/>
                <a:cs typeface="Open Sans"/>
                <a:sym typeface="Open Sans"/>
              </a:rPr>
              <a:t>Now: a </a:t>
            </a:r>
            <a:r>
              <a:rPr lang="en-GB" b="1">
                <a:solidFill>
                  <a:srgbClr val="595959"/>
                </a:solidFill>
                <a:latin typeface="Open Sans"/>
                <a:ea typeface="Open Sans"/>
                <a:cs typeface="Open Sans"/>
                <a:sym typeface="Open Sans"/>
              </a:rPr>
              <a:t>Galaxy workflow</a:t>
            </a:r>
            <a:r>
              <a:rPr lang="en-GB">
                <a:solidFill>
                  <a:srgbClr val="595959"/>
                </a:solidFill>
                <a:latin typeface="Open Sans"/>
                <a:ea typeface="Open Sans"/>
                <a:cs typeface="Open Sans"/>
                <a:sym typeface="Open Sans"/>
              </a:rPr>
              <a:t> mixes scripts, GDAL &amp; Xarray tools making it easily accessible and (re)-runnable.</a:t>
            </a:r>
            <a:endParaRPr>
              <a:solidFill>
                <a:srgbClr val="595959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p29"/>
          <p:cNvSpPr txBox="1"/>
          <p:nvPr/>
        </p:nvSpPr>
        <p:spPr>
          <a:xfrm>
            <a:off x="298850" y="11975"/>
            <a:ext cx="5552700" cy="516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500" i="1">
                <a:solidFill>
                  <a:srgbClr val="000000"/>
                </a:solidFill>
              </a:rPr>
              <a:t>RoHub for FAIR and Open Science </a:t>
            </a:r>
            <a:endParaRPr sz="2500" i="1">
              <a:solidFill>
                <a:srgbClr val="000000"/>
              </a:solidFill>
            </a:endParaRPr>
          </a:p>
        </p:txBody>
      </p:sp>
      <p:pic>
        <p:nvPicPr>
          <p:cNvPr id="205" name="Google Shape;205;p2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480944" y="4890337"/>
            <a:ext cx="601931" cy="187163"/>
          </a:xfrm>
          <a:prstGeom prst="rect">
            <a:avLst/>
          </a:prstGeom>
          <a:noFill/>
          <a:ln>
            <a:noFill/>
          </a:ln>
        </p:spPr>
      </p:pic>
      <p:pic>
        <p:nvPicPr>
          <p:cNvPr id="206" name="Google Shape;206;p29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642371" y="1464664"/>
            <a:ext cx="4768588" cy="3205927"/>
          </a:xfrm>
          <a:prstGeom prst="rect">
            <a:avLst/>
          </a:prstGeom>
          <a:noFill/>
          <a:ln>
            <a:noFill/>
          </a:ln>
        </p:spPr>
      </p:pic>
      <p:pic>
        <p:nvPicPr>
          <p:cNvPr id="207" name="Google Shape;207;p29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3139229" y="4670591"/>
            <a:ext cx="237524" cy="249359"/>
          </a:xfrm>
          <a:prstGeom prst="rect">
            <a:avLst/>
          </a:prstGeom>
          <a:noFill/>
          <a:ln>
            <a:noFill/>
          </a:ln>
        </p:spPr>
      </p:pic>
      <p:pic>
        <p:nvPicPr>
          <p:cNvPr id="208" name="Google Shape;208;p29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3717987" y="4078710"/>
            <a:ext cx="939382" cy="717467"/>
          </a:xfrm>
          <a:prstGeom prst="rect">
            <a:avLst/>
          </a:prstGeom>
          <a:noFill/>
          <a:ln>
            <a:noFill/>
          </a:ln>
        </p:spPr>
      </p:pic>
      <p:pic>
        <p:nvPicPr>
          <p:cNvPr id="209" name="Google Shape;209;p29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6590168" y="1932845"/>
            <a:ext cx="1538564" cy="854446"/>
          </a:xfrm>
          <a:prstGeom prst="rect">
            <a:avLst/>
          </a:prstGeom>
          <a:noFill/>
          <a:ln>
            <a:noFill/>
          </a:ln>
        </p:spPr>
      </p:pic>
      <p:pic>
        <p:nvPicPr>
          <p:cNvPr id="210" name="Google Shape;210;p29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6967410" y="1074850"/>
            <a:ext cx="1300789" cy="917727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11" name="Google Shape;211;p29"/>
          <p:cNvGrpSpPr/>
          <p:nvPr/>
        </p:nvGrpSpPr>
        <p:grpSpPr>
          <a:xfrm>
            <a:off x="6590024" y="1613449"/>
            <a:ext cx="1334094" cy="319379"/>
            <a:chOff x="2040175" y="1017725"/>
            <a:chExt cx="3912300" cy="1089660"/>
          </a:xfrm>
        </p:grpSpPr>
        <p:sp>
          <p:nvSpPr>
            <p:cNvPr id="212" name="Google Shape;212;p29"/>
            <p:cNvSpPr/>
            <p:nvPr/>
          </p:nvSpPr>
          <p:spPr>
            <a:xfrm>
              <a:off x="2040175" y="1017725"/>
              <a:ext cx="3912300" cy="108960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213" name="Google Shape;213;p29"/>
            <p:cNvGrpSpPr/>
            <p:nvPr/>
          </p:nvGrpSpPr>
          <p:grpSpPr>
            <a:xfrm>
              <a:off x="2040178" y="1017725"/>
              <a:ext cx="3912222" cy="1089660"/>
              <a:chOff x="4731453" y="2884175"/>
              <a:chExt cx="3912222" cy="1089660"/>
            </a:xfrm>
          </p:grpSpPr>
          <p:pic>
            <p:nvPicPr>
              <p:cNvPr id="214" name="Google Shape;214;p29"/>
              <p:cNvPicPr preferRelativeResize="0"/>
              <p:nvPr/>
            </p:nvPicPr>
            <p:blipFill rotWithShape="1">
              <a:blip r:embed="rId9">
                <a:alphaModFix/>
              </a:blip>
              <a:srcRect/>
              <a:stretch/>
            </p:blipFill>
            <p:spPr>
              <a:xfrm>
                <a:off x="4731453" y="3063622"/>
                <a:ext cx="822100" cy="730765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215" name="Google Shape;215;p29"/>
              <p:cNvPicPr preferRelativeResize="0"/>
              <p:nvPr/>
            </p:nvPicPr>
            <p:blipFill rotWithShape="1">
              <a:blip r:embed="rId10">
                <a:alphaModFix/>
              </a:blip>
              <a:srcRect/>
              <a:stretch/>
            </p:blipFill>
            <p:spPr>
              <a:xfrm>
                <a:off x="5257125" y="2884175"/>
                <a:ext cx="2743200" cy="1089660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216" name="Google Shape;216;p29"/>
              <p:cNvPicPr preferRelativeResize="0"/>
              <p:nvPr/>
            </p:nvPicPr>
            <p:blipFill rotWithShape="1">
              <a:blip r:embed="rId11">
                <a:alphaModFix/>
              </a:blip>
              <a:srcRect/>
              <a:stretch/>
            </p:blipFill>
            <p:spPr>
              <a:xfrm>
                <a:off x="7821575" y="2925598"/>
                <a:ext cx="822100" cy="942577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</p:grpSp>
      <p:cxnSp>
        <p:nvCxnSpPr>
          <p:cNvPr id="217" name="Google Shape;217;p29"/>
          <p:cNvCxnSpPr>
            <a:stCxn id="209" idx="2"/>
          </p:cNvCxnSpPr>
          <p:nvPr/>
        </p:nvCxnSpPr>
        <p:spPr>
          <a:xfrm rot="5400000">
            <a:off x="4908150" y="1448091"/>
            <a:ext cx="1112100" cy="3790500"/>
          </a:xfrm>
          <a:prstGeom prst="curvedConnector2">
            <a:avLst/>
          </a:prstGeom>
          <a:noFill/>
          <a:ln w="38100" cap="flat" cmpd="sng">
            <a:solidFill>
              <a:srgbClr val="0000FF"/>
            </a:solidFill>
            <a:prstDash val="solid"/>
            <a:round/>
            <a:headEnd type="none" w="sm" len="sm"/>
            <a:tailEnd type="triangle" w="med" len="med"/>
          </a:ln>
        </p:spPr>
      </p:cxnSp>
      <p:pic>
        <p:nvPicPr>
          <p:cNvPr id="218" name="Google Shape;218;p29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1026391" y="2659296"/>
            <a:ext cx="1300789" cy="917727"/>
          </a:xfrm>
          <a:prstGeom prst="rect">
            <a:avLst/>
          </a:prstGeom>
          <a:noFill/>
          <a:ln>
            <a:noFill/>
          </a:ln>
        </p:spPr>
      </p:pic>
      <p:pic>
        <p:nvPicPr>
          <p:cNvPr id="219" name="Google Shape;219;p29"/>
          <p:cNvPicPr preferRelativeResize="0"/>
          <p:nvPr/>
        </p:nvPicPr>
        <p:blipFill rotWithShape="1">
          <a:blip r:embed="rId12">
            <a:alphaModFix/>
          </a:blip>
          <a:srcRect/>
          <a:stretch/>
        </p:blipFill>
        <p:spPr>
          <a:xfrm>
            <a:off x="1399420" y="3016010"/>
            <a:ext cx="320982" cy="204282"/>
          </a:xfrm>
          <a:prstGeom prst="rect">
            <a:avLst/>
          </a:prstGeom>
          <a:noFill/>
          <a:ln>
            <a:noFill/>
          </a:ln>
        </p:spPr>
      </p:pic>
      <p:pic>
        <p:nvPicPr>
          <p:cNvPr id="220" name="Google Shape;220;p29"/>
          <p:cNvPicPr preferRelativeResize="0"/>
          <p:nvPr/>
        </p:nvPicPr>
        <p:blipFill rotWithShape="1">
          <a:blip r:embed="rId13">
            <a:alphaModFix/>
          </a:blip>
          <a:srcRect/>
          <a:stretch/>
        </p:blipFill>
        <p:spPr>
          <a:xfrm>
            <a:off x="1642371" y="2896329"/>
            <a:ext cx="643572" cy="684084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21" name="Google Shape;221;p29"/>
          <p:cNvCxnSpPr/>
          <p:nvPr/>
        </p:nvCxnSpPr>
        <p:spPr>
          <a:xfrm>
            <a:off x="1681129" y="3464927"/>
            <a:ext cx="1579200" cy="521100"/>
          </a:xfrm>
          <a:prstGeom prst="curvedConnector3">
            <a:avLst>
              <a:gd name="adj1" fmla="val 50000"/>
            </a:avLst>
          </a:prstGeom>
          <a:noFill/>
          <a:ln w="38100" cap="flat" cmpd="sng">
            <a:solidFill>
              <a:srgbClr val="0000FF"/>
            </a:solidFill>
            <a:prstDash val="solid"/>
            <a:round/>
            <a:headEnd type="none" w="sm" len="sm"/>
            <a:tailEnd type="triangle" w="med" len="med"/>
          </a:ln>
        </p:spPr>
      </p:cxnSp>
      <p:pic>
        <p:nvPicPr>
          <p:cNvPr id="222" name="Google Shape;222;p29"/>
          <p:cNvPicPr preferRelativeResize="0"/>
          <p:nvPr/>
        </p:nvPicPr>
        <p:blipFill rotWithShape="1">
          <a:blip r:embed="rId14">
            <a:alphaModFix/>
          </a:blip>
          <a:srcRect/>
          <a:stretch/>
        </p:blipFill>
        <p:spPr>
          <a:xfrm>
            <a:off x="6583610" y="3717055"/>
            <a:ext cx="775833" cy="461818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23" name="Google Shape;223;p29"/>
          <p:cNvCxnSpPr>
            <a:stCxn id="222" idx="1"/>
          </p:cNvCxnSpPr>
          <p:nvPr/>
        </p:nvCxnSpPr>
        <p:spPr>
          <a:xfrm flipH="1">
            <a:off x="3541310" y="3947964"/>
            <a:ext cx="3042300" cy="30000"/>
          </a:xfrm>
          <a:prstGeom prst="curvedConnector3">
            <a:avLst>
              <a:gd name="adj1" fmla="val 50000"/>
            </a:avLst>
          </a:prstGeom>
          <a:noFill/>
          <a:ln w="38100" cap="flat" cmpd="sng">
            <a:solidFill>
              <a:srgbClr val="0000FF"/>
            </a:solidFill>
            <a:prstDash val="solid"/>
            <a:round/>
            <a:headEnd type="none" w="sm" len="sm"/>
            <a:tailEnd type="triangle" w="med" len="med"/>
          </a:ln>
        </p:spPr>
      </p:cxnSp>
      <p:pic>
        <p:nvPicPr>
          <p:cNvPr id="224" name="Google Shape;224;p29"/>
          <p:cNvPicPr preferRelativeResize="0"/>
          <p:nvPr/>
        </p:nvPicPr>
        <p:blipFill rotWithShape="1">
          <a:blip r:embed="rId15">
            <a:alphaModFix/>
          </a:blip>
          <a:srcRect/>
          <a:stretch/>
        </p:blipFill>
        <p:spPr>
          <a:xfrm>
            <a:off x="5236356" y="4343587"/>
            <a:ext cx="775828" cy="273014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25" name="Google Shape;225;p29"/>
          <p:cNvCxnSpPr>
            <a:stCxn id="224" idx="1"/>
          </p:cNvCxnSpPr>
          <p:nvPr/>
        </p:nvCxnSpPr>
        <p:spPr>
          <a:xfrm rot="10800000">
            <a:off x="3636156" y="4078694"/>
            <a:ext cx="1600200" cy="401400"/>
          </a:xfrm>
          <a:prstGeom prst="curvedConnector3">
            <a:avLst>
              <a:gd name="adj1" fmla="val 50000"/>
            </a:avLst>
          </a:prstGeom>
          <a:noFill/>
          <a:ln w="38100" cap="flat" cmpd="sng">
            <a:solidFill>
              <a:srgbClr val="0000FF"/>
            </a:solidFill>
            <a:prstDash val="solid"/>
            <a:round/>
            <a:headEnd type="none" w="sm" len="sm"/>
            <a:tailEnd type="triangle" w="med" len="med"/>
          </a:ln>
        </p:spPr>
      </p:cxnSp>
      <p:pic>
        <p:nvPicPr>
          <p:cNvPr id="226" name="Google Shape;226;p29"/>
          <p:cNvPicPr preferRelativeResize="0"/>
          <p:nvPr/>
        </p:nvPicPr>
        <p:blipFill rotWithShape="1">
          <a:blip r:embed="rId16">
            <a:alphaModFix/>
          </a:blip>
          <a:srcRect/>
          <a:stretch/>
        </p:blipFill>
        <p:spPr>
          <a:xfrm>
            <a:off x="1254922" y="4423056"/>
            <a:ext cx="843730" cy="40126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27" name="Google Shape;227;p29"/>
          <p:cNvCxnSpPr>
            <a:stCxn id="226" idx="3"/>
          </p:cNvCxnSpPr>
          <p:nvPr/>
        </p:nvCxnSpPr>
        <p:spPr>
          <a:xfrm rot="10800000" flipH="1">
            <a:off x="2098653" y="4211791"/>
            <a:ext cx="1260900" cy="411900"/>
          </a:xfrm>
          <a:prstGeom prst="curvedConnector3">
            <a:avLst>
              <a:gd name="adj1" fmla="val 50000"/>
            </a:avLst>
          </a:prstGeom>
          <a:noFill/>
          <a:ln w="38100" cap="flat" cmpd="sng">
            <a:solidFill>
              <a:srgbClr val="0000FF"/>
            </a:solidFill>
            <a:prstDash val="solid"/>
            <a:round/>
            <a:headEnd type="none" w="sm" len="sm"/>
            <a:tailEnd type="triangle" w="med" len="med"/>
          </a:ln>
        </p:spPr>
      </p:cxnSp>
      <p:pic>
        <p:nvPicPr>
          <p:cNvPr id="228" name="Google Shape;228;p29"/>
          <p:cNvPicPr preferRelativeResize="0"/>
          <p:nvPr/>
        </p:nvPicPr>
        <p:blipFill rotWithShape="1">
          <a:blip r:embed="rId17">
            <a:alphaModFix/>
          </a:blip>
          <a:srcRect/>
          <a:stretch/>
        </p:blipFill>
        <p:spPr>
          <a:xfrm>
            <a:off x="7180735" y="3464927"/>
            <a:ext cx="1087458" cy="341089"/>
          </a:xfrm>
          <a:prstGeom prst="rect">
            <a:avLst/>
          </a:prstGeom>
          <a:noFill/>
          <a:ln>
            <a:noFill/>
          </a:ln>
        </p:spPr>
      </p:pic>
      <p:pic>
        <p:nvPicPr>
          <p:cNvPr id="229" name="Google Shape;229;p29"/>
          <p:cNvPicPr preferRelativeResize="0"/>
          <p:nvPr/>
        </p:nvPicPr>
        <p:blipFill rotWithShape="1">
          <a:blip r:embed="rId18">
            <a:alphaModFix/>
          </a:blip>
          <a:srcRect/>
          <a:stretch/>
        </p:blipFill>
        <p:spPr>
          <a:xfrm>
            <a:off x="7334925" y="3995618"/>
            <a:ext cx="779100" cy="265391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30" name="Google Shape;230;p29"/>
          <p:cNvCxnSpPr>
            <a:stCxn id="220" idx="3"/>
          </p:cNvCxnSpPr>
          <p:nvPr/>
        </p:nvCxnSpPr>
        <p:spPr>
          <a:xfrm rot="10800000" flipH="1">
            <a:off x="2285943" y="3086271"/>
            <a:ext cx="2079300" cy="152100"/>
          </a:xfrm>
          <a:prstGeom prst="straightConnector1">
            <a:avLst/>
          </a:prstGeom>
          <a:noFill/>
          <a:ln w="38100" cap="flat" cmpd="sng">
            <a:solidFill>
              <a:srgbClr val="9ED525"/>
            </a:solidFill>
            <a:prstDash val="dot"/>
            <a:round/>
            <a:headEnd type="stealth" w="med" len="med"/>
            <a:tailEnd type="triangle" w="med" len="med"/>
          </a:ln>
        </p:spPr>
      </p:cxnSp>
      <p:pic>
        <p:nvPicPr>
          <p:cNvPr id="231" name="Google Shape;231;p29"/>
          <p:cNvPicPr preferRelativeResize="0"/>
          <p:nvPr/>
        </p:nvPicPr>
        <p:blipFill rotWithShape="1">
          <a:blip r:embed="rId19">
            <a:alphaModFix/>
          </a:blip>
          <a:srcRect/>
          <a:stretch/>
        </p:blipFill>
        <p:spPr>
          <a:xfrm>
            <a:off x="1238127" y="3770479"/>
            <a:ext cx="643574" cy="384811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32" name="Google Shape;232;p29"/>
          <p:cNvCxnSpPr>
            <a:stCxn id="231" idx="3"/>
          </p:cNvCxnSpPr>
          <p:nvPr/>
        </p:nvCxnSpPr>
        <p:spPr>
          <a:xfrm>
            <a:off x="1881700" y="3962885"/>
            <a:ext cx="1257300" cy="148200"/>
          </a:xfrm>
          <a:prstGeom prst="curvedConnector3">
            <a:avLst>
              <a:gd name="adj1" fmla="val 50000"/>
            </a:avLst>
          </a:prstGeom>
          <a:noFill/>
          <a:ln w="38100" cap="flat" cmpd="sng">
            <a:solidFill>
              <a:srgbClr val="0000FF"/>
            </a:solidFill>
            <a:prstDash val="solid"/>
            <a:round/>
            <a:headEnd type="none" w="sm" len="sm"/>
            <a:tailEnd type="triangle" w="med" len="med"/>
          </a:ln>
        </p:spPr>
      </p:cxnSp>
      <p:pic>
        <p:nvPicPr>
          <p:cNvPr id="233" name="Google Shape;233;p29"/>
          <p:cNvPicPr preferRelativeResize="0"/>
          <p:nvPr/>
        </p:nvPicPr>
        <p:blipFill rotWithShape="1">
          <a:blip r:embed="rId20">
            <a:alphaModFix/>
          </a:blip>
          <a:srcRect/>
          <a:stretch/>
        </p:blipFill>
        <p:spPr>
          <a:xfrm>
            <a:off x="7427600" y="67832"/>
            <a:ext cx="1608900" cy="351367"/>
          </a:xfrm>
          <a:prstGeom prst="rect">
            <a:avLst/>
          </a:prstGeom>
          <a:noFill/>
          <a:ln>
            <a:noFill/>
          </a:ln>
        </p:spPr>
      </p:pic>
      <p:sp>
        <p:nvSpPr>
          <p:cNvPr id="234" name="Google Shape;234;p29"/>
          <p:cNvSpPr/>
          <p:nvPr/>
        </p:nvSpPr>
        <p:spPr>
          <a:xfrm>
            <a:off x="5554538" y="2135350"/>
            <a:ext cx="808500" cy="1872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235" name="Google Shape;235;p29"/>
          <p:cNvPicPr preferRelativeResize="0"/>
          <p:nvPr/>
        </p:nvPicPr>
        <p:blipFill>
          <a:blip r:embed="rId21">
            <a:alphaModFix/>
          </a:blip>
          <a:stretch>
            <a:fillRect/>
          </a:stretch>
        </p:blipFill>
        <p:spPr>
          <a:xfrm>
            <a:off x="5536926" y="2135350"/>
            <a:ext cx="843726" cy="207765"/>
          </a:xfrm>
          <a:prstGeom prst="rect">
            <a:avLst/>
          </a:prstGeom>
          <a:noFill/>
          <a:ln>
            <a:noFill/>
          </a:ln>
        </p:spPr>
      </p:pic>
      <p:sp>
        <p:nvSpPr>
          <p:cNvPr id="236" name="Google Shape;236;p29"/>
          <p:cNvSpPr/>
          <p:nvPr/>
        </p:nvSpPr>
        <p:spPr>
          <a:xfrm>
            <a:off x="815413" y="2699375"/>
            <a:ext cx="808500" cy="1872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237" name="Google Shape;237;p29"/>
          <p:cNvPicPr preferRelativeResize="0"/>
          <p:nvPr/>
        </p:nvPicPr>
        <p:blipFill>
          <a:blip r:embed="rId21">
            <a:alphaModFix/>
          </a:blip>
          <a:stretch>
            <a:fillRect/>
          </a:stretch>
        </p:blipFill>
        <p:spPr>
          <a:xfrm>
            <a:off x="797801" y="2699375"/>
            <a:ext cx="843726" cy="207765"/>
          </a:xfrm>
          <a:prstGeom prst="rect">
            <a:avLst/>
          </a:prstGeom>
          <a:noFill/>
          <a:ln>
            <a:noFill/>
          </a:ln>
        </p:spPr>
      </p:pic>
      <p:pic>
        <p:nvPicPr>
          <p:cNvPr id="238" name="Google Shape;238;p29">
            <a:hlinkClick r:id="rId22"/>
          </p:cNvPr>
          <p:cNvPicPr preferRelativeResize="0"/>
          <p:nvPr/>
        </p:nvPicPr>
        <p:blipFill>
          <a:blip r:embed="rId23">
            <a:alphaModFix/>
          </a:blip>
          <a:stretch>
            <a:fillRect/>
          </a:stretch>
        </p:blipFill>
        <p:spPr>
          <a:xfrm>
            <a:off x="5731502" y="1685448"/>
            <a:ext cx="454575" cy="449901"/>
          </a:xfrm>
          <a:prstGeom prst="rect">
            <a:avLst/>
          </a:prstGeom>
          <a:noFill/>
          <a:ln>
            <a:noFill/>
          </a:ln>
        </p:spPr>
      </p:pic>
      <p:sp>
        <p:nvSpPr>
          <p:cNvPr id="239" name="Google Shape;239;p29"/>
          <p:cNvSpPr/>
          <p:nvPr/>
        </p:nvSpPr>
        <p:spPr>
          <a:xfrm>
            <a:off x="5100650" y="2602850"/>
            <a:ext cx="1171500" cy="4617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240" name="Google Shape;240;p29"/>
          <p:cNvPicPr preferRelativeResize="0"/>
          <p:nvPr/>
        </p:nvPicPr>
        <p:blipFill>
          <a:blip r:embed="rId24">
            <a:alphaModFix/>
          </a:blip>
          <a:stretch>
            <a:fillRect/>
          </a:stretch>
        </p:blipFill>
        <p:spPr>
          <a:xfrm>
            <a:off x="5145026" y="2592126"/>
            <a:ext cx="1087474" cy="516504"/>
          </a:xfrm>
          <a:prstGeom prst="rect">
            <a:avLst/>
          </a:prstGeom>
          <a:noFill/>
          <a:ln>
            <a:noFill/>
          </a:ln>
        </p:spPr>
      </p:pic>
      <p:sp>
        <p:nvSpPr>
          <p:cNvPr id="241" name="Google Shape;241;p29"/>
          <p:cNvSpPr txBox="1"/>
          <p:nvPr/>
        </p:nvSpPr>
        <p:spPr>
          <a:xfrm>
            <a:off x="2496325" y="4835575"/>
            <a:ext cx="20118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 u="sng">
                <a:solidFill>
                  <a:srgbClr val="0563C1"/>
                </a:solidFill>
                <a:hlinkClick r:id="rId25">
                  <a:extLst>
                    <a:ext uri="{A12FA001-AC4F-418D-AE19-62706E023703}">
                      <ahyp:hlinkClr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val="tx"/>
                    </a:ext>
                  </a:extLst>
                </a:hlinkClick>
              </a:rPr>
              <a:t>https://reliance.rohub.org/</a:t>
            </a:r>
            <a:r>
              <a:rPr lang="en-GB" sz="1200">
                <a:solidFill>
                  <a:srgbClr val="000000"/>
                </a:solidFill>
              </a:rPr>
              <a:t> </a:t>
            </a:r>
            <a:endParaRPr sz="1200"/>
          </a:p>
        </p:txBody>
      </p:sp>
      <p:pic>
        <p:nvPicPr>
          <p:cNvPr id="242" name="Google Shape;242;p29"/>
          <p:cNvPicPr preferRelativeResize="0"/>
          <p:nvPr/>
        </p:nvPicPr>
        <p:blipFill rotWithShape="1">
          <a:blip r:embed="rId26">
            <a:alphaModFix/>
          </a:blip>
          <a:srcRect/>
          <a:stretch/>
        </p:blipFill>
        <p:spPr>
          <a:xfrm>
            <a:off x="944850" y="3097221"/>
            <a:ext cx="454568" cy="483188"/>
          </a:xfrm>
          <a:prstGeom prst="rect">
            <a:avLst/>
          </a:prstGeom>
          <a:noFill/>
          <a:ln>
            <a:noFill/>
          </a:ln>
        </p:spPr>
      </p:pic>
      <p:sp>
        <p:nvSpPr>
          <p:cNvPr id="243" name="Google Shape;243;p29"/>
          <p:cNvSpPr txBox="1"/>
          <p:nvPr/>
        </p:nvSpPr>
        <p:spPr>
          <a:xfrm>
            <a:off x="298850" y="829950"/>
            <a:ext cx="6290700" cy="55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500">
                <a:latin typeface="Open Sans"/>
                <a:ea typeface="Open Sans"/>
                <a:cs typeface="Open Sans"/>
                <a:sym typeface="Open Sans"/>
              </a:rPr>
              <a:t>Create and manage </a:t>
            </a:r>
            <a:r>
              <a:rPr lang="en-GB" sz="1500" b="1">
                <a:latin typeface="Open Sans"/>
                <a:ea typeface="Open Sans"/>
                <a:cs typeface="Open Sans"/>
                <a:sym typeface="Open Sans"/>
              </a:rPr>
              <a:t>Research Objects</a:t>
            </a:r>
            <a:r>
              <a:rPr lang="en-GB" sz="1500">
                <a:latin typeface="Open Sans"/>
                <a:ea typeface="Open Sans"/>
                <a:cs typeface="Open Sans"/>
                <a:sym typeface="Open Sans"/>
              </a:rPr>
              <a:t> to work open, from initial ideas to publication and beyond.</a:t>
            </a:r>
            <a:endParaRPr sz="1500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Google Shape;248;p30"/>
          <p:cNvSpPr txBox="1"/>
          <p:nvPr/>
        </p:nvSpPr>
        <p:spPr>
          <a:xfrm>
            <a:off x="5701075" y="4832750"/>
            <a:ext cx="20118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 u="sng">
                <a:solidFill>
                  <a:srgbClr val="0097A7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val="tx"/>
                    </a:ext>
                  </a:extLst>
                </a:hlinkClick>
              </a:rPr>
              <a:t>https://reliance.rohub.org/</a:t>
            </a:r>
            <a:r>
              <a:rPr lang="en-GB" sz="1200">
                <a:solidFill>
                  <a:srgbClr val="000000"/>
                </a:solidFill>
              </a:rPr>
              <a:t> </a:t>
            </a:r>
            <a:endParaRPr sz="1200"/>
          </a:p>
        </p:txBody>
      </p:sp>
      <p:pic>
        <p:nvPicPr>
          <p:cNvPr id="249" name="Google Shape;249;p3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579550" y="104755"/>
            <a:ext cx="1366937" cy="298525"/>
          </a:xfrm>
          <a:prstGeom prst="rect">
            <a:avLst/>
          </a:prstGeom>
          <a:noFill/>
          <a:ln>
            <a:noFill/>
          </a:ln>
        </p:spPr>
      </p:pic>
      <p:sp>
        <p:nvSpPr>
          <p:cNvPr id="250" name="Google Shape;250;p30"/>
          <p:cNvSpPr txBox="1"/>
          <p:nvPr/>
        </p:nvSpPr>
        <p:spPr>
          <a:xfrm>
            <a:off x="76150" y="0"/>
            <a:ext cx="56847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 fontScale="92500" lnSpcReduction="2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800">
                <a:solidFill>
                  <a:srgbClr val="000000"/>
                </a:solidFill>
              </a:rPr>
              <a:t>Example of Research Object in RoHub</a:t>
            </a:r>
            <a:endParaRPr sz="2800">
              <a:solidFill>
                <a:srgbClr val="000000"/>
              </a:solidFill>
            </a:endParaRPr>
          </a:p>
        </p:txBody>
      </p:sp>
      <p:pic>
        <p:nvPicPr>
          <p:cNvPr id="251" name="Google Shape;251;p30" descr="Introducing Binder 2.0 — share your interactive research environment | Labs  | eLife">
            <a:hlinkClick r:id="rId5"/>
          </p:cNvPr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268000" y="4335775"/>
            <a:ext cx="1311300" cy="855026"/>
          </a:xfrm>
          <a:prstGeom prst="rect">
            <a:avLst/>
          </a:prstGeom>
          <a:noFill/>
          <a:ln>
            <a:noFill/>
          </a:ln>
        </p:spPr>
      </p:pic>
      <p:sp>
        <p:nvSpPr>
          <p:cNvPr id="252" name="Google Shape;252;p30"/>
          <p:cNvSpPr txBox="1"/>
          <p:nvPr/>
        </p:nvSpPr>
        <p:spPr>
          <a:xfrm>
            <a:off x="540325" y="4073463"/>
            <a:ext cx="15003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>
                <a:latin typeface="Open Sans SemiBold"/>
                <a:ea typeface="Open Sans SemiBold"/>
                <a:cs typeface="Open Sans SemiBold"/>
                <a:sym typeface="Open Sans SemiBold"/>
              </a:rPr>
              <a:t>Reproducible</a:t>
            </a:r>
            <a:endParaRPr sz="1200">
              <a:latin typeface="Open Sans SemiBold"/>
              <a:ea typeface="Open Sans SemiBold"/>
              <a:cs typeface="Open Sans SemiBold"/>
              <a:sym typeface="Open Sans SemiBold"/>
            </a:endParaRPr>
          </a:p>
        </p:txBody>
      </p:sp>
      <p:pic>
        <p:nvPicPr>
          <p:cNvPr id="253" name="Google Shape;253;p30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1889406" y="3535788"/>
            <a:ext cx="516305" cy="498674"/>
          </a:xfrm>
          <a:prstGeom prst="rect">
            <a:avLst/>
          </a:prstGeom>
          <a:noFill/>
          <a:ln>
            <a:noFill/>
          </a:ln>
        </p:spPr>
      </p:pic>
      <p:pic>
        <p:nvPicPr>
          <p:cNvPr id="254" name="Google Shape;254;p30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8480944" y="4890337"/>
            <a:ext cx="601931" cy="187163"/>
          </a:xfrm>
          <a:prstGeom prst="rect">
            <a:avLst/>
          </a:prstGeom>
          <a:noFill/>
          <a:ln>
            <a:noFill/>
          </a:ln>
        </p:spPr>
      </p:pic>
      <p:pic>
        <p:nvPicPr>
          <p:cNvPr id="255" name="Google Shape;255;p30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2881504" y="2138390"/>
            <a:ext cx="1749735" cy="1397413"/>
          </a:xfrm>
          <a:prstGeom prst="rect">
            <a:avLst/>
          </a:prstGeom>
          <a:noFill/>
          <a:ln>
            <a:noFill/>
          </a:ln>
        </p:spPr>
      </p:pic>
      <p:pic>
        <p:nvPicPr>
          <p:cNvPr id="256" name="Google Shape;256;p30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4554083" y="748550"/>
            <a:ext cx="4437517" cy="4084201"/>
          </a:xfrm>
          <a:prstGeom prst="rect">
            <a:avLst/>
          </a:prstGeom>
          <a:noFill/>
          <a:ln>
            <a:noFill/>
          </a:ln>
        </p:spPr>
      </p:pic>
      <p:pic>
        <p:nvPicPr>
          <p:cNvPr id="257" name="Google Shape;257;p30">
            <a:hlinkClick r:id="rId11"/>
          </p:cNvPr>
          <p:cNvPicPr preferRelativeResize="0"/>
          <p:nvPr/>
        </p:nvPicPr>
        <p:blipFill>
          <a:blip r:embed="rId12">
            <a:alphaModFix/>
          </a:blip>
          <a:stretch>
            <a:fillRect/>
          </a:stretch>
        </p:blipFill>
        <p:spPr>
          <a:xfrm>
            <a:off x="1616475" y="4465425"/>
            <a:ext cx="601925" cy="59572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58" name="Google Shape;258;p30"/>
          <p:cNvCxnSpPr>
            <a:endCxn id="257" idx="3"/>
          </p:cNvCxnSpPr>
          <p:nvPr/>
        </p:nvCxnSpPr>
        <p:spPr>
          <a:xfrm flipH="1">
            <a:off x="2218400" y="4660389"/>
            <a:ext cx="2496300" cy="102900"/>
          </a:xfrm>
          <a:prstGeom prst="straightConnector1">
            <a:avLst/>
          </a:prstGeom>
          <a:noFill/>
          <a:ln w="19050" cap="flat" cmpd="sng">
            <a:solidFill>
              <a:srgbClr val="595959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259" name="Google Shape;259;p30"/>
          <p:cNvCxnSpPr>
            <a:endCxn id="253" idx="3"/>
          </p:cNvCxnSpPr>
          <p:nvPr/>
        </p:nvCxnSpPr>
        <p:spPr>
          <a:xfrm rot="10800000">
            <a:off x="2405711" y="3785125"/>
            <a:ext cx="2315700" cy="739500"/>
          </a:xfrm>
          <a:prstGeom prst="straightConnector1">
            <a:avLst/>
          </a:prstGeom>
          <a:noFill/>
          <a:ln w="19050" cap="flat" cmpd="sng">
            <a:solidFill>
              <a:srgbClr val="595959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260" name="Google Shape;260;p30"/>
          <p:cNvSpPr txBox="1"/>
          <p:nvPr/>
        </p:nvSpPr>
        <p:spPr>
          <a:xfrm>
            <a:off x="1572000" y="3135600"/>
            <a:ext cx="11511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>
                <a:latin typeface="Open Sans SemiBold"/>
                <a:ea typeface="Open Sans SemiBold"/>
                <a:cs typeface="Open Sans SemiBold"/>
                <a:sym typeface="Open Sans SemiBold"/>
              </a:rPr>
              <a:t>Open-source tools</a:t>
            </a:r>
            <a:endParaRPr sz="1200">
              <a:latin typeface="Open Sans SemiBold"/>
              <a:ea typeface="Open Sans SemiBold"/>
              <a:cs typeface="Open Sans SemiBold"/>
              <a:sym typeface="Open Sans SemiBold"/>
            </a:endParaRPr>
          </a:p>
        </p:txBody>
      </p:sp>
      <p:pic>
        <p:nvPicPr>
          <p:cNvPr id="261" name="Google Shape;261;p30"/>
          <p:cNvPicPr preferRelativeResize="0"/>
          <p:nvPr/>
        </p:nvPicPr>
        <p:blipFill rotWithShape="1">
          <a:blip r:embed="rId13">
            <a:alphaModFix/>
          </a:blip>
          <a:srcRect/>
          <a:stretch/>
        </p:blipFill>
        <p:spPr>
          <a:xfrm>
            <a:off x="4631250" y="4868138"/>
            <a:ext cx="948300" cy="298528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62" name="Google Shape;262;p30"/>
          <p:cNvCxnSpPr/>
          <p:nvPr/>
        </p:nvCxnSpPr>
        <p:spPr>
          <a:xfrm rot="10800000">
            <a:off x="4015000" y="3450950"/>
            <a:ext cx="665700" cy="543600"/>
          </a:xfrm>
          <a:prstGeom prst="straightConnector1">
            <a:avLst/>
          </a:prstGeom>
          <a:noFill/>
          <a:ln w="19050" cap="flat" cmpd="sng">
            <a:solidFill>
              <a:srgbClr val="595959"/>
            </a:solidFill>
            <a:prstDash val="dot"/>
            <a:round/>
            <a:headEnd type="none" w="med" len="med"/>
            <a:tailEnd type="triangle" w="med" len="med"/>
          </a:ln>
        </p:spPr>
      </p:cxnSp>
      <p:sp>
        <p:nvSpPr>
          <p:cNvPr id="263" name="Google Shape;263;p30"/>
          <p:cNvSpPr txBox="1"/>
          <p:nvPr/>
        </p:nvSpPr>
        <p:spPr>
          <a:xfrm>
            <a:off x="210575" y="1031075"/>
            <a:ext cx="4191600" cy="116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lang="en-GB" sz="1200" b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Collaboration with Environmental Data Science Book</a:t>
            </a:r>
            <a:endParaRPr sz="1200" b="1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lvl="0" indent="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None/>
            </a:pPr>
            <a:endParaRPr sz="1300">
              <a:latin typeface="Open Sans"/>
              <a:ea typeface="Open Sans"/>
              <a:cs typeface="Open Sans"/>
              <a:sym typeface="Open Sans"/>
            </a:endParaRPr>
          </a:p>
          <a:p>
            <a:pPr marL="0" lvl="0" indent="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lang="en-GB" sz="1300">
                <a:latin typeface="Open Sans"/>
                <a:ea typeface="Open Sans"/>
                <a:cs typeface="Open Sans"/>
                <a:sym typeface="Open Sans"/>
              </a:rPr>
              <a:t>Next step is to automate the creation of github repository, computational (conda) environment and Jupyter book.</a:t>
            </a:r>
            <a:endParaRPr sz="2000"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264" name="Google Shape;264;p30"/>
          <p:cNvPicPr preferRelativeResize="0"/>
          <p:nvPr/>
        </p:nvPicPr>
        <p:blipFill>
          <a:blip r:embed="rId14">
            <a:alphaModFix/>
          </a:blip>
          <a:stretch>
            <a:fillRect/>
          </a:stretch>
        </p:blipFill>
        <p:spPr>
          <a:xfrm>
            <a:off x="8404503" y="3"/>
            <a:ext cx="739500" cy="739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65" name="Google Shape;265;p30"/>
          <p:cNvPicPr preferRelativeResize="0"/>
          <p:nvPr/>
        </p:nvPicPr>
        <p:blipFill rotWithShape="1">
          <a:blip r:embed="rId15">
            <a:alphaModFix/>
          </a:blip>
          <a:srcRect/>
          <a:stretch/>
        </p:blipFill>
        <p:spPr>
          <a:xfrm>
            <a:off x="6257316" y="834629"/>
            <a:ext cx="407567" cy="141230"/>
          </a:xfrm>
          <a:prstGeom prst="rect">
            <a:avLst/>
          </a:prstGeom>
          <a:noFill/>
          <a:ln>
            <a:noFill/>
          </a:ln>
        </p:spPr>
      </p:pic>
      <p:pic>
        <p:nvPicPr>
          <p:cNvPr id="266" name="Google Shape;266;p30"/>
          <p:cNvPicPr preferRelativeResize="0"/>
          <p:nvPr/>
        </p:nvPicPr>
        <p:blipFill>
          <a:blip r:embed="rId16">
            <a:alphaModFix/>
          </a:blip>
          <a:stretch>
            <a:fillRect/>
          </a:stretch>
        </p:blipFill>
        <p:spPr>
          <a:xfrm>
            <a:off x="6714502" y="803833"/>
            <a:ext cx="234014" cy="202812"/>
          </a:xfrm>
          <a:prstGeom prst="rect">
            <a:avLst/>
          </a:prstGeom>
          <a:noFill/>
          <a:ln>
            <a:noFill/>
          </a:ln>
        </p:spPr>
      </p:pic>
      <p:sp>
        <p:nvSpPr>
          <p:cNvPr id="267" name="Google Shape;267;p30"/>
          <p:cNvSpPr txBox="1">
            <a:spLocks noGrp="1"/>
          </p:cNvSpPr>
          <p:nvPr>
            <p:ph type="title"/>
          </p:nvPr>
        </p:nvSpPr>
        <p:spPr>
          <a:xfrm>
            <a:off x="268000" y="2254806"/>
            <a:ext cx="2496300" cy="1164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802"/>
              <a:buNone/>
            </a:pPr>
            <a:r>
              <a:rPr lang="en-GB" sz="2346">
                <a:solidFill>
                  <a:srgbClr val="9900FF"/>
                </a:solidFill>
                <a:latin typeface="Open Sans ExtraBold"/>
                <a:ea typeface="Open Sans ExtraBold"/>
                <a:cs typeface="Open Sans ExtraBold"/>
                <a:sym typeface="Open Sans ExtraBold"/>
              </a:rPr>
              <a:t>Showcase with Adele Zaini</a:t>
            </a:r>
            <a:endParaRPr sz="2346">
              <a:solidFill>
                <a:srgbClr val="9900FF"/>
              </a:solidFill>
              <a:latin typeface="Open Sans ExtraBold"/>
              <a:ea typeface="Open Sans ExtraBold"/>
              <a:cs typeface="Open Sans ExtraBold"/>
              <a:sym typeface="Open Sans ExtraBold"/>
            </a:endParaRPr>
          </a:p>
        </p:txBody>
      </p:sp>
      <p:sp>
        <p:nvSpPr>
          <p:cNvPr id="268" name="Google Shape;268;p30"/>
          <p:cNvSpPr/>
          <p:nvPr/>
        </p:nvSpPr>
        <p:spPr>
          <a:xfrm>
            <a:off x="7810500" y="2714625"/>
            <a:ext cx="1152600" cy="566700"/>
          </a:xfrm>
          <a:prstGeom prst="rect">
            <a:avLst/>
          </a:prstGeom>
          <a:noFill/>
          <a:ln w="1905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9" name="Google Shape;269;p30"/>
          <p:cNvSpPr/>
          <p:nvPr/>
        </p:nvSpPr>
        <p:spPr>
          <a:xfrm>
            <a:off x="7810500" y="3314700"/>
            <a:ext cx="1152600" cy="1397400"/>
          </a:xfrm>
          <a:prstGeom prst="rect">
            <a:avLst/>
          </a:prstGeom>
          <a:noFill/>
          <a:ln w="1905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4" name="Google Shape;274;p3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4162" y="33293"/>
            <a:ext cx="9015674" cy="5076919"/>
          </a:xfrm>
          <a:prstGeom prst="rect">
            <a:avLst/>
          </a:prstGeom>
          <a:noFill/>
          <a:ln>
            <a:noFill/>
          </a:ln>
        </p:spPr>
      </p:pic>
      <p:sp>
        <p:nvSpPr>
          <p:cNvPr id="275" name="Google Shape;275;p31"/>
          <p:cNvSpPr/>
          <p:nvPr/>
        </p:nvSpPr>
        <p:spPr>
          <a:xfrm>
            <a:off x="218375" y="1100400"/>
            <a:ext cx="5478300" cy="898800"/>
          </a:xfrm>
          <a:prstGeom prst="rect">
            <a:avLst/>
          </a:prstGeom>
          <a:solidFill>
            <a:srgbClr val="FFD96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6" name="Google Shape;276;p31"/>
          <p:cNvSpPr txBox="1"/>
          <p:nvPr/>
        </p:nvSpPr>
        <p:spPr>
          <a:xfrm>
            <a:off x="113200" y="976125"/>
            <a:ext cx="5688300" cy="107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30909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1600" b="1" u="sng">
                <a:solidFill>
                  <a:schemeClr val="hlink"/>
                </a:solidFill>
                <a:latin typeface="Lora"/>
                <a:ea typeface="Lora"/>
                <a:cs typeface="Lora"/>
                <a:sym typeface="Lora"/>
                <a:hlinkClick r:id="rId4"/>
              </a:rPr>
              <a:t>  		OCTOPUS – </a:t>
            </a:r>
            <a:endParaRPr sz="1600" b="1" u="sng">
              <a:solidFill>
                <a:schemeClr val="hlink"/>
              </a:solidFill>
              <a:latin typeface="Lora"/>
              <a:ea typeface="Lora"/>
              <a:cs typeface="Lora"/>
              <a:sym typeface="Lora"/>
            </a:endParaRPr>
          </a:p>
          <a:p>
            <a:pPr marL="0" lvl="0" indent="0" algn="l" rtl="0">
              <a:lnSpc>
                <a:spcPct val="13090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600" b="1" u="sng">
                <a:solidFill>
                  <a:schemeClr val="hlink"/>
                </a:solidFill>
                <a:latin typeface="Lora"/>
                <a:ea typeface="Lora"/>
                <a:cs typeface="Lora"/>
                <a:sym typeface="Lora"/>
                <a:hlinkClick r:id="rId5"/>
              </a:rPr>
              <a:t>explOring aerosol-Cloud inTeractiOns in CMIP6 models Using joint-histogramS</a:t>
            </a:r>
            <a:endParaRPr/>
          </a:p>
        </p:txBody>
      </p:sp>
      <p:sp>
        <p:nvSpPr>
          <p:cNvPr id="277" name="Google Shape;277;p31"/>
          <p:cNvSpPr/>
          <p:nvPr/>
        </p:nvSpPr>
        <p:spPr>
          <a:xfrm>
            <a:off x="189700" y="392925"/>
            <a:ext cx="879600" cy="5832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278" name="Google Shape;278;p31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218375" y="461775"/>
            <a:ext cx="950075" cy="9636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3" name="Google Shape;283;p3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4163" y="33287"/>
            <a:ext cx="9015685" cy="5076925"/>
          </a:xfrm>
          <a:prstGeom prst="rect">
            <a:avLst/>
          </a:prstGeom>
          <a:noFill/>
          <a:ln>
            <a:noFill/>
          </a:ln>
        </p:spPr>
      </p:pic>
      <p:sp>
        <p:nvSpPr>
          <p:cNvPr id="284" name="Google Shape;284;p32"/>
          <p:cNvSpPr/>
          <p:nvPr/>
        </p:nvSpPr>
        <p:spPr>
          <a:xfrm>
            <a:off x="218375" y="1100400"/>
            <a:ext cx="5478300" cy="898800"/>
          </a:xfrm>
          <a:prstGeom prst="rect">
            <a:avLst/>
          </a:prstGeom>
          <a:solidFill>
            <a:srgbClr val="FFD96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5" name="Google Shape;285;p32"/>
          <p:cNvSpPr txBox="1"/>
          <p:nvPr/>
        </p:nvSpPr>
        <p:spPr>
          <a:xfrm>
            <a:off x="113200" y="976125"/>
            <a:ext cx="5688300" cy="107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3090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600" b="1" u="sng">
                <a:solidFill>
                  <a:schemeClr val="hlink"/>
                </a:solidFill>
                <a:latin typeface="Lora"/>
                <a:ea typeface="Lora"/>
                <a:cs typeface="Lora"/>
                <a:sym typeface="Lora"/>
                <a:hlinkClick r:id="rId4"/>
              </a:rPr>
              <a:t>  		OCTOPUS – </a:t>
            </a:r>
            <a:endParaRPr sz="1600" b="1" u="sng">
              <a:solidFill>
                <a:schemeClr val="hlink"/>
              </a:solidFill>
              <a:latin typeface="Lora"/>
              <a:ea typeface="Lora"/>
              <a:cs typeface="Lora"/>
              <a:sym typeface="Lora"/>
            </a:endParaRPr>
          </a:p>
          <a:p>
            <a:pPr marL="0" lvl="0" indent="0" algn="l" rtl="0">
              <a:lnSpc>
                <a:spcPct val="13090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600" b="1" u="sng">
                <a:solidFill>
                  <a:schemeClr val="hlink"/>
                </a:solidFill>
                <a:latin typeface="Lora"/>
                <a:ea typeface="Lora"/>
                <a:cs typeface="Lora"/>
                <a:sym typeface="Lora"/>
                <a:hlinkClick r:id="rId5"/>
              </a:rPr>
              <a:t>explOring aerosol-Cloud inTeractiOns in CMIP6 models Using joint-histogramS</a:t>
            </a:r>
            <a:endParaRPr/>
          </a:p>
        </p:txBody>
      </p:sp>
      <p:sp>
        <p:nvSpPr>
          <p:cNvPr id="286" name="Google Shape;286;p32"/>
          <p:cNvSpPr/>
          <p:nvPr/>
        </p:nvSpPr>
        <p:spPr>
          <a:xfrm>
            <a:off x="189700" y="392925"/>
            <a:ext cx="879600" cy="5832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287" name="Google Shape;287;p32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218375" y="461775"/>
            <a:ext cx="950075" cy="9636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" name="Google Shape;292;p33"/>
          <p:cNvSpPr txBox="1">
            <a:spLocks noGrp="1"/>
          </p:cNvSpPr>
          <p:nvPr>
            <p:ph type="title"/>
          </p:nvPr>
        </p:nvSpPr>
        <p:spPr>
          <a:xfrm>
            <a:off x="1888600" y="2150200"/>
            <a:ext cx="46398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What questions do you have?</a:t>
            </a:r>
            <a:endParaRPr/>
          </a:p>
        </p:txBody>
      </p:sp>
      <p:sp>
        <p:nvSpPr>
          <p:cNvPr id="293" name="Google Shape;293;p33"/>
          <p:cNvSpPr txBox="1">
            <a:spLocks noGrp="1"/>
          </p:cNvSpPr>
          <p:nvPr>
            <p:ph type="title"/>
          </p:nvPr>
        </p:nvSpPr>
        <p:spPr>
          <a:xfrm>
            <a:off x="716300" y="4549138"/>
            <a:ext cx="24969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-GB" sz="2320"/>
              <a:t>@AnneFouilloux</a:t>
            </a:r>
            <a:endParaRPr sz="2320"/>
          </a:p>
        </p:txBody>
      </p:sp>
      <p:pic>
        <p:nvPicPr>
          <p:cNvPr id="294" name="Google Shape;294;p3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42650" y="4578800"/>
            <a:ext cx="513375" cy="5133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テーマ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370</Words>
  <Application>Microsoft Office PowerPoint</Application>
  <PresentationFormat>On-screen Show (16:9)</PresentationFormat>
  <Paragraphs>52</Paragraphs>
  <Slides>9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9</vt:i4>
      </vt:variant>
    </vt:vector>
  </HeadingPairs>
  <TitlesOfParts>
    <vt:vector size="18" baseType="lpstr">
      <vt:lpstr>Asset</vt:lpstr>
      <vt:lpstr>Open Sans ExtraBold</vt:lpstr>
      <vt:lpstr>Lora</vt:lpstr>
      <vt:lpstr>Arial</vt:lpstr>
      <vt:lpstr>Open Sans</vt:lpstr>
      <vt:lpstr>Open Sans SemiBold</vt:lpstr>
      <vt:lpstr>Calibri</vt:lpstr>
      <vt:lpstr>Simple Light</vt:lpstr>
      <vt:lpstr>Office テーマ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Showcase with Adele Zaini</vt:lpstr>
      <vt:lpstr>PowerPoint Presentation</vt:lpstr>
      <vt:lpstr>PowerPoint Presentation</vt:lpstr>
      <vt:lpstr>What questions do you have?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lastModifiedBy>Anne Claire Mireille Fouilloux</cp:lastModifiedBy>
  <cp:revision>1</cp:revision>
  <dcterms:modified xsi:type="dcterms:W3CDTF">2022-05-21T19:37:43Z</dcterms:modified>
</cp:coreProperties>
</file>