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5"/>
  </p:notesMasterIdLst>
  <p:handoutMasterIdLst>
    <p:handoutMasterId r:id="rId16"/>
  </p:handoutMasterIdLst>
  <p:sldIdLst>
    <p:sldId id="376" r:id="rId3"/>
    <p:sldId id="646" r:id="rId4"/>
    <p:sldId id="725" r:id="rId5"/>
    <p:sldId id="727" r:id="rId6"/>
    <p:sldId id="673" r:id="rId7"/>
    <p:sldId id="659" r:id="rId8"/>
    <p:sldId id="660" r:id="rId9"/>
    <p:sldId id="728" r:id="rId10"/>
    <p:sldId id="686" r:id="rId11"/>
    <p:sldId id="690" r:id="rId12"/>
    <p:sldId id="729" r:id="rId13"/>
    <p:sldId id="726" r:id="rId14"/>
  </p:sldIdLst>
  <p:sldSz cx="12195175" cy="6859588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14" autoAdjust="0"/>
    <p:restoredTop sz="94671"/>
  </p:normalViewPr>
  <p:slideViewPr>
    <p:cSldViewPr>
      <p:cViewPr varScale="1">
        <p:scale>
          <a:sx n="138" d="100"/>
          <a:sy n="138" d="100"/>
        </p:scale>
        <p:origin x="1232" y="192"/>
      </p:cViewPr>
      <p:guideLst>
        <p:guide orient="horz" pos="2161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77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AD8F6-FF7C-447F-A91D-4FA7CFC9C0C5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7EE11-88F6-4E42-B196-8CF9EA9F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391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21.05.22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6586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6279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3397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228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874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943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Including a number of complexities and pressure- and temperature-dependent processes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3182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3182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0044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6112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6427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408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psf\Host\Users\cd\Desktop\Startbild_16zu9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78399" y="1573200"/>
            <a:ext cx="10864800" cy="741600"/>
          </a:xfrm>
        </p:spPr>
        <p:txBody>
          <a:bodyPr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/>
              <a:t>Click here to insert lecture title</a:t>
            </a:r>
            <a:endParaRPr lang="de-DE" noProof="0" dirty="0"/>
          </a:p>
        </p:txBody>
      </p:sp>
      <p:sp>
        <p:nvSpPr>
          <p:cNvPr id="16" name="Rectangle 3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78399" y="2430000"/>
            <a:ext cx="10864800" cy="1152000"/>
          </a:xfr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/>
              <a:t>Click here to insert lecture subtitle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Agarwal et al • 2022• EGU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pic>
        <p:nvPicPr>
          <p:cNvPr id="8" name="Picture 4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0" y="5598000"/>
            <a:ext cx="1080000" cy="95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11221200" cy="43380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Agarwal et al • 2022• EGU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150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6224400" y="1591200"/>
            <a:ext cx="5482800" cy="43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GB" noProof="0" dirty="0"/>
              <a:t>Click onto symbol to insert picture</a:t>
            </a:r>
          </a:p>
          <a:p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Agarwal et al • 2022• EGU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067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Agarwal et al • 2022• EGU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9362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Agarwal et al • 2022• EGU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2244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79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"/>
          <p:cNvSpPr>
            <a:spLocks noGrp="1"/>
          </p:cNvSpPr>
          <p:nvPr>
            <p:ph type="body" idx="11" hasCustomPrompt="1"/>
          </p:nvPr>
        </p:nvSpPr>
        <p:spPr>
          <a:xfrm>
            <a:off x="4859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/>
              <a:t>Click here to insert header 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243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/>
              <a:t>Click here to insert header line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1999"/>
            <a:ext cx="5482800" cy="37872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24400" y="2142000"/>
            <a:ext cx="5482800" cy="37872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Agarwal et al • 2022• EGU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3847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Agarwal et al • 2022• EGU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1938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Agarwal et al • 2022• EGU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1768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Agarwal et al • 2022• EGU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284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0" descr="Folie-0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7"/>
          <a:stretch>
            <a:fillRect/>
          </a:stretch>
        </p:blipFill>
        <p:spPr bwMode="auto">
          <a:xfrm>
            <a:off x="1588" y="6143625"/>
            <a:ext cx="121856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999" y="648000"/>
            <a:ext cx="11221200" cy="7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chart title</a:t>
            </a:r>
            <a:endParaRPr lang="de-DE" noProof="0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112212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Rectangle 5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6000"/>
            <a:ext cx="101772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noProof="0"/>
              <a:t>Agarwal et al • 2022• EGU</a:t>
            </a:r>
            <a:endParaRPr lang="en-GB" noProof="0" dirty="0"/>
          </a:p>
        </p:txBody>
      </p:sp>
      <p:sp>
        <p:nvSpPr>
          <p:cNvPr id="12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6000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GB" noProof="0" dirty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1" r:id="rId4"/>
    <p:sldLayoutId id="2147483662" r:id="rId5"/>
    <p:sldLayoutId id="2147483658" r:id="rId6"/>
    <p:sldLayoutId id="2147483655" r:id="rId7"/>
    <p:sldLayoutId id="2147483656" r:id="rId8"/>
    <p:sldLayoutId id="2147483660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hyperlink" Target="https://elib.dlr.de/146282/1/PhysRevFluids.6.113801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8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2.gif"/><Relationship Id="rId3" Type="http://schemas.openxmlformats.org/officeDocument/2006/relationships/image" Target="../media/image8.png"/><Relationship Id="rId7" Type="http://schemas.openxmlformats.org/officeDocument/2006/relationships/image" Target="../media/image26.gif"/><Relationship Id="rId12" Type="http://schemas.openxmlformats.org/officeDocument/2006/relationships/image" Target="../media/image2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20.gif"/><Relationship Id="rId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9.png"/><Relationship Id="rId9" Type="http://schemas.openxmlformats.org/officeDocument/2006/relationships/image" Target="../media/image18.gif"/><Relationship Id="rId1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2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22.gi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18.gi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300" dirty="0"/>
              <a:t>Deep learning for surrogate modeling of two-dimensional mantle convection</a:t>
            </a:r>
            <a:endParaRPr lang="en-GB" sz="230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878399" y="2054793"/>
            <a:ext cx="10864800" cy="3231595"/>
          </a:xfrm>
        </p:spPr>
        <p:txBody>
          <a:bodyPr/>
          <a:lstStyle/>
          <a:p>
            <a:r>
              <a:rPr lang="en-GB" sz="1800" dirty="0"/>
              <a:t>Siddhant Agarwal</a:t>
            </a:r>
          </a:p>
          <a:p>
            <a:endParaRPr lang="en-GB" dirty="0"/>
          </a:p>
          <a:p>
            <a:r>
              <a:rPr lang="en-GB" sz="1600" b="1" dirty="0"/>
              <a:t>PhD Supervisors</a:t>
            </a:r>
          </a:p>
          <a:p>
            <a:r>
              <a:rPr lang="en-GB" sz="1600" dirty="0"/>
              <a:t>Nicola Tosi</a:t>
            </a:r>
          </a:p>
          <a:p>
            <a:r>
              <a:rPr lang="en-GB" sz="1600" dirty="0"/>
              <a:t>Doris Breuer</a:t>
            </a:r>
          </a:p>
          <a:p>
            <a:r>
              <a:rPr lang="de-DE" sz="1600" dirty="0"/>
              <a:t>Pan Kessel</a:t>
            </a:r>
          </a:p>
          <a:p>
            <a:r>
              <a:rPr lang="de-DE" sz="1600" dirty="0"/>
              <a:t>Grégoire Montavon</a:t>
            </a:r>
          </a:p>
          <a:p>
            <a:r>
              <a:rPr lang="en-GB" sz="1600" dirty="0"/>
              <a:t>Klaus-Robert M</a:t>
            </a:r>
            <a:r>
              <a:rPr lang="de-DE" sz="1600" dirty="0"/>
              <a:t>üller 		</a:t>
            </a:r>
            <a:r>
              <a:rPr lang="en-GB" sz="1600" dirty="0"/>
              <a:t>		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Agarwal et al • 2022• EGU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/>
              <a:t>1</a:t>
            </a:fld>
            <a:endParaRPr lang="en-GB" noProof="0" dirty="0"/>
          </a:p>
        </p:txBody>
      </p:sp>
      <p:pic>
        <p:nvPicPr>
          <p:cNvPr id="2" name="Picture 2" descr="Image result for tu berlin logo">
            <a:extLst>
              <a:ext uri="{FF2B5EF4-FFF2-40B4-BE49-F238E27FC236}">
                <a16:creationId xmlns:a16="http://schemas.microsoft.com/office/drawing/2014/main" id="{535281EB-4D5C-49E9-8923-94D4BAB0F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67" y="5662042"/>
            <a:ext cx="1177224" cy="8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tu berlin logo">
            <a:extLst>
              <a:ext uri="{FF2B5EF4-FFF2-40B4-BE49-F238E27FC236}">
                <a16:creationId xmlns:a16="http://schemas.microsoft.com/office/drawing/2014/main" id="{4F038DC6-25CA-44B6-B8B3-5B14D57B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07" y="3635232"/>
            <a:ext cx="285124" cy="20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tu berlin logo">
            <a:extLst>
              <a:ext uri="{FF2B5EF4-FFF2-40B4-BE49-F238E27FC236}">
                <a16:creationId xmlns:a16="http://schemas.microsoft.com/office/drawing/2014/main" id="{C629D39E-1DC3-4631-8927-89D3A95FA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15" y="3889458"/>
            <a:ext cx="285124" cy="20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tu berlin logo">
            <a:extLst>
              <a:ext uri="{FF2B5EF4-FFF2-40B4-BE49-F238E27FC236}">
                <a16:creationId xmlns:a16="http://schemas.microsoft.com/office/drawing/2014/main" id="{D7EAFB29-5A9E-45BC-81CA-78835678E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07" y="4162908"/>
            <a:ext cx="285124" cy="20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lr logo">
            <a:extLst>
              <a:ext uri="{FF2B5EF4-FFF2-40B4-BE49-F238E27FC236}">
                <a16:creationId xmlns:a16="http://schemas.microsoft.com/office/drawing/2014/main" id="{9A4656B5-F8AC-4DB6-8324-E3B72D96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15" y="3053395"/>
            <a:ext cx="285124" cy="23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dlr logo">
            <a:extLst>
              <a:ext uri="{FF2B5EF4-FFF2-40B4-BE49-F238E27FC236}">
                <a16:creationId xmlns:a16="http://schemas.microsoft.com/office/drawing/2014/main" id="{D28B8FEA-EC44-4E93-AA45-9B3206B04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07" y="3313980"/>
            <a:ext cx="285124" cy="23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F0A329-897B-4266-ADA0-C71975D01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8" y="4941963"/>
            <a:ext cx="229393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9"/>
    </mc:Choice>
    <mc:Fallback xmlns="">
      <p:transition spd="slow" advTm="1957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Agarwal et al • 2022• EGU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/>
              <a:t>10</a:t>
            </a:fld>
            <a:endParaRPr lang="en-GB" noProof="0" dirty="0"/>
          </a:p>
        </p:txBody>
      </p:sp>
      <p:pic>
        <p:nvPicPr>
          <p:cNvPr id="13" name="Picture 2" descr="Image result for tu berlin logo">
            <a:extLst>
              <a:ext uri="{FF2B5EF4-FFF2-40B4-BE49-F238E27FC236}">
                <a16:creationId xmlns:a16="http://schemas.microsoft.com/office/drawing/2014/main" id="{F14B3177-9D76-4BBA-904F-8B32E236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73" y="6339780"/>
            <a:ext cx="536894" cy="3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A2BCED9-FEF3-42F3-ACAA-B99F428286C7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624979" y="1332783"/>
            <a:ext cx="10150722" cy="3938221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400" lvl="1" indent="0">
              <a:lnSpc>
                <a:spcPct val="150000"/>
              </a:lnSpc>
              <a:buNone/>
            </a:pPr>
            <a:r>
              <a:rPr lang="en-GB" sz="2000" dirty="0"/>
              <a:t>Reliable </a:t>
            </a:r>
            <a:r>
              <a:rPr lang="en-GB" sz="2000" dirty="0" err="1"/>
              <a:t>spatio</a:t>
            </a:r>
            <a:r>
              <a:rPr lang="en-GB" sz="2000" dirty="0"/>
              <a:t>-temporal modelling based only on parameters.</a:t>
            </a:r>
          </a:p>
          <a:p>
            <a:pPr marL="446400" lvl="1" indent="0">
              <a:lnSpc>
                <a:spcPct val="150000"/>
              </a:lnSpc>
              <a:buNone/>
            </a:pPr>
            <a:endParaRPr lang="en-GB" sz="2000" dirty="0"/>
          </a:p>
          <a:p>
            <a:pPr marL="446400" lvl="1" indent="0">
              <a:lnSpc>
                <a:spcPct val="150000"/>
              </a:lnSpc>
              <a:buNone/>
            </a:pPr>
            <a:r>
              <a:rPr lang="en-GB" sz="2000" b="1" dirty="0"/>
              <a:t>Limitations:</a:t>
            </a:r>
          </a:p>
          <a:p>
            <a:pPr lvl="2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dirty="0"/>
              <a:t>Could be more accurate</a:t>
            </a:r>
          </a:p>
          <a:p>
            <a:pPr lvl="2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dirty="0"/>
              <a:t>Data-intensive (2 million CPU hours)</a:t>
            </a:r>
          </a:p>
          <a:p>
            <a:pPr lvl="2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dirty="0"/>
              <a:t>Modelling is limited to the parameters and physical setup</a:t>
            </a:r>
            <a:endParaRPr lang="en-GB" b="1" dirty="0"/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b="1" u="sng" dirty="0"/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b="1" dirty="0"/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b="1" dirty="0"/>
          </a:p>
          <a:p>
            <a:pPr marL="446400" lvl="1" indent="0">
              <a:lnSpc>
                <a:spcPct val="150000"/>
              </a:lnSpc>
              <a:buNone/>
            </a:pPr>
            <a:endParaRPr lang="en-GB" sz="1600" dirty="0"/>
          </a:p>
          <a:p>
            <a:pPr marL="446400" lvl="1" indent="0">
              <a:lnSpc>
                <a:spcPct val="150000"/>
              </a:lnSpc>
              <a:buNone/>
            </a:pPr>
            <a:r>
              <a:rPr lang="en-GB" sz="1600" dirty="0"/>
              <a:t>Thanks to </a:t>
            </a:r>
            <a:r>
              <a:rPr lang="de-DE" sz="1600" dirty="0"/>
              <a:t>(Norddeutscher Verbund für Hoch- und Höchstleistungsrechnen – </a:t>
            </a:r>
            <a:r>
              <a:rPr lang="de-DE" sz="1600" b="1" dirty="0"/>
              <a:t>HLRN</a:t>
            </a:r>
            <a:r>
              <a:rPr lang="de-DE" sz="1600" dirty="0"/>
              <a:t>) for the HPC resources.</a:t>
            </a:r>
            <a:endParaRPr lang="en-GB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2000" b="1" dirty="0"/>
              <a:t> </a:t>
            </a: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EED517-D792-4911-9ACC-64848EB4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19" y="6359903"/>
            <a:ext cx="1512168" cy="3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96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87"/>
    </mc:Choice>
    <mc:Fallback xmlns="">
      <p:transition spd="slow" advTm="4238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Bonus (physics-based machine learning)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Agarwal et al • 2022• EGU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/>
              <a:t>11</a:t>
            </a:fld>
            <a:endParaRPr lang="en-GB" noProof="0" dirty="0"/>
          </a:p>
        </p:txBody>
      </p:sp>
      <p:pic>
        <p:nvPicPr>
          <p:cNvPr id="13" name="Picture 2" descr="Image result for tu berlin logo">
            <a:extLst>
              <a:ext uri="{FF2B5EF4-FFF2-40B4-BE49-F238E27FC236}">
                <a16:creationId xmlns:a16="http://schemas.microsoft.com/office/drawing/2014/main" id="{F14B3177-9D76-4BBA-904F-8B32E236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73" y="6339780"/>
            <a:ext cx="536894" cy="3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ED517-D792-4911-9ACC-64848EB4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19" y="6359903"/>
            <a:ext cx="1512168" cy="3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B1E09E-F715-22A9-AE92-9D22DB8FD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877" y="765498"/>
            <a:ext cx="3921902" cy="2341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20B8C7-A6D9-CA54-118A-EEED002EF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3731" y="3429794"/>
            <a:ext cx="4684194" cy="2465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B4CFB7-429A-27B4-A4DD-10C7A66F1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213" y="1205404"/>
            <a:ext cx="2866918" cy="2115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614B9D-4695-CB39-C8A6-28BB715CC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331" y="1422047"/>
            <a:ext cx="2181511" cy="1842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41F214-F9B1-2D11-6C0A-CB73E58C5E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999" y="3760655"/>
            <a:ext cx="5905521" cy="160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3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87"/>
    </mc:Choice>
    <mc:Fallback xmlns="">
      <p:transition spd="slow" advTm="4238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Bonus (</a:t>
            </a:r>
            <a:r>
              <a:rPr lang="en-GB" dirty="0">
                <a:solidFill>
                  <a:srgbClr val="FF0000"/>
                </a:solidFill>
              </a:rPr>
              <a:t>towards…</a:t>
            </a:r>
            <a:r>
              <a:rPr lang="en-GB" dirty="0"/>
              <a:t>physics-based machine learning)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Agarwal et al • 2022• EGU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/>
              <a:t>12</a:t>
            </a:fld>
            <a:endParaRPr lang="en-GB" noProof="0" dirty="0"/>
          </a:p>
        </p:txBody>
      </p:sp>
      <p:pic>
        <p:nvPicPr>
          <p:cNvPr id="13" name="Picture 2" descr="Image result for tu berlin logo">
            <a:extLst>
              <a:ext uri="{FF2B5EF4-FFF2-40B4-BE49-F238E27FC236}">
                <a16:creationId xmlns:a16="http://schemas.microsoft.com/office/drawing/2014/main" id="{F14B3177-9D76-4BBA-904F-8B32E236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73" y="6339780"/>
            <a:ext cx="536894" cy="3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ED517-D792-4911-9ACC-64848EB4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19" y="6359903"/>
            <a:ext cx="1512168" cy="3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2365E9-464E-29CE-3D44-F70A36B5D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73" y="1421927"/>
            <a:ext cx="4064000" cy="4064000"/>
          </a:xfrm>
          <a:prstGeom prst="rect">
            <a:avLst/>
          </a:prstGeom>
        </p:spPr>
      </p:pic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C563ED11-B62F-6C46-EE50-F490B75F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99" y="1397794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7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87"/>
    </mc:Choice>
    <mc:Fallback xmlns="">
      <p:transition spd="slow" advTm="4238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/>
              <a:t>Introduction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Agarwal et al • 2022• EGU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/>
              <a:t>2</a:t>
            </a:fld>
            <a:endParaRPr lang="en-GB" noProof="0" dirty="0"/>
          </a:p>
        </p:txBody>
      </p:sp>
      <p:pic>
        <p:nvPicPr>
          <p:cNvPr id="13" name="Picture 2" descr="Image result for tu berlin logo">
            <a:extLst>
              <a:ext uri="{FF2B5EF4-FFF2-40B4-BE49-F238E27FC236}">
                <a16:creationId xmlns:a16="http://schemas.microsoft.com/office/drawing/2014/main" id="{F14B3177-9D76-4BBA-904F-8B32E236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73" y="6339780"/>
            <a:ext cx="536894" cy="3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9FA562-3546-4A1D-A630-3FB5B9F4A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19" y="6359903"/>
            <a:ext cx="1512168" cy="3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tellite technology cartoon Royalty Free Vector Image">
            <a:extLst>
              <a:ext uri="{FF2B5EF4-FFF2-40B4-BE49-F238E27FC236}">
                <a16:creationId xmlns:a16="http://schemas.microsoft.com/office/drawing/2014/main" id="{835FAD3D-C012-48B7-96D1-5972E8306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9"/>
          <a:stretch/>
        </p:blipFill>
        <p:spPr bwMode="auto">
          <a:xfrm>
            <a:off x="10570365" y="704452"/>
            <a:ext cx="770979" cy="73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lescope, science, lens, astronomy, cartoon, spyglass, discovery icon">
            <a:extLst>
              <a:ext uri="{FF2B5EF4-FFF2-40B4-BE49-F238E27FC236}">
                <a16:creationId xmlns:a16="http://schemas.microsoft.com/office/drawing/2014/main" id="{885C9792-7A69-46DC-80D8-F7FEF172F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33" y="781414"/>
            <a:ext cx="738000" cy="7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NASA InSight (@NASAInSight) | Twitter">
            <a:extLst>
              <a:ext uri="{FF2B5EF4-FFF2-40B4-BE49-F238E27FC236}">
                <a16:creationId xmlns:a16="http://schemas.microsoft.com/office/drawing/2014/main" id="{188A25F1-9E3C-40ED-B9EF-DB6F7038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900" y="657718"/>
            <a:ext cx="833400" cy="8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C0E88B-41B6-4795-B29C-4FBCFA854F6A}"/>
              </a:ext>
            </a:extLst>
          </p:cNvPr>
          <p:cNvSpPr txBox="1"/>
          <p:nvPr/>
        </p:nvSpPr>
        <p:spPr>
          <a:xfrm>
            <a:off x="1786543" y="903996"/>
            <a:ext cx="194421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400" dirty="0">
                <a:latin typeface="Arial" pitchFamily="34" charset="0"/>
                <a:cs typeface="Arial" pitchFamily="34" charset="0"/>
              </a:rPr>
              <a:t>?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352D37-AE32-4290-8E91-76CB88C74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342" y="1349878"/>
            <a:ext cx="9718513" cy="23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2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97"/>
    </mc:Choice>
    <mc:Fallback xmlns="">
      <p:transition spd="slow" advTm="4649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/>
              <a:t>Introduction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Agarwal et al • 2022• EGU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/>
              <a:t>3</a:t>
            </a:fld>
            <a:endParaRPr lang="en-GB" noProof="0" dirty="0"/>
          </a:p>
        </p:txBody>
      </p:sp>
      <p:pic>
        <p:nvPicPr>
          <p:cNvPr id="13" name="Picture 2" descr="Image result for tu berlin logo">
            <a:extLst>
              <a:ext uri="{FF2B5EF4-FFF2-40B4-BE49-F238E27FC236}">
                <a16:creationId xmlns:a16="http://schemas.microsoft.com/office/drawing/2014/main" id="{F14B3177-9D76-4BBA-904F-8B32E236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73" y="6339780"/>
            <a:ext cx="536894" cy="3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9FA562-3546-4A1D-A630-3FB5B9F4A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19" y="6359903"/>
            <a:ext cx="1512168" cy="3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tellite technology cartoon Royalty Free Vector Image">
            <a:extLst>
              <a:ext uri="{FF2B5EF4-FFF2-40B4-BE49-F238E27FC236}">
                <a16:creationId xmlns:a16="http://schemas.microsoft.com/office/drawing/2014/main" id="{835FAD3D-C012-48B7-96D1-5972E8306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9"/>
          <a:stretch/>
        </p:blipFill>
        <p:spPr bwMode="auto">
          <a:xfrm>
            <a:off x="10570365" y="704452"/>
            <a:ext cx="770979" cy="73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lescope, science, lens, astronomy, cartoon, spyglass, discovery icon">
            <a:extLst>
              <a:ext uri="{FF2B5EF4-FFF2-40B4-BE49-F238E27FC236}">
                <a16:creationId xmlns:a16="http://schemas.microsoft.com/office/drawing/2014/main" id="{885C9792-7A69-46DC-80D8-F7FEF172F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33" y="781414"/>
            <a:ext cx="738000" cy="7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NASA InSight (@NASAInSight) | Twitter">
            <a:extLst>
              <a:ext uri="{FF2B5EF4-FFF2-40B4-BE49-F238E27FC236}">
                <a16:creationId xmlns:a16="http://schemas.microsoft.com/office/drawing/2014/main" id="{188A25F1-9E3C-40ED-B9EF-DB6F7038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900" y="657718"/>
            <a:ext cx="833400" cy="8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C0E88B-41B6-4795-B29C-4FBCFA854F6A}"/>
              </a:ext>
            </a:extLst>
          </p:cNvPr>
          <p:cNvSpPr txBox="1"/>
          <p:nvPr/>
        </p:nvSpPr>
        <p:spPr>
          <a:xfrm>
            <a:off x="1786543" y="903996"/>
            <a:ext cx="194421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4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54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352D37-AE32-4290-8E91-76CB88C74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342" y="1349878"/>
            <a:ext cx="9718513" cy="2377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25C038-E67A-D7B0-5115-483B3D54ACD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</a:blip>
          <a:stretch>
            <a:fillRect/>
          </a:stretch>
        </p:blipFill>
        <p:spPr>
          <a:xfrm>
            <a:off x="2088676" y="119459"/>
            <a:ext cx="7969796" cy="1689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BA2421-2374-16EA-5E97-23AA5B4D22B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2146917" y="3183685"/>
            <a:ext cx="6757316" cy="3270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DB95A-A883-FB2B-ABF1-775EDF14C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6917" y="3183685"/>
            <a:ext cx="4382718" cy="1869551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C00E9482-7873-A31E-E31F-B8C08562D6B9}"/>
              </a:ext>
            </a:extLst>
          </p:cNvPr>
          <p:cNvSpPr/>
          <p:nvPr/>
        </p:nvSpPr>
        <p:spPr>
          <a:xfrm>
            <a:off x="6574455" y="6016614"/>
            <a:ext cx="5538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>
                <a:hlinkClick r:id="rId12"/>
              </a:rPr>
              <a:t>https://elib.dlr.de/146282/1/PhysRevFluids.6.113801.pdf</a:t>
            </a:r>
            <a:endParaRPr lang="en-DE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8463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97"/>
    </mc:Choice>
    <mc:Fallback xmlns="">
      <p:transition spd="slow" advTm="4649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tu berlin logo">
            <a:extLst>
              <a:ext uri="{FF2B5EF4-FFF2-40B4-BE49-F238E27FC236}">
                <a16:creationId xmlns:a16="http://schemas.microsoft.com/office/drawing/2014/main" id="{F14B3177-9D76-4BBA-904F-8B32E236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73" y="6339780"/>
            <a:ext cx="536894" cy="3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AFCA7A-6DD4-4F92-ACFD-246925BD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19" y="6359903"/>
            <a:ext cx="1512168" cy="3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el 7">
            <a:extLst>
              <a:ext uri="{FF2B5EF4-FFF2-40B4-BE49-F238E27FC236}">
                <a16:creationId xmlns:a16="http://schemas.microsoft.com/office/drawing/2014/main" id="{5A5654D3-5D70-0E49-A1F8-3B76555E6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Dataset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A89F5CC6-831F-D348-BCBC-E66FF78AE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846" y="1890253"/>
            <a:ext cx="4675483" cy="4338000"/>
          </a:xfrm>
        </p:spPr>
        <p:txBody>
          <a:bodyPr/>
          <a:lstStyle/>
          <a:p>
            <a:r>
              <a:rPr lang="en-DE" sz="1600" dirty="0"/>
              <a:t>10,500 thermal evolution simulations over 4.5 Gyr</a:t>
            </a:r>
          </a:p>
          <a:p>
            <a:endParaRPr lang="en-DE" sz="1600" dirty="0"/>
          </a:p>
          <a:p>
            <a:endParaRPr lang="en-DE" sz="1600" dirty="0"/>
          </a:p>
          <a:p>
            <a:r>
              <a:rPr lang="en-DE" sz="1600" dirty="0"/>
              <a:t>2D Mars-like planet</a:t>
            </a:r>
          </a:p>
          <a:p>
            <a:endParaRPr lang="en-DE" sz="1600" dirty="0"/>
          </a:p>
          <a:p>
            <a:endParaRPr lang="en-DE" sz="1600" dirty="0"/>
          </a:p>
          <a:p>
            <a:r>
              <a:rPr lang="en-DE" sz="1600" dirty="0"/>
              <a:t>Data-split: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DE" sz="1600" dirty="0"/>
              <a:t>98% of simulations used for training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DE" sz="1600" dirty="0"/>
              <a:t>1% used for architecture selection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DE" sz="1600" dirty="0"/>
              <a:t>1% used for presenting results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270FD-198B-6049-98A6-1C88C1BC7ED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Agarwal et al • 2022• EGU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93216-71B8-4146-8A64-FC9C7836835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4</a:t>
            </a:fld>
            <a:endParaRPr lang="en-GB" noProof="0"/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6C9DC3F4-6AB5-844C-8C91-7C03C09A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16" y="1890253"/>
            <a:ext cx="4860539" cy="433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EDBF061F-8DCF-934E-B16B-CCD7F6ACD2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467" y="1296983"/>
            <a:ext cx="1690938" cy="1690938"/>
          </a:xfrm>
          <a:prstGeom prst="rect">
            <a:avLst/>
          </a:prstGeom>
        </p:spPr>
      </p:pic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9E748C0B-3379-5F49-8EFA-5FD99966F2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467" y="2996741"/>
            <a:ext cx="1690938" cy="1690938"/>
          </a:xfrm>
          <a:prstGeom prst="rect">
            <a:avLst/>
          </a:pr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2F1795A9-E7AE-A64F-8A64-84C2694D42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6" y="4655476"/>
            <a:ext cx="1690938" cy="169093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694175-A3F5-B34E-AEC3-5D14F7C7715A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9982436" y="2142452"/>
            <a:ext cx="505031" cy="430454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1CC9B6-0212-1244-B679-82FF6212DF85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9982436" y="3842210"/>
            <a:ext cx="505031" cy="29765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AE4EF8-0621-3346-9116-C312D8E0BFCF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982436" y="4960394"/>
            <a:ext cx="511140" cy="540551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764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29D3E03E-3A8F-4684-856D-A29298014C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939" y="1480817"/>
            <a:ext cx="11221199" cy="524945"/>
          </a:xfrm>
        </p:spPr>
        <p:txBody>
          <a:bodyPr/>
          <a:lstStyle/>
          <a:p>
            <a:pPr marL="446400" lvl="1" indent="0">
              <a:lnSpc>
                <a:spcPct val="150000"/>
              </a:lnSpc>
              <a:buNone/>
            </a:pPr>
            <a:r>
              <a:rPr lang="en-GB" dirty="0"/>
              <a:t>Reduce dimensionality using convolutional autoencoders</a:t>
            </a:r>
          </a:p>
          <a:p>
            <a:pPr marL="446400" lvl="1" indent="0">
              <a:lnSpc>
                <a:spcPct val="150000"/>
              </a:lnSpc>
              <a:buNone/>
            </a:pPr>
            <a:r>
              <a:rPr lang="en-GB" dirty="0"/>
              <a:t> 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896400" lvl="2" indent="0">
              <a:buNone/>
            </a:pPr>
            <a:endParaRPr lang="en-GB" dirty="0"/>
          </a:p>
          <a:p>
            <a:pPr lvl="1">
              <a:buFont typeface="Courier New" panose="02070309020205020404" pitchFamily="49" charset="0"/>
              <a:buChar char="o"/>
            </a:pPr>
            <a:endParaRPr lang="en-GB" dirty="0"/>
          </a:p>
          <a:p>
            <a:pPr lvl="2">
              <a:buFont typeface="Courier New" panose="02070309020205020404" pitchFamily="49" charset="0"/>
              <a:buChar char="o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Compression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Agarwal et al • 2022• EGU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/>
              <a:t>5</a:t>
            </a:fld>
            <a:endParaRPr lang="en-GB" noProof="0" dirty="0"/>
          </a:p>
        </p:txBody>
      </p:sp>
      <p:pic>
        <p:nvPicPr>
          <p:cNvPr id="13" name="Picture 2" descr="Image result for tu berlin logo">
            <a:extLst>
              <a:ext uri="{FF2B5EF4-FFF2-40B4-BE49-F238E27FC236}">
                <a16:creationId xmlns:a16="http://schemas.microsoft.com/office/drawing/2014/main" id="{F14B3177-9D76-4BBA-904F-8B32E236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73" y="6339780"/>
            <a:ext cx="536894" cy="3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AFCA7A-6DD4-4F92-ACFD-246925BD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19" y="6359903"/>
            <a:ext cx="1512168" cy="3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9428A885-36D4-20E6-AF50-ABB115C7E3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8" b="15131"/>
          <a:stretch/>
        </p:blipFill>
        <p:spPr>
          <a:xfrm>
            <a:off x="9769996" y="3036910"/>
            <a:ext cx="1793188" cy="2004769"/>
          </a:xfrm>
          <a:prstGeom prst="rect">
            <a:avLst/>
          </a:prstGeom>
        </p:spPr>
      </p:pic>
      <p:pic>
        <p:nvPicPr>
          <p:cNvPr id="15" name="Picture 14" descr="Chart, pie chart&#10;&#10;Description automatically generated">
            <a:extLst>
              <a:ext uri="{FF2B5EF4-FFF2-40B4-BE49-F238E27FC236}">
                <a16:creationId xmlns:a16="http://schemas.microsoft.com/office/drawing/2014/main" id="{C8AB20A4-D057-4324-9638-6E6F6E1387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3516" r="9741" b="14179"/>
          <a:stretch/>
        </p:blipFill>
        <p:spPr>
          <a:xfrm>
            <a:off x="486989" y="3067187"/>
            <a:ext cx="2010199" cy="19442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24CB29-7594-82FC-9AFE-A09FBC862A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444"/>
          <a:stretch/>
        </p:blipFill>
        <p:spPr>
          <a:xfrm>
            <a:off x="0" y="2789560"/>
            <a:ext cx="12202022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08"/>
    </mc:Choice>
    <mc:Fallback xmlns="">
      <p:transition spd="slow" advTm="3220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85999" y="647643"/>
            <a:ext cx="11221200" cy="738000"/>
          </a:xfrm>
        </p:spPr>
        <p:txBody>
          <a:bodyPr/>
          <a:lstStyle/>
          <a:p>
            <a:r>
              <a:rPr lang="en-GB" dirty="0"/>
              <a:t>Compression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Agarwal et al • 2022• EGU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/>
              <a:t>6</a:t>
            </a:fld>
            <a:endParaRPr lang="en-GB" noProof="0" dirty="0"/>
          </a:p>
        </p:txBody>
      </p:sp>
      <p:pic>
        <p:nvPicPr>
          <p:cNvPr id="13" name="Picture 2" descr="Image result for tu berlin logo">
            <a:extLst>
              <a:ext uri="{FF2B5EF4-FFF2-40B4-BE49-F238E27FC236}">
                <a16:creationId xmlns:a16="http://schemas.microsoft.com/office/drawing/2014/main" id="{F14B3177-9D76-4BBA-904F-8B32E236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73" y="6339780"/>
            <a:ext cx="536894" cy="3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AFCA7A-6DD4-4F92-ACFD-246925BD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19" y="6359903"/>
            <a:ext cx="1512168" cy="3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A4D06D01-6DB6-4B46-B9A0-B5ED9472C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" y="3478613"/>
            <a:ext cx="2362200" cy="236220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CEFB3D57-C3CC-46EE-B199-D58B09EAC7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26" y="3480745"/>
            <a:ext cx="2362200" cy="2362200"/>
          </a:xfrm>
          <a:prstGeom prst="rect">
            <a:avLst/>
          </a:prstGeom>
        </p:spPr>
      </p:pic>
      <p:pic>
        <p:nvPicPr>
          <p:cNvPr id="15" name="Picture 14" descr="Chart, pie chart&#10;&#10;Description automatically generated">
            <a:extLst>
              <a:ext uri="{FF2B5EF4-FFF2-40B4-BE49-F238E27FC236}">
                <a16:creationId xmlns:a16="http://schemas.microsoft.com/office/drawing/2014/main" id="{B33B2BD5-EA11-4A6A-9024-68BC069414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547" y="3478613"/>
            <a:ext cx="2362200" cy="2362200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53125A90-F9FB-4D20-AC4D-3E0EFE241D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509" y="3478613"/>
            <a:ext cx="2362200" cy="2362200"/>
          </a:xfrm>
          <a:prstGeom prst="rect">
            <a:avLst/>
          </a:pr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DF5CD34F-9C4A-4C6E-9E8C-839E87034A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" y="1093059"/>
            <a:ext cx="2362200" cy="2362200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EA035376-5238-4031-B76F-9C338C9F7F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26" y="1094336"/>
            <a:ext cx="2362200" cy="2362200"/>
          </a:xfrm>
          <a:prstGeom prst="rect">
            <a:avLst/>
          </a:prstGeom>
        </p:spPr>
      </p:pic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A0B9A4D8-901B-4DE5-BBF4-9F69021E76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26" y="1018776"/>
            <a:ext cx="2362200" cy="2362200"/>
          </a:xfrm>
          <a:prstGeom prst="rect">
            <a:avLst/>
          </a:prstGeom>
        </p:spPr>
      </p:pic>
      <p:pic>
        <p:nvPicPr>
          <p:cNvPr id="25" name="Picture 24" descr="Chart, pie chart&#10;&#10;Description automatically generated">
            <a:extLst>
              <a:ext uri="{FF2B5EF4-FFF2-40B4-BE49-F238E27FC236}">
                <a16:creationId xmlns:a16="http://schemas.microsoft.com/office/drawing/2014/main" id="{396CAFBB-B515-486B-AB68-9C5550159C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11" y="1087711"/>
            <a:ext cx="2362200" cy="2362200"/>
          </a:xfrm>
          <a:prstGeom prst="rect">
            <a:avLst/>
          </a:prstGeom>
        </p:spPr>
      </p:pic>
      <p:pic>
        <p:nvPicPr>
          <p:cNvPr id="27" name="Picture 26" descr="Chart, pie chart&#10;&#10;Description automatically generated">
            <a:extLst>
              <a:ext uri="{FF2B5EF4-FFF2-40B4-BE49-F238E27FC236}">
                <a16:creationId xmlns:a16="http://schemas.microsoft.com/office/drawing/2014/main" id="{7A8DE6E8-26D1-4132-875F-89075F74EC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509" y="1018776"/>
            <a:ext cx="2362200" cy="2362200"/>
          </a:xfrm>
          <a:prstGeom prst="rect">
            <a:avLst/>
          </a:prstGeom>
        </p:spPr>
      </p:pic>
      <p:pic>
        <p:nvPicPr>
          <p:cNvPr id="31" name="Picture 30" descr="Chart&#10;&#10;Description automatically generated">
            <a:extLst>
              <a:ext uri="{FF2B5EF4-FFF2-40B4-BE49-F238E27FC236}">
                <a16:creationId xmlns:a16="http://schemas.microsoft.com/office/drawing/2014/main" id="{A1514324-FEAC-4E3E-AAA6-1C68FF1380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99" y="3478613"/>
            <a:ext cx="2362200" cy="2362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627D2F0-8FC4-4978-96B6-ADDC67C811CF}"/>
              </a:ext>
            </a:extLst>
          </p:cNvPr>
          <p:cNvSpPr txBox="1"/>
          <p:nvPr/>
        </p:nvSpPr>
        <p:spPr>
          <a:xfrm>
            <a:off x="7681763" y="477466"/>
            <a:ext cx="1728192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1 TB   </a:t>
            </a:r>
            <a:r>
              <a:rPr lang="de-DE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   7 GB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1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86"/>
    </mc:Choice>
    <mc:Fallback xmlns="">
      <p:transition spd="slow" advTm="3518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Agarwal et al • 2022• EGU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/>
              <a:t>7</a:t>
            </a:fld>
            <a:endParaRPr lang="en-GB" noProof="0" dirty="0"/>
          </a:p>
        </p:txBody>
      </p:sp>
      <p:pic>
        <p:nvPicPr>
          <p:cNvPr id="13" name="Picture 2" descr="Image result for tu berlin logo">
            <a:extLst>
              <a:ext uri="{FF2B5EF4-FFF2-40B4-BE49-F238E27FC236}">
                <a16:creationId xmlns:a16="http://schemas.microsoft.com/office/drawing/2014/main" id="{F14B3177-9D76-4BBA-904F-8B32E236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73" y="6339780"/>
            <a:ext cx="536894" cy="3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AFCA7A-6DD4-4F92-ACFD-246925BD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19" y="6359903"/>
            <a:ext cx="1512168" cy="3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077EC52C-52E0-CD61-D063-64D4F07EC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4" y="1413570"/>
            <a:ext cx="2362200" cy="23622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25EBC9F8-E620-A10D-63E5-B6C0238C0D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63" y="1386000"/>
            <a:ext cx="2362200" cy="2362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439C64-B2B5-1161-7C91-C50CAACE27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3574" b="63157"/>
          <a:stretch/>
        </p:blipFill>
        <p:spPr>
          <a:xfrm>
            <a:off x="5649168" y="3645818"/>
            <a:ext cx="756084" cy="22057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9B355C-DE53-6B76-8FB6-48D936F7B6B0}"/>
              </a:ext>
            </a:extLst>
          </p:cNvPr>
          <p:cNvSpPr txBox="1"/>
          <p:nvPr/>
        </p:nvSpPr>
        <p:spPr>
          <a:xfrm>
            <a:off x="1716480" y="1198126"/>
            <a:ext cx="147316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DE" sz="1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Original simulation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E9D01-3603-778E-6BF8-C4E42755ED80}"/>
              </a:ext>
            </a:extLst>
          </p:cNvPr>
          <p:cNvSpPr txBox="1"/>
          <p:nvPr/>
        </p:nvSpPr>
        <p:spPr>
          <a:xfrm>
            <a:off x="4243818" y="1204648"/>
            <a:ext cx="335295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DE" sz="1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Prediction of simple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338451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5"/>
    </mc:Choice>
    <mc:Fallback xmlns="">
      <p:transition spd="slow" advTm="2791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Agarwal et al • 2022• EGU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/>
              <a:t>8</a:t>
            </a:fld>
            <a:endParaRPr lang="en-GB" noProof="0" dirty="0"/>
          </a:p>
        </p:txBody>
      </p:sp>
      <p:pic>
        <p:nvPicPr>
          <p:cNvPr id="13" name="Picture 2" descr="Image result for tu berlin logo">
            <a:extLst>
              <a:ext uri="{FF2B5EF4-FFF2-40B4-BE49-F238E27FC236}">
                <a16:creationId xmlns:a16="http://schemas.microsoft.com/office/drawing/2014/main" id="{F14B3177-9D76-4BBA-904F-8B32E236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73" y="6339780"/>
            <a:ext cx="536894" cy="3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AFCA7A-6DD4-4F92-ACFD-246925BD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19" y="6359903"/>
            <a:ext cx="1512168" cy="3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077EC52C-52E0-CD61-D063-64D4F07EC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4" y="1413570"/>
            <a:ext cx="2362200" cy="23622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985A813C-C934-75E7-DA61-1AD4B741E7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84" y="1413570"/>
            <a:ext cx="2362200" cy="23622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25EBC9F8-E620-A10D-63E5-B6C0238C0D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63" y="1386000"/>
            <a:ext cx="2362200" cy="2362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439C64-B2B5-1161-7C91-C50CAACE27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3574" b="63157"/>
          <a:stretch/>
        </p:blipFill>
        <p:spPr>
          <a:xfrm>
            <a:off x="5649168" y="3645818"/>
            <a:ext cx="756084" cy="22057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D5E0CA-FA8D-F58E-65A7-4082C0E015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469" r="16034" b="50763"/>
          <a:stretch/>
        </p:blipFill>
        <p:spPr>
          <a:xfrm>
            <a:off x="8920381" y="3645818"/>
            <a:ext cx="2104021" cy="27783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9B355C-DE53-6B76-8FB6-48D936F7B6B0}"/>
              </a:ext>
            </a:extLst>
          </p:cNvPr>
          <p:cNvSpPr txBox="1"/>
          <p:nvPr/>
        </p:nvSpPr>
        <p:spPr>
          <a:xfrm>
            <a:off x="1716480" y="1198126"/>
            <a:ext cx="147316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DE" sz="1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Original simulation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E9D01-3603-778E-6BF8-C4E42755ED80}"/>
              </a:ext>
            </a:extLst>
          </p:cNvPr>
          <p:cNvSpPr txBox="1"/>
          <p:nvPr/>
        </p:nvSpPr>
        <p:spPr>
          <a:xfrm>
            <a:off x="4243818" y="1204648"/>
            <a:ext cx="335295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DE" sz="1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Prediction of simple neural network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86B61C-8314-E9C4-A591-1F9CC5481FB1}"/>
              </a:ext>
            </a:extLst>
          </p:cNvPr>
          <p:cNvSpPr txBox="1"/>
          <p:nvPr/>
        </p:nvSpPr>
        <p:spPr>
          <a:xfrm>
            <a:off x="8113423" y="1198126"/>
            <a:ext cx="371793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DE" sz="1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Prediction of Long-Short Term Memory network</a:t>
            </a:r>
          </a:p>
        </p:txBody>
      </p:sp>
    </p:spTree>
    <p:extLst>
      <p:ext uri="{BB962C8B-B14F-4D97-AF65-F5344CB8AC3E}">
        <p14:creationId xmlns:p14="http://schemas.microsoft.com/office/powerpoint/2010/main" val="398218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5"/>
    </mc:Choice>
    <mc:Fallback xmlns="">
      <p:transition spd="slow" advTm="2791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Agarwal et al • 2022• EGU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/>
              <a:t>9</a:t>
            </a:fld>
            <a:endParaRPr lang="en-GB" noProof="0" dirty="0"/>
          </a:p>
        </p:txBody>
      </p:sp>
      <p:pic>
        <p:nvPicPr>
          <p:cNvPr id="13" name="Picture 2" descr="Image result for tu berlin logo">
            <a:extLst>
              <a:ext uri="{FF2B5EF4-FFF2-40B4-BE49-F238E27FC236}">
                <a16:creationId xmlns:a16="http://schemas.microsoft.com/office/drawing/2014/main" id="{F14B3177-9D76-4BBA-904F-8B32E236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73" y="6339780"/>
            <a:ext cx="536894" cy="3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AFCA7A-6DD4-4F92-ACFD-246925BD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19" y="6359903"/>
            <a:ext cx="1512168" cy="3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DF5CD34F-9C4A-4C6E-9E8C-839E87034A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7" y="2530511"/>
            <a:ext cx="2362200" cy="2362200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8FF569D-2A3F-4256-BE93-ADA295937C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67" y="2565698"/>
            <a:ext cx="2362200" cy="236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32BFCD-CE67-420B-875F-77078A5AF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5744" y="1764000"/>
            <a:ext cx="4272246" cy="3933850"/>
          </a:xfrm>
          <a:prstGeom prst="rect">
            <a:avLst/>
          </a:prstGeom>
        </p:spPr>
      </p:pic>
      <p:pic>
        <p:nvPicPr>
          <p:cNvPr id="22" name="Picture 21" descr="Chart&#10;&#10;Description automatically generated">
            <a:extLst>
              <a:ext uri="{FF2B5EF4-FFF2-40B4-BE49-F238E27FC236}">
                <a16:creationId xmlns:a16="http://schemas.microsoft.com/office/drawing/2014/main" id="{0127D135-A8AA-48F8-BE9A-BFDC94161F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67" y="256218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3"/>
    </mc:Choice>
    <mc:Fallback xmlns="">
      <p:transition spd="slow" advTm="26473"/>
    </mc:Fallback>
  </mc:AlternateContent>
</p:sld>
</file>

<file path=ppt/theme/theme1.xml><?xml version="1.0" encoding="utf-8"?>
<a:theme xmlns:a="http://schemas.openxmlformats.org/drawingml/2006/main" name="DLR-Präsentation 16:9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95C61B9F-14F0-4AD9-AC81-B8624FAD5FC8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12664</TotalTime>
  <Words>356</Words>
  <Application>Microsoft Macintosh PowerPoint</Application>
  <PresentationFormat>Custom</PresentationFormat>
  <Paragraphs>96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Courier New</vt:lpstr>
      <vt:lpstr>DLR-Präsentation 16:9 Englisch</vt:lpstr>
      <vt:lpstr>Deep learning for surrogate modeling of two-dimensional mantle convection</vt:lpstr>
      <vt:lpstr>Introduction</vt:lpstr>
      <vt:lpstr>Introduction</vt:lpstr>
      <vt:lpstr>Dataset</vt:lpstr>
      <vt:lpstr>Compression</vt:lpstr>
      <vt:lpstr>Compression</vt:lpstr>
      <vt:lpstr>Prediction</vt:lpstr>
      <vt:lpstr>Prediction</vt:lpstr>
      <vt:lpstr>Prediction</vt:lpstr>
      <vt:lpstr>Conclusion</vt:lpstr>
      <vt:lpstr>Bonus (physics-based machine learning)</vt:lpstr>
      <vt:lpstr>Bonus (towards…physics-based machine learning)</vt:lpstr>
    </vt:vector>
  </TitlesOfParts>
  <Company>DLR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Leicht, Tobias</dc:creator>
  <cp:lastModifiedBy>TU-Pseudonym 1727950031351165</cp:lastModifiedBy>
  <cp:revision>1675</cp:revision>
  <dcterms:created xsi:type="dcterms:W3CDTF">2012-06-19T06:51:55Z</dcterms:created>
  <dcterms:modified xsi:type="dcterms:W3CDTF">2022-05-21T14:09:18Z</dcterms:modified>
</cp:coreProperties>
</file>