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35"/>
  </p:notesMasterIdLst>
  <p:handoutMasterIdLst>
    <p:handoutMasterId r:id="rId36"/>
  </p:handoutMasterIdLst>
  <p:sldIdLst>
    <p:sldId id="614" r:id="rId2"/>
    <p:sldId id="616" r:id="rId3"/>
    <p:sldId id="575" r:id="rId4"/>
    <p:sldId id="599" r:id="rId5"/>
    <p:sldId id="617" r:id="rId6"/>
    <p:sldId id="626" r:id="rId7"/>
    <p:sldId id="627" r:id="rId8"/>
    <p:sldId id="628" r:id="rId9"/>
    <p:sldId id="629" r:id="rId10"/>
    <p:sldId id="631" r:id="rId11"/>
    <p:sldId id="632" r:id="rId12"/>
    <p:sldId id="637" r:id="rId13"/>
    <p:sldId id="635" r:id="rId14"/>
    <p:sldId id="615" r:id="rId15"/>
    <p:sldId id="640" r:id="rId16"/>
    <p:sldId id="587" r:id="rId17"/>
    <p:sldId id="618" r:id="rId18"/>
    <p:sldId id="636" r:id="rId19"/>
    <p:sldId id="625" r:id="rId20"/>
    <p:sldId id="619" r:id="rId21"/>
    <p:sldId id="622" r:id="rId22"/>
    <p:sldId id="623" r:id="rId23"/>
    <p:sldId id="638" r:id="rId24"/>
    <p:sldId id="624" r:id="rId25"/>
    <p:sldId id="641" r:id="rId26"/>
    <p:sldId id="607" r:id="rId27"/>
    <p:sldId id="610" r:id="rId28"/>
    <p:sldId id="634" r:id="rId29"/>
    <p:sldId id="370" r:id="rId30"/>
    <p:sldId id="568" r:id="rId31"/>
    <p:sldId id="368" r:id="rId32"/>
    <p:sldId id="566" r:id="rId33"/>
    <p:sldId id="369" r:id="rId34"/>
  </p:sldIdLst>
  <p:sldSz cx="12188825" cy="6858000"/>
  <p:notesSz cx="6858000" cy="9144000"/>
  <p:defaultTextStyle>
    <a:defPPr>
      <a:defRPr lang="en-US"/>
    </a:defPPr>
    <a:lvl1pPr algn="l" defTabSz="45710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101" algn="l" defTabSz="45710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201" algn="l" defTabSz="45710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303" algn="l" defTabSz="45710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404" algn="l" defTabSz="45710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5505" algn="l" defTabSz="91420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2605" algn="l" defTabSz="91420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199707" algn="l" defTabSz="91420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6808" algn="l" defTabSz="91420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4429A8-54DE-40C9-8BB2-16524D119EF5}">
          <p14:sldIdLst>
            <p14:sldId id="614"/>
            <p14:sldId id="616"/>
            <p14:sldId id="575"/>
            <p14:sldId id="599"/>
            <p14:sldId id="617"/>
            <p14:sldId id="626"/>
            <p14:sldId id="627"/>
            <p14:sldId id="628"/>
            <p14:sldId id="629"/>
            <p14:sldId id="631"/>
            <p14:sldId id="632"/>
            <p14:sldId id="637"/>
            <p14:sldId id="635"/>
            <p14:sldId id="615"/>
            <p14:sldId id="640"/>
            <p14:sldId id="587"/>
            <p14:sldId id="618"/>
            <p14:sldId id="636"/>
            <p14:sldId id="625"/>
            <p14:sldId id="619"/>
            <p14:sldId id="622"/>
            <p14:sldId id="623"/>
            <p14:sldId id="638"/>
            <p14:sldId id="624"/>
            <p14:sldId id="641"/>
            <p14:sldId id="607"/>
            <p14:sldId id="610"/>
          </p14:sldIdLst>
        </p14:section>
        <p14:section name="Supplement" id="{EBB6C38D-7ADF-4164-A64D-D5E6B61688FB}">
          <p14:sldIdLst>
            <p14:sldId id="634"/>
            <p14:sldId id="370"/>
            <p14:sldId id="568"/>
            <p14:sldId id="368"/>
            <p14:sldId id="566"/>
            <p14:sldId id="3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04" userDrawn="1">
          <p15:clr>
            <a:srgbClr val="A4A3A4"/>
          </p15:clr>
        </p15:guide>
        <p15:guide id="2" pos="5063" userDrawn="1">
          <p15:clr>
            <a:srgbClr val="A4A3A4"/>
          </p15:clr>
        </p15:guide>
        <p15:guide id="3" orient="horz" pos="2136" userDrawn="1">
          <p15:clr>
            <a:srgbClr val="A4A3A4"/>
          </p15:clr>
        </p15:guide>
        <p15:guide id="4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mwhitne" initials="k" lastIdx="5" clrIdx="0"/>
  <p:cmAuthor id="1" name="Kristen Whitney (Student)" initials="KW(" lastIdx="7" clrIdx="1">
    <p:extLst>
      <p:ext uri="{19B8F6BF-5375-455C-9EA6-DF929625EA0E}">
        <p15:presenceInfo xmlns:p15="http://schemas.microsoft.com/office/powerpoint/2012/main" userId="S::kmwhitne@sundevils.asu.edu::68b0e455-82dd-473a-aaf7-afc220dfb4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6FB"/>
    <a:srgbClr val="0099C3"/>
    <a:srgbClr val="3298C4"/>
    <a:srgbClr val="AEECE3"/>
    <a:srgbClr val="0432FF"/>
    <a:srgbClr val="A6BDDC"/>
    <a:srgbClr val="3E69A5"/>
    <a:srgbClr val="002088"/>
    <a:srgbClr val="C2D3ED"/>
    <a:srgbClr val="FBD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5" autoAdjust="0"/>
    <p:restoredTop sz="93819" autoAdjust="0"/>
  </p:normalViewPr>
  <p:slideViewPr>
    <p:cSldViewPr snapToGrid="0" snapToObjects="1">
      <p:cViewPr varScale="1">
        <p:scale>
          <a:sx n="93" d="100"/>
          <a:sy n="93" d="100"/>
        </p:scale>
        <p:origin x="240" y="656"/>
      </p:cViewPr>
      <p:guideLst>
        <p:guide orient="horz" pos="2904"/>
        <p:guide pos="5063"/>
        <p:guide orient="horz" pos="2136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58FBD-A437-4F99-9580-C15C89EEBDF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DCEE-0542-4E48-973E-FAD9CCC48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713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F710229-4D45-4872-AFFD-54636330810B}" type="datetimeFigureOut">
              <a:rPr lang="en-US" altLang="en-US"/>
              <a:pPr>
                <a:defRPr/>
              </a:pPr>
              <a:t>5/24/22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748741B-5953-40C1-9924-CF136179C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4140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0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101" algn="l" defTabSz="45710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201" algn="l" defTabSz="45710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303" algn="l" defTabSz="45710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404" algn="l" defTabSz="45710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5505" algn="l" defTabSz="457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05" algn="l" defTabSz="457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07" algn="l" defTabSz="457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08" algn="l" defTabSz="457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9885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514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90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905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425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355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panose="020B0600070205080204" pitchFamily="34" charset="-128"/>
                <a:cs typeface="+mn-cs"/>
              </a:rPr>
              <a:t>We looked into other 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ＭＳ Ｐゴシック" panose="020B0600070205080204" pitchFamily="34" charset="-128"/>
                <a:cs typeface="+mn-cs"/>
              </a:rPr>
              <a:t>lulc</a:t>
            </a: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panose="020B0600070205080204" pitchFamily="34" charset="-128"/>
                <a:cs typeface="+mn-cs"/>
              </a:rPr>
              <a:t> change products to expand our modeling efforts.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panose="020B0600070205080204" pitchFamily="34" charset="-128"/>
                <a:cs typeface="+mn-cs"/>
              </a:rPr>
              <a:t>Water managers and stakeholders agreed that the FORE-SCE product is the ideal for our work, based on these comparisons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545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rtl="0" fontAlgn="base">
              <a:buFont typeface="Arial" panose="020B0604020202020204" pitchFamily="34" charset="0"/>
              <a:buNone/>
            </a:pPr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B1D556-5396-4983-838B-3EF41D5F5D87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252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endParaRPr lang="en-US" sz="1100" dirty="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30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639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51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151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" indent="0" algn="l">
              <a:spcAft>
                <a:spcPts val="600"/>
              </a:spcAft>
              <a:buFont typeface="Arial" charset="0"/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108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006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379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853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697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7856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410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4615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Background literature and project overview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8974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03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8ac280a4b4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8ac280a4b4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3222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Skills </a:t>
            </a:r>
            <a:r>
              <a:rPr lang="en-US" dirty="0" err="1"/>
              <a:t>github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447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Skills </a:t>
            </a:r>
            <a:r>
              <a:rPr lang="en-US" dirty="0" err="1"/>
              <a:t>github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8693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1983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Skills </a:t>
            </a:r>
            <a:r>
              <a:rPr lang="en-US" dirty="0" err="1"/>
              <a:t>github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057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657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3009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344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530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ac280a4b4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ac280a4b4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530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ac280a4b4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8ac280a4b4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02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2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65034-5841-42AE-9A15-8B0B006A7786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769A-18BD-4F93-9B8B-0BD846C62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3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83F4B-9D0E-45F6-980D-C324D7E5FFF5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942C7-E683-4850-8383-3B1B894F8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05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9F972-A499-4138-96BD-2693E6B1D5BD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8993E-D48C-4FAC-9979-A3C1758D0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290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895" lvl="1" indent="-423228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343" lvl="2" indent="-423228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790" lvl="3" indent="-423228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028" lvl="8" indent="-423228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l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433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C65BF-422C-4153-A594-29EC3BECEF35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AE75-F874-4353-BAC0-E4D7679B9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31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EC962-6C4F-44A8-8315-429E021D6C2E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02782-F0F8-407A-8BD9-3A96D9E2B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07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A5212-F081-494E-92E1-CFDE36D0F771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C846D-7CAC-4E0E-AE62-ABFD4FEC2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17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66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66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3"/>
            <a:ext cx="5387630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66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66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1A69-876E-483F-A5FB-70A3542E9F85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2A40-9AB9-4F3C-A0F7-B58FEFFA65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82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90CA-DF8C-4447-9E06-B1E755D9C1CA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D1473-B1FF-4742-8FCF-D1FA7DAEC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55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C22A0-FE01-43AE-8379-33E5274388A1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48A4-1456-4956-B1A6-C3B7D582C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628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466"/>
            </a:lvl1pPr>
            <a:lvl2pPr marL="457086" indent="0">
              <a:buNone/>
              <a:defRPr sz="1200"/>
            </a:lvl2pPr>
            <a:lvl3pPr marL="914171" indent="0">
              <a:buNone/>
              <a:defRPr sz="1066"/>
            </a:lvl3pPr>
            <a:lvl4pPr marL="1371257" indent="0">
              <a:buNone/>
              <a:defRPr sz="933"/>
            </a:lvl4pPr>
            <a:lvl5pPr marL="1828343" indent="0">
              <a:buNone/>
              <a:defRPr sz="933"/>
            </a:lvl5pPr>
            <a:lvl6pPr marL="2285429" indent="0">
              <a:buNone/>
              <a:defRPr sz="933"/>
            </a:lvl6pPr>
            <a:lvl7pPr marL="2742514" indent="0">
              <a:buNone/>
              <a:defRPr sz="933"/>
            </a:lvl7pPr>
            <a:lvl8pPr marL="3199600" indent="0">
              <a:buNone/>
              <a:defRPr sz="933"/>
            </a:lvl8pPr>
            <a:lvl9pPr marL="3656686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E6FDA-B6E4-48EA-9E83-846954D4D521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037C-E2A2-4CAF-9FE2-8D19BC5372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12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2"/>
            <a:ext cx="7313295" cy="804863"/>
          </a:xfrm>
        </p:spPr>
        <p:txBody>
          <a:bodyPr/>
          <a:lstStyle>
            <a:lvl1pPr marL="0" indent="0">
              <a:buNone/>
              <a:defRPr sz="1466"/>
            </a:lvl1pPr>
            <a:lvl2pPr marL="457086" indent="0">
              <a:buNone/>
              <a:defRPr sz="1200"/>
            </a:lvl2pPr>
            <a:lvl3pPr marL="914171" indent="0">
              <a:buNone/>
              <a:defRPr sz="1066"/>
            </a:lvl3pPr>
            <a:lvl4pPr marL="1371257" indent="0">
              <a:buNone/>
              <a:defRPr sz="933"/>
            </a:lvl4pPr>
            <a:lvl5pPr marL="1828343" indent="0">
              <a:buNone/>
              <a:defRPr sz="933"/>
            </a:lvl5pPr>
            <a:lvl6pPr marL="2285429" indent="0">
              <a:buNone/>
              <a:defRPr sz="933"/>
            </a:lvl6pPr>
            <a:lvl7pPr marL="2742514" indent="0">
              <a:buNone/>
              <a:defRPr sz="933"/>
            </a:lvl7pPr>
            <a:lvl8pPr marL="3199600" indent="0">
              <a:buNone/>
              <a:defRPr sz="933"/>
            </a:lvl8pPr>
            <a:lvl9pPr marL="3656686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B7484-577F-43F0-82F8-E81F607182C0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1A05-65FF-42B0-8B0E-9EBAC70CD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274637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66" smtClean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5FACEF-F686-41F3-B801-5C912CE4BE33}" type="datetime1">
              <a:rPr lang="en-US" altLang="en-US" smtClean="0"/>
              <a:t>5/24/22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6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6" smtClean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4B723B-1B94-438F-94A4-E05BB04765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</p:sldLayoutIdLst>
  <p:hf hdr="0" ftr="0" dt="0"/>
  <p:txStyles>
    <p:titleStyle>
      <a:lvl1pPr algn="ctr" defTabSz="457086" rtl="0" eaLnBrk="1" fontAlgn="base" hangingPunct="1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  <a:cs typeface="+mj-cs"/>
        </a:defRPr>
      </a:lvl1pPr>
      <a:lvl2pPr algn="ctr" defTabSz="457086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2pPr>
      <a:lvl3pPr algn="ctr" defTabSz="457086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3pPr>
      <a:lvl4pPr algn="ctr" defTabSz="457086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4pPr>
      <a:lvl5pPr algn="ctr" defTabSz="457086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5pPr>
      <a:lvl6pPr marL="457086" algn="ctr" defTabSz="457086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171" algn="ctr" defTabSz="457086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257" algn="ctr" defTabSz="457086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343" algn="ctr" defTabSz="457086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814" indent="-342814" algn="l" defTabSz="45708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1pPr>
      <a:lvl2pPr marL="742765" indent="-285679" algn="l" defTabSz="45708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marL="1142714" indent="-228543" algn="l" defTabSz="45708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marL="1599800" indent="-228543" algn="l" defTabSz="45708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marL="2056886" indent="-228543" algn="l" defTabSz="45708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2513971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4570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45708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hyperlink" Target="https://doi.org/10.1002/2016WR019638" TargetMode="External"/><Relationship Id="rId18" Type="http://schemas.openxmlformats.org/officeDocument/2006/relationships/hyperlink" Target="https://doi.org/10.1126/science.1165000" TargetMode="External"/><Relationship Id="rId26" Type="http://schemas.openxmlformats.org/officeDocument/2006/relationships/hyperlink" Target="https://doi.org/10.1038/s41467-018-03735-6" TargetMode="External"/><Relationship Id="rId21" Type="http://schemas.openxmlformats.org/officeDocument/2006/relationships/hyperlink" Target="http://dx.doi.org/10.1088/1748-9326/aa7091" TargetMode="External"/><Relationship Id="rId34" Type="http://schemas.openxmlformats.org/officeDocument/2006/relationships/hyperlink" Target="http://dx.doi.org/10.1002/2015WR017401" TargetMode="External"/><Relationship Id="rId7" Type="http://schemas.openxmlformats.org/officeDocument/2006/relationships/hyperlink" Target="https://doi.org/10.1175/EI-D-17-0007.1" TargetMode="External"/><Relationship Id="rId12" Type="http://schemas.openxmlformats.org/officeDocument/2006/relationships/hyperlink" Target="https://doi.org/10.5194/hess-16-3989-2012" TargetMode="External"/><Relationship Id="rId17" Type="http://schemas.openxmlformats.org/officeDocument/2006/relationships/hyperlink" Target="https://doi.org/10.1016/j.foreco.2009.09.001" TargetMode="External"/><Relationship Id="rId25" Type="http://schemas.openxmlformats.org/officeDocument/2006/relationships/hyperlink" Target="https://doi.org/10.1073/pnas.2114069119" TargetMode="External"/><Relationship Id="rId33" Type="http://schemas.openxmlformats.org/officeDocument/2006/relationships/hyperlink" Target="https://doi.org/10.1016/j.crm.2015.06.001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doi.org/10.1038/nclimate2873" TargetMode="External"/><Relationship Id="rId20" Type="http://schemas.openxmlformats.org/officeDocument/2006/relationships/hyperlink" Target="https://doi.org/10.1093/jofore/fvz069" TargetMode="External"/><Relationship Id="rId29" Type="http://schemas.openxmlformats.org/officeDocument/2006/relationships/hyperlink" Target="https://doi.org/10.1088/1748-9326/11/8/085006.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1073/pnas.0909651107" TargetMode="External"/><Relationship Id="rId11" Type="http://schemas.openxmlformats.org/officeDocument/2006/relationships/hyperlink" Target="https://doi.org/10.1038/s41598-017-17966-y" TargetMode="External"/><Relationship Id="rId24" Type="http://schemas.openxmlformats.org/officeDocument/2006/relationships/hyperlink" Target="https://doi.org/10.5194/hess-20-1241-2016" TargetMode="External"/><Relationship Id="rId32" Type="http://schemas.openxmlformats.org/officeDocument/2006/relationships/hyperlink" Target="https://doi.org/10.1002/2015WR017401" TargetMode="External"/><Relationship Id="rId37" Type="http://schemas.openxmlformats.org/officeDocument/2006/relationships/image" Target="../media/image1.jpeg"/><Relationship Id="rId5" Type="http://schemas.openxmlformats.org/officeDocument/2006/relationships/hyperlink" Target="http://doi.org/10.5194/hess-11-1417-2007" TargetMode="External"/><Relationship Id="rId15" Type="http://schemas.openxmlformats.org/officeDocument/2006/relationships/hyperlink" Target="https://doi.org/10.1038/s41597-019-0150-2" TargetMode="External"/><Relationship Id="rId23" Type="http://schemas.openxmlformats.org/officeDocument/2006/relationships/hyperlink" Target="http://dx.doi.org/10.5849/forsci.14-164" TargetMode="External"/><Relationship Id="rId28" Type="http://schemas.openxmlformats.org/officeDocument/2006/relationships/hyperlink" Target="https://doi.org/10.1016/j.jhydrol.2015.01.039" TargetMode="External"/><Relationship Id="rId36" Type="http://schemas.openxmlformats.org/officeDocument/2006/relationships/hyperlink" Target="http://dx.doi.org/10.1002/eco.1363" TargetMode="External"/><Relationship Id="rId10" Type="http://schemas.openxmlformats.org/officeDocument/2006/relationships/hyperlink" Target="https://wwa.colorado.edu/climate/co2014report/Climate_Change_CO_Report_2014_FINAL.pdf" TargetMode="External"/><Relationship Id="rId19" Type="http://schemas.openxmlformats.org/officeDocument/2006/relationships/hyperlink" Target="http://dx.doi.org/10.1016/j.jhydrol.2016.12.040" TargetMode="External"/><Relationship Id="rId31" Type="http://schemas.openxmlformats.org/officeDocument/2006/relationships/hyperlink" Target="https://doi.org/10.5194/hess-22-709-2018" TargetMode="External"/><Relationship Id="rId4" Type="http://schemas.openxmlformats.org/officeDocument/2006/relationships/hyperlink" Target="https://doi.org/10.1023/B:CLIM.0000013684.13621.1f" TargetMode="External"/><Relationship Id="rId9" Type="http://schemas.openxmlformats.org/officeDocument/2006/relationships/hyperlink" Target="https://doi.org/10.1126/science.aay9187" TargetMode="External"/><Relationship Id="rId14" Type="http://schemas.openxmlformats.org/officeDocument/2006/relationships/hyperlink" Target="https://doi.org/10.1029/2018WR023153" TargetMode="External"/><Relationship Id="rId22" Type="http://schemas.openxmlformats.org/officeDocument/2006/relationships/hyperlink" Target="http://dx.doi.org/10.1016/j.jhydrol.2017.12.056" TargetMode="External"/><Relationship Id="rId27" Type="http://schemas.openxmlformats.org/officeDocument/2006/relationships/hyperlink" Target="https://doi.org/10.1371/journal.pone.0111092" TargetMode="External"/><Relationship Id="rId30" Type="http://schemas.openxmlformats.org/officeDocument/2006/relationships/hyperlink" Target="http://dx.doi.org/10.1016/j.jhydrol.2011.06.017" TargetMode="External"/><Relationship Id="rId35" Type="http://schemas.openxmlformats.org/officeDocument/2006/relationships/hyperlink" Target="https://doi.org/10.1002/2013WR014994" TargetMode="External"/><Relationship Id="rId8" Type="http://schemas.openxmlformats.org/officeDocument/2006/relationships/hyperlink" Target="https://doi.org/10.1175/JCLI-D-19-0207.1" TargetMode="External"/><Relationship Id="rId3" Type="http://schemas.openxmlformats.org/officeDocument/2006/relationships/hyperlink" Target="https://www.usbr.gov/lc/region/programs/crbstudy/finalreport/Executive%20Summary/CRBS_Executive_Summary_FINAL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gmd-11-3481-2018" TargetMode="External"/><Relationship Id="rId13" Type="http://schemas.openxmlformats.org/officeDocument/2006/relationships/hyperlink" Target="https://doi.org/10.1002/joc.5540" TargetMode="External"/><Relationship Id="rId18" Type="http://schemas.openxmlformats.org/officeDocument/2006/relationships/hyperlink" Target="https://www.usgs.gov/core-science-systems/ngp/tnm-delivery" TargetMode="External"/><Relationship Id="rId3" Type="http://schemas.openxmlformats.org/officeDocument/2006/relationships/hyperlink" Target="https://doi.org/10.1002/eap.1575" TargetMode="External"/><Relationship Id="rId21" Type="http://schemas.openxmlformats.org/officeDocument/2006/relationships/hyperlink" Target="http://dx.doi.org/10.1016/j.gloenvcha.2012.03.008" TargetMode="External"/><Relationship Id="rId7" Type="http://schemas.openxmlformats.org/officeDocument/2006/relationships/hyperlink" Target="https://doi.org/10.1029/94JD00483" TargetMode="External"/><Relationship Id="rId12" Type="http://schemas.openxmlformats.org/officeDocument/2006/relationships/hyperlink" Target="https://doi.org/10.1175/JHM-D-14-0082.1" TargetMode="External"/><Relationship Id="rId17" Type="http://schemas.openxmlformats.org/officeDocument/2006/relationships/hyperlink" Target="https://doi.org/10.1175/bams-d-12-00170.1" TargetMode="External"/><Relationship Id="rId25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doi.org/10.1175/JHM-D-18-0203.1" TargetMode="External"/><Relationship Id="rId20" Type="http://schemas.openxmlformats.org/officeDocument/2006/relationships/hyperlink" Target="http://dx.doi.org/10.1016/j.ecolmodel.2016.07.016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dx.doi.org/10.1016/j.foreco.2009.08.005" TargetMode="External"/><Relationship Id="rId11" Type="http://schemas.openxmlformats.org/officeDocument/2006/relationships/hyperlink" Target="https://doi.org/10.1175/JCLI-D-12-00508.1" TargetMode="External"/><Relationship Id="rId24" Type="http://schemas.openxmlformats.org/officeDocument/2006/relationships/hyperlink" Target="http://dx.doi.org/10.1016/j.foreco.2011.12.024" TargetMode="External"/><Relationship Id="rId5" Type="http://schemas.openxmlformats.org/officeDocument/2006/relationships/hyperlink" Target="https://doi.org/10.1175/JHM-D-14-0059.1" TargetMode="External"/><Relationship Id="rId15" Type="http://schemas.openxmlformats.org/officeDocument/2006/relationships/hyperlink" Target="https://doi.org/10.21105/joss.02042" TargetMode="External"/><Relationship Id="rId23" Type="http://schemas.openxmlformats.org/officeDocument/2006/relationships/hyperlink" Target="https://doi.org/10.4996/fireecology.140114316" TargetMode="External"/><Relationship Id="rId10" Type="http://schemas.openxmlformats.org/officeDocument/2006/relationships/hyperlink" Target="https://doi.org/10.1080/02626669809492107" TargetMode="External"/><Relationship Id="rId19" Type="http://schemas.openxmlformats.org/officeDocument/2006/relationships/hyperlink" Target="https://https/doi.org/10.1002/2017WR020471" TargetMode="External"/><Relationship Id="rId4" Type="http://schemas.openxmlformats.org/officeDocument/2006/relationships/hyperlink" Target="https://doi.org/doi:10.1002/eco.1342" TargetMode="External"/><Relationship Id="rId9" Type="http://schemas.openxmlformats.org/officeDocument/2006/relationships/hyperlink" Target="https://doi.org/10.1034/j.1600-0870.1996.t01-3-00009.x" TargetMode="External"/><Relationship Id="rId14" Type="http://schemas.openxmlformats.org/officeDocument/2006/relationships/hyperlink" Target="https://doi.org/10.1016/j.agrformet.2013.03.003" TargetMode="External"/><Relationship Id="rId22" Type="http://schemas.openxmlformats.org/officeDocument/2006/relationships/hyperlink" Target="https://doi.org/10.1139/cjfr-2015-003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37E0C1-B54B-65F0-5951-E8422B58DCB1}"/>
              </a:ext>
            </a:extLst>
          </p:cNvPr>
          <p:cNvSpPr/>
          <p:nvPr/>
        </p:nvSpPr>
        <p:spPr>
          <a:xfrm>
            <a:off x="-1" y="-6099"/>
            <a:ext cx="12188826" cy="17865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Google Shape;766;p52"/>
          <p:cNvSpPr txBox="1"/>
          <p:nvPr/>
        </p:nvSpPr>
        <p:spPr>
          <a:xfrm>
            <a:off x="355123" y="2535709"/>
            <a:ext cx="11478580" cy="178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Montserrat"/>
                <a:cs typeface="Montserrat"/>
                <a:sym typeface="Montserrat"/>
              </a:rPr>
              <a:t>Assessing Future Climate and Land Use Impacts to the Colorado River using a Bottom-up Modelling Approach Informed by Water Managers.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rgbClr val="002060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56;p13">
            <a:extLst>
              <a:ext uri="{FF2B5EF4-FFF2-40B4-BE49-F238E27FC236}">
                <a16:creationId xmlns:a16="http://schemas.microsoft.com/office/drawing/2014/main" id="{27A1EE0D-06B7-DC83-D94F-75ADA364E8B9}"/>
              </a:ext>
            </a:extLst>
          </p:cNvPr>
          <p:cNvSpPr txBox="1"/>
          <p:nvPr/>
        </p:nvSpPr>
        <p:spPr>
          <a:xfrm>
            <a:off x="355121" y="5373669"/>
            <a:ext cx="5739291" cy="1067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EGU General Assembly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4F5557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Session HS2.4.2 – Abstract 5757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4F5557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May 23, 2022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4F5557"/>
              </a:solidFill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2" name="Google Shape;55;p13">
            <a:extLst>
              <a:ext uri="{FF2B5EF4-FFF2-40B4-BE49-F238E27FC236}">
                <a16:creationId xmlns:a16="http://schemas.microsoft.com/office/drawing/2014/main" id="{381F8752-F83F-0C03-AEA1-9D3E30524053}"/>
              </a:ext>
            </a:extLst>
          </p:cNvPr>
          <p:cNvSpPr txBox="1"/>
          <p:nvPr/>
        </p:nvSpPr>
        <p:spPr>
          <a:xfrm>
            <a:off x="8041709" y="5373669"/>
            <a:ext cx="3860886" cy="1067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Kristen M Whitney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Graduate Research Assistant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Arizona State University</a:t>
            </a:r>
          </a:p>
        </p:txBody>
      </p:sp>
      <p:pic>
        <p:nvPicPr>
          <p:cNvPr id="35" name="Picture 2" descr="Community and Institutional Outreach">
            <a:extLst>
              <a:ext uri="{FF2B5EF4-FFF2-40B4-BE49-F238E27FC236}">
                <a16:creationId xmlns:a16="http://schemas.microsoft.com/office/drawing/2014/main" id="{16308B34-1A10-5F22-CDBC-9798BB82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7"/>
          <a:stretch>
            <a:fillRect/>
          </a:stretch>
        </p:blipFill>
        <p:spPr bwMode="auto">
          <a:xfrm>
            <a:off x="0" y="0"/>
            <a:ext cx="12188825" cy="1786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D3757E-6CFE-6607-7BEF-EFAF8DA277BE}"/>
              </a:ext>
            </a:extLst>
          </p:cNvPr>
          <p:cNvCxnSpPr>
            <a:cxnSpLocks/>
          </p:cNvCxnSpPr>
          <p:nvPr/>
        </p:nvCxnSpPr>
        <p:spPr>
          <a:xfrm>
            <a:off x="355123" y="4299489"/>
            <a:ext cx="11478580" cy="0"/>
          </a:xfrm>
          <a:prstGeom prst="line">
            <a:avLst/>
          </a:prstGeom>
          <a:ln w="381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35CB3D-184C-BAEB-EE9B-6CAE43E7C43B}"/>
              </a:ext>
            </a:extLst>
          </p:cNvPr>
          <p:cNvCxnSpPr>
            <a:cxnSpLocks/>
          </p:cNvCxnSpPr>
          <p:nvPr/>
        </p:nvCxnSpPr>
        <p:spPr>
          <a:xfrm>
            <a:off x="348859" y="2535709"/>
            <a:ext cx="11478580" cy="0"/>
          </a:xfrm>
          <a:prstGeom prst="line">
            <a:avLst/>
          </a:prstGeom>
          <a:ln w="381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95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72;p27">
            <a:extLst>
              <a:ext uri="{FF2B5EF4-FFF2-40B4-BE49-F238E27FC236}">
                <a16:creationId xmlns:a16="http://schemas.microsoft.com/office/drawing/2014/main" id="{DE8C34BE-692D-6DBC-EAA9-3B8FDBDE36CC}"/>
              </a:ext>
            </a:extLst>
          </p:cNvPr>
          <p:cNvSpPr/>
          <p:nvPr/>
        </p:nvSpPr>
        <p:spPr>
          <a:xfrm>
            <a:off x="-22645" y="12809"/>
            <a:ext cx="7860518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D3B850B-5F20-035C-5E91-284F3AAC42C9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D4ECA2B4-CFD0-7407-2785-A4DA0CC65868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98A222DE-2F0E-41F4-D4D6-C1FB7810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0C843F50-1949-602B-F54F-902F516436BD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12" name="Google Shape;377;p27">
            <a:extLst>
              <a:ext uri="{FF2B5EF4-FFF2-40B4-BE49-F238E27FC236}">
                <a16:creationId xmlns:a16="http://schemas.microsoft.com/office/drawing/2014/main" id="{FA6832F6-538E-61C0-A6A5-F8D3F570918F}"/>
              </a:ext>
            </a:extLst>
          </p:cNvPr>
          <p:cNvSpPr txBox="1"/>
          <p:nvPr/>
        </p:nvSpPr>
        <p:spPr>
          <a:xfrm>
            <a:off x="8031713" y="5642602"/>
            <a:ext cx="3735263" cy="55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Schematic of the Variable Infiltration Capacity (VIC) model.</a:t>
            </a:r>
            <a:r>
              <a:rPr lang="en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41</a:t>
            </a:r>
            <a:r>
              <a:rPr lang="en" sz="1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,42</a:t>
            </a:r>
            <a:endParaRPr sz="1400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Shape 160">
            <a:extLst>
              <a:ext uri="{FF2B5EF4-FFF2-40B4-BE49-F238E27FC236}">
                <a16:creationId xmlns:a16="http://schemas.microsoft.com/office/drawing/2014/main" id="{75BD5548-20AB-E1CB-8F4E-C548C5AECC5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911" y="1204286"/>
            <a:ext cx="4028315" cy="43732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84;p33">
            <a:extLst>
              <a:ext uri="{FF2B5EF4-FFF2-40B4-BE49-F238E27FC236}">
                <a16:creationId xmlns:a16="http://schemas.microsoft.com/office/drawing/2014/main" id="{BC48F922-6C5C-D138-20D2-D8E56889D072}"/>
              </a:ext>
            </a:extLst>
          </p:cNvPr>
          <p:cNvSpPr txBox="1"/>
          <p:nvPr/>
        </p:nvSpPr>
        <p:spPr>
          <a:xfrm>
            <a:off x="299527" y="1783926"/>
            <a:ext cx="7441886" cy="455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  <a:ea typeface="Montserrat"/>
                <a:cs typeface="Montserrat"/>
                <a:sym typeface="Montserrat"/>
              </a:rPr>
              <a:t>   A macroscale land surface model</a:t>
            </a:r>
            <a:r>
              <a:rPr lang="en-US" sz="2000" baseline="30000" dirty="0">
                <a:latin typeface="+mn-lt"/>
                <a:ea typeface="Montserrat"/>
                <a:cs typeface="Montserrat"/>
                <a:sym typeface="Montserrat"/>
              </a:rPr>
              <a:t>41,42</a:t>
            </a:r>
            <a:endParaRPr sz="2000" baseline="30000" dirty="0">
              <a:latin typeface="+mn-lt"/>
              <a:ea typeface="Montserrat"/>
              <a:cs typeface="Montserrat"/>
              <a:sym typeface="Montserra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sz="1000" dirty="0"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Solves the full water and energy balance</a:t>
            </a:r>
            <a:br>
              <a:rPr lang="en-US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on a regular grid, each grid divided into land cover tiles.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All tiles are modeled independently</a:t>
            </a:r>
            <a:r>
              <a:rPr lang="en-US" sz="2000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 </a:t>
            </a:r>
            <a:br>
              <a:rPr lang="en-US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for snowpack and evapotranspiration dynamics.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Accounts for heterogeneity of infiltration capacities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based on soil storage capacities and antecedent conditions.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Runoff and baseflow are routed to streamflow</a:t>
            </a:r>
            <a:br>
              <a:rPr lang="en-US" sz="1600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using a separate model called “R-VIC”.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43,44</a:t>
            </a:r>
            <a:endParaRPr lang="en-US" sz="1400" baseline="30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483;p33">
            <a:extLst>
              <a:ext uri="{FF2B5EF4-FFF2-40B4-BE49-F238E27FC236}">
                <a16:creationId xmlns:a16="http://schemas.microsoft.com/office/drawing/2014/main" id="{D6A372E7-7286-48A8-344F-11748E50A52F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Main Model Component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17" name="Google Shape;762;p52">
            <a:extLst>
              <a:ext uri="{FF2B5EF4-FFF2-40B4-BE49-F238E27FC236}">
                <a16:creationId xmlns:a16="http://schemas.microsoft.com/office/drawing/2014/main" id="{D975F79A-BA59-666D-1336-F05C6F5505F6}"/>
              </a:ext>
            </a:extLst>
          </p:cNvPr>
          <p:cNvSpPr/>
          <p:nvPr/>
        </p:nvSpPr>
        <p:spPr>
          <a:xfrm rot="-5400000">
            <a:off x="2433898" y="-990264"/>
            <a:ext cx="339940" cy="4049159"/>
          </a:xfrm>
          <a:prstGeom prst="rect">
            <a:avLst/>
          </a:prstGeom>
          <a:solidFill>
            <a:srgbClr val="D4E6FB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3" name="Google Shape;762;p52">
            <a:extLst>
              <a:ext uri="{FF2B5EF4-FFF2-40B4-BE49-F238E27FC236}">
                <a16:creationId xmlns:a16="http://schemas.microsoft.com/office/drawing/2014/main" id="{0BF27173-9F6E-2B26-9F69-7B9EC6376CA7}"/>
              </a:ext>
            </a:extLst>
          </p:cNvPr>
          <p:cNvSpPr/>
          <p:nvPr/>
        </p:nvSpPr>
        <p:spPr>
          <a:xfrm rot="-5400000">
            <a:off x="2196829" y="-348168"/>
            <a:ext cx="339940" cy="3575024"/>
          </a:xfrm>
          <a:prstGeom prst="rect">
            <a:avLst/>
          </a:prstGeom>
          <a:solidFill>
            <a:srgbClr val="D4E6FB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5" name="Google Shape;483;p33">
            <a:extLst>
              <a:ext uri="{FF2B5EF4-FFF2-40B4-BE49-F238E27FC236}">
                <a16:creationId xmlns:a16="http://schemas.microsoft.com/office/drawing/2014/main" id="{F0EE6670-682B-121F-998F-A149CDB490E0}"/>
              </a:ext>
            </a:extLst>
          </p:cNvPr>
          <p:cNvSpPr txBox="1"/>
          <p:nvPr/>
        </p:nvSpPr>
        <p:spPr>
          <a:xfrm>
            <a:off x="479878" y="698297"/>
            <a:ext cx="4261455" cy="136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The Variable Infiltration Capacity (VIC) Model</a:t>
            </a:r>
            <a:endParaRPr sz="2400" b="1" dirty="0"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5972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FD3B850B-5F20-035C-5E91-284F3AAC42C9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D4ECA2B4-CFD0-7407-2785-A4DA0CC65868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98A222DE-2F0E-41F4-D4D6-C1FB7810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0C843F50-1949-602B-F54F-902F516436BD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15" name="Google Shape;483;p33">
            <a:extLst>
              <a:ext uri="{FF2B5EF4-FFF2-40B4-BE49-F238E27FC236}">
                <a16:creationId xmlns:a16="http://schemas.microsoft.com/office/drawing/2014/main" id="{D6A372E7-7286-48A8-344F-11748E50A52F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Model Framework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65D3E618-8FBC-E3C8-6415-6CEC02362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0"/>
          <a:stretch/>
        </p:blipFill>
        <p:spPr bwMode="auto">
          <a:xfrm>
            <a:off x="255952" y="1058884"/>
            <a:ext cx="10042745" cy="4630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Google Shape;372;p27">
            <a:extLst>
              <a:ext uri="{FF2B5EF4-FFF2-40B4-BE49-F238E27FC236}">
                <a16:creationId xmlns:a16="http://schemas.microsoft.com/office/drawing/2014/main" id="{71BB68F0-3A32-91B1-95F0-CBE8F934192C}"/>
              </a:ext>
            </a:extLst>
          </p:cNvPr>
          <p:cNvSpPr/>
          <p:nvPr/>
        </p:nvSpPr>
        <p:spPr>
          <a:xfrm>
            <a:off x="8297416" y="5824093"/>
            <a:ext cx="3344841" cy="77188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latin typeface="+mn-lt"/>
            </a:endParaRPr>
          </a:p>
        </p:txBody>
      </p:sp>
      <p:sp>
        <p:nvSpPr>
          <p:cNvPr id="19" name="Google Shape;376;p27">
            <a:extLst>
              <a:ext uri="{FF2B5EF4-FFF2-40B4-BE49-F238E27FC236}">
                <a16:creationId xmlns:a16="http://schemas.microsoft.com/office/drawing/2014/main" id="{24FB72AC-31A6-0D5F-680E-147321B18D6B}"/>
              </a:ext>
            </a:extLst>
          </p:cNvPr>
          <p:cNvSpPr txBox="1"/>
          <p:nvPr/>
        </p:nvSpPr>
        <p:spPr>
          <a:xfrm>
            <a:off x="8567191" y="5957496"/>
            <a:ext cx="3075067" cy="716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868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FF0000"/>
                </a:solidFill>
                <a:latin typeface="+mn-lt"/>
                <a:ea typeface="Montserrat"/>
                <a:cs typeface="Montserrat"/>
                <a:sym typeface="Montserrat"/>
              </a:rPr>
              <a:t>Key improvements in this study</a:t>
            </a:r>
            <a:endParaRPr sz="2400" b="1" dirty="0">
              <a:solidFill>
                <a:srgbClr val="FF000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376;p27">
            <a:extLst>
              <a:ext uri="{FF2B5EF4-FFF2-40B4-BE49-F238E27FC236}">
                <a16:creationId xmlns:a16="http://schemas.microsoft.com/office/drawing/2014/main" id="{08DC2ADD-DAC9-D93E-621D-6C1CEA36433A}"/>
              </a:ext>
            </a:extLst>
          </p:cNvPr>
          <p:cNvSpPr txBox="1"/>
          <p:nvPr/>
        </p:nvSpPr>
        <p:spPr>
          <a:xfrm>
            <a:off x="1658713" y="1146587"/>
            <a:ext cx="139301" cy="18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868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FF0000"/>
                </a:solidFill>
                <a:latin typeface="+mn-lt"/>
                <a:ea typeface="Montserrat"/>
                <a:cs typeface="Montserrat"/>
                <a:sym typeface="Montserrat"/>
              </a:rPr>
              <a:t>*</a:t>
            </a:r>
            <a:endParaRPr sz="2400" b="1" dirty="0">
              <a:solidFill>
                <a:srgbClr val="FF000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376;p27">
            <a:extLst>
              <a:ext uri="{FF2B5EF4-FFF2-40B4-BE49-F238E27FC236}">
                <a16:creationId xmlns:a16="http://schemas.microsoft.com/office/drawing/2014/main" id="{FE137162-B1EA-7251-F5D5-1DEF5800BCCC}"/>
              </a:ext>
            </a:extLst>
          </p:cNvPr>
          <p:cNvSpPr txBox="1"/>
          <p:nvPr/>
        </p:nvSpPr>
        <p:spPr>
          <a:xfrm>
            <a:off x="673174" y="4060974"/>
            <a:ext cx="139301" cy="18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868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FF0000"/>
                </a:solidFill>
                <a:latin typeface="+mn-lt"/>
                <a:ea typeface="Montserrat"/>
                <a:cs typeface="Montserrat"/>
                <a:sym typeface="Montserrat"/>
              </a:rPr>
              <a:t>*</a:t>
            </a:r>
            <a:endParaRPr sz="2400" b="1" dirty="0">
              <a:solidFill>
                <a:srgbClr val="FF000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376;p27">
            <a:extLst>
              <a:ext uri="{FF2B5EF4-FFF2-40B4-BE49-F238E27FC236}">
                <a16:creationId xmlns:a16="http://schemas.microsoft.com/office/drawing/2014/main" id="{3B9CD6D6-3C8C-0577-D3A8-6F2B57EA1DDB}"/>
              </a:ext>
            </a:extLst>
          </p:cNvPr>
          <p:cNvSpPr txBox="1"/>
          <p:nvPr/>
        </p:nvSpPr>
        <p:spPr>
          <a:xfrm>
            <a:off x="3358274" y="4103355"/>
            <a:ext cx="789369" cy="35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868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FF0000"/>
                </a:solidFill>
                <a:latin typeface="+mn-lt"/>
                <a:ea typeface="Montserrat"/>
                <a:cs typeface="Montserrat"/>
                <a:sym typeface="Montserrat"/>
              </a:rPr>
              <a:t>*</a:t>
            </a:r>
            <a:endParaRPr sz="2400" b="1" dirty="0">
              <a:solidFill>
                <a:srgbClr val="FF000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376;p27">
            <a:extLst>
              <a:ext uri="{FF2B5EF4-FFF2-40B4-BE49-F238E27FC236}">
                <a16:creationId xmlns:a16="http://schemas.microsoft.com/office/drawing/2014/main" id="{FAF1EF68-E101-5C57-6DB4-467244A0FCFB}"/>
              </a:ext>
            </a:extLst>
          </p:cNvPr>
          <p:cNvSpPr txBox="1"/>
          <p:nvPr/>
        </p:nvSpPr>
        <p:spPr>
          <a:xfrm>
            <a:off x="7616288" y="2948603"/>
            <a:ext cx="789369" cy="35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868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FF0000"/>
                </a:solidFill>
                <a:latin typeface="+mn-lt"/>
                <a:ea typeface="Montserrat"/>
                <a:cs typeface="Montserrat"/>
                <a:sym typeface="Montserrat"/>
              </a:rPr>
              <a:t>*</a:t>
            </a:r>
            <a:endParaRPr sz="2400" b="1" dirty="0">
              <a:solidFill>
                <a:srgbClr val="FF000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376;p27">
            <a:extLst>
              <a:ext uri="{FF2B5EF4-FFF2-40B4-BE49-F238E27FC236}">
                <a16:creationId xmlns:a16="http://schemas.microsoft.com/office/drawing/2014/main" id="{A946D941-0F57-D8A8-7AE5-56073820DBBA}"/>
              </a:ext>
            </a:extLst>
          </p:cNvPr>
          <p:cNvSpPr txBox="1"/>
          <p:nvPr/>
        </p:nvSpPr>
        <p:spPr>
          <a:xfrm>
            <a:off x="7508047" y="1146588"/>
            <a:ext cx="789369" cy="35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868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FF0000"/>
                </a:solidFill>
                <a:latin typeface="+mn-lt"/>
                <a:ea typeface="Montserrat"/>
                <a:cs typeface="Montserrat"/>
                <a:sym typeface="Montserrat"/>
              </a:rPr>
              <a:t>*</a:t>
            </a:r>
            <a:endParaRPr sz="2400" b="1" dirty="0">
              <a:solidFill>
                <a:srgbClr val="FF000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F71F08A-73C2-5D0F-9944-7176D44D56EE}"/>
              </a:ext>
            </a:extLst>
          </p:cNvPr>
          <p:cNvSpPr txBox="1">
            <a:spLocks/>
          </p:cNvSpPr>
          <p:nvPr/>
        </p:nvSpPr>
        <p:spPr>
          <a:xfrm>
            <a:off x="8175614" y="1048675"/>
            <a:ext cx="873094" cy="23562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32,54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B684DCF-A349-605C-EA13-D91D37F7CBC8}"/>
              </a:ext>
            </a:extLst>
          </p:cNvPr>
          <p:cNvSpPr txBox="1">
            <a:spLocks/>
          </p:cNvSpPr>
          <p:nvPr/>
        </p:nvSpPr>
        <p:spPr>
          <a:xfrm>
            <a:off x="4212558" y="5185465"/>
            <a:ext cx="390285" cy="299362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AFF321A-A9F6-6DC0-65AB-1BB5CADCCE46}"/>
              </a:ext>
            </a:extLst>
          </p:cNvPr>
          <p:cNvSpPr txBox="1">
            <a:spLocks/>
          </p:cNvSpPr>
          <p:nvPr/>
        </p:nvSpPr>
        <p:spPr>
          <a:xfrm>
            <a:off x="2312091" y="1048676"/>
            <a:ext cx="604996" cy="26852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46,47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174024F-66F0-D2DE-92EE-24639832732E}"/>
              </a:ext>
            </a:extLst>
          </p:cNvPr>
          <p:cNvSpPr txBox="1">
            <a:spLocks/>
          </p:cNvSpPr>
          <p:nvPr/>
        </p:nvSpPr>
        <p:spPr>
          <a:xfrm>
            <a:off x="1217113" y="1048676"/>
            <a:ext cx="404388" cy="29755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A1A6F4B-7423-B609-233B-D272C7EAA85B}"/>
              </a:ext>
            </a:extLst>
          </p:cNvPr>
          <p:cNvSpPr txBox="1">
            <a:spLocks/>
          </p:cNvSpPr>
          <p:nvPr/>
        </p:nvSpPr>
        <p:spPr>
          <a:xfrm>
            <a:off x="9441592" y="3445462"/>
            <a:ext cx="427283" cy="27793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EAEAD95-A14D-6BDE-F024-F01DFCEFCF7E}"/>
              </a:ext>
            </a:extLst>
          </p:cNvPr>
          <p:cNvSpPr txBox="1">
            <a:spLocks/>
          </p:cNvSpPr>
          <p:nvPr/>
        </p:nvSpPr>
        <p:spPr>
          <a:xfrm>
            <a:off x="963896" y="2870867"/>
            <a:ext cx="653292" cy="29755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48,49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32AEC08-3662-18A7-741A-94A514B59B12}"/>
              </a:ext>
            </a:extLst>
          </p:cNvPr>
          <p:cNvSpPr txBox="1">
            <a:spLocks/>
          </p:cNvSpPr>
          <p:nvPr/>
        </p:nvSpPr>
        <p:spPr>
          <a:xfrm>
            <a:off x="3922455" y="2860862"/>
            <a:ext cx="872490" cy="61510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41,42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1F90C23-5B24-5557-00BF-D3548349042C}"/>
              </a:ext>
            </a:extLst>
          </p:cNvPr>
          <p:cNvSpPr txBox="1">
            <a:spLocks/>
          </p:cNvSpPr>
          <p:nvPr/>
        </p:nvSpPr>
        <p:spPr>
          <a:xfrm>
            <a:off x="8086406" y="2860863"/>
            <a:ext cx="606946" cy="312392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43,44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4664691-FBFA-E42E-B946-E6C98E6F2D83}"/>
              </a:ext>
            </a:extLst>
          </p:cNvPr>
          <p:cNvSpPr txBox="1">
            <a:spLocks/>
          </p:cNvSpPr>
          <p:nvPr/>
        </p:nvSpPr>
        <p:spPr>
          <a:xfrm>
            <a:off x="1097826" y="4693021"/>
            <a:ext cx="385428" cy="27793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3A8629BA-1405-83B7-1EAF-E65492D39AF2}"/>
              </a:ext>
            </a:extLst>
          </p:cNvPr>
          <p:cNvSpPr txBox="1">
            <a:spLocks/>
          </p:cNvSpPr>
          <p:nvPr/>
        </p:nvSpPr>
        <p:spPr>
          <a:xfrm>
            <a:off x="1658712" y="4280623"/>
            <a:ext cx="385428" cy="27793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1D1C0AF-FA6F-B9D2-11C7-ADA76D47929C}"/>
              </a:ext>
            </a:extLst>
          </p:cNvPr>
          <p:cNvSpPr txBox="1">
            <a:spLocks/>
          </p:cNvSpPr>
          <p:nvPr/>
        </p:nvSpPr>
        <p:spPr>
          <a:xfrm>
            <a:off x="4205518" y="1817430"/>
            <a:ext cx="592014" cy="27793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13,52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8C22EE2-5249-A80A-7E86-9210D924D625}"/>
              </a:ext>
            </a:extLst>
          </p:cNvPr>
          <p:cNvCxnSpPr>
            <a:cxnSpLocks/>
          </p:cNvCxnSpPr>
          <p:nvPr/>
        </p:nvCxnSpPr>
        <p:spPr>
          <a:xfrm>
            <a:off x="10219708" y="3315252"/>
            <a:ext cx="3242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C6DD6B15-8F4C-1FEC-2B8B-1082E2C8AC41}"/>
              </a:ext>
            </a:extLst>
          </p:cNvPr>
          <p:cNvSpPr txBox="1">
            <a:spLocks/>
          </p:cNvSpPr>
          <p:nvPr/>
        </p:nvSpPr>
        <p:spPr>
          <a:xfrm>
            <a:off x="10594226" y="2774925"/>
            <a:ext cx="1119015" cy="1094402"/>
          </a:xfrm>
          <a:prstGeom prst="rect">
            <a:avLst/>
          </a:prstGeom>
          <a:ln w="76200" cmpd="thickThin">
            <a:solidFill>
              <a:schemeClr val="tx1"/>
            </a:solidFill>
          </a:ln>
        </p:spPr>
        <p:txBody>
          <a:bodyPr vert="horz" lIns="174764" tIns="87381" rIns="174764" bIns="87381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95" fontAlgn="auto">
              <a:spcAft>
                <a:spcPts val="0"/>
              </a:spcAft>
              <a:buNone/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CRSS</a:t>
            </a:r>
          </a:p>
          <a:p>
            <a:pPr marL="0" indent="0" algn="ctr" defTabSz="1218895" fontAlgn="auto"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manager efforts</a:t>
            </a:r>
            <a:endParaRPr lang="en-US" sz="1400" baseline="30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Double Bracket 40">
            <a:extLst>
              <a:ext uri="{FF2B5EF4-FFF2-40B4-BE49-F238E27FC236}">
                <a16:creationId xmlns:a16="http://schemas.microsoft.com/office/drawing/2014/main" id="{62ACE1CE-A469-8109-1556-AFEDC833EB5B}"/>
              </a:ext>
            </a:extLst>
          </p:cNvPr>
          <p:cNvSpPr/>
          <p:nvPr/>
        </p:nvSpPr>
        <p:spPr>
          <a:xfrm>
            <a:off x="10782490" y="3168418"/>
            <a:ext cx="746447" cy="617515"/>
          </a:xfrm>
          <a:prstGeom prst="bracketPair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376;p27">
            <a:extLst>
              <a:ext uri="{FF2B5EF4-FFF2-40B4-BE49-F238E27FC236}">
                <a16:creationId xmlns:a16="http://schemas.microsoft.com/office/drawing/2014/main" id="{C4FA0CDC-7922-782D-D419-29AC1F4D052A}"/>
              </a:ext>
            </a:extLst>
          </p:cNvPr>
          <p:cNvSpPr txBox="1"/>
          <p:nvPr/>
        </p:nvSpPr>
        <p:spPr>
          <a:xfrm>
            <a:off x="8367265" y="5961232"/>
            <a:ext cx="789720" cy="35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868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FF0000"/>
                </a:solidFill>
                <a:latin typeface="+mn-lt"/>
                <a:ea typeface="Montserrat"/>
                <a:cs typeface="Montserrat"/>
                <a:sym typeface="Montserrat"/>
              </a:rPr>
              <a:t>*</a:t>
            </a:r>
            <a:endParaRPr sz="2400" b="1" dirty="0">
              <a:solidFill>
                <a:srgbClr val="FF000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376;p27">
            <a:extLst>
              <a:ext uri="{FF2B5EF4-FFF2-40B4-BE49-F238E27FC236}">
                <a16:creationId xmlns:a16="http://schemas.microsoft.com/office/drawing/2014/main" id="{7D801230-63B6-EED4-8242-8D16A122B8CD}"/>
              </a:ext>
            </a:extLst>
          </p:cNvPr>
          <p:cNvSpPr txBox="1"/>
          <p:nvPr/>
        </p:nvSpPr>
        <p:spPr>
          <a:xfrm>
            <a:off x="377086" y="6282328"/>
            <a:ext cx="10250635" cy="21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868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(See supplemental slides at end of presentation for more det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ai</a:t>
            </a:r>
            <a:r>
              <a:rPr lang="e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ls)</a:t>
            </a:r>
            <a:endParaRPr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4969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82DA6D-AE9A-B749-AF9E-DAB9D18B7121}"/>
              </a:ext>
            </a:extLst>
          </p:cNvPr>
          <p:cNvSpPr/>
          <p:nvPr/>
        </p:nvSpPr>
        <p:spPr>
          <a:xfrm>
            <a:off x="0" y="893"/>
            <a:ext cx="4103162" cy="6856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valley, nature, canyon, mountain&#10;&#10;Description automatically generated">
            <a:extLst>
              <a:ext uri="{FF2B5EF4-FFF2-40B4-BE49-F238E27FC236}">
                <a16:creationId xmlns:a16="http://schemas.microsoft.com/office/drawing/2014/main" id="{00BAA5BD-62ED-0A4F-863F-77CFD0722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6000"/>
          </a:blip>
          <a:srcRect l="26612" r="39724"/>
          <a:stretch/>
        </p:blipFill>
        <p:spPr>
          <a:xfrm>
            <a:off x="0" y="-8306"/>
            <a:ext cx="4103162" cy="6856214"/>
          </a:xfrm>
          <a:prstGeom prst="rect">
            <a:avLst/>
          </a:prstGeom>
        </p:spPr>
      </p:pic>
      <p:sp>
        <p:nvSpPr>
          <p:cNvPr id="762" name="Google Shape;762;p52"/>
          <p:cNvSpPr/>
          <p:nvPr/>
        </p:nvSpPr>
        <p:spPr>
          <a:xfrm rot="-5400000">
            <a:off x="3512418" y="114851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3" name="Google Shape;763;p52"/>
          <p:cNvSpPr/>
          <p:nvPr/>
        </p:nvSpPr>
        <p:spPr>
          <a:xfrm rot="-5400000">
            <a:off x="3565737" y="5930136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6" name="Google Shape;766;p52"/>
          <p:cNvSpPr txBox="1"/>
          <p:nvPr/>
        </p:nvSpPr>
        <p:spPr>
          <a:xfrm>
            <a:off x="6432537" y="2090480"/>
            <a:ext cx="3903437" cy="2658641"/>
          </a:xfrm>
          <a:prstGeom prst="rect">
            <a:avLst/>
          </a:prstGeom>
          <a:solidFill>
            <a:srgbClr val="002060"/>
          </a:solidFill>
          <a:ln w="31750" cmpd="dbl">
            <a:solidFill>
              <a:schemeClr val="bg1"/>
            </a:solidFill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Climate and Land Cover Scenario Development</a:t>
            </a:r>
            <a:endParaRPr sz="4000" b="1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5358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72;p27">
            <a:extLst>
              <a:ext uri="{FF2B5EF4-FFF2-40B4-BE49-F238E27FC236}">
                <a16:creationId xmlns:a16="http://schemas.microsoft.com/office/drawing/2014/main" id="{DE8C34BE-692D-6DBC-EAA9-3B8FDBDE36CC}"/>
              </a:ext>
            </a:extLst>
          </p:cNvPr>
          <p:cNvSpPr/>
          <p:nvPr/>
        </p:nvSpPr>
        <p:spPr>
          <a:xfrm>
            <a:off x="-22645" y="12809"/>
            <a:ext cx="4583356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D3B850B-5F20-035C-5E91-284F3AAC42C9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D4ECA2B4-CFD0-7407-2785-A4DA0CC65868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98A222DE-2F0E-41F4-D4D6-C1FB7810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0C843F50-1949-602B-F54F-902F516436BD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14" name="Google Shape;484;p33">
            <a:extLst>
              <a:ext uri="{FF2B5EF4-FFF2-40B4-BE49-F238E27FC236}">
                <a16:creationId xmlns:a16="http://schemas.microsoft.com/office/drawing/2014/main" id="{BC48F922-6C5C-D138-20D2-D8E56889D072}"/>
              </a:ext>
            </a:extLst>
          </p:cNvPr>
          <p:cNvSpPr txBox="1"/>
          <p:nvPr/>
        </p:nvSpPr>
        <p:spPr>
          <a:xfrm>
            <a:off x="39227" y="657670"/>
            <a:ext cx="4459611" cy="607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Each stage was informed by feedback from (b) water managers and other basin stakeholders.</a:t>
            </a:r>
            <a:endParaRPr lang="en-US" dirty="0">
              <a:highlight>
                <a:srgbClr val="D4E6FB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>
              <a:latin typeface="+mn-lt"/>
              <a:ea typeface="Montserrat"/>
              <a:cs typeface="Montserrat"/>
              <a:sym typeface="Montserra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+mn-lt"/>
                <a:ea typeface="Montserrat"/>
                <a:cs typeface="Montserrat"/>
                <a:sym typeface="Montserrat"/>
              </a:rPr>
              <a:t>Stages included evaluations of: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700" dirty="0">
              <a:latin typeface="+mn-lt"/>
              <a:ea typeface="Montserrat"/>
              <a:cs typeface="Montserrat"/>
              <a:sym typeface="Montserrat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Montserrat"/>
                <a:cs typeface="Montserrat"/>
                <a:sym typeface="Montserrat"/>
              </a:rPr>
              <a:t>(a) </a:t>
            </a: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The climate model futures to select bookends,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700" dirty="0">
              <a:latin typeface="+mn-lt"/>
              <a:ea typeface="Montserrat"/>
              <a:cs typeface="Montserrat"/>
              <a:sym typeface="Montserrat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Montserrat"/>
                <a:cs typeface="Montserrat"/>
                <a:sym typeface="Montserrat"/>
              </a:rPr>
              <a:t>(c) </a:t>
            </a: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The VIC simulated outcomes under the climate bookends when parameters were updated with</a:t>
            </a:r>
            <a:br>
              <a:rPr lang="en-US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future modeled land cover products,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700" dirty="0">
              <a:latin typeface="+mn-lt"/>
              <a:ea typeface="Montserrat"/>
              <a:cs typeface="Montserrat"/>
              <a:sym typeface="Montserrat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Montserrat"/>
                <a:cs typeface="Montserrat"/>
                <a:sym typeface="Montserrat"/>
              </a:rPr>
              <a:t>(d) </a:t>
            </a: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The VIC simulated outcomes under the climate bookends with alternative forest disturbances,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700" dirty="0">
              <a:latin typeface="+mn-lt"/>
              <a:ea typeface="Montserrat"/>
              <a:cs typeface="Montserrat"/>
              <a:sym typeface="Montserrat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Montserrat"/>
                <a:cs typeface="Montserrat"/>
                <a:sym typeface="Montserrat"/>
              </a:rPr>
              <a:t>(e) </a:t>
            </a: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The decision-relevant analyses</a:t>
            </a:r>
            <a:br>
              <a:rPr lang="en-US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of VIC simulated outcomes using the final model framework.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483;p33">
            <a:extLst>
              <a:ext uri="{FF2B5EF4-FFF2-40B4-BE49-F238E27FC236}">
                <a16:creationId xmlns:a16="http://schemas.microsoft.com/office/drawing/2014/main" id="{D6A372E7-7286-48A8-344F-11748E50A52F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Scenario development process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5A955A64-6E75-C299-7CDB-C7F63A400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467" y="1532562"/>
            <a:ext cx="7193774" cy="43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372;p27">
            <a:extLst>
              <a:ext uri="{FF2B5EF4-FFF2-40B4-BE49-F238E27FC236}">
                <a16:creationId xmlns:a16="http://schemas.microsoft.com/office/drawing/2014/main" id="{4B0F3D96-681F-C3B8-9659-765C2A174263}"/>
              </a:ext>
            </a:extLst>
          </p:cNvPr>
          <p:cNvSpPr/>
          <p:nvPr/>
        </p:nvSpPr>
        <p:spPr>
          <a:xfrm>
            <a:off x="-22645" y="12809"/>
            <a:ext cx="4003108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8D4AA59-C13A-6ACD-099B-41688EFCE0C3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A24D8DB2-D468-6820-710E-75D7AAE0BC9A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4AAA2371-D812-A691-642B-60F77DB04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3CD2AB86-7DD3-4CED-A30C-5DA7E31FCA1B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EC00FD-0ECA-F11B-FD51-A17E1ED243B9}"/>
              </a:ext>
            </a:extLst>
          </p:cNvPr>
          <p:cNvGrpSpPr/>
          <p:nvPr/>
        </p:nvGrpSpPr>
        <p:grpSpPr>
          <a:xfrm>
            <a:off x="4315334" y="900495"/>
            <a:ext cx="7446448" cy="4285256"/>
            <a:chOff x="132447" y="1535609"/>
            <a:chExt cx="7448388" cy="42863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8E42595-DC1C-B45F-0C7A-AEB996825C59}"/>
                </a:ext>
              </a:extLst>
            </p:cNvPr>
            <p:cNvGrpSpPr/>
            <p:nvPr/>
          </p:nvGrpSpPr>
          <p:grpSpPr>
            <a:xfrm>
              <a:off x="132447" y="1714748"/>
              <a:ext cx="7446298" cy="1547021"/>
              <a:chOff x="6605901" y="1257618"/>
              <a:chExt cx="5586098" cy="1160551"/>
            </a:xfrm>
          </p:grpSpPr>
          <p:pic>
            <p:nvPicPr>
              <p:cNvPr id="66" name="Picture 2">
                <a:extLst>
                  <a:ext uri="{FF2B5EF4-FFF2-40B4-BE49-F238E27FC236}">
                    <a16:creationId xmlns:a16="http://schemas.microsoft.com/office/drawing/2014/main" id="{27597DCF-C7AC-88EA-8028-8726331C9F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62" b="87541"/>
              <a:stretch/>
            </p:blipFill>
            <p:spPr bwMode="auto">
              <a:xfrm>
                <a:off x="6605901" y="1257618"/>
                <a:ext cx="5586098" cy="9140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B804091-0CF1-5137-41B7-5A7004EC3E10}"/>
                  </a:ext>
                </a:extLst>
              </p:cNvPr>
              <p:cNvSpPr/>
              <p:nvPr/>
            </p:nvSpPr>
            <p:spPr>
              <a:xfrm>
                <a:off x="7256559" y="1366887"/>
                <a:ext cx="162336" cy="122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DF5E19F-5974-7A59-F677-A75D288761F8}"/>
                  </a:ext>
                </a:extLst>
              </p:cNvPr>
              <p:cNvSpPr/>
              <p:nvPr/>
            </p:nvSpPr>
            <p:spPr>
              <a:xfrm>
                <a:off x="7256559" y="2295621"/>
                <a:ext cx="162336" cy="122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1660B88-7CCE-4897-4987-D58654C2C548}"/>
                </a:ext>
              </a:extLst>
            </p:cNvPr>
            <p:cNvGrpSpPr/>
            <p:nvPr/>
          </p:nvGrpSpPr>
          <p:grpSpPr>
            <a:xfrm>
              <a:off x="132448" y="4410279"/>
              <a:ext cx="7446298" cy="1411702"/>
              <a:chOff x="6605902" y="3013396"/>
              <a:chExt cx="5586098" cy="1059037"/>
            </a:xfrm>
          </p:grpSpPr>
          <p:pic>
            <p:nvPicPr>
              <p:cNvPr id="64" name="Picture 2">
                <a:extLst>
                  <a:ext uri="{FF2B5EF4-FFF2-40B4-BE49-F238E27FC236}">
                    <a16:creationId xmlns:a16="http://schemas.microsoft.com/office/drawing/2014/main" id="{3D923D55-A04B-3646-5685-DAEA897331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378" b="-1"/>
              <a:stretch/>
            </p:blipFill>
            <p:spPr bwMode="auto">
              <a:xfrm>
                <a:off x="6605902" y="3013396"/>
                <a:ext cx="5586098" cy="1059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18C29F6-42E1-58B4-4DD5-47C021FEE90C}"/>
                  </a:ext>
                </a:extLst>
              </p:cNvPr>
              <p:cNvSpPr/>
              <p:nvPr/>
            </p:nvSpPr>
            <p:spPr>
              <a:xfrm>
                <a:off x="7256559" y="3062791"/>
                <a:ext cx="130926" cy="117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E14C1313-1782-1B06-1BEB-9534700FAA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30" t="14283" r="45862" b="84025"/>
            <a:stretch/>
          </p:blipFill>
          <p:spPr bwMode="auto">
            <a:xfrm>
              <a:off x="3512171" y="1914108"/>
              <a:ext cx="782425" cy="163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4B05B503-0776-0AF4-BB6E-8B30CDBFAB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30" t="14283" r="45862" b="84025"/>
            <a:stretch/>
          </p:blipFill>
          <p:spPr bwMode="auto">
            <a:xfrm>
              <a:off x="6172100" y="1914108"/>
              <a:ext cx="728844" cy="109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41FA71B5-446F-DA45-BAA4-1FDCCDA65A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6" t="15265" r="28986" b="83421"/>
            <a:stretch/>
          </p:blipFill>
          <p:spPr bwMode="auto">
            <a:xfrm>
              <a:off x="4978718" y="1914109"/>
              <a:ext cx="482736" cy="109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8856CCAB-B870-079A-FC84-0A9059C89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3" t="16579" r="64418" b="81150"/>
            <a:stretch/>
          </p:blipFill>
          <p:spPr bwMode="auto">
            <a:xfrm>
              <a:off x="2285224" y="1886199"/>
              <a:ext cx="682764" cy="137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09D7BC2-93BE-9B57-92FD-4E13DE6951C3}"/>
                </a:ext>
              </a:extLst>
            </p:cNvPr>
            <p:cNvGrpSpPr/>
            <p:nvPr/>
          </p:nvGrpSpPr>
          <p:grpSpPr>
            <a:xfrm>
              <a:off x="5889147" y="2572409"/>
              <a:ext cx="1352550" cy="277071"/>
              <a:chOff x="5888264" y="6348667"/>
              <a:chExt cx="1352550" cy="277071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AE44ECD-AC97-9A25-CC40-D470A243C4D2}"/>
                  </a:ext>
                </a:extLst>
              </p:cNvPr>
              <p:cNvSpPr/>
              <p:nvPr/>
            </p:nvSpPr>
            <p:spPr>
              <a:xfrm>
                <a:off x="5930111" y="6348667"/>
                <a:ext cx="1254523" cy="277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6964"/>
                <a:r>
                  <a:rPr lang="en-US" sz="1200" dirty="0">
                    <a:solidFill>
                      <a:prstClr val="black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</a:rPr>
                  <a:t>Far-future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1C28D229-5BA4-D366-17D7-C3206610A5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88264" y="6500511"/>
                <a:ext cx="243296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B3515962-37DE-48D8-B852-E236381B9B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4680" y="6501944"/>
                <a:ext cx="276134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6D603B-67E3-9A6E-83E6-2C6904EC949D}"/>
                </a:ext>
              </a:extLst>
            </p:cNvPr>
            <p:cNvSpPr/>
            <p:nvPr/>
          </p:nvSpPr>
          <p:spPr>
            <a:xfrm>
              <a:off x="711023" y="1535609"/>
              <a:ext cx="154154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964"/>
              <a:r>
                <a:rPr lang="en-US" sz="1400" b="1" dirty="0">
                  <a:solidFill>
                    <a:prstClr val="black"/>
                  </a:solidFill>
                  <a:latin typeface="+mn-lt"/>
                </a:rPr>
                <a:t>(a)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Precipitation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F44399-09A4-687D-6564-76B5D2EE8F16}"/>
                </a:ext>
              </a:extLst>
            </p:cNvPr>
            <p:cNvSpPr/>
            <p:nvPr/>
          </p:nvSpPr>
          <p:spPr>
            <a:xfrm>
              <a:off x="711023" y="4155637"/>
              <a:ext cx="154154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964"/>
              <a:r>
                <a:rPr lang="en-US" sz="1400" b="1" dirty="0">
                  <a:solidFill>
                    <a:prstClr val="black"/>
                  </a:solidFill>
                  <a:latin typeface="+mn-lt"/>
                </a:rPr>
                <a:t>(c)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Streamflow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60071C5-1BB9-2617-92E3-8D375EF8F159}"/>
                </a:ext>
              </a:extLst>
            </p:cNvPr>
            <p:cNvGrpSpPr/>
            <p:nvPr/>
          </p:nvGrpSpPr>
          <p:grpSpPr>
            <a:xfrm>
              <a:off x="134537" y="2023691"/>
              <a:ext cx="7446298" cy="2194232"/>
              <a:chOff x="6605901" y="1366887"/>
              <a:chExt cx="5586098" cy="1646079"/>
            </a:xfrm>
          </p:grpSpPr>
          <p:pic>
            <p:nvPicPr>
              <p:cNvPr id="58" name="Picture 2">
                <a:extLst>
                  <a:ext uri="{FF2B5EF4-FFF2-40B4-BE49-F238E27FC236}">
                    <a16:creationId xmlns:a16="http://schemas.microsoft.com/office/drawing/2014/main" id="{D9739A68-33B0-3E76-61C6-BBD68D0876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09" b="75925"/>
              <a:stretch/>
            </p:blipFill>
            <p:spPr bwMode="auto">
              <a:xfrm>
                <a:off x="6605901" y="2182555"/>
                <a:ext cx="5586098" cy="830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977F3B-08B9-69B4-5753-3DAF3AD9B108}"/>
                  </a:ext>
                </a:extLst>
              </p:cNvPr>
              <p:cNvSpPr/>
              <p:nvPr/>
            </p:nvSpPr>
            <p:spPr>
              <a:xfrm>
                <a:off x="7256559" y="1366887"/>
                <a:ext cx="162336" cy="122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7AFBA23-42FC-23CE-5012-DD648BC959BF}"/>
                  </a:ext>
                </a:extLst>
              </p:cNvPr>
              <p:cNvSpPr/>
              <p:nvPr/>
            </p:nvSpPr>
            <p:spPr>
              <a:xfrm>
                <a:off x="7256559" y="2295621"/>
                <a:ext cx="162336" cy="122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697B83A-FD37-326A-FC7C-F04AAC52C0E7}"/>
                </a:ext>
              </a:extLst>
            </p:cNvPr>
            <p:cNvSpPr/>
            <p:nvPr/>
          </p:nvSpPr>
          <p:spPr>
            <a:xfrm>
              <a:off x="711023" y="2874342"/>
              <a:ext cx="154154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964"/>
              <a:r>
                <a:rPr lang="en-US" sz="1400" b="1" dirty="0">
                  <a:solidFill>
                    <a:prstClr val="black"/>
                  </a:solidFill>
                  <a:latin typeface="+mn-lt"/>
                </a:rPr>
                <a:t>(b)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Temperature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2D8E5B5-34CE-B18A-8020-5774E02E93EC}"/>
                </a:ext>
              </a:extLst>
            </p:cNvPr>
            <p:cNvGrpSpPr/>
            <p:nvPr/>
          </p:nvGrpSpPr>
          <p:grpSpPr>
            <a:xfrm>
              <a:off x="1936272" y="2572409"/>
              <a:ext cx="1304925" cy="277071"/>
              <a:chOff x="1935389" y="6348667"/>
              <a:chExt cx="1304925" cy="277071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3093ED0-AE47-5EF1-D180-21B7F65C796C}"/>
                  </a:ext>
                </a:extLst>
              </p:cNvPr>
              <p:cNvSpPr/>
              <p:nvPr/>
            </p:nvSpPr>
            <p:spPr>
              <a:xfrm>
                <a:off x="1959428" y="6348667"/>
                <a:ext cx="1254523" cy="277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6964"/>
                <a:r>
                  <a:rPr lang="en-US" sz="1200" dirty="0">
                    <a:solidFill>
                      <a:prstClr val="black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</a:rPr>
                  <a:t>Baseline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28C35334-9E45-EF83-0B32-918466D6FC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35389" y="6500511"/>
                <a:ext cx="283829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24F2AF6B-7003-19B0-DEDB-5AB1D5A4D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4160" y="6501129"/>
                <a:ext cx="286154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31B4AD-645E-EFBA-3210-D33282E75114}"/>
                </a:ext>
              </a:extLst>
            </p:cNvPr>
            <p:cNvSpPr/>
            <p:nvPr/>
          </p:nvSpPr>
          <p:spPr>
            <a:xfrm flipH="1">
              <a:off x="914400" y="3425054"/>
              <a:ext cx="989731" cy="45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E371919-5291-3A87-4CA6-08EECBF2CA31}"/>
                </a:ext>
              </a:extLst>
            </p:cNvPr>
            <p:cNvSpPr/>
            <p:nvPr/>
          </p:nvSpPr>
          <p:spPr>
            <a:xfrm>
              <a:off x="3526316" y="3175805"/>
              <a:ext cx="675650" cy="246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964"/>
              <a:r>
                <a:rPr lang="en-US" sz="1000" dirty="0">
                  <a:solidFill>
                    <a:prstClr val="black"/>
                  </a:solidFill>
                  <a:latin typeface="+mn-lt"/>
                </a:rPr>
                <a:t>Historic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3572AF-2DAB-3234-95D9-F0EBF14ED784}"/>
                </a:ext>
              </a:extLst>
            </p:cNvPr>
            <p:cNvSpPr/>
            <p:nvPr/>
          </p:nvSpPr>
          <p:spPr>
            <a:xfrm>
              <a:off x="3526316" y="3324204"/>
              <a:ext cx="123127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964"/>
              <a:r>
                <a:rPr lang="en-US" sz="1000" dirty="0">
                  <a:solidFill>
                    <a:prstClr val="black"/>
                  </a:solidFill>
                  <a:latin typeface="+mn-lt"/>
                </a:rPr>
                <a:t>Low-emissions</a:t>
              </a:r>
            </a:p>
          </p:txBody>
        </p:sp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804FCF42-6A9C-069F-87D2-468878FD24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2" t="16628" r="82510" b="82666"/>
            <a:stretch/>
          </p:blipFill>
          <p:spPr bwMode="auto">
            <a:xfrm>
              <a:off x="3243593" y="3272652"/>
              <a:ext cx="339725" cy="68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3915EB3-39B8-3753-00B7-D4D41CED7E12}"/>
                </a:ext>
              </a:extLst>
            </p:cNvPr>
            <p:cNvSpPr/>
            <p:nvPr/>
          </p:nvSpPr>
          <p:spPr>
            <a:xfrm>
              <a:off x="3526316" y="3471566"/>
              <a:ext cx="123127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964"/>
              <a:r>
                <a:rPr lang="en-US" sz="1000" dirty="0">
                  <a:solidFill>
                    <a:prstClr val="black"/>
                  </a:solidFill>
                  <a:latin typeface="+mn-lt"/>
                </a:rPr>
                <a:t>High-emissions</a:t>
              </a:r>
            </a:p>
          </p:txBody>
        </p:sp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7D5365BA-09D7-23DB-4E62-A3603E3A54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5" t="18303" r="82427" b="81224"/>
            <a:stretch/>
          </p:blipFill>
          <p:spPr bwMode="auto">
            <a:xfrm>
              <a:off x="3243593" y="3425846"/>
              <a:ext cx="339725" cy="45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B1113371-8F54-1378-731E-FEF68BAAE4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2" t="19792" r="82510" b="79598"/>
            <a:stretch/>
          </p:blipFill>
          <p:spPr bwMode="auto">
            <a:xfrm>
              <a:off x="3243593" y="3581553"/>
              <a:ext cx="339725" cy="58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1F3D9DEE-3072-0112-2EAB-0C4239084FCF}"/>
              </a:ext>
            </a:extLst>
          </p:cNvPr>
          <p:cNvSpPr/>
          <p:nvPr/>
        </p:nvSpPr>
        <p:spPr>
          <a:xfrm>
            <a:off x="5009911" y="5123095"/>
            <a:ext cx="6604000" cy="80021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defTabSz="456964">
              <a:tabLst>
                <a:tab pos="609082" algn="l"/>
              </a:tabLst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Basin-wide mean annual changes in precipitation and temperature, and streamflow, relative to baseline.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Lines show the median across 8 climate models and envelopes show the spread.</a:t>
            </a:r>
          </a:p>
        </p:txBody>
      </p: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9488146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Climate Change Evaluation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80" name="Google Shape;484;p33">
            <a:extLst>
              <a:ext uri="{FF2B5EF4-FFF2-40B4-BE49-F238E27FC236}">
                <a16:creationId xmlns:a16="http://schemas.microsoft.com/office/drawing/2014/main" id="{214AAC59-358E-5EBC-83FA-884C2EF537F8}"/>
              </a:ext>
            </a:extLst>
          </p:cNvPr>
          <p:cNvSpPr txBox="1"/>
          <p:nvPr/>
        </p:nvSpPr>
        <p:spPr>
          <a:xfrm>
            <a:off x="8939272" y="6225096"/>
            <a:ext cx="2996413" cy="43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Whitney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et al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., 2022a. (in review)</a:t>
            </a:r>
          </a:p>
          <a:p>
            <a:pPr lvl="0">
              <a:lnSpc>
                <a:spcPct val="12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484;p33">
            <a:extLst>
              <a:ext uri="{FF2B5EF4-FFF2-40B4-BE49-F238E27FC236}">
                <a16:creationId xmlns:a16="http://schemas.microsoft.com/office/drawing/2014/main" id="{B5BEB1EC-1FF5-3B83-6C1C-39B943A7F35E}"/>
              </a:ext>
            </a:extLst>
          </p:cNvPr>
          <p:cNvSpPr txBox="1"/>
          <p:nvPr/>
        </p:nvSpPr>
        <p:spPr>
          <a:xfrm>
            <a:off x="214134" y="1034569"/>
            <a:ext cx="3505660" cy="509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Montserrat"/>
                <a:cs typeface="Montserrat"/>
                <a:sym typeface="Montserrat"/>
              </a:rPr>
              <a:t>Results under a larger ensemble of climate forcings </a:t>
            </a: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were available for the stakeholder engagement process (shown here).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050" dirty="0">
              <a:latin typeface="+mn-lt"/>
              <a:ea typeface="Montserrat"/>
              <a:cs typeface="Montserrat"/>
              <a:sym typeface="Montserrat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Montserrat"/>
                <a:cs typeface="Montserrat"/>
                <a:sym typeface="Montserrat"/>
              </a:rPr>
              <a:t>Stakeholders preferred selecting two bookend climate cases </a:t>
            </a: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to drive the modeling framework.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050" dirty="0">
              <a:latin typeface="+mn-lt"/>
              <a:ea typeface="Montserrat"/>
              <a:cs typeface="Montserrat"/>
              <a:sym typeface="Montserrat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Montserrat"/>
                <a:cs typeface="Montserrat"/>
                <a:sym typeface="Montserrat"/>
              </a:rPr>
              <a:t>We compared mean annual precipitation and air temperature changes </a:t>
            </a: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and selected a Hot/Dry and Warm/Wet climate future.</a:t>
            </a:r>
          </a:p>
        </p:txBody>
      </p:sp>
    </p:spTree>
    <p:extLst>
      <p:ext uri="{BB962C8B-B14F-4D97-AF65-F5344CB8AC3E}">
        <p14:creationId xmlns:p14="http://schemas.microsoft.com/office/powerpoint/2010/main" val="21508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08D4AA59-C13A-6ACD-099B-41688EFCE0C3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A24D8DB2-D468-6820-710E-75D7AAE0BC9A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4AAA2371-D812-A691-642B-60F77DB04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3CD2AB86-7DD3-4CED-A30C-5DA7E31FCA1B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9488146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Land Cover Product Selection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51" name="Google Shape;372;p27">
            <a:extLst>
              <a:ext uri="{FF2B5EF4-FFF2-40B4-BE49-F238E27FC236}">
                <a16:creationId xmlns:a16="http://schemas.microsoft.com/office/drawing/2014/main" id="{A6B6D1E4-1518-58F7-6F6A-545A7E159E49}"/>
              </a:ext>
            </a:extLst>
          </p:cNvPr>
          <p:cNvSpPr/>
          <p:nvPr/>
        </p:nvSpPr>
        <p:spPr>
          <a:xfrm>
            <a:off x="-15148" y="3467101"/>
            <a:ext cx="12188827" cy="339000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9872927-AEC1-230C-B892-31A24E2EC3E8}"/>
              </a:ext>
            </a:extLst>
          </p:cNvPr>
          <p:cNvSpPr/>
          <p:nvPr/>
        </p:nvSpPr>
        <p:spPr>
          <a:xfrm>
            <a:off x="456452" y="3510790"/>
            <a:ext cx="10645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b="1" dirty="0" err="1">
                <a:highlight>
                  <a:srgbClr val="D4E6FB"/>
                </a:highlight>
                <a:latin typeface="+mn-lt"/>
              </a:rPr>
              <a:t>FOREcasting</a:t>
            </a:r>
            <a:r>
              <a:rPr lang="en-US" sz="2400" b="1" dirty="0">
                <a:highlight>
                  <a:srgbClr val="D4E6FB"/>
                </a:highlight>
                <a:latin typeface="+mn-lt"/>
              </a:rPr>
              <a:t> Scenario (FORE-SCE)</a:t>
            </a:r>
            <a:r>
              <a:rPr lang="en-US" sz="2400" baseline="30000" dirty="0">
                <a:highlight>
                  <a:srgbClr val="D4E6FB"/>
                </a:highlight>
                <a:latin typeface="+mn-lt"/>
              </a:rPr>
              <a:t>56</a:t>
            </a:r>
          </a:p>
        </p:txBody>
      </p:sp>
      <p:pic>
        <p:nvPicPr>
          <p:cNvPr id="71" name="Picture 7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8CEB24-74ED-9B18-F3B5-8B45CBC79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54" y="987882"/>
            <a:ext cx="11111888" cy="2092336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387EE81-7796-3CE8-45B2-8D995D64F379}"/>
              </a:ext>
            </a:extLst>
          </p:cNvPr>
          <p:cNvSpPr/>
          <p:nvPr/>
        </p:nvSpPr>
        <p:spPr>
          <a:xfrm>
            <a:off x="566416" y="1523272"/>
            <a:ext cx="10956483" cy="204576"/>
          </a:xfrm>
          <a:prstGeom prst="rect">
            <a:avLst/>
          </a:prstGeom>
          <a:solidFill>
            <a:srgbClr val="3298C4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highlight>
                <a:srgbClr val="951C40"/>
              </a:highlight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15BD511-3F77-8320-94DC-F084D2653881}"/>
              </a:ext>
            </a:extLst>
          </p:cNvPr>
          <p:cNvSpPr txBox="1"/>
          <p:nvPr/>
        </p:nvSpPr>
        <p:spPr>
          <a:xfrm flipH="1">
            <a:off x="456453" y="3052346"/>
            <a:ext cx="10126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987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Product comparison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from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Sohl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et al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. (2016).</a:t>
            </a:r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0539541-2587-C1FF-BC5F-BB08723F70AB}"/>
              </a:ext>
            </a:extLst>
          </p:cNvPr>
          <p:cNvSpPr/>
          <p:nvPr/>
        </p:nvSpPr>
        <p:spPr>
          <a:xfrm>
            <a:off x="456451" y="4043662"/>
            <a:ext cx="10645459" cy="268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05" indent="-380905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Historic data based on NLCD products</a:t>
            </a:r>
            <a:br>
              <a:rPr lang="en-US" b="1" dirty="0">
                <a:latin typeface="+mn-l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(similar to our earlier VIC framework).</a:t>
            </a:r>
          </a:p>
          <a:p>
            <a:pPr marL="342814" indent="-34281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Future data from regionally-downscale IPCC scenarios</a:t>
            </a:r>
            <a:r>
              <a:rPr lang="en-US" dirty="0">
                <a:latin typeface="+mn-lt"/>
              </a:rPr>
              <a:t>: </a:t>
            </a:r>
          </a:p>
          <a:p>
            <a:pPr marL="799801" lvl="1" indent="-342814">
              <a:spcBef>
                <a:spcPts val="200"/>
              </a:spcBef>
              <a:spcAft>
                <a:spcPts val="400"/>
              </a:spcAft>
              <a:buFont typeface="System Font Regular"/>
              <a:buChar char="−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 selected the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A2 (economic-growth) scenario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given identical VIC results under A2 and B2 (sustainable-development).</a:t>
            </a:r>
          </a:p>
          <a:p>
            <a:pPr marL="342814" indent="-342814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Includes yearly changes of forest, range, agriculture, and urban </a:t>
            </a:r>
            <a:br>
              <a:rPr lang="en-US" dirty="0">
                <a:latin typeface="+mn-l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(other products only consider urban growth)</a:t>
            </a:r>
          </a:p>
          <a:p>
            <a:pPr marL="342814" indent="-342814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Captures a wider range of outcomes than other products</a:t>
            </a:r>
            <a:r>
              <a:rPr lang="en-US" sz="2400" b="1" dirty="0">
                <a:latin typeface="+mn-lt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F4E6B-B5D2-F52F-33F2-1B8708FF59FD}"/>
              </a:ext>
            </a:extLst>
          </p:cNvPr>
          <p:cNvSpPr/>
          <p:nvPr/>
        </p:nvSpPr>
        <p:spPr>
          <a:xfrm>
            <a:off x="8179182" y="3967461"/>
            <a:ext cx="3767092" cy="224676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Stakeholders agreed that the FORE-SCE products are the ideal candidate for our work. </a:t>
            </a:r>
          </a:p>
        </p:txBody>
      </p:sp>
    </p:spTree>
    <p:extLst>
      <p:ext uri="{BB962C8B-B14F-4D97-AF65-F5344CB8AC3E}">
        <p14:creationId xmlns:p14="http://schemas.microsoft.com/office/powerpoint/2010/main" val="6945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72;p27">
            <a:extLst>
              <a:ext uri="{FF2B5EF4-FFF2-40B4-BE49-F238E27FC236}">
                <a16:creationId xmlns:a16="http://schemas.microsoft.com/office/drawing/2014/main" id="{B9A39457-8A9C-8C4A-8A19-4C1FDDA975AD}"/>
              </a:ext>
            </a:extLst>
          </p:cNvPr>
          <p:cNvSpPr/>
          <p:nvPr/>
        </p:nvSpPr>
        <p:spPr>
          <a:xfrm>
            <a:off x="479875" y="893"/>
            <a:ext cx="11708951" cy="686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19" name="Google Shape;372;p27">
            <a:extLst>
              <a:ext uri="{FF2B5EF4-FFF2-40B4-BE49-F238E27FC236}">
                <a16:creationId xmlns:a16="http://schemas.microsoft.com/office/drawing/2014/main" id="{1FB0A926-0EAD-BC47-9B51-82C4F4D54AA5}"/>
              </a:ext>
            </a:extLst>
          </p:cNvPr>
          <p:cNvSpPr/>
          <p:nvPr/>
        </p:nvSpPr>
        <p:spPr>
          <a:xfrm>
            <a:off x="1" y="894"/>
            <a:ext cx="6531370" cy="685621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20" name="Google Shape;377;p27">
            <a:extLst>
              <a:ext uri="{FF2B5EF4-FFF2-40B4-BE49-F238E27FC236}">
                <a16:creationId xmlns:a16="http://schemas.microsoft.com/office/drawing/2014/main" id="{68BB7F46-6254-734D-925B-CFDF4B1357C6}"/>
              </a:ext>
            </a:extLst>
          </p:cNvPr>
          <p:cNvSpPr txBox="1"/>
          <p:nvPr/>
        </p:nvSpPr>
        <p:spPr>
          <a:xfrm>
            <a:off x="6802214" y="5763312"/>
            <a:ext cx="5115767" cy="90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(a) Historic FORE-SCE land cover map.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(b) Total land area changes in future land cover </a:t>
            </a:r>
            <a:br>
              <a:rPr lang="e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relative to historic across the Upper Basin and Lower Basins.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0F0E2D-C39A-9548-A2D8-11F7DC0A4F93}"/>
              </a:ext>
            </a:extLst>
          </p:cNvPr>
          <p:cNvSpPr/>
          <p:nvPr/>
        </p:nvSpPr>
        <p:spPr>
          <a:xfrm>
            <a:off x="567219" y="986037"/>
            <a:ext cx="5642195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3F3F3"/>
                </a:highlight>
                <a:latin typeface="+mn-lt"/>
              </a:rPr>
              <a:t>We updated the model parameters to include land cover from FORE-SCE products (</a:t>
            </a:r>
            <a:r>
              <a:rPr lang="en-US" sz="2000" dirty="0">
                <a:highlight>
                  <a:srgbClr val="F3F3F3"/>
                </a:highlight>
              </a:rPr>
              <a:t>historic and future A2).</a:t>
            </a:r>
          </a:p>
          <a:p>
            <a:endParaRPr lang="en-US" sz="800" dirty="0">
              <a:highlight>
                <a:srgbClr val="F3F3F3"/>
              </a:highlight>
            </a:endParaRP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3F3F3"/>
                </a:highlight>
                <a:latin typeface="+mn-lt"/>
              </a:rPr>
              <a:t>We then ran VIC simulations to test the sensitivity of results to these updates.</a:t>
            </a:r>
          </a:p>
          <a:p>
            <a:endParaRPr lang="en-US" sz="800" dirty="0">
              <a:highlight>
                <a:srgbClr val="F3F3F3"/>
              </a:highlight>
              <a:latin typeface="+mn-lt"/>
            </a:endParaRP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Future land trends included minimal changes in forest land cover types.</a:t>
            </a:r>
          </a:p>
          <a:p>
            <a:endParaRPr lang="en-US" sz="800" dirty="0">
              <a:highlight>
                <a:srgbClr val="F3F3F3"/>
              </a:highlight>
              <a:latin typeface="+mn-lt"/>
            </a:endParaRP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</a:rPr>
              <a:t>Forest changes were not enough to produce a large signal in simulated streamflow.​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15F9C3-ADB3-7047-A698-EFF62F4B6C39}"/>
              </a:ext>
            </a:extLst>
          </p:cNvPr>
          <p:cNvSpPr/>
          <p:nvPr/>
        </p:nvSpPr>
        <p:spPr>
          <a:xfrm>
            <a:off x="567219" y="4800513"/>
            <a:ext cx="5642195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Stakeholders were interested in exploring the impacts of additional forest disturbances applied to the FORE-SCE scenarios. </a:t>
            </a:r>
          </a:p>
        </p:txBody>
      </p:sp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FF28D00B-3089-700D-288E-B89FECCCF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60"/>
          <a:stretch/>
        </p:blipFill>
        <p:spPr>
          <a:xfrm>
            <a:off x="6603254" y="1296178"/>
            <a:ext cx="5628580" cy="4386405"/>
          </a:xfrm>
          <a:prstGeom prst="rect">
            <a:avLst/>
          </a:prstGeom>
        </p:spPr>
      </p:pic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246DE30A-60A2-EA48-B04C-0381AF557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17" r="59878" b="56040"/>
          <a:stretch/>
        </p:blipFill>
        <p:spPr>
          <a:xfrm>
            <a:off x="6603255" y="1209675"/>
            <a:ext cx="2183394" cy="86504"/>
          </a:xfrm>
          <a:prstGeom prst="rect">
            <a:avLst/>
          </a:pr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3830BEFB-3C37-8E63-EC25-3871A7ABE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" t="522" r="94923" b="97675"/>
          <a:stretch/>
        </p:blipFill>
        <p:spPr>
          <a:xfrm>
            <a:off x="6719664" y="1396931"/>
            <a:ext cx="165100" cy="136526"/>
          </a:xfrm>
          <a:prstGeom prst="rect">
            <a:avLst/>
          </a:prstGeom>
        </p:spPr>
      </p:pic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791EE095-9BEF-9BD6-D6AA-820272DFD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3" t="412" r="42193" b="97785"/>
          <a:stretch/>
        </p:blipFill>
        <p:spPr>
          <a:xfrm>
            <a:off x="10284666" y="1386421"/>
            <a:ext cx="192833" cy="1365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DA850-6A82-2F24-BABC-55A0856433EE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17" name="Google Shape;762;p52">
              <a:extLst>
                <a:ext uri="{FF2B5EF4-FFF2-40B4-BE49-F238E27FC236}">
                  <a16:creationId xmlns:a16="http://schemas.microsoft.com/office/drawing/2014/main" id="{4123ECE8-5D67-5A74-E4B3-3E0DFC281EBC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22" name="Picture 2" descr="Community and Institutional Outreach">
              <a:extLst>
                <a:ext uri="{FF2B5EF4-FFF2-40B4-BE49-F238E27FC236}">
                  <a16:creationId xmlns:a16="http://schemas.microsoft.com/office/drawing/2014/main" id="{E649E274-3304-F0AF-5FDB-94623C162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762;p52">
              <a:extLst>
                <a:ext uri="{FF2B5EF4-FFF2-40B4-BE49-F238E27FC236}">
                  <a16:creationId xmlns:a16="http://schemas.microsoft.com/office/drawing/2014/main" id="{DBA9B82C-CFE7-0F5F-22CD-A3BC7B58462E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29" name="Google Shape;483;p33">
            <a:extLst>
              <a:ext uri="{FF2B5EF4-FFF2-40B4-BE49-F238E27FC236}">
                <a16:creationId xmlns:a16="http://schemas.microsoft.com/office/drawing/2014/main" id="{5A2CA8DF-1BD0-65C3-FADB-3DA9DDE39AB0}"/>
              </a:ext>
            </a:extLst>
          </p:cNvPr>
          <p:cNvSpPr txBox="1"/>
          <p:nvPr/>
        </p:nvSpPr>
        <p:spPr>
          <a:xfrm>
            <a:off x="107410" y="-82635"/>
            <a:ext cx="9488146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Land Cover Change Evaluation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6276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372;p27">
            <a:extLst>
              <a:ext uri="{FF2B5EF4-FFF2-40B4-BE49-F238E27FC236}">
                <a16:creationId xmlns:a16="http://schemas.microsoft.com/office/drawing/2014/main" id="{CEA59E22-A167-F672-0020-CC94A6987E15}"/>
              </a:ext>
            </a:extLst>
          </p:cNvPr>
          <p:cNvSpPr/>
          <p:nvPr/>
        </p:nvSpPr>
        <p:spPr>
          <a:xfrm>
            <a:off x="8842341" y="8509"/>
            <a:ext cx="3331342" cy="685979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latin typeface="Montserrat" pitchFamily="2" charset="77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8864B9-BC7C-6E6C-E4BA-52B65F413BDD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82" name="Google Shape;762;p52">
              <a:extLst>
                <a:ext uri="{FF2B5EF4-FFF2-40B4-BE49-F238E27FC236}">
                  <a16:creationId xmlns:a16="http://schemas.microsoft.com/office/drawing/2014/main" id="{59793215-6A22-B395-6F3A-BF4C778C2CF7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83" name="Picture 2" descr="Community and Institutional Outreach">
              <a:extLst>
                <a:ext uri="{FF2B5EF4-FFF2-40B4-BE49-F238E27FC236}">
                  <a16:creationId xmlns:a16="http://schemas.microsoft.com/office/drawing/2014/main" id="{2822B92F-4B3F-2FEF-9059-A34794220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Google Shape;762;p52">
              <a:extLst>
                <a:ext uri="{FF2B5EF4-FFF2-40B4-BE49-F238E27FC236}">
                  <a16:creationId xmlns:a16="http://schemas.microsoft.com/office/drawing/2014/main" id="{D8A671B5-AAEB-61AF-AA7D-B758563D5D0F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6489901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Final Scenarios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F1A0F37-26EC-EA3C-C7A1-A92C9B1EA2F3}"/>
              </a:ext>
            </a:extLst>
          </p:cNvPr>
          <p:cNvSpPr/>
          <p:nvPr/>
        </p:nvSpPr>
        <p:spPr>
          <a:xfrm>
            <a:off x="429029" y="734211"/>
            <a:ext cx="49151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(Climate bookends + bottom-up forest disturbances)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DDFFE0B-D402-6E18-8F81-1F7A6CD75531}"/>
              </a:ext>
            </a:extLst>
          </p:cNvPr>
          <p:cNvSpPr/>
          <p:nvPr/>
        </p:nvSpPr>
        <p:spPr>
          <a:xfrm>
            <a:off x="9023495" y="973718"/>
            <a:ext cx="312523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highlight>
                  <a:srgbClr val="D4E6FB"/>
                </a:highlight>
                <a:latin typeface="+mn-lt"/>
                <a:cs typeface="Times New Roman" panose="02020603050405020304" pitchFamily="18" charset="0"/>
              </a:rPr>
              <a:t>Sensitivity analyses revealed:</a:t>
            </a:r>
            <a:endParaRPr lang="en-US" sz="2000" dirty="0">
              <a:highlight>
                <a:srgbClr val="D4E6FB"/>
              </a:highlight>
              <a:latin typeface="+mn-lt"/>
            </a:endParaRPr>
          </a:p>
          <a:p>
            <a:pPr marL="342814" indent="-34281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Minimal impact at mid-elevations.</a:t>
            </a:r>
          </a:p>
          <a:p>
            <a:pPr marL="342814" indent="-34281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Similar impact for forests converted to shrubs or grasses.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  <a:sym typeface="Wingdings" pitchFamily="2" charset="2"/>
              </a:rPr>
              <a:t> </a:t>
            </a:r>
            <a:r>
              <a:rPr lang="en-US" sz="1600" dirty="0">
                <a:latin typeface="+mn-lt"/>
              </a:rPr>
              <a:t>(Grasses are more likely).</a:t>
            </a:r>
            <a:r>
              <a:rPr lang="en-US" sz="1600" baseline="30000" dirty="0">
                <a:latin typeface="+mn-lt"/>
              </a:rPr>
              <a:t>57,58</a:t>
            </a:r>
          </a:p>
          <a:p>
            <a:pPr>
              <a:defRPr/>
            </a:pPr>
            <a:endParaRPr lang="en-US" sz="1200" b="1" dirty="0">
              <a:solidFill>
                <a:prstClr val="black"/>
              </a:solidFill>
              <a:highlight>
                <a:srgbClr val="FAC628"/>
              </a:highlight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highlight>
                  <a:srgbClr val="D4E6FB"/>
                </a:highlight>
                <a:latin typeface="+mn-lt"/>
                <a:cs typeface="Times New Roman" panose="02020603050405020304" pitchFamily="18" charset="0"/>
              </a:rPr>
              <a:t>Literature-based disturbance extents:</a:t>
            </a:r>
          </a:p>
          <a:p>
            <a:pPr marL="342814" indent="-34281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~</a:t>
            </a:r>
            <a:r>
              <a:rPr lang="en-US" sz="1600" dirty="0">
                <a:latin typeface="+mn-lt"/>
              </a:rPr>
              <a:t>30% of mid- to high- elevation forests burned historically.</a:t>
            </a:r>
            <a:r>
              <a:rPr lang="en-US" sz="1600" baseline="30000" dirty="0">
                <a:latin typeface="+mn-lt"/>
              </a:rPr>
              <a:t>59</a:t>
            </a:r>
          </a:p>
          <a:p>
            <a:pPr marL="342814" indent="-34281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Empirical estimates project ~90% of forests impacted by drought-related mortality by 2100.</a:t>
            </a:r>
            <a:r>
              <a:rPr lang="en-US" sz="1600" baseline="30000" dirty="0">
                <a:latin typeface="+mn-lt"/>
              </a:rPr>
              <a:t>14</a:t>
            </a:r>
          </a:p>
          <a:p>
            <a:pPr marL="342814" indent="-34281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04DA2E6-F7FD-B06F-8C4A-9EA5FCAF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58" y="1932848"/>
            <a:ext cx="2329704" cy="362768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8967C8D-507B-83B8-D85F-7CF4DADBE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987" y="1136065"/>
            <a:ext cx="2396267" cy="52751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DE335D7-E970-6623-2343-613D61F67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554" y="2833712"/>
            <a:ext cx="3261585" cy="329486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A69DB9-34E6-3972-DB8A-06C26714A3AA}"/>
              </a:ext>
            </a:extLst>
          </p:cNvPr>
          <p:cNvCxnSpPr/>
          <p:nvPr/>
        </p:nvCxnSpPr>
        <p:spPr>
          <a:xfrm flipV="1">
            <a:off x="6762044" y="1932848"/>
            <a:ext cx="1873956" cy="90086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1B60AB70-8C49-1A37-049B-B34CA4DD3115}"/>
              </a:ext>
            </a:extLst>
          </p:cNvPr>
          <p:cNvSpPr/>
          <p:nvPr/>
        </p:nvSpPr>
        <p:spPr>
          <a:xfrm>
            <a:off x="6152072" y="1591941"/>
            <a:ext cx="23706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  <a:latin typeface="+mn-lt"/>
              </a:rPr>
              <a:t>Disturbances were chosen based on VIC sensitivity tests and prior work.</a:t>
            </a:r>
          </a:p>
        </p:txBody>
      </p:sp>
    </p:spTree>
    <p:extLst>
      <p:ext uri="{BB962C8B-B14F-4D97-AF65-F5344CB8AC3E}">
        <p14:creationId xmlns:p14="http://schemas.microsoft.com/office/powerpoint/2010/main" val="30276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82DA6D-AE9A-B749-AF9E-DAB9D18B7121}"/>
              </a:ext>
            </a:extLst>
          </p:cNvPr>
          <p:cNvSpPr/>
          <p:nvPr/>
        </p:nvSpPr>
        <p:spPr>
          <a:xfrm>
            <a:off x="0" y="893"/>
            <a:ext cx="4103162" cy="6856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valley, nature, canyon, mountain&#10;&#10;Description automatically generated">
            <a:extLst>
              <a:ext uri="{FF2B5EF4-FFF2-40B4-BE49-F238E27FC236}">
                <a16:creationId xmlns:a16="http://schemas.microsoft.com/office/drawing/2014/main" id="{00BAA5BD-62ED-0A4F-863F-77CFD0722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6000"/>
          </a:blip>
          <a:srcRect l="26612" r="39724"/>
          <a:stretch/>
        </p:blipFill>
        <p:spPr>
          <a:xfrm>
            <a:off x="0" y="-8306"/>
            <a:ext cx="4103162" cy="6856214"/>
          </a:xfrm>
          <a:prstGeom prst="rect">
            <a:avLst/>
          </a:prstGeom>
        </p:spPr>
      </p:pic>
      <p:sp>
        <p:nvSpPr>
          <p:cNvPr id="762" name="Google Shape;762;p52"/>
          <p:cNvSpPr/>
          <p:nvPr/>
        </p:nvSpPr>
        <p:spPr>
          <a:xfrm rot="-5400000">
            <a:off x="3512418" y="114851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3" name="Google Shape;763;p52"/>
          <p:cNvSpPr/>
          <p:nvPr/>
        </p:nvSpPr>
        <p:spPr>
          <a:xfrm rot="-5400000">
            <a:off x="3565737" y="5930136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6" name="Google Shape;766;p52"/>
          <p:cNvSpPr txBox="1"/>
          <p:nvPr/>
        </p:nvSpPr>
        <p:spPr>
          <a:xfrm>
            <a:off x="6342226" y="2951651"/>
            <a:ext cx="3903437" cy="878498"/>
          </a:xfrm>
          <a:prstGeom prst="rect">
            <a:avLst/>
          </a:prstGeom>
          <a:solidFill>
            <a:srgbClr val="002060"/>
          </a:solidFill>
          <a:ln w="31750" cmpd="dbl">
            <a:solidFill>
              <a:schemeClr val="bg1"/>
            </a:solidFill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Main Results</a:t>
            </a:r>
            <a:endParaRPr sz="4000" b="1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18242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72;p27">
            <a:extLst>
              <a:ext uri="{FF2B5EF4-FFF2-40B4-BE49-F238E27FC236}">
                <a16:creationId xmlns:a16="http://schemas.microsoft.com/office/drawing/2014/main" id="{75B2BCFF-6FD4-060A-0A98-2D41470A42C3}"/>
              </a:ext>
            </a:extLst>
          </p:cNvPr>
          <p:cNvSpPr/>
          <p:nvPr/>
        </p:nvSpPr>
        <p:spPr>
          <a:xfrm>
            <a:off x="18362" y="9486"/>
            <a:ext cx="3450054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4CF111-150C-D85F-B48B-984D68C32C42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37" name="Google Shape;762;p52">
              <a:extLst>
                <a:ext uri="{FF2B5EF4-FFF2-40B4-BE49-F238E27FC236}">
                  <a16:creationId xmlns:a16="http://schemas.microsoft.com/office/drawing/2014/main" id="{741BAF1D-15BC-9328-0917-44563ADF5A8E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3" name="Picture 2" descr="Community and Institutional Outreach">
              <a:extLst>
                <a:ext uri="{FF2B5EF4-FFF2-40B4-BE49-F238E27FC236}">
                  <a16:creationId xmlns:a16="http://schemas.microsoft.com/office/drawing/2014/main" id="{A0D2DE89-2DCF-CA9D-C0A7-ACA00F047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762;p52">
              <a:extLst>
                <a:ext uri="{FF2B5EF4-FFF2-40B4-BE49-F238E27FC236}">
                  <a16:creationId xmlns:a16="http://schemas.microsoft.com/office/drawing/2014/main" id="{CBB6A705-92D3-88E7-E506-267D7DD766AE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7398919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Basin-wide Annual Impacts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pic>
        <p:nvPicPr>
          <p:cNvPr id="36" name="Picture 35" descr="Chart, bar chart&#10;&#10;Description automatically generated">
            <a:extLst>
              <a:ext uri="{FF2B5EF4-FFF2-40B4-BE49-F238E27FC236}">
                <a16:creationId xmlns:a16="http://schemas.microsoft.com/office/drawing/2014/main" id="{4CA870A9-D8D5-9AE2-F3AA-A5E0693B7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17" t="80682"/>
          <a:stretch/>
        </p:blipFill>
        <p:spPr>
          <a:xfrm>
            <a:off x="8246112" y="2410812"/>
            <a:ext cx="3792627" cy="1368006"/>
          </a:xfrm>
          <a:prstGeom prst="rect">
            <a:avLst/>
          </a:prstGeom>
        </p:spPr>
      </p:pic>
      <p:sp>
        <p:nvSpPr>
          <p:cNvPr id="38" name="Google Shape;377;p27">
            <a:extLst>
              <a:ext uri="{FF2B5EF4-FFF2-40B4-BE49-F238E27FC236}">
                <a16:creationId xmlns:a16="http://schemas.microsoft.com/office/drawing/2014/main" id="{92BED45E-D21C-0FBC-7525-91E73E059935}"/>
              </a:ext>
            </a:extLst>
          </p:cNvPr>
          <p:cNvSpPr txBox="1"/>
          <p:nvPr/>
        </p:nvSpPr>
        <p:spPr>
          <a:xfrm>
            <a:off x="8381813" y="3915408"/>
            <a:ext cx="2963917" cy="136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Basin-wide mean annual values </a:t>
            </a:r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in the baseline and far-future for each forest disturbance case under Warm/Wet or Hot/Dry climates. 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39" name="Picture 38" descr="Chart, bar chart&#10;&#10;Description automatically generated">
            <a:extLst>
              <a:ext uri="{FF2B5EF4-FFF2-40B4-BE49-F238E27FC236}">
                <a16:creationId xmlns:a16="http://schemas.microsoft.com/office/drawing/2014/main" id="{8E45CD18-094D-EC02-6FE5-A458054C4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434"/>
          <a:stretch/>
        </p:blipFill>
        <p:spPr>
          <a:xfrm>
            <a:off x="3691654" y="912739"/>
            <a:ext cx="4462943" cy="5732157"/>
          </a:xfrm>
          <a:prstGeom prst="rect">
            <a:avLst/>
          </a:prstGeom>
        </p:spPr>
      </p:pic>
      <p:sp>
        <p:nvSpPr>
          <p:cNvPr id="50" name="Google Shape;377;p27">
            <a:extLst>
              <a:ext uri="{FF2B5EF4-FFF2-40B4-BE49-F238E27FC236}">
                <a16:creationId xmlns:a16="http://schemas.microsoft.com/office/drawing/2014/main" id="{AF996BF0-BE6A-4F26-2551-454490D33F26}"/>
              </a:ext>
            </a:extLst>
          </p:cNvPr>
          <p:cNvSpPr txBox="1"/>
          <p:nvPr/>
        </p:nvSpPr>
        <p:spPr>
          <a:xfrm>
            <a:off x="150086" y="1437863"/>
            <a:ext cx="3314352" cy="495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>
              <a:lnSpc>
                <a:spcPct val="145000"/>
              </a:lnSpc>
            </a:pPr>
            <a:r>
              <a:rPr lang="en" sz="2000" b="1" dirty="0">
                <a:latin typeface="+mn-lt"/>
                <a:ea typeface="Montserrat"/>
                <a:cs typeface="Montserrat"/>
                <a:sym typeface="Montserrat"/>
              </a:rPr>
              <a:t>Main forest d</a:t>
            </a:r>
            <a:r>
              <a:rPr lang="en-US" sz="2000" b="1" dirty="0">
                <a:latin typeface="+mn-lt"/>
                <a:ea typeface="Montserrat"/>
                <a:cs typeface="Montserrat"/>
                <a:sym typeface="Montserrat"/>
              </a:rPr>
              <a:t>is</a:t>
            </a:r>
            <a:r>
              <a:rPr lang="en" sz="2000" b="1" dirty="0">
                <a:latin typeface="+mn-lt"/>
                <a:ea typeface="Montserrat"/>
                <a:cs typeface="Montserrat"/>
                <a:sym typeface="Montserrat"/>
              </a:rPr>
              <a:t>turbance impacts:</a:t>
            </a:r>
          </a:p>
          <a:p>
            <a:pPr>
              <a:lnSpc>
                <a:spcPct val="145000"/>
              </a:lnSpc>
            </a:pPr>
            <a:endParaRPr lang="en" sz="600" b="1" dirty="0">
              <a:latin typeface="+mn-lt"/>
              <a:ea typeface="Montserrat"/>
              <a:cs typeface="Montserrat"/>
              <a:sym typeface="Montserrat"/>
            </a:endParaRPr>
          </a:p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" dirty="0">
                <a:latin typeface="+mn-lt"/>
                <a:ea typeface="Montserrat"/>
                <a:cs typeface="Montserrat"/>
                <a:sym typeface="Montserrat"/>
              </a:rPr>
              <a:t>Snowpack and melt reductions were minimized with the decline in canopy.</a:t>
            </a:r>
          </a:p>
          <a:p>
            <a:pPr>
              <a:lnSpc>
                <a:spcPct val="145000"/>
              </a:lnSpc>
            </a:pPr>
            <a:endParaRPr lang="en" sz="400" dirty="0">
              <a:latin typeface="+mn-lt"/>
              <a:ea typeface="Montserrat"/>
              <a:cs typeface="Montserrat"/>
              <a:sym typeface="Montserrat"/>
            </a:endParaRPr>
          </a:p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Streamflow increase was amplified in the Warm/Wet future.</a:t>
            </a:r>
          </a:p>
          <a:p>
            <a:pPr>
              <a:lnSpc>
                <a:spcPct val="145000"/>
              </a:lnSpc>
            </a:pPr>
            <a:endParaRPr lang="en" sz="700" b="1" dirty="0">
              <a:highlight>
                <a:srgbClr val="D4E6FB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Streamflow decline was minimized in the Hot/Dry future.</a:t>
            </a:r>
          </a:p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endParaRPr lang="en" sz="1600" dirty="0">
              <a:latin typeface="+mn-lt"/>
              <a:ea typeface="Montserrat"/>
              <a:cs typeface="Montserrat"/>
              <a:sym typeface="Montserrat"/>
            </a:endParaRPr>
          </a:p>
          <a:p>
            <a:pPr>
              <a:lnSpc>
                <a:spcPct val="145000"/>
              </a:lnSpc>
            </a:pPr>
            <a:endParaRPr lang="en" sz="800" b="1" dirty="0">
              <a:highlight>
                <a:srgbClr val="FBD47F"/>
              </a:highlight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3F199D7-6094-43B8-DA02-F4DB3EA9F74D}"/>
              </a:ext>
            </a:extLst>
          </p:cNvPr>
          <p:cNvSpPr/>
          <p:nvPr/>
        </p:nvSpPr>
        <p:spPr>
          <a:xfrm>
            <a:off x="6922675" y="910581"/>
            <a:ext cx="1167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+mn-lt"/>
              </a:rPr>
              <a:t>(snowpack)</a:t>
            </a:r>
          </a:p>
        </p:txBody>
      </p:sp>
    </p:spTree>
    <p:extLst>
      <p:ext uri="{BB962C8B-B14F-4D97-AF65-F5344CB8AC3E}">
        <p14:creationId xmlns:p14="http://schemas.microsoft.com/office/powerpoint/2010/main" val="26185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708CB9-E582-47FB-EC53-CE90EF5EA4FD}"/>
              </a:ext>
            </a:extLst>
          </p:cNvPr>
          <p:cNvCxnSpPr>
            <a:cxnSpLocks/>
          </p:cNvCxnSpPr>
          <p:nvPr/>
        </p:nvCxnSpPr>
        <p:spPr>
          <a:xfrm>
            <a:off x="503082" y="2732314"/>
            <a:ext cx="7003247" cy="0"/>
          </a:xfrm>
          <a:prstGeom prst="line">
            <a:avLst/>
          </a:prstGeom>
          <a:ln w="381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79B0775-08D7-2330-FDA6-CF82964AC252}"/>
              </a:ext>
            </a:extLst>
          </p:cNvPr>
          <p:cNvGrpSpPr/>
          <p:nvPr/>
        </p:nvGrpSpPr>
        <p:grpSpPr>
          <a:xfrm>
            <a:off x="503082" y="5440882"/>
            <a:ext cx="10294960" cy="919588"/>
            <a:chOff x="1026960" y="5694790"/>
            <a:chExt cx="10294960" cy="919588"/>
          </a:xfrm>
        </p:grpSpPr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D309D6C1-E74D-FEEF-063A-D2DD6F83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960" y="5694790"/>
              <a:ext cx="3319276" cy="9195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025DF0-5648-C037-F32E-BAC041376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281" y="5824834"/>
              <a:ext cx="1859483" cy="63152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7922667-B1A0-C639-D12B-26D8949C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918" y="5760190"/>
              <a:ext cx="926034" cy="774720"/>
            </a:xfrm>
            <a:prstGeom prst="rect">
              <a:avLst/>
            </a:prstGeom>
          </p:spPr>
        </p:pic>
        <p:pic>
          <p:nvPicPr>
            <p:cNvPr id="28" name="Picture 2" descr="Lincoln Institute Case Study Award Winners - Association of Collegiate  Schools of Planning, Inc.">
              <a:extLst>
                <a:ext uri="{FF2B5EF4-FFF2-40B4-BE49-F238E27FC236}">
                  <a16:creationId xmlns:a16="http://schemas.microsoft.com/office/drawing/2014/main" id="{F7BFB0B8-53B9-46D7-1D3C-52A72EBE7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6902" y="5824705"/>
              <a:ext cx="2515018" cy="63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Google Shape;56;p13">
            <a:extLst>
              <a:ext uri="{FF2B5EF4-FFF2-40B4-BE49-F238E27FC236}">
                <a16:creationId xmlns:a16="http://schemas.microsoft.com/office/drawing/2014/main" id="{27A1EE0D-06B7-DC83-D94F-75ADA364E8B9}"/>
              </a:ext>
            </a:extLst>
          </p:cNvPr>
          <p:cNvSpPr txBox="1"/>
          <p:nvPr/>
        </p:nvSpPr>
        <p:spPr>
          <a:xfrm>
            <a:off x="503082" y="3014857"/>
            <a:ext cx="11117815" cy="22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Graduate Research Assistant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4F5557"/>
              </a:solidFill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4F5557"/>
              </a:solidFill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Co-authors</a:t>
            </a:r>
            <a:r>
              <a:rPr lang="en-US" sz="2000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: Enrique R. Vivoni</a:t>
            </a:r>
            <a:r>
              <a:rPr lang="en-US" sz="2000" baseline="30000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1,2</a:t>
            </a:r>
            <a:r>
              <a:rPr lang="en-US" sz="2000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, Zhaocheng Wang</a:t>
            </a:r>
            <a:r>
              <a:rPr lang="en-US" sz="2000" baseline="30000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2</a:t>
            </a:r>
            <a:r>
              <a:rPr lang="en-US" sz="2000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, and Giuseppe Mascaro</a:t>
            </a:r>
            <a:r>
              <a:rPr lang="en-US" sz="2000" baseline="30000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2</a:t>
            </a:r>
            <a:endParaRPr lang="en-US" sz="2000" dirty="0"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4F5557"/>
              </a:solidFill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4F5557"/>
              </a:solidFill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solidFill>
                  <a:srgbClr val="4F5557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1</a:t>
            </a:r>
            <a:r>
              <a:rPr lang="en-US" dirty="0">
                <a:solidFill>
                  <a:srgbClr val="4F5557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School of Earth and Space Exploration, Arizona State University, Tempe, AZ;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solidFill>
                  <a:srgbClr val="4F5557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2</a:t>
            </a:r>
            <a:r>
              <a:rPr lang="en-US" dirty="0">
                <a:solidFill>
                  <a:srgbClr val="4F5557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School of Sustainable Engineering and the Built Environment, Arizona State University, Tempe, AZ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4F5557"/>
              </a:solidFill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2" name="Google Shape;55;p13">
            <a:extLst>
              <a:ext uri="{FF2B5EF4-FFF2-40B4-BE49-F238E27FC236}">
                <a16:creationId xmlns:a16="http://schemas.microsoft.com/office/drawing/2014/main" id="{381F8752-F83F-0C03-AEA1-9D3E30524053}"/>
              </a:ext>
            </a:extLst>
          </p:cNvPr>
          <p:cNvSpPr txBox="1"/>
          <p:nvPr/>
        </p:nvSpPr>
        <p:spPr>
          <a:xfrm>
            <a:off x="503082" y="1743345"/>
            <a:ext cx="5120842" cy="67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Montserrat"/>
                <a:cs typeface="Calibri" panose="020F0502020204030204" pitchFamily="34" charset="0"/>
                <a:sym typeface="Montserrat"/>
              </a:rPr>
              <a:t>Kristen M. Whitney</a:t>
            </a:r>
            <a:endParaRPr lang="en-US" sz="3200" baseline="30000" dirty="0">
              <a:solidFill>
                <a:srgbClr val="002060"/>
              </a:solidFill>
              <a:latin typeface="+mj-lt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17" name="Picture 1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812029F-D1FF-2474-4948-DFCD26F5D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" t="5739" r="-1" b="27793"/>
          <a:stretch/>
        </p:blipFill>
        <p:spPr>
          <a:xfrm>
            <a:off x="9193611" y="1006596"/>
            <a:ext cx="2427286" cy="2422404"/>
          </a:xfrm>
          <a:prstGeom prst="rect">
            <a:avLst/>
          </a:prstGeom>
          <a:ln w="6350">
            <a:solidFill>
              <a:schemeClr val="tx1"/>
            </a:solidFill>
          </a:ln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E62AA-EFD8-0B54-20A4-DA399233013D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23" name="Google Shape;762;p52">
              <a:extLst>
                <a:ext uri="{FF2B5EF4-FFF2-40B4-BE49-F238E27FC236}">
                  <a16:creationId xmlns:a16="http://schemas.microsoft.com/office/drawing/2014/main" id="{4A39B26B-BE8B-DC25-2882-385C0ABC2354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24" name="Picture 2" descr="Community and Institutional Outreach">
              <a:extLst>
                <a:ext uri="{FF2B5EF4-FFF2-40B4-BE49-F238E27FC236}">
                  <a16:creationId xmlns:a16="http://schemas.microsoft.com/office/drawing/2014/main" id="{68434126-9056-E9B5-97E9-F11D7C9AA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Google Shape;762;p52">
              <a:extLst>
                <a:ext uri="{FF2B5EF4-FFF2-40B4-BE49-F238E27FC236}">
                  <a16:creationId xmlns:a16="http://schemas.microsoft.com/office/drawing/2014/main" id="{AB806BA4-2DBE-2A02-553B-53898351F54A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20" name="Google Shape;55;p13">
            <a:extLst>
              <a:ext uri="{FF2B5EF4-FFF2-40B4-BE49-F238E27FC236}">
                <a16:creationId xmlns:a16="http://schemas.microsoft.com/office/drawing/2014/main" id="{B9330017-5753-5B40-FCCD-3770D036099F}"/>
              </a:ext>
            </a:extLst>
          </p:cNvPr>
          <p:cNvSpPr txBox="1"/>
          <p:nvPr/>
        </p:nvSpPr>
        <p:spPr>
          <a:xfrm>
            <a:off x="4755884" y="1828857"/>
            <a:ext cx="449242" cy="67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aseline="30000" dirty="0">
                <a:solidFill>
                  <a:srgbClr val="002060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2635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72;p27">
            <a:extLst>
              <a:ext uri="{FF2B5EF4-FFF2-40B4-BE49-F238E27FC236}">
                <a16:creationId xmlns:a16="http://schemas.microsoft.com/office/drawing/2014/main" id="{75B2BCFF-6FD4-060A-0A98-2D41470A42C3}"/>
              </a:ext>
            </a:extLst>
          </p:cNvPr>
          <p:cNvSpPr/>
          <p:nvPr/>
        </p:nvSpPr>
        <p:spPr>
          <a:xfrm>
            <a:off x="8910145" y="0"/>
            <a:ext cx="3278680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4CF111-150C-D85F-B48B-984D68C32C42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37" name="Google Shape;762;p52">
              <a:extLst>
                <a:ext uri="{FF2B5EF4-FFF2-40B4-BE49-F238E27FC236}">
                  <a16:creationId xmlns:a16="http://schemas.microsoft.com/office/drawing/2014/main" id="{741BAF1D-15BC-9328-0917-44563ADF5A8E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3" name="Picture 2" descr="Community and Institutional Outreach">
              <a:extLst>
                <a:ext uri="{FF2B5EF4-FFF2-40B4-BE49-F238E27FC236}">
                  <a16:creationId xmlns:a16="http://schemas.microsoft.com/office/drawing/2014/main" id="{A0D2DE89-2DCF-CA9D-C0A7-ACA00F047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762;p52">
              <a:extLst>
                <a:ext uri="{FF2B5EF4-FFF2-40B4-BE49-F238E27FC236}">
                  <a16:creationId xmlns:a16="http://schemas.microsoft.com/office/drawing/2014/main" id="{CBB6A705-92D3-88E7-E506-267D7DD766AE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6489901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Climate Change Impacts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6" name="Google Shape;377;p27">
            <a:extLst>
              <a:ext uri="{FF2B5EF4-FFF2-40B4-BE49-F238E27FC236}">
                <a16:creationId xmlns:a16="http://schemas.microsoft.com/office/drawing/2014/main" id="{D6A485D3-A1E1-1A88-AE16-C119844ADE4D}"/>
              </a:ext>
            </a:extLst>
          </p:cNvPr>
          <p:cNvSpPr txBox="1"/>
          <p:nvPr/>
        </p:nvSpPr>
        <p:spPr>
          <a:xfrm>
            <a:off x="299275" y="6198666"/>
            <a:ext cx="7207055" cy="53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Far-future mean annual changes </a:t>
            </a:r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under Warm/Wet or Hot/Dry climates (relative to baseline).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8E41B-5ABC-940D-0534-BA0C06F2DC63}"/>
              </a:ext>
            </a:extLst>
          </p:cNvPr>
          <p:cNvSpPr/>
          <p:nvPr/>
        </p:nvSpPr>
        <p:spPr>
          <a:xfrm>
            <a:off x="340324" y="663973"/>
            <a:ext cx="3092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(No applied forest disturbances)</a:t>
            </a:r>
          </a:p>
        </p:txBody>
      </p:sp>
      <p:sp>
        <p:nvSpPr>
          <p:cNvPr id="9" name="Google Shape;377;p27">
            <a:extLst>
              <a:ext uri="{FF2B5EF4-FFF2-40B4-BE49-F238E27FC236}">
                <a16:creationId xmlns:a16="http://schemas.microsoft.com/office/drawing/2014/main" id="{182A61B2-5B29-2FA4-F18B-AF403E0B3C1A}"/>
              </a:ext>
            </a:extLst>
          </p:cNvPr>
          <p:cNvSpPr txBox="1"/>
          <p:nvPr/>
        </p:nvSpPr>
        <p:spPr>
          <a:xfrm>
            <a:off x="9009686" y="759840"/>
            <a:ext cx="3082673" cy="609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 marL="228543" indent="-22854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sz="2000" b="1" dirty="0">
                <a:latin typeface="+mn-lt"/>
                <a:ea typeface="Montserrat"/>
                <a:cs typeface="Montserrat"/>
                <a:sym typeface="Montserrat"/>
              </a:rPr>
              <a:t>Streamflow supplies  increased where </a:t>
            </a:r>
            <a:r>
              <a:rPr lang="en-US" sz="2000" b="1" dirty="0">
                <a:latin typeface="+mn-lt"/>
                <a:ea typeface="Montserrat"/>
                <a:cs typeface="Montserrat"/>
                <a:sym typeface="Montserrat"/>
              </a:rPr>
              <a:t>soil moisture increased</a:t>
            </a:r>
            <a:r>
              <a:rPr lang="en" sz="2000" b="1" dirty="0">
                <a:latin typeface="+mn-lt"/>
                <a:ea typeface="Montserrat"/>
                <a:cs typeface="Montserrat"/>
                <a:sym typeface="Montserrat"/>
              </a:rPr>
              <a:t> </a:t>
            </a:r>
            <a:br>
              <a:rPr lang="en" sz="2000" b="1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despite declines in snowpack.</a:t>
            </a:r>
            <a:endParaRPr lang="en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>
              <a:lnSpc>
                <a:spcPct val="120000"/>
              </a:lnSpc>
            </a:pPr>
            <a:endParaRPr lang="en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28543" indent="-22854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sz="2000" b="1" dirty="0">
                <a:ea typeface="Montserrat"/>
                <a:cs typeface="Montserrat"/>
                <a:sym typeface="Montserrat"/>
              </a:rPr>
              <a:t>Warm/Wet future amplified energy-limited conditions in key headwater regions </a:t>
            </a:r>
            <a:br>
              <a:rPr lang="en" sz="2000" b="1" dirty="0">
                <a:ea typeface="Montserrat"/>
                <a:cs typeface="Montserrat"/>
                <a:sym typeface="Montserrat"/>
              </a:rPr>
            </a:br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/>
                <a:cs typeface="Montserrat"/>
                <a:sym typeface="Montserrat"/>
              </a:rPr>
              <a:t>with efficiency increases</a:t>
            </a:r>
            <a:r>
              <a:rPr lang="en" sz="16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/>
                <a:cs typeface="Montserrat"/>
                <a:sym typeface="Montserrat"/>
              </a:rPr>
              <a:t>.</a:t>
            </a:r>
          </a:p>
          <a:p>
            <a:pPr>
              <a:lnSpc>
                <a:spcPct val="120000"/>
              </a:lnSpc>
            </a:pPr>
            <a:endParaRPr lang="en" sz="1400" b="1" dirty="0">
              <a:solidFill>
                <a:schemeClr val="tx1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28543" indent="-22854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Hot/Dry future amplified water-</a:t>
            </a:r>
            <a:br>
              <a:rPr lang="en" sz="2000" b="1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" sz="2000" b="1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limited conditions </a:t>
            </a:r>
            <a:br>
              <a:rPr lang="en" sz="2000" b="1" dirty="0">
                <a:solidFill>
                  <a:schemeClr val="tx1"/>
                </a:solidFill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/>
                <a:cs typeface="Montserrat"/>
                <a:sym typeface="Montserrat"/>
              </a:rPr>
              <a:t>with efficiency declines</a:t>
            </a:r>
            <a:r>
              <a:rPr lang="en" sz="1600" i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3B0978-CF29-A470-EBE7-34D5967509C9}"/>
              </a:ext>
            </a:extLst>
          </p:cNvPr>
          <p:cNvSpPr/>
          <p:nvPr/>
        </p:nvSpPr>
        <p:spPr>
          <a:xfrm>
            <a:off x="7024087" y="745705"/>
            <a:ext cx="1459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Efficiency = (</a:t>
            </a:r>
            <a:r>
              <a:rPr lang="en-US" sz="1600" b="1" i="1" dirty="0">
                <a:latin typeface="+mn-lt"/>
              </a:rPr>
              <a:t>R+BF</a:t>
            </a:r>
            <a:r>
              <a:rPr lang="en-US" sz="1600" b="1" dirty="0">
                <a:latin typeface="+mn-lt"/>
              </a:rPr>
              <a:t>)/</a:t>
            </a:r>
            <a:r>
              <a:rPr lang="en-US" sz="1600" b="1" i="1" dirty="0">
                <a:latin typeface="+mn-lt"/>
              </a:rPr>
              <a:t>P</a:t>
            </a:r>
            <a:endParaRPr lang="en-US" sz="1600" b="1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4A613-BFB8-FA21-4F05-FCB410CA302D}"/>
              </a:ext>
            </a:extLst>
          </p:cNvPr>
          <p:cNvSpPr/>
          <p:nvPr/>
        </p:nvSpPr>
        <p:spPr>
          <a:xfrm>
            <a:off x="508080" y="977028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+mn-lt"/>
              </a:rPr>
              <a:t>Snowpack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C382E-0F6B-BA6D-00B1-50B5925D88A3}"/>
              </a:ext>
            </a:extLst>
          </p:cNvPr>
          <p:cNvSpPr/>
          <p:nvPr/>
        </p:nvSpPr>
        <p:spPr>
          <a:xfrm>
            <a:off x="5469173" y="739475"/>
            <a:ext cx="1292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+mn-lt"/>
              </a:rPr>
              <a:t>Streamflow</a:t>
            </a:r>
            <a:br>
              <a:rPr lang="en-US" sz="1600" b="1" dirty="0">
                <a:latin typeface="+mn-lt"/>
              </a:rPr>
            </a:br>
            <a:r>
              <a:rPr lang="en-US" sz="1600" b="1" dirty="0">
                <a:latin typeface="+mn-lt"/>
              </a:rPr>
              <a:t>supplies</a:t>
            </a:r>
          </a:p>
        </p:txBody>
      </p:sp>
      <p:pic>
        <p:nvPicPr>
          <p:cNvPr id="17" name="Picture 16" descr="Diagram, calendar&#10;&#10;Description automatically generated">
            <a:extLst>
              <a:ext uri="{FF2B5EF4-FFF2-40B4-BE49-F238E27FC236}">
                <a16:creationId xmlns:a16="http://schemas.microsoft.com/office/drawing/2014/main" id="{0395ED64-5635-5B03-15E9-789B539E1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3" y="1313976"/>
            <a:ext cx="8143046" cy="48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5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72;p27">
            <a:extLst>
              <a:ext uri="{FF2B5EF4-FFF2-40B4-BE49-F238E27FC236}">
                <a16:creationId xmlns:a16="http://schemas.microsoft.com/office/drawing/2014/main" id="{75B2BCFF-6FD4-060A-0A98-2D41470A42C3}"/>
              </a:ext>
            </a:extLst>
          </p:cNvPr>
          <p:cNvSpPr/>
          <p:nvPr/>
        </p:nvSpPr>
        <p:spPr>
          <a:xfrm>
            <a:off x="8910145" y="0"/>
            <a:ext cx="3278680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4CF111-150C-D85F-B48B-984D68C32C42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37" name="Google Shape;762;p52">
              <a:extLst>
                <a:ext uri="{FF2B5EF4-FFF2-40B4-BE49-F238E27FC236}">
                  <a16:creationId xmlns:a16="http://schemas.microsoft.com/office/drawing/2014/main" id="{741BAF1D-15BC-9328-0917-44563ADF5A8E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3" name="Picture 2" descr="Community and Institutional Outreach">
              <a:extLst>
                <a:ext uri="{FF2B5EF4-FFF2-40B4-BE49-F238E27FC236}">
                  <a16:creationId xmlns:a16="http://schemas.microsoft.com/office/drawing/2014/main" id="{A0D2DE89-2DCF-CA9D-C0A7-ACA00F047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762;p52">
              <a:extLst>
                <a:ext uri="{FF2B5EF4-FFF2-40B4-BE49-F238E27FC236}">
                  <a16:creationId xmlns:a16="http://schemas.microsoft.com/office/drawing/2014/main" id="{CBB6A705-92D3-88E7-E506-267D7DD766AE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6489901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Forest Disturbance Impacts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EA418-137C-F223-DF0F-63D033A10FBD}"/>
              </a:ext>
            </a:extLst>
          </p:cNvPr>
          <p:cNvSpPr/>
          <p:nvPr/>
        </p:nvSpPr>
        <p:spPr>
          <a:xfrm>
            <a:off x="7024087" y="745705"/>
            <a:ext cx="1459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Efficiency = (</a:t>
            </a:r>
            <a:r>
              <a:rPr lang="en-US" sz="1600" b="1" i="1" dirty="0">
                <a:latin typeface="+mn-lt"/>
              </a:rPr>
              <a:t>R+BF</a:t>
            </a:r>
            <a:r>
              <a:rPr lang="en-US" sz="1600" b="1" dirty="0">
                <a:latin typeface="+mn-lt"/>
              </a:rPr>
              <a:t>)/</a:t>
            </a:r>
            <a:r>
              <a:rPr lang="en-US" sz="1600" b="1" i="1" dirty="0">
                <a:latin typeface="+mn-lt"/>
              </a:rPr>
              <a:t>P</a:t>
            </a:r>
            <a:endParaRPr lang="en-US" sz="1600" b="1" dirty="0">
              <a:latin typeface="+mn-lt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739F0A8B-21DA-3F8B-04A2-25D5D505E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3" y="1313977"/>
            <a:ext cx="8119128" cy="483851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AB4FEF-302A-D78D-24B7-828276042DAE}"/>
              </a:ext>
            </a:extLst>
          </p:cNvPr>
          <p:cNvSpPr/>
          <p:nvPr/>
        </p:nvSpPr>
        <p:spPr>
          <a:xfrm>
            <a:off x="340323" y="654698"/>
            <a:ext cx="5128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(Disturbance = with disturbance – without disturbance)</a:t>
            </a:r>
          </a:p>
        </p:txBody>
      </p:sp>
      <p:sp>
        <p:nvSpPr>
          <p:cNvPr id="20" name="Google Shape;377;p27">
            <a:extLst>
              <a:ext uri="{FF2B5EF4-FFF2-40B4-BE49-F238E27FC236}">
                <a16:creationId xmlns:a16="http://schemas.microsoft.com/office/drawing/2014/main" id="{C0F46E91-86A0-37C5-984E-469F588DEDBF}"/>
              </a:ext>
            </a:extLst>
          </p:cNvPr>
          <p:cNvSpPr txBox="1"/>
          <p:nvPr/>
        </p:nvSpPr>
        <p:spPr>
          <a:xfrm>
            <a:off x="299274" y="6192475"/>
            <a:ext cx="7754611" cy="53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Far-future mean annual changes with disturbance to 30% of high-elevation forests </a:t>
            </a:r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(relative to no disturbance).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377;p27">
            <a:extLst>
              <a:ext uri="{FF2B5EF4-FFF2-40B4-BE49-F238E27FC236}">
                <a16:creationId xmlns:a16="http://schemas.microsoft.com/office/drawing/2014/main" id="{CC42135B-A596-1472-5DEB-198D16E0BF78}"/>
              </a:ext>
            </a:extLst>
          </p:cNvPr>
          <p:cNvSpPr txBox="1"/>
          <p:nvPr/>
        </p:nvSpPr>
        <p:spPr>
          <a:xfrm>
            <a:off x="8978773" y="1103586"/>
            <a:ext cx="3143407" cy="566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" dirty="0">
                <a:latin typeface="+mn-lt"/>
                <a:ea typeface="Montserrat"/>
                <a:cs typeface="Montserrat"/>
                <a:sym typeface="Montserrat"/>
              </a:rPr>
              <a:t>Reduced evapotranspiration and increased snowpack led to increased efficiency.</a:t>
            </a:r>
          </a:p>
          <a:p>
            <a:pPr>
              <a:lnSpc>
                <a:spcPct val="145000"/>
              </a:lnSpc>
            </a:pPr>
            <a:endParaRPr lang="en" sz="600" dirty="0">
              <a:latin typeface="+mn-lt"/>
              <a:ea typeface="Montserrat"/>
              <a:cs typeface="Montserrat"/>
              <a:sym typeface="Montserrat"/>
            </a:endParaRPr>
          </a:p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" dirty="0">
                <a:latin typeface="+mn-lt"/>
                <a:ea typeface="Montserrat"/>
                <a:cs typeface="Montserrat"/>
                <a:sym typeface="Montserrat"/>
              </a:rPr>
              <a:t>Impacts were smaller </a:t>
            </a:r>
            <a:br>
              <a:rPr lang="en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" dirty="0">
                <a:latin typeface="+mn-lt"/>
                <a:ea typeface="Montserrat"/>
                <a:cs typeface="Montserrat"/>
                <a:sym typeface="Montserrat"/>
              </a:rPr>
              <a:t>in the more water-</a:t>
            </a:r>
            <a:br>
              <a:rPr lang="en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" dirty="0">
                <a:latin typeface="+mn-lt"/>
                <a:ea typeface="Montserrat"/>
                <a:cs typeface="Montserrat"/>
                <a:sym typeface="Montserrat"/>
              </a:rPr>
              <a:t>limited conditions </a:t>
            </a:r>
            <a:br>
              <a:rPr lang="en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" dirty="0">
                <a:latin typeface="+mn-lt"/>
                <a:ea typeface="Montserrat"/>
                <a:cs typeface="Montserrat"/>
                <a:sym typeface="Montserrat"/>
              </a:rPr>
              <a:t>of the Hot/Dry case</a:t>
            </a:r>
            <a:r>
              <a:rPr lang="en" sz="1600" dirty="0">
                <a:latin typeface="+mn-lt"/>
                <a:ea typeface="Montserrat"/>
                <a:cs typeface="Montserrat"/>
                <a:sym typeface="Montserrat"/>
              </a:rPr>
              <a:t>.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>
              <a:lnSpc>
                <a:spcPct val="145000"/>
              </a:lnSpc>
            </a:pPr>
            <a:endParaRPr lang="en" sz="600" b="1" dirty="0">
              <a:highlight>
                <a:srgbClr val="FBD47F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Climate bookends </a:t>
            </a:r>
            <a:br>
              <a:rPr lang="en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led to opposite </a:t>
            </a:r>
            <a:br>
              <a:rPr lang="en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impacts to streamflow supplies in key headwater regions</a:t>
            </a:r>
          </a:p>
          <a:p>
            <a:pPr>
              <a:lnSpc>
                <a:spcPct val="145000"/>
              </a:lnSpc>
            </a:pPr>
            <a:endParaRPr lang="en" sz="800" b="1" dirty="0">
              <a:highlight>
                <a:srgbClr val="FBD47F"/>
              </a:highlight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49307D-D6A6-0E3D-A6BE-4F2226A0711A}"/>
              </a:ext>
            </a:extLst>
          </p:cNvPr>
          <p:cNvSpPr/>
          <p:nvPr/>
        </p:nvSpPr>
        <p:spPr>
          <a:xfrm>
            <a:off x="508080" y="977028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+mn-lt"/>
              </a:rPr>
              <a:t>Snowpack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4F3DEA-2334-786F-458F-1C490C5AC173}"/>
              </a:ext>
            </a:extLst>
          </p:cNvPr>
          <p:cNvSpPr/>
          <p:nvPr/>
        </p:nvSpPr>
        <p:spPr>
          <a:xfrm>
            <a:off x="5469173" y="739475"/>
            <a:ext cx="1292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+mn-lt"/>
              </a:rPr>
              <a:t>Streamflow</a:t>
            </a:r>
            <a:br>
              <a:rPr lang="en-US" sz="1600" b="1" dirty="0">
                <a:latin typeface="+mn-lt"/>
              </a:rPr>
            </a:br>
            <a:r>
              <a:rPr lang="en-US" sz="1600" b="1" dirty="0">
                <a:latin typeface="+mn-lt"/>
              </a:rPr>
              <a:t>supplies</a:t>
            </a:r>
          </a:p>
        </p:txBody>
      </p:sp>
    </p:spTree>
    <p:extLst>
      <p:ext uri="{BB962C8B-B14F-4D97-AF65-F5344CB8AC3E}">
        <p14:creationId xmlns:p14="http://schemas.microsoft.com/office/powerpoint/2010/main" val="40845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72;p27">
            <a:extLst>
              <a:ext uri="{FF2B5EF4-FFF2-40B4-BE49-F238E27FC236}">
                <a16:creationId xmlns:a16="http://schemas.microsoft.com/office/drawing/2014/main" id="{75B2BCFF-6FD4-060A-0A98-2D41470A42C3}"/>
              </a:ext>
            </a:extLst>
          </p:cNvPr>
          <p:cNvSpPr/>
          <p:nvPr/>
        </p:nvSpPr>
        <p:spPr>
          <a:xfrm>
            <a:off x="8454022" y="0"/>
            <a:ext cx="3734803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4CF111-150C-D85F-B48B-984D68C32C42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37" name="Google Shape;762;p52">
              <a:extLst>
                <a:ext uri="{FF2B5EF4-FFF2-40B4-BE49-F238E27FC236}">
                  <a16:creationId xmlns:a16="http://schemas.microsoft.com/office/drawing/2014/main" id="{741BAF1D-15BC-9328-0917-44563ADF5A8E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3" name="Picture 2" descr="Community and Institutional Outreach">
              <a:extLst>
                <a:ext uri="{FF2B5EF4-FFF2-40B4-BE49-F238E27FC236}">
                  <a16:creationId xmlns:a16="http://schemas.microsoft.com/office/drawing/2014/main" id="{A0D2DE89-2DCF-CA9D-C0A7-ACA00F047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762;p52">
              <a:extLst>
                <a:ext uri="{FF2B5EF4-FFF2-40B4-BE49-F238E27FC236}">
                  <a16:creationId xmlns:a16="http://schemas.microsoft.com/office/drawing/2014/main" id="{CBB6A705-92D3-88E7-E506-267D7DD766AE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7398919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Impacts to Monthly Streamflow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14" name="Google Shape;377;p27">
            <a:extLst>
              <a:ext uri="{FF2B5EF4-FFF2-40B4-BE49-F238E27FC236}">
                <a16:creationId xmlns:a16="http://schemas.microsoft.com/office/drawing/2014/main" id="{2A97CEB7-1F11-8F82-06C7-C929730C5054}"/>
              </a:ext>
            </a:extLst>
          </p:cNvPr>
          <p:cNvSpPr txBox="1"/>
          <p:nvPr/>
        </p:nvSpPr>
        <p:spPr>
          <a:xfrm>
            <a:off x="1112214" y="5762946"/>
            <a:ext cx="7297766" cy="7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Mean monthly basin-wide streamflow </a:t>
            </a:r>
            <a:r>
              <a:rPr lang="e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in the baseline and future for each forest disturbance case under the Warm/Wet (a) and Hot/Dry (b) climates.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050A20-BC12-5AEC-81EF-E9706C593D29}"/>
              </a:ext>
            </a:extLst>
          </p:cNvPr>
          <p:cNvGrpSpPr/>
          <p:nvPr/>
        </p:nvGrpSpPr>
        <p:grpSpPr>
          <a:xfrm>
            <a:off x="2007237" y="886175"/>
            <a:ext cx="5507721" cy="4674697"/>
            <a:chOff x="1373784" y="656893"/>
            <a:chExt cx="4457245" cy="378310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66734C4-F174-4C4A-1DAA-C33D7B1B8B65}"/>
                </a:ext>
              </a:extLst>
            </p:cNvPr>
            <p:cNvGrpSpPr/>
            <p:nvPr/>
          </p:nvGrpSpPr>
          <p:grpSpPr>
            <a:xfrm>
              <a:off x="1373784" y="656893"/>
              <a:ext cx="4457245" cy="3783102"/>
              <a:chOff x="708638" y="459752"/>
              <a:chExt cx="4457245" cy="3783102"/>
            </a:xfrm>
          </p:grpSpPr>
          <p:pic>
            <p:nvPicPr>
              <p:cNvPr id="30" name="Picture 29" descr="Chart&#10;&#10;Description automatically generated">
                <a:extLst>
                  <a:ext uri="{FF2B5EF4-FFF2-40B4-BE49-F238E27FC236}">
                    <a16:creationId xmlns:a16="http://schemas.microsoft.com/office/drawing/2014/main" id="{ED17D890-A286-F929-1241-C677A0A677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" r="47815" b="83661"/>
              <a:stretch/>
            </p:blipFill>
            <p:spPr>
              <a:xfrm>
                <a:off x="745341" y="459752"/>
                <a:ext cx="4420542" cy="1779404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9334431-E86A-07D4-18B5-DBEBE50F12C4}"/>
                  </a:ext>
                </a:extLst>
              </p:cNvPr>
              <p:cNvGrpSpPr/>
              <p:nvPr/>
            </p:nvGrpSpPr>
            <p:grpSpPr>
              <a:xfrm>
                <a:off x="708638" y="2291429"/>
                <a:ext cx="4457245" cy="1951425"/>
                <a:chOff x="438509" y="2080248"/>
                <a:chExt cx="2863116" cy="1253500"/>
              </a:xfrm>
            </p:grpSpPr>
            <p:pic>
              <p:nvPicPr>
                <p:cNvPr id="32" name="Picture 31" descr="Chart&#10;&#10;Description automatically generated">
                  <a:extLst>
                    <a:ext uri="{FF2B5EF4-FFF2-40B4-BE49-F238E27FC236}">
                      <a16:creationId xmlns:a16="http://schemas.microsoft.com/office/drawing/2014/main" id="{C8DB6731-0AF7-0495-3583-7A8DA85CA2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" r="94827" b="83661"/>
                <a:stretch/>
              </p:blipFill>
              <p:spPr>
                <a:xfrm>
                  <a:off x="438509" y="2080248"/>
                  <a:ext cx="281492" cy="1143002"/>
                </a:xfrm>
                <a:prstGeom prst="rect">
                  <a:avLst/>
                </a:prstGeom>
              </p:spPr>
            </p:pic>
            <p:pic>
              <p:nvPicPr>
                <p:cNvPr id="33" name="Picture 32" descr="Chart&#10;&#10;Description automatically generated">
                  <a:extLst>
                    <a:ext uri="{FF2B5EF4-FFF2-40B4-BE49-F238E27FC236}">
                      <a16:creationId xmlns:a16="http://schemas.microsoft.com/office/drawing/2014/main" id="{58A93306-72AA-26E9-8A07-26B34E13F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594" t="97978" r="48137" b="71"/>
                <a:stretch/>
              </p:blipFill>
              <p:spPr>
                <a:xfrm>
                  <a:off x="682453" y="3197225"/>
                  <a:ext cx="2572100" cy="136523"/>
                </a:xfrm>
                <a:prstGeom prst="rect">
                  <a:avLst/>
                </a:prstGeom>
              </p:spPr>
            </p:pic>
            <p:pic>
              <p:nvPicPr>
                <p:cNvPr id="34" name="Picture 33" descr="Chart&#10;&#10;Description automatically generated">
                  <a:extLst>
                    <a:ext uri="{FF2B5EF4-FFF2-40B4-BE49-F238E27FC236}">
                      <a16:creationId xmlns:a16="http://schemas.microsoft.com/office/drawing/2014/main" id="{1F6475B9-02B3-354D-E3BC-2DBBAD618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2730" t="1" b="83661"/>
                <a:stretch/>
              </p:blipFill>
              <p:spPr>
                <a:xfrm>
                  <a:off x="729525" y="2080248"/>
                  <a:ext cx="2572100" cy="1143002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3EB6C6-3B66-1B40-67ED-216AD80FA967}"/>
                </a:ext>
              </a:extLst>
            </p:cNvPr>
            <p:cNvSpPr/>
            <p:nvPr/>
          </p:nvSpPr>
          <p:spPr>
            <a:xfrm>
              <a:off x="1902192" y="777875"/>
              <a:ext cx="1742708" cy="173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39B2973-AFFF-BA61-9896-E30981162E23}"/>
                </a:ext>
              </a:extLst>
            </p:cNvPr>
            <p:cNvGrpSpPr/>
            <p:nvPr/>
          </p:nvGrpSpPr>
          <p:grpSpPr>
            <a:xfrm>
              <a:off x="4833722" y="811562"/>
              <a:ext cx="904594" cy="184076"/>
              <a:chOff x="2054224" y="917575"/>
              <a:chExt cx="904594" cy="184076"/>
            </a:xfrm>
          </p:grpSpPr>
          <p:pic>
            <p:nvPicPr>
              <p:cNvPr id="28" name="Picture 27" descr="Chart&#10;&#10;Description automatically generated">
                <a:extLst>
                  <a:ext uri="{FF2B5EF4-FFF2-40B4-BE49-F238E27FC236}">
                    <a16:creationId xmlns:a16="http://schemas.microsoft.com/office/drawing/2014/main" id="{B55CF9C9-E335-8D5C-81E6-8086D1EB29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801" t="995" r="91875" b="97412"/>
              <a:stretch/>
            </p:blipFill>
            <p:spPr>
              <a:xfrm>
                <a:off x="2054224" y="917575"/>
                <a:ext cx="196851" cy="173470"/>
              </a:xfrm>
              <a:prstGeom prst="rect">
                <a:avLst/>
              </a:prstGeom>
            </p:spPr>
          </p:pic>
          <p:pic>
            <p:nvPicPr>
              <p:cNvPr id="29" name="Picture 28" descr="Chart&#10;&#10;Description automatically generated">
                <a:extLst>
                  <a:ext uri="{FF2B5EF4-FFF2-40B4-BE49-F238E27FC236}">
                    <a16:creationId xmlns:a16="http://schemas.microsoft.com/office/drawing/2014/main" id="{3AAA1B4C-89D7-563A-8998-3F972E5FE4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976" t="995" r="73767" b="97412"/>
              <a:stretch/>
            </p:blipFill>
            <p:spPr>
              <a:xfrm>
                <a:off x="2259464" y="928181"/>
                <a:ext cx="699354" cy="173470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937119-F032-6439-CA9C-DDC6B79A8CB1}"/>
                </a:ext>
              </a:extLst>
            </p:cNvPr>
            <p:cNvSpPr/>
            <p:nvPr/>
          </p:nvSpPr>
          <p:spPr>
            <a:xfrm>
              <a:off x="3755649" y="2599364"/>
              <a:ext cx="1742708" cy="173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D21C67-CB81-0DDB-0D3D-BE7A4539EA2C}"/>
                </a:ext>
              </a:extLst>
            </p:cNvPr>
            <p:cNvGrpSpPr/>
            <p:nvPr/>
          </p:nvGrpSpPr>
          <p:grpSpPr>
            <a:xfrm>
              <a:off x="4848280" y="2666358"/>
              <a:ext cx="717222" cy="162351"/>
              <a:chOff x="2054224" y="1140376"/>
              <a:chExt cx="717222" cy="162351"/>
            </a:xfrm>
          </p:grpSpPr>
          <p:pic>
            <p:nvPicPr>
              <p:cNvPr id="26" name="Picture 25" descr="Chart&#10;&#10;Description automatically generated">
                <a:extLst>
                  <a:ext uri="{FF2B5EF4-FFF2-40B4-BE49-F238E27FC236}">
                    <a16:creationId xmlns:a16="http://schemas.microsoft.com/office/drawing/2014/main" id="{5B5BD71B-85BC-DB4B-16CF-DD2C748197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856" t="1090" r="21795" b="97455"/>
              <a:stretch/>
            </p:blipFill>
            <p:spPr>
              <a:xfrm>
                <a:off x="2054224" y="1140376"/>
                <a:ext cx="198997" cy="158496"/>
              </a:xfrm>
              <a:prstGeom prst="rect">
                <a:avLst/>
              </a:prstGeom>
            </p:spPr>
          </p:pic>
          <p:pic>
            <p:nvPicPr>
              <p:cNvPr id="27" name="Picture 26" descr="Chart&#10;&#10;Description automatically generated">
                <a:extLst>
                  <a:ext uri="{FF2B5EF4-FFF2-40B4-BE49-F238E27FC236}">
                    <a16:creationId xmlns:a16="http://schemas.microsoft.com/office/drawing/2014/main" id="{8496751D-93B1-6C41-F275-49DFBE2B3E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8037" t="1090" r="5929" b="97455"/>
              <a:stretch/>
            </p:blipFill>
            <p:spPr>
              <a:xfrm>
                <a:off x="2260271" y="1144231"/>
                <a:ext cx="511175" cy="158496"/>
              </a:xfrm>
              <a:prstGeom prst="rect">
                <a:avLst/>
              </a:prstGeom>
            </p:spPr>
          </p:pic>
        </p:grpSp>
      </p:grpSp>
      <p:sp>
        <p:nvSpPr>
          <p:cNvPr id="35" name="Google Shape;377;p27">
            <a:extLst>
              <a:ext uri="{FF2B5EF4-FFF2-40B4-BE49-F238E27FC236}">
                <a16:creationId xmlns:a16="http://schemas.microsoft.com/office/drawing/2014/main" id="{E7794621-D552-8752-1B92-66CF6F211EF9}"/>
              </a:ext>
            </a:extLst>
          </p:cNvPr>
          <p:cNvSpPr txBox="1"/>
          <p:nvPr/>
        </p:nvSpPr>
        <p:spPr>
          <a:xfrm>
            <a:off x="8672591" y="902338"/>
            <a:ext cx="3470926" cy="564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Disturbances increased streamflow in late spring to early winter months.</a:t>
            </a:r>
            <a:br>
              <a:rPr lang="en" b="1" dirty="0"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3F3F3"/>
                </a:highlight>
                <a:latin typeface="+mn-lt"/>
                <a:ea typeface="Montserrat"/>
                <a:cs typeface="Montserrat"/>
                <a:sym typeface="Montserrat"/>
              </a:rPr>
              <a:t>Due to higher ground snowpack and shift in peak snowmelt to later months. </a:t>
            </a:r>
          </a:p>
          <a:p>
            <a:pPr>
              <a:lnSpc>
                <a:spcPct val="145000"/>
              </a:lnSpc>
            </a:pPr>
            <a:endParaRPr lang="en" sz="8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3F3F3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228543" indent="-228543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Increased snowmelt reversed climate change effects to streamflow in key months of the Warm/Wet future.</a:t>
            </a:r>
            <a:br>
              <a:rPr lang="en" sz="2000" b="1" dirty="0">
                <a:solidFill>
                  <a:schemeClr val="tx1"/>
                </a:solidFill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Effects were only neutralized in the Hot/Dry future.</a:t>
            </a:r>
          </a:p>
        </p:txBody>
      </p:sp>
    </p:spTree>
    <p:extLst>
      <p:ext uri="{BB962C8B-B14F-4D97-AF65-F5344CB8AC3E}">
        <p14:creationId xmlns:p14="http://schemas.microsoft.com/office/powerpoint/2010/main" val="13746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82DA6D-AE9A-B749-AF9E-DAB9D18B7121}"/>
              </a:ext>
            </a:extLst>
          </p:cNvPr>
          <p:cNvSpPr/>
          <p:nvPr/>
        </p:nvSpPr>
        <p:spPr>
          <a:xfrm>
            <a:off x="0" y="893"/>
            <a:ext cx="4103162" cy="6856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valley, nature, canyon, mountain&#10;&#10;Description automatically generated">
            <a:extLst>
              <a:ext uri="{FF2B5EF4-FFF2-40B4-BE49-F238E27FC236}">
                <a16:creationId xmlns:a16="http://schemas.microsoft.com/office/drawing/2014/main" id="{00BAA5BD-62ED-0A4F-863F-77CFD0722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6000"/>
          </a:blip>
          <a:srcRect l="26612" r="39724"/>
          <a:stretch/>
        </p:blipFill>
        <p:spPr>
          <a:xfrm>
            <a:off x="0" y="-8306"/>
            <a:ext cx="4103162" cy="6856214"/>
          </a:xfrm>
          <a:prstGeom prst="rect">
            <a:avLst/>
          </a:prstGeom>
        </p:spPr>
      </p:pic>
      <p:sp>
        <p:nvSpPr>
          <p:cNvPr id="762" name="Google Shape;762;p52"/>
          <p:cNvSpPr/>
          <p:nvPr/>
        </p:nvSpPr>
        <p:spPr>
          <a:xfrm rot="-5400000">
            <a:off x="3512418" y="114851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3" name="Google Shape;763;p52"/>
          <p:cNvSpPr/>
          <p:nvPr/>
        </p:nvSpPr>
        <p:spPr>
          <a:xfrm rot="-5400000">
            <a:off x="3565737" y="5930136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6" name="Google Shape;766;p52"/>
          <p:cNvSpPr txBox="1"/>
          <p:nvPr/>
        </p:nvSpPr>
        <p:spPr>
          <a:xfrm>
            <a:off x="6342226" y="2045717"/>
            <a:ext cx="3903437" cy="2602483"/>
          </a:xfrm>
          <a:prstGeom prst="rect">
            <a:avLst/>
          </a:prstGeom>
          <a:solidFill>
            <a:srgbClr val="002060"/>
          </a:solidFill>
          <a:ln w="31750" cmpd="dbl">
            <a:solidFill>
              <a:schemeClr val="bg1"/>
            </a:solidFill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Major Conclusions and Next Steps</a:t>
            </a:r>
            <a:endParaRPr sz="4000" b="1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71440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4CF111-150C-D85F-B48B-984D68C32C42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37" name="Google Shape;762;p52">
              <a:extLst>
                <a:ext uri="{FF2B5EF4-FFF2-40B4-BE49-F238E27FC236}">
                  <a16:creationId xmlns:a16="http://schemas.microsoft.com/office/drawing/2014/main" id="{741BAF1D-15BC-9328-0917-44563ADF5A8E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3" name="Picture 2" descr="Community and Institutional Outreach">
              <a:extLst>
                <a:ext uri="{FF2B5EF4-FFF2-40B4-BE49-F238E27FC236}">
                  <a16:creationId xmlns:a16="http://schemas.microsoft.com/office/drawing/2014/main" id="{A0D2DE89-2DCF-CA9D-C0A7-ACA00F047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762;p52">
              <a:extLst>
                <a:ext uri="{FF2B5EF4-FFF2-40B4-BE49-F238E27FC236}">
                  <a16:creationId xmlns:a16="http://schemas.microsoft.com/office/drawing/2014/main" id="{CBB6A705-92D3-88E7-E506-267D7DD766AE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7398919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Management Impacts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38" name="Google Shape;484;p33">
            <a:extLst>
              <a:ext uri="{FF2B5EF4-FFF2-40B4-BE49-F238E27FC236}">
                <a16:creationId xmlns:a16="http://schemas.microsoft.com/office/drawing/2014/main" id="{91B18276-73E5-83CF-E3FD-7F61C2D8378A}"/>
              </a:ext>
            </a:extLst>
          </p:cNvPr>
          <p:cNvSpPr txBox="1"/>
          <p:nvPr/>
        </p:nvSpPr>
        <p:spPr>
          <a:xfrm>
            <a:off x="107410" y="647143"/>
            <a:ext cx="3453793" cy="43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600" b="1" dirty="0">
                <a:latin typeface="+mn-lt"/>
                <a:ea typeface="Montserrat"/>
                <a:cs typeface="Montserrat"/>
                <a:sym typeface="Montserrat"/>
              </a:rPr>
              <a:t>Whitney </a:t>
            </a:r>
            <a:r>
              <a:rPr lang="en-US" sz="1600" i="1" dirty="0">
                <a:latin typeface="+mn-lt"/>
                <a:ea typeface="Montserrat"/>
                <a:cs typeface="Montserrat"/>
                <a:sym typeface="Montserrat"/>
              </a:rPr>
              <a:t>et al</a:t>
            </a:r>
            <a:r>
              <a:rPr lang="en-US" sz="1600" dirty="0">
                <a:latin typeface="+mn-lt"/>
                <a:ea typeface="Montserrat"/>
                <a:cs typeface="Montserrat"/>
                <a:sym typeface="Montserrat"/>
              </a:rPr>
              <a:t>., 2022b. (in prep.)</a:t>
            </a:r>
          </a:p>
          <a:p>
            <a:pPr lvl="0">
              <a:lnSpc>
                <a:spcPct val="120000"/>
              </a:lnSpc>
            </a:pPr>
            <a:endParaRPr lang="en-US" sz="1600" dirty="0"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484;p33">
            <a:extLst>
              <a:ext uri="{FF2B5EF4-FFF2-40B4-BE49-F238E27FC236}">
                <a16:creationId xmlns:a16="http://schemas.microsoft.com/office/drawing/2014/main" id="{C9BE6956-E573-DE29-9B39-B35DAD2E7E1C}"/>
              </a:ext>
            </a:extLst>
          </p:cNvPr>
          <p:cNvSpPr txBox="1"/>
          <p:nvPr/>
        </p:nvSpPr>
        <p:spPr>
          <a:xfrm>
            <a:off x="330745" y="1037528"/>
            <a:ext cx="11750669" cy="560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We developed a stakeholder engagement process and conducted the first basin-wide </a:t>
            </a: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Arial" panose="020B0604020202020204" pitchFamily="34" charset="0"/>
                <a:sym typeface="Montserrat"/>
              </a:rPr>
              <a:t>assessment of forest disturbance impacts to Colorado River hydrology under future climate changes.</a:t>
            </a:r>
            <a:endParaRPr lang="en-US" b="1" dirty="0">
              <a:highlight>
                <a:srgbClr val="D4E6FB"/>
              </a:highlight>
              <a:latin typeface="+mn-lt"/>
              <a:ea typeface="Montserrat"/>
              <a:cs typeface="Arial" panose="020B0604020202020204" pitchFamily="34" charset="0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3F3F3"/>
              </a:highlight>
              <a:latin typeface="+mn-lt"/>
              <a:ea typeface="Montserrat"/>
              <a:cs typeface="Arial" panose="020B0604020202020204" pitchFamily="34" charset="0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Arial" panose="020B0604020202020204" pitchFamily="34" charset="0"/>
                <a:sym typeface="Montserrat"/>
              </a:rPr>
              <a:t>Forest disturbances neutralized the warming effects to streamflow.</a:t>
            </a:r>
            <a:b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Arial" panose="020B0604020202020204" pitchFamily="34" charset="0"/>
                <a:sym typeface="Montserrat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Arial" panose="020B0604020202020204" pitchFamily="34" charset="0"/>
                <a:sym typeface="Montserrat"/>
              </a:rPr>
              <a:t>Due to higher ground snowpack and streamflow timing shifts, and smaller evapotranspiration losses.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3F3F3"/>
              </a:highlight>
              <a:latin typeface="+mn-lt"/>
              <a:ea typeface="Montserrat"/>
              <a:cs typeface="Arial" panose="020B0604020202020204" pitchFamily="34" charset="0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b="1" dirty="0">
              <a:highlight>
                <a:srgbClr val="D4E6FB"/>
              </a:highlight>
              <a:latin typeface="+mn-lt"/>
              <a:ea typeface="Montserrat"/>
              <a:cs typeface="Arial" panose="020B0604020202020204" pitchFamily="34" charset="0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Arial" panose="020B0604020202020204" pitchFamily="34" charset="0"/>
                <a:sym typeface="Montserrat"/>
              </a:rPr>
              <a:t>Forest disturbances did not reverse the climate impacts of the Hot/Dry future.</a:t>
            </a:r>
            <a:b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Arial" panose="020B0604020202020204" pitchFamily="34" charset="0"/>
                <a:sym typeface="Montserrat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Arial" panose="020B0604020202020204" pitchFamily="34" charset="0"/>
                <a:sym typeface="Montserrat"/>
              </a:rPr>
              <a:t>Due to more water-limited conditions. Results are supported by prior subbasin studies.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Arial" panose="020B0604020202020204" pitchFamily="34" charset="0"/>
                <a:sym typeface="Montserrat"/>
              </a:rPr>
              <a:t>22-33</a:t>
            </a: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sz="800" b="1" dirty="0"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Water managers are using our improved simulations to plan for the anticipated changes in streamflow supplies under different climate and land cover futures.</a:t>
            </a:r>
            <a:endParaRPr lang="en-US" sz="2000" dirty="0">
              <a:highlight>
                <a:srgbClr val="D4E6FB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800" dirty="0">
              <a:highlight>
                <a:srgbClr val="FBD47F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We are also developing a software tool to enable analyses of hydroclimate extremes and other result aspects by endmember stakeholders.</a:t>
            </a:r>
            <a:br>
              <a:rPr lang="en-US" sz="1600" b="1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latin typeface="+mn-lt"/>
                <a:ea typeface="Montserrat"/>
                <a:cs typeface="Montserrat"/>
                <a:sym typeface="Montserrat"/>
              </a:rPr>
              <a:t>(</a:t>
            </a:r>
            <a:r>
              <a:rPr lang="en-US" sz="1600" b="1" dirty="0">
                <a:latin typeface="+mn-lt"/>
                <a:ea typeface="Montserrat"/>
                <a:cs typeface="Montserrat"/>
                <a:sym typeface="Montserrat"/>
              </a:rPr>
              <a:t>Whitney </a:t>
            </a:r>
            <a:r>
              <a:rPr lang="en-US" sz="1600" i="1" dirty="0">
                <a:latin typeface="+mn-lt"/>
                <a:ea typeface="Montserrat"/>
                <a:cs typeface="Montserrat"/>
                <a:sym typeface="Montserrat"/>
              </a:rPr>
              <a:t>et al</a:t>
            </a:r>
            <a:r>
              <a:rPr lang="en-US" sz="1600" dirty="0">
                <a:latin typeface="+mn-lt"/>
                <a:ea typeface="Montserrat"/>
                <a:cs typeface="Montserrat"/>
                <a:sym typeface="Montserrat"/>
              </a:rPr>
              <a:t>., 2022c, in prep.)</a:t>
            </a:r>
            <a:br>
              <a:rPr lang="en-US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</a:br>
            <a:endParaRPr lang="en-US" sz="1600" baseline="30000" dirty="0">
              <a:highlight>
                <a:srgbClr val="D4E6FB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3377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37E0C1-B54B-65F0-5951-E8422B58DCB1}"/>
              </a:ext>
            </a:extLst>
          </p:cNvPr>
          <p:cNvSpPr/>
          <p:nvPr/>
        </p:nvSpPr>
        <p:spPr>
          <a:xfrm>
            <a:off x="-1" y="-6099"/>
            <a:ext cx="12188826" cy="17865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Google Shape;766;p52"/>
          <p:cNvSpPr txBox="1"/>
          <p:nvPr/>
        </p:nvSpPr>
        <p:spPr>
          <a:xfrm>
            <a:off x="355122" y="2258715"/>
            <a:ext cx="11444992" cy="69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Montserrat"/>
                <a:cs typeface="Montserrat"/>
                <a:sym typeface="Montserrat"/>
              </a:rPr>
              <a:t>THANK YOU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rgbClr val="002060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55;p13">
            <a:extLst>
              <a:ext uri="{FF2B5EF4-FFF2-40B4-BE49-F238E27FC236}">
                <a16:creationId xmlns:a16="http://schemas.microsoft.com/office/drawing/2014/main" id="{381F8752-F83F-0C03-AEA1-9D3E30524053}"/>
              </a:ext>
            </a:extLst>
          </p:cNvPr>
          <p:cNvSpPr txBox="1"/>
          <p:nvPr/>
        </p:nvSpPr>
        <p:spPr>
          <a:xfrm>
            <a:off x="321534" y="3286068"/>
            <a:ext cx="11512167" cy="138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Manuscripts are in the process of publication.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a typeface="Montserrat"/>
              <a:cs typeface="Calibri" panose="020F0502020204030204" pitchFamily="34" charset="0"/>
              <a:sym typeface="Montserra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Montserrat"/>
                <a:cs typeface="Calibri" panose="020F0502020204030204" pitchFamily="34" charset="0"/>
                <a:sym typeface="Montserrat"/>
              </a:rPr>
              <a:t>Kristen Whitney is seeking a postdoctoral position for 2023.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ea typeface="Montserrat"/>
              <a:cs typeface="Calibri" panose="020F0502020204030204" pitchFamily="34" charset="0"/>
              <a:sym typeface="Montserra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Montserrat"/>
                <a:cs typeface="Calibri" panose="020F0502020204030204" pitchFamily="34" charset="0"/>
                <a:sym typeface="Montserrat"/>
              </a:rPr>
              <a:t>Contact email: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Montserrat"/>
                <a:cs typeface="Calibri" panose="020F0502020204030204" pitchFamily="34" charset="0"/>
                <a:sym typeface="Montserrat"/>
              </a:rPr>
              <a:t>kmwhitne@asu.edu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Montserrat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35" name="Picture 2" descr="Community and Institutional Outreach">
            <a:extLst>
              <a:ext uri="{FF2B5EF4-FFF2-40B4-BE49-F238E27FC236}">
                <a16:creationId xmlns:a16="http://schemas.microsoft.com/office/drawing/2014/main" id="{16308B34-1A10-5F22-CDBC-9798BB82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7"/>
          <a:stretch>
            <a:fillRect/>
          </a:stretch>
        </p:blipFill>
        <p:spPr bwMode="auto">
          <a:xfrm>
            <a:off x="0" y="0"/>
            <a:ext cx="12188825" cy="178658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64989D8E-B0AD-A078-8471-20F5DA6F2F4C}"/>
              </a:ext>
            </a:extLst>
          </p:cNvPr>
          <p:cNvSpPr txBox="1"/>
          <p:nvPr/>
        </p:nvSpPr>
        <p:spPr>
          <a:xfrm>
            <a:off x="355121" y="5373669"/>
            <a:ext cx="5739291" cy="1067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EGU General Assembly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4F5557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Session HS2.4.2 – Abstract 5757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4F5557"/>
                </a:solidFill>
                <a:latin typeface="+mn-lt"/>
                <a:ea typeface="Montserrat"/>
                <a:cs typeface="Calibri" panose="020F0502020204030204" pitchFamily="34" charset="0"/>
                <a:sym typeface="Montserrat"/>
              </a:rPr>
              <a:t>May 23, 2022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4F5557"/>
              </a:solidFill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+mn-lt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818CF-84F2-AE43-9292-08D0BE32D976}"/>
              </a:ext>
            </a:extLst>
          </p:cNvPr>
          <p:cNvCxnSpPr>
            <a:cxnSpLocks/>
          </p:cNvCxnSpPr>
          <p:nvPr/>
        </p:nvCxnSpPr>
        <p:spPr>
          <a:xfrm>
            <a:off x="355123" y="2957782"/>
            <a:ext cx="11478580" cy="0"/>
          </a:xfrm>
          <a:prstGeom prst="line">
            <a:avLst/>
          </a:prstGeom>
          <a:ln w="381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C83F56-FD82-3619-55DF-AA6406A6E8CD}"/>
              </a:ext>
            </a:extLst>
          </p:cNvPr>
          <p:cNvCxnSpPr>
            <a:cxnSpLocks/>
          </p:cNvCxnSpPr>
          <p:nvPr/>
        </p:nvCxnSpPr>
        <p:spPr>
          <a:xfrm>
            <a:off x="355121" y="2258715"/>
            <a:ext cx="11478580" cy="0"/>
          </a:xfrm>
          <a:prstGeom prst="line">
            <a:avLst/>
          </a:prstGeom>
          <a:ln w="381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318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2;p27">
            <a:extLst>
              <a:ext uri="{FF2B5EF4-FFF2-40B4-BE49-F238E27FC236}">
                <a16:creationId xmlns:a16="http://schemas.microsoft.com/office/drawing/2014/main" id="{E8AC1FB1-D44F-0140-931E-730E0A8CC6E7}"/>
              </a:ext>
            </a:extLst>
          </p:cNvPr>
          <p:cNvSpPr/>
          <p:nvPr/>
        </p:nvSpPr>
        <p:spPr>
          <a:xfrm>
            <a:off x="1587" y="1787"/>
            <a:ext cx="12185652" cy="6865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endParaRPr/>
          </a:p>
        </p:txBody>
      </p:sp>
      <p:sp>
        <p:nvSpPr>
          <p:cNvPr id="51" name="Google Shape;484;p33">
            <a:extLst>
              <a:ext uri="{FF2B5EF4-FFF2-40B4-BE49-F238E27FC236}">
                <a16:creationId xmlns:a16="http://schemas.microsoft.com/office/drawing/2014/main" id="{0D0B7ECC-6B2A-AD48-8D8A-B5E22572C60A}"/>
              </a:ext>
            </a:extLst>
          </p:cNvPr>
          <p:cNvSpPr txBox="1"/>
          <p:nvPr/>
        </p:nvSpPr>
        <p:spPr>
          <a:xfrm>
            <a:off x="200680" y="694244"/>
            <a:ext cx="11198168" cy="6153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6" tIns="121836" rIns="121836" bIns="121836" anchor="t" anchorCtr="0">
            <a:noAutofit/>
          </a:bodyPr>
          <a:lstStyle/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Bureau of Reclamation, 2012. Colorado River Basin water supply and demand study. Washington, DC.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"/>
              </a:rPr>
              <a:t>https://www.usbr.gov/lc/region/programs/crbstudy/finalreport/Executive%20Summary/CRBS_Executive_Summary_FINAL.pdf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Christensen et al., 2004. Climate Change, 62, 337–363. </a:t>
            </a:r>
            <a:r>
              <a:rPr lang="en-US" sz="1050" dirty="0">
                <a:ea typeface="Montserrat"/>
                <a:cs typeface="Montserrat"/>
                <a:sym typeface="Montserrat"/>
                <a:hlinkClick r:id="rId4"/>
              </a:rPr>
              <a:t>https://doi.org/10.1023/B:CLIM.0000013684.13621.1f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Christensen and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Lettenmaier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, 2007. Hydrology and Earth System Sciences, 11, 1417–1434. </a:t>
            </a:r>
            <a:r>
              <a:rPr lang="en-US" sz="1050" dirty="0">
                <a:ea typeface="Montserrat"/>
                <a:cs typeface="Montserrat"/>
                <a:sym typeface="Montserrat"/>
                <a:hlinkClick r:id="rId5"/>
              </a:rPr>
              <a:t>http://doi.org/10.5194/hess-11-1417-2007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MacDonald, 2010. Proceedings of the National Academy of Sciences, 107(50), 21256–21262. </a:t>
            </a:r>
            <a:r>
              <a:rPr lang="en-US" sz="1050" dirty="0">
                <a:ea typeface="Montserrat"/>
                <a:cs typeface="Montserrat"/>
                <a:sym typeface="Montserrat"/>
                <a:hlinkClick r:id="rId6"/>
              </a:rPr>
              <a:t>https://doi.org/10.1073/pnas.0909651107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McCabe et al., 2017. Bulletin of the American Meteorological Society, 21(10), 1–14. </a:t>
            </a:r>
            <a:r>
              <a:rPr lang="en-US" sz="1050" dirty="0">
                <a:ea typeface="Montserrat"/>
                <a:cs typeface="Montserrat"/>
                <a:sym typeface="Montserrat"/>
                <a:hlinkClick r:id="rId7"/>
              </a:rPr>
              <a:t>https://doi.org/10.1175/EI-D-17-0007.1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Hoerling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2019. Journal of Climate, 32(23), 8181–8203. </a:t>
            </a:r>
            <a:r>
              <a:rPr lang="en-US" sz="1050" dirty="0">
                <a:ea typeface="Montserrat"/>
                <a:cs typeface="Montserrat"/>
                <a:sym typeface="Montserrat"/>
                <a:hlinkClick r:id="rId8"/>
              </a:rPr>
              <a:t>https://</a:t>
            </a:r>
            <a:r>
              <a:rPr lang="en-US" sz="1050" dirty="0" err="1">
                <a:ea typeface="Montserrat"/>
                <a:cs typeface="Montserrat"/>
                <a:sym typeface="Montserrat"/>
                <a:hlinkClick r:id="rId8"/>
              </a:rPr>
              <a:t>doi.org</a:t>
            </a:r>
            <a:r>
              <a:rPr lang="en-US" sz="1050" dirty="0">
                <a:ea typeface="Montserrat"/>
                <a:cs typeface="Montserrat"/>
                <a:sym typeface="Montserrat"/>
                <a:hlinkClick r:id="rId8"/>
              </a:rPr>
              <a:t>/10.1175/JCLI-D-19-0207.1 </a:t>
            </a: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Milly and Dunne, 2020. Science, 367(6483), 1252–1255. </a:t>
            </a:r>
            <a:r>
              <a:rPr lang="en-US" sz="1050" dirty="0">
                <a:ea typeface="Montserrat"/>
                <a:cs typeface="Montserrat"/>
                <a:sym typeface="Montserrat"/>
                <a:hlinkClick r:id="rId9"/>
              </a:rPr>
              <a:t>https://doi.org/10.1126/science.aay9187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Lukas et al., 2014. Western water Assessment, University of Colorado Boulder.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0"/>
              </a:rPr>
              <a:t>https://wwa.colorado.edu/climate/co2014report/Climate_Change_CO_Report_2014_FINAL.pdf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Pendergrass et al., 2017. Scientific Reports, 7(1), 17966.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1"/>
              </a:rPr>
              <a:t>https://doi.org/10.1038/s41598-017-17966-y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Harding et al., 2012. Hydrology and Earth System Sciences, 16, 3989–4007.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2"/>
              </a:rPr>
              <a:t>https://doi.org/10.5194/hess-16-3989-2012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 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Udal and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Overpeck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, 2017. Water Resources Research, 53, 2404–2418.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3"/>
              </a:rPr>
              <a:t>https://doi.org/10.1002/2016WR019638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Xiao et al., 2018. Water Resources Research, 54, 6739–6756.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4"/>
              </a:rPr>
              <a:t>https://doi.org/10.1029/2018WR023153</a:t>
            </a: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Bohn and Vivoni, 2019. Scientific Data, 6, 144.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5"/>
              </a:rPr>
              <a:t>https://doi.org/10.1038/s41597-019-0150-2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McDowell et al., 2016. Nature Climate Change, 6, 295–300.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6"/>
              </a:rPr>
              <a:t>https://doi.org/10.1038/nclimate2873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Allen et al., 2010. Forest Ecology and Management, 259(4), 660–684.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7"/>
              </a:rPr>
              <a:t>https://doi.org/10.1016/j.foreco.2009.09.001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Van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Mantgem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2009. Science, 323, 521–524.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8"/>
              </a:rPr>
              <a:t>https://doi.org/10.1126/science.1165000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Zhang et al., 2017. Journal of Hydrology, 546, 44–59.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9"/>
              </a:rPr>
              <a:t>http://dx.doi.org/10.1016/j.jhydrol.2016.12.040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Goeking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and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Tarboton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, 2020. Journal of Forestry, 118(2), 172–192.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0"/>
              </a:rPr>
              <a:t>https://doi.org/10.1093/jofore/fvz069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Buma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and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Livneh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, 2017. Environmental Research Letters, 12(7), 074028.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1"/>
              </a:rPr>
              <a:t>http://dx.doi.org/10.1088/1748-9326/aa7091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Johnson and Kovner, 1956. Forest Science, 2, 82–91.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Li et al., 2018. Journal of Hydrology, 557, 448–459.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2"/>
              </a:rPr>
              <a:t>http://dx.doi.org/10.1016/j.jhydrol.2017.12.056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Buma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and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Livneh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, 2015. Society of American Foresters, 61(5), 895–903.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3"/>
              </a:rPr>
              <a:t>http://dx.doi.org/10.5849/forsci.14-164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Moreno et al., 2016. Hydrology and Earth System Sciences, 20, 1241–1267.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4"/>
              </a:rPr>
              <a:t>https://doi.org/10.5194/hess-20-1241-2016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Williams et al., 2022. Proceedings of the National Academy of Sciences, 119(10), e2114069119.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5"/>
              </a:rPr>
              <a:t>https://doi.org/10.1073/pnas.2114069119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Hallema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2018. Nature Communications, 9, 1307.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6"/>
              </a:rPr>
              <a:t>https://doi.org/10.1038/s41467-018-03735-6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Robles et al., 2015.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PLoS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ONE, 9(10): e111092.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7"/>
              </a:rPr>
              <a:t>https://doi.org/10.1371/journal.pone.0111092</a:t>
            </a: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Livneh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2015. Journal of Hydrology, 523, 196–210.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8"/>
              </a:rPr>
              <a:t>https://doi.org/10.1016/j.jhydrol.2015.01.039</a:t>
            </a: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Wine &amp;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Cadol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, 2016. Environmental Research Letters, 11, 085006.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9"/>
              </a:rPr>
              <a:t>https://doi.org/10.1088/1748-9326/11/8/085006.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Guardiola-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Claramonte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2011. Journal of Hydrology, 406, 225–233.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0"/>
              </a:rPr>
              <a:t>http://dx.doi.org/10.1016/j.jhydrol.2011.06.017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Bennett et al., 2018a. Hydrology and Earth System Sciences, 22, 709–725.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1"/>
              </a:rPr>
              <a:t>https://doi.org/10.5194/hess-22-709-2018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Biederman et al., 2022. Water Resources Research, 51(12), 9775–9789.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2"/>
              </a:rPr>
              <a:t>https://doi.org/10.1002/2015WR017401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Yates et al., 2015. Climate Risk Management, 10, 35–50.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3"/>
              </a:rPr>
              <a:t>https://doi.org/10.1016/j.crm.2015.06.001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Biederman et al., 2015. 51(12), 9775–9789.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4"/>
              </a:rPr>
              <a:t>http://dx.doi.org/10.1002/2015WR017401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Biederman et al., 2014a. Water Resources Research, 50(7), 5395–5409.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5"/>
              </a:rPr>
              <a:t>https://doi.org/10.1002/2013WR014994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Bart et al., 2016. 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PLoS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ONE, 11(8), e0161805. https://</a:t>
            </a:r>
            <a:r>
              <a:rPr lang="en-US" sz="1050" dirty="0" err="1">
                <a:ea typeface="Montserrat"/>
                <a:cs typeface="Montserrat"/>
                <a:sym typeface="Montserrat"/>
              </a:rPr>
              <a:t>doi.org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/10.1371/journal.pone.0161805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Harpold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2014. Ecohydrology, 7(2), 440–452.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6"/>
              </a:rPr>
              <a:t>http://dx.doi.org/10.1002/eco.1363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/>
            </a:pPr>
            <a:endParaRPr lang="en-US" sz="1050" dirty="0">
              <a:highlight>
                <a:srgbClr val="F3F3F3"/>
              </a:highlight>
              <a:ea typeface="Montserrat"/>
              <a:cs typeface="Montserrat"/>
              <a:sym typeface="Montserrat"/>
            </a:endParaRPr>
          </a:p>
          <a:p>
            <a:pPr marL="211545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8DB0A5-4BDA-E366-701D-ED3B0BE5C8E7}"/>
              </a:ext>
            </a:extLst>
          </p:cNvPr>
          <p:cNvGrpSpPr/>
          <p:nvPr/>
        </p:nvGrpSpPr>
        <p:grpSpPr>
          <a:xfrm>
            <a:off x="1587" y="-1281"/>
            <a:ext cx="12185653" cy="693071"/>
            <a:chOff x="-1" y="-2175"/>
            <a:chExt cx="12188827" cy="693252"/>
          </a:xfrm>
        </p:grpSpPr>
        <p:sp>
          <p:nvSpPr>
            <p:cNvPr id="6" name="Google Shape;762;p52">
              <a:extLst>
                <a:ext uri="{FF2B5EF4-FFF2-40B4-BE49-F238E27FC236}">
                  <a16:creationId xmlns:a16="http://schemas.microsoft.com/office/drawing/2014/main" id="{483F8E73-D071-878A-F9FE-1549E2303383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36" tIns="121836" rIns="121836" bIns="121836" anchor="ctr" anchorCtr="0">
              <a:noAutofit/>
            </a:bodyPr>
            <a:lstStyle/>
            <a:p>
              <a:endParaRPr/>
            </a:p>
          </p:txBody>
        </p:sp>
        <p:pic>
          <p:nvPicPr>
            <p:cNvPr id="7" name="Picture 2" descr="Community and Institutional Outreach">
              <a:extLst>
                <a:ext uri="{FF2B5EF4-FFF2-40B4-BE49-F238E27FC236}">
                  <a16:creationId xmlns:a16="http://schemas.microsoft.com/office/drawing/2014/main" id="{D1528C81-C78F-E0F1-FEC8-891ED914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762;p52">
              <a:extLst>
                <a:ext uri="{FF2B5EF4-FFF2-40B4-BE49-F238E27FC236}">
                  <a16:creationId xmlns:a16="http://schemas.microsoft.com/office/drawing/2014/main" id="{7BEB8E00-455B-73AE-3063-9BFAD2C3AA4A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36" tIns="121836" rIns="121836" bIns="121836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Google Shape;483;p33">
            <a:extLst>
              <a:ext uri="{FF2B5EF4-FFF2-40B4-BE49-F238E27FC236}">
                <a16:creationId xmlns:a16="http://schemas.microsoft.com/office/drawing/2014/main" id="{11313E83-5B5A-4FDF-B463-72813AEE7406}"/>
              </a:ext>
            </a:extLst>
          </p:cNvPr>
          <p:cNvSpPr txBox="1"/>
          <p:nvPr/>
        </p:nvSpPr>
        <p:spPr>
          <a:xfrm>
            <a:off x="108971" y="-81721"/>
            <a:ext cx="7396992" cy="68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6" tIns="121836" rIns="121836" bIns="121836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3199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References</a:t>
            </a:r>
            <a:endParaRPr sz="3199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3709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2;p27">
            <a:extLst>
              <a:ext uri="{FF2B5EF4-FFF2-40B4-BE49-F238E27FC236}">
                <a16:creationId xmlns:a16="http://schemas.microsoft.com/office/drawing/2014/main" id="{2323D4C8-02CA-3243-883A-B9E0A9445E0E}"/>
              </a:ext>
            </a:extLst>
          </p:cNvPr>
          <p:cNvSpPr/>
          <p:nvPr/>
        </p:nvSpPr>
        <p:spPr>
          <a:xfrm>
            <a:off x="1587" y="1787"/>
            <a:ext cx="12185652" cy="6865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endParaRPr/>
          </a:p>
        </p:txBody>
      </p:sp>
      <p:sp>
        <p:nvSpPr>
          <p:cNvPr id="51" name="Google Shape;484;p33">
            <a:extLst>
              <a:ext uri="{FF2B5EF4-FFF2-40B4-BE49-F238E27FC236}">
                <a16:creationId xmlns:a16="http://schemas.microsoft.com/office/drawing/2014/main" id="{0D0B7ECC-6B2A-AD48-8D8A-B5E22572C60A}"/>
              </a:ext>
            </a:extLst>
          </p:cNvPr>
          <p:cNvSpPr txBox="1"/>
          <p:nvPr/>
        </p:nvSpPr>
        <p:spPr>
          <a:xfrm>
            <a:off x="146266" y="871524"/>
            <a:ext cx="11198168" cy="494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6" tIns="121836" rIns="121836" bIns="121836" anchor="t" anchorCtr="0">
            <a:noAutofit/>
          </a:bodyPr>
          <a:lstStyle/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Stevens, 2017. Ecological Applications, 27(6), 1888–1900. </a:t>
            </a:r>
            <a:r>
              <a:rPr lang="en-US" sz="1050" dirty="0">
                <a:ea typeface="Montserrat"/>
                <a:cs typeface="Montserrat"/>
                <a:sym typeface="Montserrat"/>
                <a:hlinkClick r:id="rId3"/>
              </a:rPr>
              <a:t>https://doi.org/10.1002/eap.1575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Biederman et al., 2014b. Water Resources Research, 7(1), 150–162. </a:t>
            </a:r>
            <a:r>
              <a:rPr lang="en-US" sz="1050" dirty="0">
                <a:ea typeface="Montserrat"/>
                <a:cs typeface="Montserrat"/>
                <a:sym typeface="Montserrat"/>
                <a:hlinkClick r:id="rId4"/>
              </a:rPr>
              <a:t>https://doi.org/doi:10.1002/eco.1342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Chen et al., 2015. Journal of Hydrometeorology, 16(2), 744–761. </a:t>
            </a:r>
            <a:r>
              <a:rPr lang="en-US" sz="1050" dirty="0">
                <a:ea typeface="Montserrat"/>
                <a:cs typeface="Montserrat"/>
                <a:sym typeface="Montserrat"/>
                <a:hlinkClick r:id="rId5"/>
              </a:rPr>
              <a:t>https://doi.org/10.1175/JHM-D-14-0059.1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Zou et al., 2010. Forest Ecology and Management, 259, 1268–1276. </a:t>
            </a:r>
            <a:r>
              <a:rPr lang="en-US" sz="1050" dirty="0">
                <a:ea typeface="Montserrat"/>
                <a:cs typeface="Montserrat"/>
                <a:sym typeface="Montserrat"/>
                <a:hlinkClick r:id="rId6"/>
              </a:rPr>
              <a:t>http://dx.doi.org/10.1016/j.foreco.2009.08.005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Liang et al., 1994. Journal of Geophysical Research, 99(D7), 14415. </a:t>
            </a:r>
            <a:r>
              <a:rPr lang="en-US" sz="1050" dirty="0">
                <a:ea typeface="Montserrat"/>
                <a:cs typeface="Montserrat"/>
                <a:sym typeface="Montserrat"/>
                <a:hlinkClick r:id="rId7"/>
              </a:rPr>
              <a:t>https://doi.org/10.1029/94JD00483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Hamman et al., 2018. Geoscientific Model Development, 11, 3481–3496. </a:t>
            </a:r>
            <a:r>
              <a:rPr lang="en-US" sz="1050" dirty="0">
                <a:ea typeface="Montserrat"/>
                <a:cs typeface="Montserrat"/>
                <a:sym typeface="Montserrat"/>
                <a:hlinkClick r:id="rId8"/>
              </a:rPr>
              <a:t>https://doi.org/10.5194/gmd-11-3481-2018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Lohmann et al., 1996. Tellus 48A, 708–721. </a:t>
            </a:r>
            <a:r>
              <a:rPr lang="en-US" sz="1050" dirty="0">
                <a:ea typeface="Montserrat"/>
                <a:cs typeface="Montserrat"/>
                <a:sym typeface="Montserrat"/>
                <a:hlinkClick r:id="rId9"/>
              </a:rPr>
              <a:t>https://doi.org/10.1034/j.1600-0870.1996.t01-3-00009.x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Lohmann et al., 1998. Hydrological Sciences Journal, 43, 131–141.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0"/>
              </a:rPr>
              <a:t>https://doi.org/10.1080/02626669809492107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Livneh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2013. Journal of Climate, 26, 9384–9392.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1"/>
              </a:rPr>
              <a:t>https://doi.org/10.1175/JCLI-D-12-00508.1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Pierce et al., 2014. Journal of Hydrometeorology, 15, 2558–2585.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2"/>
              </a:rPr>
              <a:t>https://doi.org/10.1175/JHM-D-14-0082.1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Gautam &amp; Mascaro, 2018. International Journal of Climatology, 38, 3861–3877.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3"/>
              </a:rPr>
              <a:t>https://doi.org/10.1002/joc.5540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Bohn et al., 2013. Agricultural and Forest Meteorology, 176, 38–49.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4"/>
              </a:rPr>
              <a:t>https://doi.org/10.1016/j.agrformet.2013.03.003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Bennett et al., 2020. Journal of Open Source Software, 5(47), 2042.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5"/>
              </a:rPr>
              <a:t>https://doi.org/10.21105/joss.02042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Bohn, </a:t>
            </a:r>
            <a:r>
              <a:rPr lang="en-US" sz="1050" b="1" dirty="0">
                <a:ea typeface="Montserrat"/>
                <a:cs typeface="Montserrat"/>
                <a:sym typeface="Montserrat"/>
              </a:rPr>
              <a:t>Whitney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, Mascaro, &amp; Vivoni, 2019. Journal of Hydrometeorology, 20(2), 298–317.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6"/>
              </a:rPr>
              <a:t>https://doi.org/10.1175/JHM-D-18-0203.1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Diamond et al., 2013. Bulletin of the American Meteorological Society, 94, 485–498.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7"/>
              </a:rPr>
              <a:t>https://doi.org/10.1175/bams-d-12-00170.1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Bohn et al., 2019. Journal of Hydrometeorology, 20(2), 298–317.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6"/>
              </a:rPr>
              <a:t>https://doi.org/10.1175/JHM-D-18-0203.1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USGS et al., 2016. USGS National Elevation Dataset (NED) 1 arcsecond downloadable data collection from The National Map 3D Elevation Program (3DEP) - National Geospatial Data Asset (NGDA) National Elevation Data Set (NED).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8"/>
              </a:rPr>
              <a:t>https://www.usgs.gov/core-science-systems/ngp/tnm-delivery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Bennett et al., 2018b. Water Resources Research, 54, 132–149. </a:t>
            </a:r>
            <a:r>
              <a:rPr lang="en-US" sz="1050" dirty="0">
                <a:ea typeface="Montserrat"/>
                <a:cs typeface="Montserrat"/>
                <a:sym typeface="Montserrat"/>
                <a:hlinkClick r:id="rId19"/>
              </a:rPr>
              <a:t>https://https://doi.org/10.1002/2017WR020471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Sohl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2016. Ecological Modelling, 337, 281–297.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0"/>
              </a:rPr>
              <a:t>http://dx.doi.org/10.1016/j.ecolmodel.2016.07.016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Sleeter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2012. Global Environmental Change, 22, 896–914.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1"/>
              </a:rPr>
              <a:t>http://dx.doi.org/10.1016/j.gloenvcha.2012.03.008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>
                <a:ea typeface="Montserrat"/>
                <a:cs typeface="Montserrat"/>
                <a:sym typeface="Montserrat"/>
              </a:rPr>
              <a:t>Rother et al., 2015. Journal of Forest Research, 45(11), 1607–1616.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2"/>
              </a:rPr>
              <a:t>https://doi.org/10.1139/cjfr-2015-0033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Haffey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2018. Fire Ecology, 14(1), 143–160.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3"/>
              </a:rPr>
              <a:t>https://doi.org/10.4996/fireecology.140114316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dirty="0" err="1">
                <a:ea typeface="Montserrat"/>
                <a:cs typeface="Montserrat"/>
                <a:sym typeface="Montserrat"/>
              </a:rPr>
              <a:t>Litschert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2012. Forest Ecology and Management, 269, 124–133. </a:t>
            </a:r>
            <a:r>
              <a:rPr lang="en-US" sz="1050" dirty="0">
                <a:ea typeface="Montserrat"/>
                <a:cs typeface="Montserrat"/>
                <a:sym typeface="Montserrat"/>
                <a:hlinkClick r:id="rId24"/>
              </a:rPr>
              <a:t>http://dx.doi.org/10.1016/j.foreco.2011.12.024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b="1" dirty="0">
                <a:ea typeface="Montserrat"/>
                <a:cs typeface="Montserrat"/>
                <a:sym typeface="Montserrat"/>
              </a:rPr>
              <a:t>Whitney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</a:t>
            </a:r>
            <a:r>
              <a:rPr lang="en-US" sz="1050" i="1" dirty="0">
                <a:ea typeface="Montserrat"/>
                <a:cs typeface="Montserrat"/>
                <a:sym typeface="Montserrat"/>
              </a:rPr>
              <a:t>., 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2022a</a:t>
            </a:r>
            <a:r>
              <a:rPr lang="en-US" sz="1050" i="1" dirty="0">
                <a:ea typeface="Montserrat"/>
                <a:cs typeface="Montserrat"/>
                <a:sym typeface="Montserrat"/>
              </a:rPr>
              <a:t>. 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Water Resources </a:t>
            </a:r>
            <a:r>
              <a:rPr lang="en-US" sz="105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Research. (in review)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b="1" dirty="0">
                <a:ea typeface="Montserrat"/>
                <a:cs typeface="Montserrat"/>
                <a:sym typeface="Montserrat"/>
              </a:rPr>
              <a:t>Whitney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2022b</a:t>
            </a:r>
            <a:r>
              <a:rPr lang="en-US" sz="1050" i="1" dirty="0">
                <a:ea typeface="Montserrat"/>
                <a:cs typeface="Montserrat"/>
                <a:sym typeface="Montserrat"/>
              </a:rPr>
              <a:t>. 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Journal of American Water Resources Associations. </a:t>
            </a:r>
            <a:r>
              <a:rPr lang="en-US" sz="105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(in prep)</a:t>
            </a:r>
          </a:p>
          <a:p>
            <a:pPr marL="228531" indent="-228531">
              <a:buClr>
                <a:srgbClr val="999999"/>
              </a:buClr>
              <a:buSzPct val="100000"/>
              <a:buFont typeface="+mj-lt"/>
              <a:buAutoNum type="arabicPeriod" startAt="37"/>
            </a:pPr>
            <a:r>
              <a:rPr lang="en-US" sz="1050" b="1" dirty="0">
                <a:ea typeface="Montserrat"/>
                <a:cs typeface="Montserrat"/>
                <a:sym typeface="Montserrat"/>
              </a:rPr>
              <a:t>Whitney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 et al., 2022c</a:t>
            </a:r>
            <a:r>
              <a:rPr lang="en-US" sz="1050" i="1" dirty="0">
                <a:ea typeface="Montserrat"/>
                <a:cs typeface="Montserrat"/>
                <a:sym typeface="Montserrat"/>
              </a:rPr>
              <a:t>. </a:t>
            </a:r>
            <a:r>
              <a:rPr lang="en-US" sz="1050" dirty="0">
                <a:ea typeface="Montserrat"/>
                <a:cs typeface="Montserrat"/>
                <a:sym typeface="Montserrat"/>
              </a:rPr>
              <a:t>Environmental Modelling &amp; Software. </a:t>
            </a:r>
            <a:r>
              <a:rPr lang="en-US" sz="105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(in prep)</a:t>
            </a:r>
          </a:p>
          <a:p>
            <a:pPr marL="228474" indent="-228474">
              <a:buClr>
                <a:srgbClr val="999999"/>
              </a:buClr>
              <a:buSzPct val="100000"/>
              <a:buFont typeface="+mj-lt"/>
              <a:buAutoNum type="arabicPeriod" startAt="38"/>
            </a:pP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228474" indent="-228474">
              <a:buClr>
                <a:srgbClr val="999999"/>
              </a:buClr>
              <a:buSzPct val="100000"/>
              <a:buFont typeface="+mj-lt"/>
              <a:buAutoNum type="arabicPeriod" startAt="38"/>
            </a:pP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182779" indent="-182779">
              <a:buClr>
                <a:srgbClr val="999999"/>
              </a:buClr>
              <a:buSzPct val="100000"/>
              <a:buFont typeface="+mj-lt"/>
              <a:buAutoNum type="arabicPeriod" startAt="38"/>
            </a:pP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182779" indent="-182779">
              <a:buClr>
                <a:srgbClr val="999999"/>
              </a:buClr>
              <a:buSzPct val="100000"/>
              <a:buFont typeface="+mj-lt"/>
              <a:buAutoNum type="arabicPeriod" startAt="38"/>
            </a:pP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182779" indent="-182779">
              <a:buClr>
                <a:srgbClr val="999999"/>
              </a:buClr>
              <a:buSzPct val="100000"/>
              <a:buFont typeface="+mj-lt"/>
              <a:buAutoNum type="arabicPeriod" startAt="38"/>
            </a:pPr>
            <a:endParaRPr lang="en-US" sz="1050" dirty="0">
              <a:ea typeface="Montserrat"/>
              <a:cs typeface="Montserrat"/>
              <a:sym typeface="Montserrat"/>
            </a:endParaRPr>
          </a:p>
          <a:p>
            <a:pPr marL="182779" indent="-182779">
              <a:buClr>
                <a:srgbClr val="999999"/>
              </a:buClr>
              <a:buSzPct val="100000"/>
              <a:buFont typeface="+mj-lt"/>
              <a:buAutoNum type="arabicPeriod" startAt="38"/>
            </a:pPr>
            <a:endParaRPr lang="en-US" sz="1050" dirty="0">
              <a:highlight>
                <a:srgbClr val="F3F3F3"/>
              </a:highlight>
              <a:ea typeface="Montserrat"/>
              <a:cs typeface="Montserrat"/>
              <a:sym typeface="Montserrat"/>
            </a:endParaRPr>
          </a:p>
          <a:p>
            <a:pPr marL="211545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891AAD-0BB1-4213-168C-E79D9F2306B8}"/>
              </a:ext>
            </a:extLst>
          </p:cNvPr>
          <p:cNvGrpSpPr/>
          <p:nvPr/>
        </p:nvGrpSpPr>
        <p:grpSpPr>
          <a:xfrm>
            <a:off x="1587" y="-1281"/>
            <a:ext cx="12185653" cy="693071"/>
            <a:chOff x="-1" y="-2175"/>
            <a:chExt cx="12188827" cy="693252"/>
          </a:xfrm>
        </p:grpSpPr>
        <p:sp>
          <p:nvSpPr>
            <p:cNvPr id="6" name="Google Shape;762;p52">
              <a:extLst>
                <a:ext uri="{FF2B5EF4-FFF2-40B4-BE49-F238E27FC236}">
                  <a16:creationId xmlns:a16="http://schemas.microsoft.com/office/drawing/2014/main" id="{40976186-8A5E-4F13-F324-7D32648CAB1C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36" tIns="121836" rIns="121836" bIns="121836" anchor="ctr" anchorCtr="0">
              <a:noAutofit/>
            </a:bodyPr>
            <a:lstStyle/>
            <a:p>
              <a:endParaRPr/>
            </a:p>
          </p:txBody>
        </p:sp>
        <p:pic>
          <p:nvPicPr>
            <p:cNvPr id="7" name="Picture 2" descr="Community and Institutional Outreach">
              <a:extLst>
                <a:ext uri="{FF2B5EF4-FFF2-40B4-BE49-F238E27FC236}">
                  <a16:creationId xmlns:a16="http://schemas.microsoft.com/office/drawing/2014/main" id="{295BCEF9-24B6-FF65-1E31-E6C928623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762;p52">
              <a:extLst>
                <a:ext uri="{FF2B5EF4-FFF2-40B4-BE49-F238E27FC236}">
                  <a16:creationId xmlns:a16="http://schemas.microsoft.com/office/drawing/2014/main" id="{974615D1-DA24-417B-73BE-0F53873324BA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36" tIns="121836" rIns="121836" bIns="121836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Google Shape;483;p33">
            <a:extLst>
              <a:ext uri="{FF2B5EF4-FFF2-40B4-BE49-F238E27FC236}">
                <a16:creationId xmlns:a16="http://schemas.microsoft.com/office/drawing/2014/main" id="{0A946DAB-3765-5EBD-019F-222772CEFC74}"/>
              </a:ext>
            </a:extLst>
          </p:cNvPr>
          <p:cNvSpPr txBox="1"/>
          <p:nvPr/>
        </p:nvSpPr>
        <p:spPr>
          <a:xfrm>
            <a:off x="108971" y="-81721"/>
            <a:ext cx="7396992" cy="68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6" tIns="121836" rIns="121836" bIns="121836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3199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References</a:t>
            </a:r>
            <a:endParaRPr sz="3199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997559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82DA6D-AE9A-B749-AF9E-DAB9D18B7121}"/>
              </a:ext>
            </a:extLst>
          </p:cNvPr>
          <p:cNvSpPr/>
          <p:nvPr/>
        </p:nvSpPr>
        <p:spPr>
          <a:xfrm>
            <a:off x="0" y="893"/>
            <a:ext cx="4103162" cy="6856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valley, nature, canyon, mountain&#10;&#10;Description automatically generated">
            <a:extLst>
              <a:ext uri="{FF2B5EF4-FFF2-40B4-BE49-F238E27FC236}">
                <a16:creationId xmlns:a16="http://schemas.microsoft.com/office/drawing/2014/main" id="{00BAA5BD-62ED-0A4F-863F-77CFD0722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6000"/>
          </a:blip>
          <a:srcRect l="26612" r="39724"/>
          <a:stretch/>
        </p:blipFill>
        <p:spPr>
          <a:xfrm>
            <a:off x="0" y="-8306"/>
            <a:ext cx="4103162" cy="6856214"/>
          </a:xfrm>
          <a:prstGeom prst="rect">
            <a:avLst/>
          </a:prstGeom>
        </p:spPr>
      </p:pic>
      <p:sp>
        <p:nvSpPr>
          <p:cNvPr id="762" name="Google Shape;762;p52"/>
          <p:cNvSpPr/>
          <p:nvPr/>
        </p:nvSpPr>
        <p:spPr>
          <a:xfrm rot="-5400000">
            <a:off x="3512418" y="114851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3" name="Google Shape;763;p52"/>
          <p:cNvSpPr/>
          <p:nvPr/>
        </p:nvSpPr>
        <p:spPr>
          <a:xfrm rot="-5400000">
            <a:off x="3565737" y="5930136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6" name="Google Shape;766;p52"/>
          <p:cNvSpPr txBox="1"/>
          <p:nvPr/>
        </p:nvSpPr>
        <p:spPr>
          <a:xfrm>
            <a:off x="6432537" y="2721640"/>
            <a:ext cx="4449952" cy="1338520"/>
          </a:xfrm>
          <a:prstGeom prst="rect">
            <a:avLst/>
          </a:prstGeom>
          <a:solidFill>
            <a:srgbClr val="002060"/>
          </a:solidFill>
          <a:ln w="31750" cmpd="dbl">
            <a:solidFill>
              <a:schemeClr val="bg1"/>
            </a:solidFill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Supplemental Slides</a:t>
            </a:r>
            <a:endParaRPr sz="4000" b="1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89487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72;p27">
            <a:extLst>
              <a:ext uri="{FF2B5EF4-FFF2-40B4-BE49-F238E27FC236}">
                <a16:creationId xmlns:a16="http://schemas.microsoft.com/office/drawing/2014/main" id="{D84B2FBD-974F-5326-589A-A19600DED583}"/>
              </a:ext>
            </a:extLst>
          </p:cNvPr>
          <p:cNvSpPr/>
          <p:nvPr/>
        </p:nvSpPr>
        <p:spPr>
          <a:xfrm>
            <a:off x="-22645" y="12809"/>
            <a:ext cx="6457312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51" name="Google Shape;484;p33">
            <a:extLst>
              <a:ext uri="{FF2B5EF4-FFF2-40B4-BE49-F238E27FC236}">
                <a16:creationId xmlns:a16="http://schemas.microsoft.com/office/drawing/2014/main" id="{0D0B7ECC-6B2A-AD48-8D8A-B5E22572C60A}"/>
              </a:ext>
            </a:extLst>
          </p:cNvPr>
          <p:cNvSpPr txBox="1"/>
          <p:nvPr/>
        </p:nvSpPr>
        <p:spPr>
          <a:xfrm>
            <a:off x="44071" y="1104108"/>
            <a:ext cx="6390596" cy="5274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Outputs from General Circulation Models (GCMs) of CMIP5</a:t>
            </a:r>
            <a:br>
              <a:rPr lang="en-US" sz="2000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Statistically downscaled (6-km) using LOCA (Locally Constructed Analogs).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46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Daily precipitation and min/max air temperature</a:t>
            </a:r>
            <a:br>
              <a:rPr lang="en-US" sz="2000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For 1950-2005 (historical emissions) and 2006-2100 under low and high emission scenarios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rcp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4.5, 8.5).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Selected eight GCMs from the LOCA products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that more reliably reproduce seasonal climatology in the basin.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47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Two were then selected from this ensemble for the climate bookends.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552;p40">
            <a:extLst>
              <a:ext uri="{FF2B5EF4-FFF2-40B4-BE49-F238E27FC236}">
                <a16:creationId xmlns:a16="http://schemas.microsoft.com/office/drawing/2014/main" id="{640EB23A-D392-1743-87AF-213D572B968F}"/>
              </a:ext>
            </a:extLst>
          </p:cNvPr>
          <p:cNvSpPr/>
          <p:nvPr/>
        </p:nvSpPr>
        <p:spPr>
          <a:xfrm>
            <a:off x="9816682" y="1277927"/>
            <a:ext cx="349325" cy="35796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803" y="0"/>
                </a:moveTo>
                <a:cubicBezTo>
                  <a:pt x="3918" y="0"/>
                  <a:pt x="0" y="3922"/>
                  <a:pt x="0" y="8812"/>
                </a:cubicBezTo>
                <a:cubicBezTo>
                  <a:pt x="0" y="13702"/>
                  <a:pt x="3918" y="17601"/>
                  <a:pt x="8803" y="17601"/>
                </a:cubicBezTo>
                <a:cubicBezTo>
                  <a:pt x="13687" y="17601"/>
                  <a:pt x="17605" y="13702"/>
                  <a:pt x="17605" y="8812"/>
                </a:cubicBezTo>
                <a:cubicBezTo>
                  <a:pt x="17605" y="3922"/>
                  <a:pt x="13687" y="0"/>
                  <a:pt x="8803" y="0"/>
                </a:cubicBezTo>
                <a:close/>
                <a:moveTo>
                  <a:pt x="8803" y="1341"/>
                </a:moveTo>
                <a:cubicBezTo>
                  <a:pt x="12936" y="1341"/>
                  <a:pt x="16242" y="4675"/>
                  <a:pt x="16242" y="8812"/>
                </a:cubicBezTo>
                <a:cubicBezTo>
                  <a:pt x="16242" y="12950"/>
                  <a:pt x="12936" y="16260"/>
                  <a:pt x="8803" y="16260"/>
                </a:cubicBezTo>
                <a:cubicBezTo>
                  <a:pt x="4670" y="16260"/>
                  <a:pt x="1340" y="12950"/>
                  <a:pt x="1340" y="8812"/>
                </a:cubicBezTo>
                <a:cubicBezTo>
                  <a:pt x="1340" y="4675"/>
                  <a:pt x="4670" y="1341"/>
                  <a:pt x="8803" y="1341"/>
                </a:cubicBezTo>
                <a:close/>
                <a:moveTo>
                  <a:pt x="4832" y="4957"/>
                </a:moveTo>
                <a:cubicBezTo>
                  <a:pt x="2760" y="7068"/>
                  <a:pt x="2760" y="10532"/>
                  <a:pt x="4832" y="12644"/>
                </a:cubicBezTo>
                <a:lnTo>
                  <a:pt x="5741" y="11710"/>
                </a:lnTo>
                <a:cubicBezTo>
                  <a:pt x="4195" y="10071"/>
                  <a:pt x="4195" y="7491"/>
                  <a:pt x="5741" y="5915"/>
                </a:cubicBezTo>
                <a:lnTo>
                  <a:pt x="4832" y="4957"/>
                </a:lnTo>
                <a:close/>
                <a:moveTo>
                  <a:pt x="17294" y="14344"/>
                </a:moveTo>
                <a:lnTo>
                  <a:pt x="16361" y="15302"/>
                </a:lnTo>
                <a:lnTo>
                  <a:pt x="20021" y="19110"/>
                </a:lnTo>
                <a:cubicBezTo>
                  <a:pt x="20147" y="19235"/>
                  <a:pt x="20213" y="19345"/>
                  <a:pt x="20213" y="19565"/>
                </a:cubicBezTo>
                <a:cubicBezTo>
                  <a:pt x="20213" y="19753"/>
                  <a:pt x="20147" y="19918"/>
                  <a:pt x="20021" y="20043"/>
                </a:cubicBezTo>
                <a:cubicBezTo>
                  <a:pt x="19739" y="20326"/>
                  <a:pt x="19339" y="20326"/>
                  <a:pt x="19088" y="20043"/>
                </a:cubicBezTo>
                <a:lnTo>
                  <a:pt x="15285" y="16380"/>
                </a:lnTo>
                <a:lnTo>
                  <a:pt x="14328" y="17337"/>
                </a:lnTo>
                <a:lnTo>
                  <a:pt x="18108" y="20977"/>
                </a:lnTo>
                <a:cubicBezTo>
                  <a:pt x="18515" y="21385"/>
                  <a:pt x="19010" y="21600"/>
                  <a:pt x="19543" y="21600"/>
                </a:cubicBezTo>
                <a:cubicBezTo>
                  <a:pt x="20075" y="21600"/>
                  <a:pt x="20547" y="21385"/>
                  <a:pt x="20954" y="20977"/>
                </a:cubicBezTo>
                <a:cubicBezTo>
                  <a:pt x="21361" y="20664"/>
                  <a:pt x="21600" y="20098"/>
                  <a:pt x="21600" y="19565"/>
                </a:cubicBezTo>
                <a:cubicBezTo>
                  <a:pt x="21600" y="19031"/>
                  <a:pt x="21361" y="18528"/>
                  <a:pt x="20954" y="18152"/>
                </a:cubicBezTo>
                <a:lnTo>
                  <a:pt x="17294" y="14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553;p40">
            <a:extLst>
              <a:ext uri="{FF2B5EF4-FFF2-40B4-BE49-F238E27FC236}">
                <a16:creationId xmlns:a16="http://schemas.microsoft.com/office/drawing/2014/main" id="{9386F08D-3021-E844-823F-FC8A493B45F5}"/>
              </a:ext>
            </a:extLst>
          </p:cNvPr>
          <p:cNvSpPr/>
          <p:nvPr/>
        </p:nvSpPr>
        <p:spPr>
          <a:xfrm>
            <a:off x="9378099" y="1788943"/>
            <a:ext cx="1226481" cy="4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16" tIns="67716" rIns="67716" bIns="67716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" sz="13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goes here</a:t>
            </a:r>
            <a:endParaRPr sz="1333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555;p40">
            <a:extLst>
              <a:ext uri="{FF2B5EF4-FFF2-40B4-BE49-F238E27FC236}">
                <a16:creationId xmlns:a16="http://schemas.microsoft.com/office/drawing/2014/main" id="{B345F0F2-2D99-C84C-ABFD-1DDD3C3EE021}"/>
              </a:ext>
            </a:extLst>
          </p:cNvPr>
          <p:cNvSpPr/>
          <p:nvPr/>
        </p:nvSpPr>
        <p:spPr>
          <a:xfrm>
            <a:off x="10558041" y="4568628"/>
            <a:ext cx="1408433" cy="42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16" tIns="67716" rIns="67716" bIns="67716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en" sz="13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 goes here</a:t>
            </a:r>
            <a:endParaRPr sz="1333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sz="1333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557;p40">
            <a:extLst>
              <a:ext uri="{FF2B5EF4-FFF2-40B4-BE49-F238E27FC236}">
                <a16:creationId xmlns:a16="http://schemas.microsoft.com/office/drawing/2014/main" id="{D6B7320F-7DBD-674D-98D2-B8CF410706F6}"/>
              </a:ext>
            </a:extLst>
          </p:cNvPr>
          <p:cNvSpPr/>
          <p:nvPr/>
        </p:nvSpPr>
        <p:spPr>
          <a:xfrm>
            <a:off x="12806799" y="1104108"/>
            <a:ext cx="349325" cy="35601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988" y="0"/>
                </a:moveTo>
                <a:cubicBezTo>
                  <a:pt x="4672" y="0"/>
                  <a:pt x="2032" y="2699"/>
                  <a:pt x="2032" y="6066"/>
                </a:cubicBezTo>
                <a:cubicBezTo>
                  <a:pt x="2032" y="9433"/>
                  <a:pt x="4672" y="12156"/>
                  <a:pt x="7988" y="12156"/>
                </a:cubicBezTo>
                <a:cubicBezTo>
                  <a:pt x="11304" y="12156"/>
                  <a:pt x="13967" y="9433"/>
                  <a:pt x="13967" y="6066"/>
                </a:cubicBezTo>
                <a:cubicBezTo>
                  <a:pt x="13967" y="2699"/>
                  <a:pt x="11304" y="0"/>
                  <a:pt x="7988" y="0"/>
                </a:cubicBezTo>
                <a:close/>
                <a:moveTo>
                  <a:pt x="7988" y="1356"/>
                </a:moveTo>
                <a:cubicBezTo>
                  <a:pt x="10597" y="1356"/>
                  <a:pt x="12643" y="3447"/>
                  <a:pt x="12643" y="6066"/>
                </a:cubicBezTo>
                <a:cubicBezTo>
                  <a:pt x="12643" y="8685"/>
                  <a:pt x="10567" y="10776"/>
                  <a:pt x="7988" y="10776"/>
                </a:cubicBezTo>
                <a:cubicBezTo>
                  <a:pt x="5378" y="10776"/>
                  <a:pt x="3356" y="8685"/>
                  <a:pt x="3356" y="6066"/>
                </a:cubicBezTo>
                <a:cubicBezTo>
                  <a:pt x="3356" y="3447"/>
                  <a:pt x="5409" y="1356"/>
                  <a:pt x="7988" y="1356"/>
                </a:cubicBezTo>
                <a:close/>
                <a:moveTo>
                  <a:pt x="15361" y="2736"/>
                </a:moveTo>
                <a:lnTo>
                  <a:pt x="15361" y="4068"/>
                </a:lnTo>
                <a:cubicBezTo>
                  <a:pt x="17260" y="4068"/>
                  <a:pt x="18717" y="5526"/>
                  <a:pt x="18717" y="7422"/>
                </a:cubicBezTo>
                <a:cubicBezTo>
                  <a:pt x="18717" y="9287"/>
                  <a:pt x="17260" y="10776"/>
                  <a:pt x="15361" y="10776"/>
                </a:cubicBezTo>
                <a:lnTo>
                  <a:pt x="15361" y="12156"/>
                </a:lnTo>
                <a:cubicBezTo>
                  <a:pt x="18007" y="12156"/>
                  <a:pt x="20088" y="10033"/>
                  <a:pt x="20088" y="7422"/>
                </a:cubicBezTo>
                <a:cubicBezTo>
                  <a:pt x="20088" y="4780"/>
                  <a:pt x="18007" y="2736"/>
                  <a:pt x="15361" y="2736"/>
                </a:cubicBezTo>
                <a:close/>
                <a:moveTo>
                  <a:pt x="3923" y="13559"/>
                </a:moveTo>
                <a:lnTo>
                  <a:pt x="804" y="14630"/>
                </a:lnTo>
                <a:lnTo>
                  <a:pt x="0" y="21600"/>
                </a:lnTo>
                <a:lnTo>
                  <a:pt x="16141" y="21600"/>
                </a:lnTo>
                <a:lnTo>
                  <a:pt x="15337" y="14630"/>
                </a:lnTo>
                <a:lnTo>
                  <a:pt x="12194" y="13559"/>
                </a:lnTo>
                <a:lnTo>
                  <a:pt x="11793" y="14892"/>
                </a:lnTo>
                <a:lnTo>
                  <a:pt x="14132" y="15629"/>
                </a:lnTo>
                <a:lnTo>
                  <a:pt x="14676" y="20268"/>
                </a:lnTo>
                <a:lnTo>
                  <a:pt x="1442" y="20268"/>
                </a:lnTo>
                <a:lnTo>
                  <a:pt x="2009" y="15629"/>
                </a:lnTo>
                <a:lnTo>
                  <a:pt x="4325" y="14892"/>
                </a:lnTo>
                <a:lnTo>
                  <a:pt x="3923" y="13559"/>
                </a:lnTo>
                <a:close/>
                <a:moveTo>
                  <a:pt x="17512" y="13559"/>
                </a:moveTo>
                <a:lnTo>
                  <a:pt x="17275" y="14820"/>
                </a:lnTo>
                <a:lnTo>
                  <a:pt x="19497" y="15439"/>
                </a:lnTo>
                <a:lnTo>
                  <a:pt x="19969" y="18888"/>
                </a:lnTo>
                <a:lnTo>
                  <a:pt x="17393" y="18888"/>
                </a:lnTo>
                <a:lnTo>
                  <a:pt x="17393" y="20220"/>
                </a:lnTo>
                <a:lnTo>
                  <a:pt x="21600" y="20220"/>
                </a:lnTo>
                <a:lnTo>
                  <a:pt x="20726" y="14344"/>
                </a:lnTo>
                <a:lnTo>
                  <a:pt x="17512" y="135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558;p40">
            <a:extLst>
              <a:ext uri="{FF2B5EF4-FFF2-40B4-BE49-F238E27FC236}">
                <a16:creationId xmlns:a16="http://schemas.microsoft.com/office/drawing/2014/main" id="{8DC9E4D3-160A-5D44-AA64-ACC476821C5B}"/>
              </a:ext>
            </a:extLst>
          </p:cNvPr>
          <p:cNvSpPr/>
          <p:nvPr/>
        </p:nvSpPr>
        <p:spPr>
          <a:xfrm>
            <a:off x="11165394" y="4070452"/>
            <a:ext cx="349325" cy="34932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665" y="21600"/>
                </a:moveTo>
                <a:lnTo>
                  <a:pt x="8812" y="16319"/>
                </a:lnTo>
                <a:lnTo>
                  <a:pt x="8812" y="18037"/>
                </a:lnTo>
                <a:lnTo>
                  <a:pt x="9034" y="17814"/>
                </a:lnTo>
                <a:lnTo>
                  <a:pt x="9989" y="18864"/>
                </a:lnTo>
                <a:lnTo>
                  <a:pt x="7444" y="21346"/>
                </a:lnTo>
                <a:lnTo>
                  <a:pt x="7444" y="13202"/>
                </a:lnTo>
                <a:lnTo>
                  <a:pt x="13965" y="19119"/>
                </a:lnTo>
                <a:lnTo>
                  <a:pt x="19405" y="2195"/>
                </a:lnTo>
                <a:lnTo>
                  <a:pt x="2481" y="8271"/>
                </a:lnTo>
                <a:lnTo>
                  <a:pt x="6140" y="11770"/>
                </a:lnTo>
                <a:lnTo>
                  <a:pt x="13138" y="6458"/>
                </a:lnTo>
                <a:lnTo>
                  <a:pt x="13965" y="7571"/>
                </a:lnTo>
                <a:lnTo>
                  <a:pt x="6076" y="13615"/>
                </a:lnTo>
                <a:lnTo>
                  <a:pt x="0" y="7698"/>
                </a:lnTo>
                <a:lnTo>
                  <a:pt x="21600" y="0"/>
                </a:lnTo>
                <a:lnTo>
                  <a:pt x="14665" y="2160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" name="Google Shape;377;p27">
            <a:extLst>
              <a:ext uri="{FF2B5EF4-FFF2-40B4-BE49-F238E27FC236}">
                <a16:creationId xmlns:a16="http://schemas.microsoft.com/office/drawing/2014/main" id="{199288CD-2569-E64A-BF00-EA8B59E4CC4D}"/>
              </a:ext>
            </a:extLst>
          </p:cNvPr>
          <p:cNvSpPr txBox="1"/>
          <p:nvPr/>
        </p:nvSpPr>
        <p:spPr>
          <a:xfrm>
            <a:off x="6786710" y="5122356"/>
            <a:ext cx="5344169" cy="33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ctr" anchorCtr="0">
            <a:noAutofit/>
          </a:bodyPr>
          <a:lstStyle/>
          <a:p>
            <a:pPr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Comparison of original climate model output to LOCA-downscaled product.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221661-5918-434E-8051-A1DCB6CE1F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6396" r="3340" b="47009"/>
          <a:stretch/>
        </p:blipFill>
        <p:spPr>
          <a:xfrm>
            <a:off x="6786710" y="1396831"/>
            <a:ext cx="5231459" cy="351328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F98564-7AC8-E891-3B8A-57142F5D2F78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23" name="Google Shape;762;p52">
              <a:extLst>
                <a:ext uri="{FF2B5EF4-FFF2-40B4-BE49-F238E27FC236}">
                  <a16:creationId xmlns:a16="http://schemas.microsoft.com/office/drawing/2014/main" id="{D09A87E0-488D-9452-B3F5-812D119D5CA7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24" name="Picture 2" descr="Community and Institutional Outreach">
              <a:extLst>
                <a:ext uri="{FF2B5EF4-FFF2-40B4-BE49-F238E27FC236}">
                  <a16:creationId xmlns:a16="http://schemas.microsoft.com/office/drawing/2014/main" id="{DB1432D1-AD5C-44DC-2566-487A8B0FE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Google Shape;762;p52">
              <a:extLst>
                <a:ext uri="{FF2B5EF4-FFF2-40B4-BE49-F238E27FC236}">
                  <a16:creationId xmlns:a16="http://schemas.microsoft.com/office/drawing/2014/main" id="{E690ABA2-A723-FB32-34F0-3198D96A326B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32" name="Google Shape;483;p33">
            <a:extLst>
              <a:ext uri="{FF2B5EF4-FFF2-40B4-BE49-F238E27FC236}">
                <a16:creationId xmlns:a16="http://schemas.microsoft.com/office/drawing/2014/main" id="{C12929FA-7AF6-1CCB-2516-78A55942FBE7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Selected Climate Forcings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6675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5B5024C-40F6-4DAB-C49C-59200DB3BEB6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20" name="Google Shape;762;p52">
              <a:extLst>
                <a:ext uri="{FF2B5EF4-FFF2-40B4-BE49-F238E27FC236}">
                  <a16:creationId xmlns:a16="http://schemas.microsoft.com/office/drawing/2014/main" id="{9E72C62A-6E94-EA01-8F75-A18BF2CCE175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24" name="Picture 2" descr="Community and Institutional Outreach">
              <a:extLst>
                <a:ext uri="{FF2B5EF4-FFF2-40B4-BE49-F238E27FC236}">
                  <a16:creationId xmlns:a16="http://schemas.microsoft.com/office/drawing/2014/main" id="{E725897F-398F-D7D4-D715-594A50C3D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Google Shape;762;p52">
              <a:extLst>
                <a:ext uri="{FF2B5EF4-FFF2-40B4-BE49-F238E27FC236}">
                  <a16:creationId xmlns:a16="http://schemas.microsoft.com/office/drawing/2014/main" id="{7B3A10FD-DC93-7307-3CF0-8FF322EBD2DD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26" name="Google Shape;483;p33">
            <a:extLst>
              <a:ext uri="{FF2B5EF4-FFF2-40B4-BE49-F238E27FC236}">
                <a16:creationId xmlns:a16="http://schemas.microsoft.com/office/drawing/2014/main" id="{0D39537A-13FC-2F03-A92F-7C417C632AF4}"/>
              </a:ext>
            </a:extLst>
          </p:cNvPr>
          <p:cNvSpPr txBox="1"/>
          <p:nvPr/>
        </p:nvSpPr>
        <p:spPr>
          <a:xfrm>
            <a:off x="107410" y="-82635"/>
            <a:ext cx="6489901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Presentation Outline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BCD8CD-2D0D-A3A3-BA1A-3EEA2D2F4D97}"/>
              </a:ext>
            </a:extLst>
          </p:cNvPr>
          <p:cNvGrpSpPr/>
          <p:nvPr/>
        </p:nvGrpSpPr>
        <p:grpSpPr>
          <a:xfrm>
            <a:off x="1292491" y="1708273"/>
            <a:ext cx="8050628" cy="966948"/>
            <a:chOff x="1292491" y="1708273"/>
            <a:chExt cx="8050628" cy="966948"/>
          </a:xfrm>
        </p:grpSpPr>
        <p:sp>
          <p:nvSpPr>
            <p:cNvPr id="777" name="Google Shape;777;p53"/>
            <p:cNvSpPr txBox="1"/>
            <p:nvPr/>
          </p:nvSpPr>
          <p:spPr>
            <a:xfrm>
              <a:off x="1909217" y="1708273"/>
              <a:ext cx="7433902" cy="966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" sz="2400" dirty="0"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Background and objectives.</a:t>
              </a:r>
              <a:endParaRPr sz="240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780" name="Google Shape;780;p53"/>
            <p:cNvSpPr/>
            <p:nvPr/>
          </p:nvSpPr>
          <p:spPr>
            <a:xfrm>
              <a:off x="1302735" y="1767324"/>
              <a:ext cx="531461" cy="5314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783;p53">
              <a:extLst>
                <a:ext uri="{FF2B5EF4-FFF2-40B4-BE49-F238E27FC236}">
                  <a16:creationId xmlns:a16="http://schemas.microsoft.com/office/drawing/2014/main" id="{185D7BE2-AE69-C0F9-8195-0E64DC1696FB}"/>
                </a:ext>
              </a:extLst>
            </p:cNvPr>
            <p:cNvSpPr txBox="1"/>
            <p:nvPr/>
          </p:nvSpPr>
          <p:spPr>
            <a:xfrm>
              <a:off x="1292491" y="1759677"/>
              <a:ext cx="605842" cy="531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 Black"/>
                  <a:cs typeface="Arial" panose="020B0604020202020204" pitchFamily="34" charset="0"/>
                  <a:sym typeface="Roboto Black"/>
                </a:rPr>
                <a:t>1.</a:t>
              </a:r>
              <a:endParaRPr sz="2399" b="1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93A23D-C79F-CEAE-F209-2B36C8755F88}"/>
              </a:ext>
            </a:extLst>
          </p:cNvPr>
          <p:cNvGrpSpPr/>
          <p:nvPr/>
        </p:nvGrpSpPr>
        <p:grpSpPr>
          <a:xfrm>
            <a:off x="1292491" y="2617866"/>
            <a:ext cx="10653429" cy="966948"/>
            <a:chOff x="1292491" y="2617866"/>
            <a:chExt cx="10653429" cy="966948"/>
          </a:xfrm>
        </p:grpSpPr>
        <p:sp>
          <p:nvSpPr>
            <p:cNvPr id="778" name="Google Shape;778;p53"/>
            <p:cNvSpPr txBox="1"/>
            <p:nvPr/>
          </p:nvSpPr>
          <p:spPr>
            <a:xfrm>
              <a:off x="1898333" y="2617866"/>
              <a:ext cx="10047587" cy="966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dk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Montserrat"/>
                </a:rPr>
                <a:t>Model framework.</a:t>
              </a:r>
              <a:endParaRPr sz="2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35" name="Google Shape;780;p53">
              <a:extLst>
                <a:ext uri="{FF2B5EF4-FFF2-40B4-BE49-F238E27FC236}">
                  <a16:creationId xmlns:a16="http://schemas.microsoft.com/office/drawing/2014/main" id="{65751264-348D-20FB-431F-35FECD4EC684}"/>
                </a:ext>
              </a:extLst>
            </p:cNvPr>
            <p:cNvSpPr/>
            <p:nvPr/>
          </p:nvSpPr>
          <p:spPr>
            <a:xfrm>
              <a:off x="1302735" y="2671284"/>
              <a:ext cx="531461" cy="5314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83;p53">
              <a:extLst>
                <a:ext uri="{FF2B5EF4-FFF2-40B4-BE49-F238E27FC236}">
                  <a16:creationId xmlns:a16="http://schemas.microsoft.com/office/drawing/2014/main" id="{6EAD9ECE-C303-0858-E3AB-E9115BEB736C}"/>
                </a:ext>
              </a:extLst>
            </p:cNvPr>
            <p:cNvSpPr txBox="1"/>
            <p:nvPr/>
          </p:nvSpPr>
          <p:spPr>
            <a:xfrm>
              <a:off x="1292491" y="2663637"/>
              <a:ext cx="605842" cy="531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 Black"/>
                  <a:cs typeface="Arial" panose="020B0604020202020204" pitchFamily="34" charset="0"/>
                  <a:sym typeface="Roboto Black"/>
                </a:rPr>
                <a:t>2.</a:t>
              </a:r>
              <a:endParaRPr sz="2399" b="1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7A3DCA9-8DA6-09E2-732A-85902C7997C9}"/>
              </a:ext>
            </a:extLst>
          </p:cNvPr>
          <p:cNvGrpSpPr/>
          <p:nvPr/>
        </p:nvGrpSpPr>
        <p:grpSpPr>
          <a:xfrm>
            <a:off x="1292491" y="3527459"/>
            <a:ext cx="6821222" cy="966948"/>
            <a:chOff x="1292491" y="3527459"/>
            <a:chExt cx="6821222" cy="966948"/>
          </a:xfrm>
        </p:grpSpPr>
        <p:sp>
          <p:nvSpPr>
            <p:cNvPr id="779" name="Google Shape;779;p53"/>
            <p:cNvSpPr txBox="1"/>
            <p:nvPr/>
          </p:nvSpPr>
          <p:spPr>
            <a:xfrm>
              <a:off x="1877333" y="3527459"/>
              <a:ext cx="6236380" cy="966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</a:pPr>
              <a:r>
                <a:rPr lang="en-US" sz="2400" dirty="0">
                  <a:solidFill>
                    <a:schemeClr val="dk1"/>
                  </a:solidFill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Climate + land cover scenario development.</a:t>
              </a:r>
              <a:endParaRPr sz="24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38" name="Google Shape;780;p53">
              <a:extLst>
                <a:ext uri="{FF2B5EF4-FFF2-40B4-BE49-F238E27FC236}">
                  <a16:creationId xmlns:a16="http://schemas.microsoft.com/office/drawing/2014/main" id="{4DA4E223-AF9E-10EC-4F30-088F9CD31FA2}"/>
                </a:ext>
              </a:extLst>
            </p:cNvPr>
            <p:cNvSpPr/>
            <p:nvPr/>
          </p:nvSpPr>
          <p:spPr>
            <a:xfrm>
              <a:off x="1302735" y="3567092"/>
              <a:ext cx="531461" cy="5314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783;p53">
              <a:extLst>
                <a:ext uri="{FF2B5EF4-FFF2-40B4-BE49-F238E27FC236}">
                  <a16:creationId xmlns:a16="http://schemas.microsoft.com/office/drawing/2014/main" id="{F594F579-8D25-00EA-D4D3-515A92BF0359}"/>
                </a:ext>
              </a:extLst>
            </p:cNvPr>
            <p:cNvSpPr txBox="1"/>
            <p:nvPr/>
          </p:nvSpPr>
          <p:spPr>
            <a:xfrm>
              <a:off x="1292491" y="3559445"/>
              <a:ext cx="605842" cy="531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 Black"/>
                  <a:cs typeface="Arial" panose="020B0604020202020204" pitchFamily="34" charset="0"/>
                  <a:sym typeface="Roboto Black"/>
                </a:rPr>
                <a:t>3.</a:t>
              </a:r>
              <a:endParaRPr sz="2399" b="1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8A62C8-4D14-9D9D-5FD1-4BDD9F667493}"/>
              </a:ext>
            </a:extLst>
          </p:cNvPr>
          <p:cNvGrpSpPr/>
          <p:nvPr/>
        </p:nvGrpSpPr>
        <p:grpSpPr>
          <a:xfrm>
            <a:off x="1292491" y="4437052"/>
            <a:ext cx="6821222" cy="966948"/>
            <a:chOff x="1292491" y="4437052"/>
            <a:chExt cx="6821222" cy="966948"/>
          </a:xfrm>
        </p:grpSpPr>
        <p:sp>
          <p:nvSpPr>
            <p:cNvPr id="40" name="Google Shape;779;p53">
              <a:extLst>
                <a:ext uri="{FF2B5EF4-FFF2-40B4-BE49-F238E27FC236}">
                  <a16:creationId xmlns:a16="http://schemas.microsoft.com/office/drawing/2014/main" id="{9845C993-8215-3D15-638F-EC770CA6CEE4}"/>
                </a:ext>
              </a:extLst>
            </p:cNvPr>
            <p:cNvSpPr txBox="1"/>
            <p:nvPr/>
          </p:nvSpPr>
          <p:spPr>
            <a:xfrm>
              <a:off x="1877333" y="4437052"/>
              <a:ext cx="6236380" cy="966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</a:pPr>
              <a:r>
                <a:rPr lang="en-US" sz="2400" dirty="0">
                  <a:solidFill>
                    <a:schemeClr val="dk1"/>
                  </a:solidFill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Main results.</a:t>
              </a:r>
              <a:endParaRPr sz="24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42" name="Google Shape;780;p53">
              <a:extLst>
                <a:ext uri="{FF2B5EF4-FFF2-40B4-BE49-F238E27FC236}">
                  <a16:creationId xmlns:a16="http://schemas.microsoft.com/office/drawing/2014/main" id="{37DA2AED-5C8E-43E0-0F08-C9592546B605}"/>
                </a:ext>
              </a:extLst>
            </p:cNvPr>
            <p:cNvSpPr/>
            <p:nvPr/>
          </p:nvSpPr>
          <p:spPr>
            <a:xfrm>
              <a:off x="1302735" y="4476685"/>
              <a:ext cx="531461" cy="5314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Google Shape;783;p53">
              <a:extLst>
                <a:ext uri="{FF2B5EF4-FFF2-40B4-BE49-F238E27FC236}">
                  <a16:creationId xmlns:a16="http://schemas.microsoft.com/office/drawing/2014/main" id="{B4E3B1D7-0B7E-389F-E766-04719C2B1B5C}"/>
                </a:ext>
              </a:extLst>
            </p:cNvPr>
            <p:cNvSpPr txBox="1"/>
            <p:nvPr/>
          </p:nvSpPr>
          <p:spPr>
            <a:xfrm>
              <a:off x="1292491" y="4469038"/>
              <a:ext cx="605842" cy="531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 Black"/>
                  <a:cs typeface="Arial" panose="020B0604020202020204" pitchFamily="34" charset="0"/>
                  <a:sym typeface="Roboto Black"/>
                </a:rPr>
                <a:t>4.</a:t>
              </a:r>
              <a:endParaRPr sz="2399" b="1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C24185-7EBE-3324-B3DC-C3DE49C5D037}"/>
              </a:ext>
            </a:extLst>
          </p:cNvPr>
          <p:cNvGrpSpPr/>
          <p:nvPr/>
        </p:nvGrpSpPr>
        <p:grpSpPr>
          <a:xfrm>
            <a:off x="1292491" y="5346647"/>
            <a:ext cx="6821222" cy="966948"/>
            <a:chOff x="1292491" y="5346647"/>
            <a:chExt cx="6821222" cy="966948"/>
          </a:xfrm>
        </p:grpSpPr>
        <p:sp>
          <p:nvSpPr>
            <p:cNvPr id="44" name="Google Shape;779;p53">
              <a:extLst>
                <a:ext uri="{FF2B5EF4-FFF2-40B4-BE49-F238E27FC236}">
                  <a16:creationId xmlns:a16="http://schemas.microsoft.com/office/drawing/2014/main" id="{09582ABE-8CB2-3434-B6F7-9713DC7314BC}"/>
                </a:ext>
              </a:extLst>
            </p:cNvPr>
            <p:cNvSpPr txBox="1"/>
            <p:nvPr/>
          </p:nvSpPr>
          <p:spPr>
            <a:xfrm>
              <a:off x="1877333" y="5346647"/>
              <a:ext cx="6236380" cy="966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</a:pPr>
              <a:r>
                <a:rPr lang="en-US" sz="2400" dirty="0">
                  <a:solidFill>
                    <a:schemeClr val="dk1"/>
                  </a:solidFill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Major conclusions and next steps.</a:t>
              </a:r>
              <a:endParaRPr sz="24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46" name="Google Shape;780;p53">
              <a:extLst>
                <a:ext uri="{FF2B5EF4-FFF2-40B4-BE49-F238E27FC236}">
                  <a16:creationId xmlns:a16="http://schemas.microsoft.com/office/drawing/2014/main" id="{81DBDBDC-98D7-ACFF-4663-7604A06DB1DD}"/>
                </a:ext>
              </a:extLst>
            </p:cNvPr>
            <p:cNvSpPr/>
            <p:nvPr/>
          </p:nvSpPr>
          <p:spPr>
            <a:xfrm>
              <a:off x="1302735" y="5386280"/>
              <a:ext cx="531461" cy="53146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Google Shape;783;p53">
              <a:extLst>
                <a:ext uri="{FF2B5EF4-FFF2-40B4-BE49-F238E27FC236}">
                  <a16:creationId xmlns:a16="http://schemas.microsoft.com/office/drawing/2014/main" id="{72F10FE7-69F5-7E67-8439-6A4F57B9DA82}"/>
                </a:ext>
              </a:extLst>
            </p:cNvPr>
            <p:cNvSpPr txBox="1"/>
            <p:nvPr/>
          </p:nvSpPr>
          <p:spPr>
            <a:xfrm>
              <a:off x="1292491" y="5378633"/>
              <a:ext cx="605842" cy="531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 Black"/>
                  <a:cs typeface="Arial" panose="020B0604020202020204" pitchFamily="34" charset="0"/>
                  <a:sym typeface="Roboto Black"/>
                </a:rPr>
                <a:t>5.</a:t>
              </a:r>
              <a:endParaRPr sz="2399" b="1" dirty="0">
                <a:solidFill>
                  <a:schemeClr val="bg1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3014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72;p27">
            <a:extLst>
              <a:ext uri="{FF2B5EF4-FFF2-40B4-BE49-F238E27FC236}">
                <a16:creationId xmlns:a16="http://schemas.microsoft.com/office/drawing/2014/main" id="{E1CA6BA6-6A6D-1463-C041-7FAD2E294EF7}"/>
              </a:ext>
            </a:extLst>
          </p:cNvPr>
          <p:cNvSpPr/>
          <p:nvPr/>
        </p:nvSpPr>
        <p:spPr>
          <a:xfrm>
            <a:off x="-22646" y="12809"/>
            <a:ext cx="8012229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51" name="Google Shape;484;p33">
            <a:extLst>
              <a:ext uri="{FF2B5EF4-FFF2-40B4-BE49-F238E27FC236}">
                <a16:creationId xmlns:a16="http://schemas.microsoft.com/office/drawing/2014/main" id="{0D0B7ECC-6B2A-AD48-8D8A-B5E22572C60A}"/>
              </a:ext>
            </a:extLst>
          </p:cNvPr>
          <p:cNvSpPr txBox="1"/>
          <p:nvPr/>
        </p:nvSpPr>
        <p:spPr>
          <a:xfrm>
            <a:off x="297217" y="860092"/>
            <a:ext cx="7372501" cy="5137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More realistic disaggregation of daily precipitation to hourly resolutions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Prior VIC studies distributed daily precipitation uniformly</a:t>
            </a:r>
            <a:br>
              <a:rPr lang="en-US" sz="2000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Causes streamflow biases of -11%.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We developed the use of a triangular hyetograph (PITRI)</a:t>
            </a:r>
            <a:br>
              <a:rPr lang="en-US" sz="2000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Event duration and time to peak intensity based on US Climate Reference Network (USCRN) observations.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New approach substantially improved streamflow results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Annual and seasonal biases of less than 1% at all stations.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84;p33">
            <a:extLst>
              <a:ext uri="{FF2B5EF4-FFF2-40B4-BE49-F238E27FC236}">
                <a16:creationId xmlns:a16="http://schemas.microsoft.com/office/drawing/2014/main" id="{4CFFCDB6-8756-084E-AC30-9DE83E05D0CC}"/>
              </a:ext>
            </a:extLst>
          </p:cNvPr>
          <p:cNvSpPr txBox="1"/>
          <p:nvPr/>
        </p:nvSpPr>
        <p:spPr>
          <a:xfrm>
            <a:off x="107410" y="6246496"/>
            <a:ext cx="7959805" cy="43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Bohn,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Whitney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, Mascaro, &amp; Vivoni. 2019.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J. of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Hydromet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doi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: 10.1175/JHM-D-18-0203.1</a:t>
            </a:r>
          </a:p>
          <a:p>
            <a:pPr lvl="0">
              <a:lnSpc>
                <a:spcPct val="120000"/>
              </a:lnSpc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552;p40">
            <a:extLst>
              <a:ext uri="{FF2B5EF4-FFF2-40B4-BE49-F238E27FC236}">
                <a16:creationId xmlns:a16="http://schemas.microsoft.com/office/drawing/2014/main" id="{640EB23A-D392-1743-87AF-213D572B968F}"/>
              </a:ext>
            </a:extLst>
          </p:cNvPr>
          <p:cNvSpPr/>
          <p:nvPr/>
        </p:nvSpPr>
        <p:spPr>
          <a:xfrm>
            <a:off x="9816682" y="1277927"/>
            <a:ext cx="349325" cy="35796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803" y="0"/>
                </a:moveTo>
                <a:cubicBezTo>
                  <a:pt x="3918" y="0"/>
                  <a:pt x="0" y="3922"/>
                  <a:pt x="0" y="8812"/>
                </a:cubicBezTo>
                <a:cubicBezTo>
                  <a:pt x="0" y="13702"/>
                  <a:pt x="3918" y="17601"/>
                  <a:pt x="8803" y="17601"/>
                </a:cubicBezTo>
                <a:cubicBezTo>
                  <a:pt x="13687" y="17601"/>
                  <a:pt x="17605" y="13702"/>
                  <a:pt x="17605" y="8812"/>
                </a:cubicBezTo>
                <a:cubicBezTo>
                  <a:pt x="17605" y="3922"/>
                  <a:pt x="13687" y="0"/>
                  <a:pt x="8803" y="0"/>
                </a:cubicBezTo>
                <a:close/>
                <a:moveTo>
                  <a:pt x="8803" y="1341"/>
                </a:moveTo>
                <a:cubicBezTo>
                  <a:pt x="12936" y="1341"/>
                  <a:pt x="16242" y="4675"/>
                  <a:pt x="16242" y="8812"/>
                </a:cubicBezTo>
                <a:cubicBezTo>
                  <a:pt x="16242" y="12950"/>
                  <a:pt x="12936" y="16260"/>
                  <a:pt x="8803" y="16260"/>
                </a:cubicBezTo>
                <a:cubicBezTo>
                  <a:pt x="4670" y="16260"/>
                  <a:pt x="1340" y="12950"/>
                  <a:pt x="1340" y="8812"/>
                </a:cubicBezTo>
                <a:cubicBezTo>
                  <a:pt x="1340" y="4675"/>
                  <a:pt x="4670" y="1341"/>
                  <a:pt x="8803" y="1341"/>
                </a:cubicBezTo>
                <a:close/>
                <a:moveTo>
                  <a:pt x="4832" y="4957"/>
                </a:moveTo>
                <a:cubicBezTo>
                  <a:pt x="2760" y="7068"/>
                  <a:pt x="2760" y="10532"/>
                  <a:pt x="4832" y="12644"/>
                </a:cubicBezTo>
                <a:lnTo>
                  <a:pt x="5741" y="11710"/>
                </a:lnTo>
                <a:cubicBezTo>
                  <a:pt x="4195" y="10071"/>
                  <a:pt x="4195" y="7491"/>
                  <a:pt x="5741" y="5915"/>
                </a:cubicBezTo>
                <a:lnTo>
                  <a:pt x="4832" y="4957"/>
                </a:lnTo>
                <a:close/>
                <a:moveTo>
                  <a:pt x="17294" y="14344"/>
                </a:moveTo>
                <a:lnTo>
                  <a:pt x="16361" y="15302"/>
                </a:lnTo>
                <a:lnTo>
                  <a:pt x="20021" y="19110"/>
                </a:lnTo>
                <a:cubicBezTo>
                  <a:pt x="20147" y="19235"/>
                  <a:pt x="20213" y="19345"/>
                  <a:pt x="20213" y="19565"/>
                </a:cubicBezTo>
                <a:cubicBezTo>
                  <a:pt x="20213" y="19753"/>
                  <a:pt x="20147" y="19918"/>
                  <a:pt x="20021" y="20043"/>
                </a:cubicBezTo>
                <a:cubicBezTo>
                  <a:pt x="19739" y="20326"/>
                  <a:pt x="19339" y="20326"/>
                  <a:pt x="19088" y="20043"/>
                </a:cubicBezTo>
                <a:lnTo>
                  <a:pt x="15285" y="16380"/>
                </a:lnTo>
                <a:lnTo>
                  <a:pt x="14328" y="17337"/>
                </a:lnTo>
                <a:lnTo>
                  <a:pt x="18108" y="20977"/>
                </a:lnTo>
                <a:cubicBezTo>
                  <a:pt x="18515" y="21385"/>
                  <a:pt x="19010" y="21600"/>
                  <a:pt x="19543" y="21600"/>
                </a:cubicBezTo>
                <a:cubicBezTo>
                  <a:pt x="20075" y="21600"/>
                  <a:pt x="20547" y="21385"/>
                  <a:pt x="20954" y="20977"/>
                </a:cubicBezTo>
                <a:cubicBezTo>
                  <a:pt x="21361" y="20664"/>
                  <a:pt x="21600" y="20098"/>
                  <a:pt x="21600" y="19565"/>
                </a:cubicBezTo>
                <a:cubicBezTo>
                  <a:pt x="21600" y="19031"/>
                  <a:pt x="21361" y="18528"/>
                  <a:pt x="20954" y="18152"/>
                </a:cubicBezTo>
                <a:lnTo>
                  <a:pt x="17294" y="14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553;p40">
            <a:extLst>
              <a:ext uri="{FF2B5EF4-FFF2-40B4-BE49-F238E27FC236}">
                <a16:creationId xmlns:a16="http://schemas.microsoft.com/office/drawing/2014/main" id="{9386F08D-3021-E844-823F-FC8A493B45F5}"/>
              </a:ext>
            </a:extLst>
          </p:cNvPr>
          <p:cNvSpPr/>
          <p:nvPr/>
        </p:nvSpPr>
        <p:spPr>
          <a:xfrm>
            <a:off x="9378099" y="1788943"/>
            <a:ext cx="1226481" cy="4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16" tIns="67716" rIns="67716" bIns="67716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" sz="13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goes here</a:t>
            </a:r>
            <a:endParaRPr sz="1333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555;p40">
            <a:extLst>
              <a:ext uri="{FF2B5EF4-FFF2-40B4-BE49-F238E27FC236}">
                <a16:creationId xmlns:a16="http://schemas.microsoft.com/office/drawing/2014/main" id="{B345F0F2-2D99-C84C-ABFD-1DDD3C3EE021}"/>
              </a:ext>
            </a:extLst>
          </p:cNvPr>
          <p:cNvSpPr/>
          <p:nvPr/>
        </p:nvSpPr>
        <p:spPr>
          <a:xfrm>
            <a:off x="10558041" y="4568628"/>
            <a:ext cx="1408433" cy="42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16" tIns="67716" rIns="67716" bIns="67716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en" sz="13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 goes here</a:t>
            </a:r>
            <a:endParaRPr sz="1333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sz="1333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557;p40">
            <a:extLst>
              <a:ext uri="{FF2B5EF4-FFF2-40B4-BE49-F238E27FC236}">
                <a16:creationId xmlns:a16="http://schemas.microsoft.com/office/drawing/2014/main" id="{D6B7320F-7DBD-674D-98D2-B8CF410706F6}"/>
              </a:ext>
            </a:extLst>
          </p:cNvPr>
          <p:cNvSpPr/>
          <p:nvPr/>
        </p:nvSpPr>
        <p:spPr>
          <a:xfrm>
            <a:off x="12806799" y="1104108"/>
            <a:ext cx="349325" cy="35601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988" y="0"/>
                </a:moveTo>
                <a:cubicBezTo>
                  <a:pt x="4672" y="0"/>
                  <a:pt x="2032" y="2699"/>
                  <a:pt x="2032" y="6066"/>
                </a:cubicBezTo>
                <a:cubicBezTo>
                  <a:pt x="2032" y="9433"/>
                  <a:pt x="4672" y="12156"/>
                  <a:pt x="7988" y="12156"/>
                </a:cubicBezTo>
                <a:cubicBezTo>
                  <a:pt x="11304" y="12156"/>
                  <a:pt x="13967" y="9433"/>
                  <a:pt x="13967" y="6066"/>
                </a:cubicBezTo>
                <a:cubicBezTo>
                  <a:pt x="13967" y="2699"/>
                  <a:pt x="11304" y="0"/>
                  <a:pt x="7988" y="0"/>
                </a:cubicBezTo>
                <a:close/>
                <a:moveTo>
                  <a:pt x="7988" y="1356"/>
                </a:moveTo>
                <a:cubicBezTo>
                  <a:pt x="10597" y="1356"/>
                  <a:pt x="12643" y="3447"/>
                  <a:pt x="12643" y="6066"/>
                </a:cubicBezTo>
                <a:cubicBezTo>
                  <a:pt x="12643" y="8685"/>
                  <a:pt x="10567" y="10776"/>
                  <a:pt x="7988" y="10776"/>
                </a:cubicBezTo>
                <a:cubicBezTo>
                  <a:pt x="5378" y="10776"/>
                  <a:pt x="3356" y="8685"/>
                  <a:pt x="3356" y="6066"/>
                </a:cubicBezTo>
                <a:cubicBezTo>
                  <a:pt x="3356" y="3447"/>
                  <a:pt x="5409" y="1356"/>
                  <a:pt x="7988" y="1356"/>
                </a:cubicBezTo>
                <a:close/>
                <a:moveTo>
                  <a:pt x="15361" y="2736"/>
                </a:moveTo>
                <a:lnTo>
                  <a:pt x="15361" y="4068"/>
                </a:lnTo>
                <a:cubicBezTo>
                  <a:pt x="17260" y="4068"/>
                  <a:pt x="18717" y="5526"/>
                  <a:pt x="18717" y="7422"/>
                </a:cubicBezTo>
                <a:cubicBezTo>
                  <a:pt x="18717" y="9287"/>
                  <a:pt x="17260" y="10776"/>
                  <a:pt x="15361" y="10776"/>
                </a:cubicBezTo>
                <a:lnTo>
                  <a:pt x="15361" y="12156"/>
                </a:lnTo>
                <a:cubicBezTo>
                  <a:pt x="18007" y="12156"/>
                  <a:pt x="20088" y="10033"/>
                  <a:pt x="20088" y="7422"/>
                </a:cubicBezTo>
                <a:cubicBezTo>
                  <a:pt x="20088" y="4780"/>
                  <a:pt x="18007" y="2736"/>
                  <a:pt x="15361" y="2736"/>
                </a:cubicBezTo>
                <a:close/>
                <a:moveTo>
                  <a:pt x="3923" y="13559"/>
                </a:moveTo>
                <a:lnTo>
                  <a:pt x="804" y="14630"/>
                </a:lnTo>
                <a:lnTo>
                  <a:pt x="0" y="21600"/>
                </a:lnTo>
                <a:lnTo>
                  <a:pt x="16141" y="21600"/>
                </a:lnTo>
                <a:lnTo>
                  <a:pt x="15337" y="14630"/>
                </a:lnTo>
                <a:lnTo>
                  <a:pt x="12194" y="13559"/>
                </a:lnTo>
                <a:lnTo>
                  <a:pt x="11793" y="14892"/>
                </a:lnTo>
                <a:lnTo>
                  <a:pt x="14132" y="15629"/>
                </a:lnTo>
                <a:lnTo>
                  <a:pt x="14676" y="20268"/>
                </a:lnTo>
                <a:lnTo>
                  <a:pt x="1442" y="20268"/>
                </a:lnTo>
                <a:lnTo>
                  <a:pt x="2009" y="15629"/>
                </a:lnTo>
                <a:lnTo>
                  <a:pt x="4325" y="14892"/>
                </a:lnTo>
                <a:lnTo>
                  <a:pt x="3923" y="13559"/>
                </a:lnTo>
                <a:close/>
                <a:moveTo>
                  <a:pt x="17512" y="13559"/>
                </a:moveTo>
                <a:lnTo>
                  <a:pt x="17275" y="14820"/>
                </a:lnTo>
                <a:lnTo>
                  <a:pt x="19497" y="15439"/>
                </a:lnTo>
                <a:lnTo>
                  <a:pt x="19969" y="18888"/>
                </a:lnTo>
                <a:lnTo>
                  <a:pt x="17393" y="18888"/>
                </a:lnTo>
                <a:lnTo>
                  <a:pt x="17393" y="20220"/>
                </a:lnTo>
                <a:lnTo>
                  <a:pt x="21600" y="20220"/>
                </a:lnTo>
                <a:lnTo>
                  <a:pt x="20726" y="14344"/>
                </a:lnTo>
                <a:lnTo>
                  <a:pt x="17512" y="135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558;p40">
            <a:extLst>
              <a:ext uri="{FF2B5EF4-FFF2-40B4-BE49-F238E27FC236}">
                <a16:creationId xmlns:a16="http://schemas.microsoft.com/office/drawing/2014/main" id="{8DC9E4D3-160A-5D44-AA64-ACC476821C5B}"/>
              </a:ext>
            </a:extLst>
          </p:cNvPr>
          <p:cNvSpPr/>
          <p:nvPr/>
        </p:nvSpPr>
        <p:spPr>
          <a:xfrm>
            <a:off x="11165394" y="4070452"/>
            <a:ext cx="349325" cy="34932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665" y="21600"/>
                </a:moveTo>
                <a:lnTo>
                  <a:pt x="8812" y="16319"/>
                </a:lnTo>
                <a:lnTo>
                  <a:pt x="8812" y="18037"/>
                </a:lnTo>
                <a:lnTo>
                  <a:pt x="9034" y="17814"/>
                </a:lnTo>
                <a:lnTo>
                  <a:pt x="9989" y="18864"/>
                </a:lnTo>
                <a:lnTo>
                  <a:pt x="7444" y="21346"/>
                </a:lnTo>
                <a:lnTo>
                  <a:pt x="7444" y="13202"/>
                </a:lnTo>
                <a:lnTo>
                  <a:pt x="13965" y="19119"/>
                </a:lnTo>
                <a:lnTo>
                  <a:pt x="19405" y="2195"/>
                </a:lnTo>
                <a:lnTo>
                  <a:pt x="2481" y="8271"/>
                </a:lnTo>
                <a:lnTo>
                  <a:pt x="6140" y="11770"/>
                </a:lnTo>
                <a:lnTo>
                  <a:pt x="13138" y="6458"/>
                </a:lnTo>
                <a:lnTo>
                  <a:pt x="13965" y="7571"/>
                </a:lnTo>
                <a:lnTo>
                  <a:pt x="6076" y="13615"/>
                </a:lnTo>
                <a:lnTo>
                  <a:pt x="0" y="7698"/>
                </a:lnTo>
                <a:lnTo>
                  <a:pt x="21600" y="0"/>
                </a:lnTo>
                <a:lnTo>
                  <a:pt x="14665" y="2160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2064369-E606-DC4B-B28F-C15A8201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111" y="789277"/>
            <a:ext cx="3772271" cy="251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3E7783BC-C809-F848-A9ED-B17EEB61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91" y="4205857"/>
            <a:ext cx="3882733" cy="19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377;p27">
            <a:extLst>
              <a:ext uri="{FF2B5EF4-FFF2-40B4-BE49-F238E27FC236}">
                <a16:creationId xmlns:a16="http://schemas.microsoft.com/office/drawing/2014/main" id="{BE211B09-E154-2949-8B29-334DD4E22CEC}"/>
              </a:ext>
            </a:extLst>
          </p:cNvPr>
          <p:cNvSpPr txBox="1"/>
          <p:nvPr/>
        </p:nvSpPr>
        <p:spPr>
          <a:xfrm>
            <a:off x="8093394" y="3369673"/>
            <a:ext cx="4026880" cy="33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ctr" anchorCtr="0">
            <a:noAutofit/>
          </a:bodyPr>
          <a:lstStyle/>
          <a:p>
            <a:pPr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Bohn </a:t>
            </a: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et al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 (2018) study domain and station locations.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377;p27">
            <a:extLst>
              <a:ext uri="{FF2B5EF4-FFF2-40B4-BE49-F238E27FC236}">
                <a16:creationId xmlns:a16="http://schemas.microsoft.com/office/drawing/2014/main" id="{199288CD-2569-E64A-BF00-EA8B59E4CC4D}"/>
              </a:ext>
            </a:extLst>
          </p:cNvPr>
          <p:cNvSpPr txBox="1"/>
          <p:nvPr/>
        </p:nvSpPr>
        <p:spPr>
          <a:xfrm>
            <a:off x="8083809" y="6088249"/>
            <a:ext cx="4046051" cy="33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ctr" anchorCtr="0">
            <a:noAutofit/>
          </a:bodyPr>
          <a:lstStyle/>
          <a:p>
            <a:pPr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Two storm event disaggregation types.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A66E92-5AA7-3428-9693-7BF42D4D50AD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26" name="Google Shape;762;p52">
              <a:extLst>
                <a:ext uri="{FF2B5EF4-FFF2-40B4-BE49-F238E27FC236}">
                  <a16:creationId xmlns:a16="http://schemas.microsoft.com/office/drawing/2014/main" id="{FD34FF83-F25B-2F97-E421-727D7022C55D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27" name="Picture 2" descr="Community and Institutional Outreach">
              <a:extLst>
                <a:ext uri="{FF2B5EF4-FFF2-40B4-BE49-F238E27FC236}">
                  <a16:creationId xmlns:a16="http://schemas.microsoft.com/office/drawing/2014/main" id="{6CF3E71F-012A-F4B1-5998-B3F5E1D88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Google Shape;762;p52">
              <a:extLst>
                <a:ext uri="{FF2B5EF4-FFF2-40B4-BE49-F238E27FC236}">
                  <a16:creationId xmlns:a16="http://schemas.microsoft.com/office/drawing/2014/main" id="{6E00388E-072B-05B3-6E09-A436D669EB12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29" name="Google Shape;483;p33">
            <a:extLst>
              <a:ext uri="{FF2B5EF4-FFF2-40B4-BE49-F238E27FC236}">
                <a16:creationId xmlns:a16="http://schemas.microsoft.com/office/drawing/2014/main" id="{621D6FB5-1520-C8BB-ABD4-7F36D895B262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Model Enhancements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4966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372;p27">
            <a:extLst>
              <a:ext uri="{FF2B5EF4-FFF2-40B4-BE49-F238E27FC236}">
                <a16:creationId xmlns:a16="http://schemas.microsoft.com/office/drawing/2014/main" id="{326FD661-1983-B5FC-77EC-CF052633A7E0}"/>
              </a:ext>
            </a:extLst>
          </p:cNvPr>
          <p:cNvSpPr/>
          <p:nvPr/>
        </p:nvSpPr>
        <p:spPr>
          <a:xfrm>
            <a:off x="-22646" y="12809"/>
            <a:ext cx="8012229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51" name="Google Shape;484;p33">
            <a:extLst>
              <a:ext uri="{FF2B5EF4-FFF2-40B4-BE49-F238E27FC236}">
                <a16:creationId xmlns:a16="http://schemas.microsoft.com/office/drawing/2014/main" id="{0D0B7ECC-6B2A-AD48-8D8A-B5E22572C60A}"/>
              </a:ext>
            </a:extLst>
          </p:cNvPr>
          <p:cNvSpPr txBox="1"/>
          <p:nvPr/>
        </p:nvSpPr>
        <p:spPr>
          <a:xfrm>
            <a:off x="304537" y="899706"/>
            <a:ext cx="7321354" cy="478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2000" b="1" dirty="0">
                <a:latin typeface="+mn-lt"/>
                <a:ea typeface="Montserrat"/>
                <a:cs typeface="Montserrat"/>
                <a:sym typeface="Montserrat"/>
              </a:rPr>
              <a:t>More realistic evapotranspiration (ET)</a:t>
            </a:r>
          </a:p>
          <a:p>
            <a:pPr lvl="0">
              <a:lnSpc>
                <a:spcPct val="120000"/>
              </a:lnSpc>
            </a:pPr>
            <a:endParaRPr lang="en-US" sz="800" b="1" dirty="0">
              <a:highlight>
                <a:srgbClr val="FBD47F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Prior VIC studies used a “big-leaf” formation</a:t>
            </a:r>
            <a:br>
              <a:rPr lang="en-US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No bare soil evaporation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</a:t>
            </a:r>
            <a:r>
              <a:rPr lang="en-US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soil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) from inter-canopy spaces. Underestimates ET in southwest landscapes (biases up 10 49%).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We use of a “clumped” canopy approach to account for</a:t>
            </a:r>
            <a:br>
              <a:rPr lang="en-US" b="1" dirty="0"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Transpiration (T) in vegetated fractions (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f</a:t>
            </a:r>
            <a:r>
              <a:rPr lang="en-US" sz="1600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v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) and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</a:t>
            </a:r>
            <a:r>
              <a:rPr lang="en-US" sz="1600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soil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elsewhere (1-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f</a:t>
            </a:r>
            <a:r>
              <a:rPr lang="en-US" sz="1600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V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).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Moderate Resolution Imaging Spectrometer (MODIS) products </a:t>
            </a:r>
            <a:br>
              <a:rPr lang="en-US" b="1" dirty="0"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were used to estimate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f</a:t>
            </a:r>
            <a:r>
              <a:rPr lang="en-US" sz="1600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v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and monthly leaf area index (LAI) values.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Comparisons to eddy covariance tower (ECT) data   </a:t>
            </a:r>
            <a:br>
              <a:rPr lang="en-US" b="1" dirty="0"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revealed significant improvement in estimations of ET (biases &lt; 5%).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84;p33">
            <a:extLst>
              <a:ext uri="{FF2B5EF4-FFF2-40B4-BE49-F238E27FC236}">
                <a16:creationId xmlns:a16="http://schemas.microsoft.com/office/drawing/2014/main" id="{4CFFCDB6-8756-084E-AC30-9DE83E05D0CC}"/>
              </a:ext>
            </a:extLst>
          </p:cNvPr>
          <p:cNvSpPr txBox="1"/>
          <p:nvPr/>
        </p:nvSpPr>
        <p:spPr>
          <a:xfrm>
            <a:off x="450002" y="6134619"/>
            <a:ext cx="7959805" cy="43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Bohn &amp; Vivoni. 2016.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Water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Resour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 Res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doi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: 10.1002/2015WR017934</a:t>
            </a:r>
          </a:p>
          <a:p>
            <a:pPr lvl="0">
              <a:lnSpc>
                <a:spcPct val="12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552;p40">
            <a:extLst>
              <a:ext uri="{FF2B5EF4-FFF2-40B4-BE49-F238E27FC236}">
                <a16:creationId xmlns:a16="http://schemas.microsoft.com/office/drawing/2014/main" id="{640EB23A-D392-1743-87AF-213D572B968F}"/>
              </a:ext>
            </a:extLst>
          </p:cNvPr>
          <p:cNvSpPr/>
          <p:nvPr/>
        </p:nvSpPr>
        <p:spPr>
          <a:xfrm>
            <a:off x="9816682" y="1277927"/>
            <a:ext cx="349325" cy="35796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803" y="0"/>
                </a:moveTo>
                <a:cubicBezTo>
                  <a:pt x="3918" y="0"/>
                  <a:pt x="0" y="3922"/>
                  <a:pt x="0" y="8812"/>
                </a:cubicBezTo>
                <a:cubicBezTo>
                  <a:pt x="0" y="13702"/>
                  <a:pt x="3918" y="17601"/>
                  <a:pt x="8803" y="17601"/>
                </a:cubicBezTo>
                <a:cubicBezTo>
                  <a:pt x="13687" y="17601"/>
                  <a:pt x="17605" y="13702"/>
                  <a:pt x="17605" y="8812"/>
                </a:cubicBezTo>
                <a:cubicBezTo>
                  <a:pt x="17605" y="3922"/>
                  <a:pt x="13687" y="0"/>
                  <a:pt x="8803" y="0"/>
                </a:cubicBezTo>
                <a:close/>
                <a:moveTo>
                  <a:pt x="8803" y="1341"/>
                </a:moveTo>
                <a:cubicBezTo>
                  <a:pt x="12936" y="1341"/>
                  <a:pt x="16242" y="4675"/>
                  <a:pt x="16242" y="8812"/>
                </a:cubicBezTo>
                <a:cubicBezTo>
                  <a:pt x="16242" y="12950"/>
                  <a:pt x="12936" y="16260"/>
                  <a:pt x="8803" y="16260"/>
                </a:cubicBezTo>
                <a:cubicBezTo>
                  <a:pt x="4670" y="16260"/>
                  <a:pt x="1340" y="12950"/>
                  <a:pt x="1340" y="8812"/>
                </a:cubicBezTo>
                <a:cubicBezTo>
                  <a:pt x="1340" y="4675"/>
                  <a:pt x="4670" y="1341"/>
                  <a:pt x="8803" y="1341"/>
                </a:cubicBezTo>
                <a:close/>
                <a:moveTo>
                  <a:pt x="4832" y="4957"/>
                </a:moveTo>
                <a:cubicBezTo>
                  <a:pt x="2760" y="7068"/>
                  <a:pt x="2760" y="10532"/>
                  <a:pt x="4832" y="12644"/>
                </a:cubicBezTo>
                <a:lnTo>
                  <a:pt x="5741" y="11710"/>
                </a:lnTo>
                <a:cubicBezTo>
                  <a:pt x="4195" y="10071"/>
                  <a:pt x="4195" y="7491"/>
                  <a:pt x="5741" y="5915"/>
                </a:cubicBezTo>
                <a:lnTo>
                  <a:pt x="4832" y="4957"/>
                </a:lnTo>
                <a:close/>
                <a:moveTo>
                  <a:pt x="17294" y="14344"/>
                </a:moveTo>
                <a:lnTo>
                  <a:pt x="16361" y="15302"/>
                </a:lnTo>
                <a:lnTo>
                  <a:pt x="20021" y="19110"/>
                </a:lnTo>
                <a:cubicBezTo>
                  <a:pt x="20147" y="19235"/>
                  <a:pt x="20213" y="19345"/>
                  <a:pt x="20213" y="19565"/>
                </a:cubicBezTo>
                <a:cubicBezTo>
                  <a:pt x="20213" y="19753"/>
                  <a:pt x="20147" y="19918"/>
                  <a:pt x="20021" y="20043"/>
                </a:cubicBezTo>
                <a:cubicBezTo>
                  <a:pt x="19739" y="20326"/>
                  <a:pt x="19339" y="20326"/>
                  <a:pt x="19088" y="20043"/>
                </a:cubicBezTo>
                <a:lnTo>
                  <a:pt x="15285" y="16380"/>
                </a:lnTo>
                <a:lnTo>
                  <a:pt x="14328" y="17337"/>
                </a:lnTo>
                <a:lnTo>
                  <a:pt x="18108" y="20977"/>
                </a:lnTo>
                <a:cubicBezTo>
                  <a:pt x="18515" y="21385"/>
                  <a:pt x="19010" y="21600"/>
                  <a:pt x="19543" y="21600"/>
                </a:cubicBezTo>
                <a:cubicBezTo>
                  <a:pt x="20075" y="21600"/>
                  <a:pt x="20547" y="21385"/>
                  <a:pt x="20954" y="20977"/>
                </a:cubicBezTo>
                <a:cubicBezTo>
                  <a:pt x="21361" y="20664"/>
                  <a:pt x="21600" y="20098"/>
                  <a:pt x="21600" y="19565"/>
                </a:cubicBezTo>
                <a:cubicBezTo>
                  <a:pt x="21600" y="19031"/>
                  <a:pt x="21361" y="18528"/>
                  <a:pt x="20954" y="18152"/>
                </a:cubicBezTo>
                <a:lnTo>
                  <a:pt x="17294" y="143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553;p40">
            <a:extLst>
              <a:ext uri="{FF2B5EF4-FFF2-40B4-BE49-F238E27FC236}">
                <a16:creationId xmlns:a16="http://schemas.microsoft.com/office/drawing/2014/main" id="{9386F08D-3021-E844-823F-FC8A493B45F5}"/>
              </a:ext>
            </a:extLst>
          </p:cNvPr>
          <p:cNvSpPr/>
          <p:nvPr/>
        </p:nvSpPr>
        <p:spPr>
          <a:xfrm>
            <a:off x="9378099" y="1788943"/>
            <a:ext cx="1226481" cy="4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16" tIns="67716" rIns="67716" bIns="67716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" sz="13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goes here</a:t>
            </a:r>
            <a:endParaRPr sz="1333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555;p40">
            <a:extLst>
              <a:ext uri="{FF2B5EF4-FFF2-40B4-BE49-F238E27FC236}">
                <a16:creationId xmlns:a16="http://schemas.microsoft.com/office/drawing/2014/main" id="{B345F0F2-2D99-C84C-ABFD-1DDD3C3EE021}"/>
              </a:ext>
            </a:extLst>
          </p:cNvPr>
          <p:cNvSpPr/>
          <p:nvPr/>
        </p:nvSpPr>
        <p:spPr>
          <a:xfrm>
            <a:off x="10558041" y="4568628"/>
            <a:ext cx="1408433" cy="42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16" tIns="67716" rIns="67716" bIns="67716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en" sz="13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 goes here</a:t>
            </a:r>
            <a:endParaRPr sz="1333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sz="1333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557;p40">
            <a:extLst>
              <a:ext uri="{FF2B5EF4-FFF2-40B4-BE49-F238E27FC236}">
                <a16:creationId xmlns:a16="http://schemas.microsoft.com/office/drawing/2014/main" id="{D6B7320F-7DBD-674D-98D2-B8CF410706F6}"/>
              </a:ext>
            </a:extLst>
          </p:cNvPr>
          <p:cNvSpPr/>
          <p:nvPr/>
        </p:nvSpPr>
        <p:spPr>
          <a:xfrm>
            <a:off x="12806799" y="1104108"/>
            <a:ext cx="349325" cy="35601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988" y="0"/>
                </a:moveTo>
                <a:cubicBezTo>
                  <a:pt x="4672" y="0"/>
                  <a:pt x="2032" y="2699"/>
                  <a:pt x="2032" y="6066"/>
                </a:cubicBezTo>
                <a:cubicBezTo>
                  <a:pt x="2032" y="9433"/>
                  <a:pt x="4672" y="12156"/>
                  <a:pt x="7988" y="12156"/>
                </a:cubicBezTo>
                <a:cubicBezTo>
                  <a:pt x="11304" y="12156"/>
                  <a:pt x="13967" y="9433"/>
                  <a:pt x="13967" y="6066"/>
                </a:cubicBezTo>
                <a:cubicBezTo>
                  <a:pt x="13967" y="2699"/>
                  <a:pt x="11304" y="0"/>
                  <a:pt x="7988" y="0"/>
                </a:cubicBezTo>
                <a:close/>
                <a:moveTo>
                  <a:pt x="7988" y="1356"/>
                </a:moveTo>
                <a:cubicBezTo>
                  <a:pt x="10597" y="1356"/>
                  <a:pt x="12643" y="3447"/>
                  <a:pt x="12643" y="6066"/>
                </a:cubicBezTo>
                <a:cubicBezTo>
                  <a:pt x="12643" y="8685"/>
                  <a:pt x="10567" y="10776"/>
                  <a:pt x="7988" y="10776"/>
                </a:cubicBezTo>
                <a:cubicBezTo>
                  <a:pt x="5378" y="10776"/>
                  <a:pt x="3356" y="8685"/>
                  <a:pt x="3356" y="6066"/>
                </a:cubicBezTo>
                <a:cubicBezTo>
                  <a:pt x="3356" y="3447"/>
                  <a:pt x="5409" y="1356"/>
                  <a:pt x="7988" y="1356"/>
                </a:cubicBezTo>
                <a:close/>
                <a:moveTo>
                  <a:pt x="15361" y="2736"/>
                </a:moveTo>
                <a:lnTo>
                  <a:pt x="15361" y="4068"/>
                </a:lnTo>
                <a:cubicBezTo>
                  <a:pt x="17260" y="4068"/>
                  <a:pt x="18717" y="5526"/>
                  <a:pt x="18717" y="7422"/>
                </a:cubicBezTo>
                <a:cubicBezTo>
                  <a:pt x="18717" y="9287"/>
                  <a:pt x="17260" y="10776"/>
                  <a:pt x="15361" y="10776"/>
                </a:cubicBezTo>
                <a:lnTo>
                  <a:pt x="15361" y="12156"/>
                </a:lnTo>
                <a:cubicBezTo>
                  <a:pt x="18007" y="12156"/>
                  <a:pt x="20088" y="10033"/>
                  <a:pt x="20088" y="7422"/>
                </a:cubicBezTo>
                <a:cubicBezTo>
                  <a:pt x="20088" y="4780"/>
                  <a:pt x="18007" y="2736"/>
                  <a:pt x="15361" y="2736"/>
                </a:cubicBezTo>
                <a:close/>
                <a:moveTo>
                  <a:pt x="3923" y="13559"/>
                </a:moveTo>
                <a:lnTo>
                  <a:pt x="804" y="14630"/>
                </a:lnTo>
                <a:lnTo>
                  <a:pt x="0" y="21600"/>
                </a:lnTo>
                <a:lnTo>
                  <a:pt x="16141" y="21600"/>
                </a:lnTo>
                <a:lnTo>
                  <a:pt x="15337" y="14630"/>
                </a:lnTo>
                <a:lnTo>
                  <a:pt x="12194" y="13559"/>
                </a:lnTo>
                <a:lnTo>
                  <a:pt x="11793" y="14892"/>
                </a:lnTo>
                <a:lnTo>
                  <a:pt x="14132" y="15629"/>
                </a:lnTo>
                <a:lnTo>
                  <a:pt x="14676" y="20268"/>
                </a:lnTo>
                <a:lnTo>
                  <a:pt x="1442" y="20268"/>
                </a:lnTo>
                <a:lnTo>
                  <a:pt x="2009" y="15629"/>
                </a:lnTo>
                <a:lnTo>
                  <a:pt x="4325" y="14892"/>
                </a:lnTo>
                <a:lnTo>
                  <a:pt x="3923" y="13559"/>
                </a:lnTo>
                <a:close/>
                <a:moveTo>
                  <a:pt x="17512" y="13559"/>
                </a:moveTo>
                <a:lnTo>
                  <a:pt x="17275" y="14820"/>
                </a:lnTo>
                <a:lnTo>
                  <a:pt x="19497" y="15439"/>
                </a:lnTo>
                <a:lnTo>
                  <a:pt x="19969" y="18888"/>
                </a:lnTo>
                <a:lnTo>
                  <a:pt x="17393" y="18888"/>
                </a:lnTo>
                <a:lnTo>
                  <a:pt x="17393" y="20220"/>
                </a:lnTo>
                <a:lnTo>
                  <a:pt x="21600" y="20220"/>
                </a:lnTo>
                <a:lnTo>
                  <a:pt x="20726" y="14344"/>
                </a:lnTo>
                <a:lnTo>
                  <a:pt x="17512" y="135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558;p40">
            <a:extLst>
              <a:ext uri="{FF2B5EF4-FFF2-40B4-BE49-F238E27FC236}">
                <a16:creationId xmlns:a16="http://schemas.microsoft.com/office/drawing/2014/main" id="{8DC9E4D3-160A-5D44-AA64-ACC476821C5B}"/>
              </a:ext>
            </a:extLst>
          </p:cNvPr>
          <p:cNvSpPr/>
          <p:nvPr/>
        </p:nvSpPr>
        <p:spPr>
          <a:xfrm>
            <a:off x="11165394" y="4070452"/>
            <a:ext cx="349325" cy="34932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665" y="21600"/>
                </a:moveTo>
                <a:lnTo>
                  <a:pt x="8812" y="16319"/>
                </a:lnTo>
                <a:lnTo>
                  <a:pt x="8812" y="18037"/>
                </a:lnTo>
                <a:lnTo>
                  <a:pt x="9034" y="17814"/>
                </a:lnTo>
                <a:lnTo>
                  <a:pt x="9989" y="18864"/>
                </a:lnTo>
                <a:lnTo>
                  <a:pt x="7444" y="21346"/>
                </a:lnTo>
                <a:lnTo>
                  <a:pt x="7444" y="13202"/>
                </a:lnTo>
                <a:lnTo>
                  <a:pt x="13965" y="19119"/>
                </a:lnTo>
                <a:lnTo>
                  <a:pt x="19405" y="2195"/>
                </a:lnTo>
                <a:lnTo>
                  <a:pt x="2481" y="8271"/>
                </a:lnTo>
                <a:lnTo>
                  <a:pt x="6140" y="11770"/>
                </a:lnTo>
                <a:lnTo>
                  <a:pt x="13138" y="6458"/>
                </a:lnTo>
                <a:lnTo>
                  <a:pt x="13965" y="7571"/>
                </a:lnTo>
                <a:lnTo>
                  <a:pt x="6076" y="13615"/>
                </a:lnTo>
                <a:lnTo>
                  <a:pt x="0" y="7698"/>
                </a:lnTo>
                <a:lnTo>
                  <a:pt x="21600" y="0"/>
                </a:lnTo>
                <a:lnTo>
                  <a:pt x="14665" y="2160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Google Shape;377;p27">
            <a:extLst>
              <a:ext uri="{FF2B5EF4-FFF2-40B4-BE49-F238E27FC236}">
                <a16:creationId xmlns:a16="http://schemas.microsoft.com/office/drawing/2014/main" id="{BE211B09-E154-2949-8B29-334DD4E22CEC}"/>
              </a:ext>
            </a:extLst>
          </p:cNvPr>
          <p:cNvSpPr txBox="1"/>
          <p:nvPr/>
        </p:nvSpPr>
        <p:spPr>
          <a:xfrm>
            <a:off x="8042512" y="3618564"/>
            <a:ext cx="4026880" cy="33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ctr" anchorCtr="0">
            <a:noAutofit/>
          </a:bodyPr>
          <a:lstStyle/>
          <a:p>
            <a:pPr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North American Monsoon (NAM) study region showing elevation (left), land cover and EC tower locations (right)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377;p27">
            <a:extLst>
              <a:ext uri="{FF2B5EF4-FFF2-40B4-BE49-F238E27FC236}">
                <a16:creationId xmlns:a16="http://schemas.microsoft.com/office/drawing/2014/main" id="{199288CD-2569-E64A-BF00-EA8B59E4CC4D}"/>
              </a:ext>
            </a:extLst>
          </p:cNvPr>
          <p:cNvSpPr txBox="1"/>
          <p:nvPr/>
        </p:nvSpPr>
        <p:spPr>
          <a:xfrm>
            <a:off x="8092907" y="6254489"/>
            <a:ext cx="4046051" cy="33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ctr" anchorCtr="0">
            <a:noAutofit/>
          </a:bodyPr>
          <a:lstStyle/>
          <a:p>
            <a:pPr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Two canopy schemes for evapotranspiration.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199B0B-773D-F146-8C38-04C49E989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16" y="4427439"/>
            <a:ext cx="3450472" cy="1883383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B249615-263C-8142-B3E1-15D6E444E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906" y="733173"/>
            <a:ext cx="3791381" cy="26054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F0C7070-B8C6-ECBC-EE14-53A6D921DA1D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21" name="Google Shape;762;p52">
              <a:extLst>
                <a:ext uri="{FF2B5EF4-FFF2-40B4-BE49-F238E27FC236}">
                  <a16:creationId xmlns:a16="http://schemas.microsoft.com/office/drawing/2014/main" id="{864E9672-99FD-A755-ABCB-49CA48ED49C9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22" name="Picture 2" descr="Community and Institutional Outreach">
              <a:extLst>
                <a:ext uri="{FF2B5EF4-FFF2-40B4-BE49-F238E27FC236}">
                  <a16:creationId xmlns:a16="http://schemas.microsoft.com/office/drawing/2014/main" id="{0C01071E-FCB3-FADA-96DF-E5A5C24A9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762;p52">
              <a:extLst>
                <a:ext uri="{FF2B5EF4-FFF2-40B4-BE49-F238E27FC236}">
                  <a16:creationId xmlns:a16="http://schemas.microsoft.com/office/drawing/2014/main" id="{C1E64EDD-7660-BA82-9B00-BE8E2666E24F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27" name="Google Shape;483;p33">
            <a:extLst>
              <a:ext uri="{FF2B5EF4-FFF2-40B4-BE49-F238E27FC236}">
                <a16:creationId xmlns:a16="http://schemas.microsoft.com/office/drawing/2014/main" id="{037F5794-F0E9-2819-18C1-07909C8F472C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Model Enhancements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2079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72;p27">
            <a:extLst>
              <a:ext uri="{FF2B5EF4-FFF2-40B4-BE49-F238E27FC236}">
                <a16:creationId xmlns:a16="http://schemas.microsoft.com/office/drawing/2014/main" id="{097DF1A4-1C51-9F4B-BFA0-85791A04825F}"/>
              </a:ext>
            </a:extLst>
          </p:cNvPr>
          <p:cNvSpPr/>
          <p:nvPr/>
        </p:nvSpPr>
        <p:spPr>
          <a:xfrm>
            <a:off x="479875" y="893"/>
            <a:ext cx="11708951" cy="686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53CD5F-E052-594F-A8DF-D2665091D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62" y="1127908"/>
            <a:ext cx="11032500" cy="52834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EB5A7D-172B-2840-BABE-F37EA7B38A10}"/>
              </a:ext>
            </a:extLst>
          </p:cNvPr>
          <p:cNvSpPr/>
          <p:nvPr/>
        </p:nvSpPr>
        <p:spPr>
          <a:xfrm>
            <a:off x="1723491" y="2214606"/>
            <a:ext cx="9887137" cy="10888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BC521F-3B3D-3544-88BB-077FB8788AD0}"/>
              </a:ext>
            </a:extLst>
          </p:cNvPr>
          <p:cNvSpPr/>
          <p:nvPr/>
        </p:nvSpPr>
        <p:spPr>
          <a:xfrm>
            <a:off x="1723491" y="5345872"/>
            <a:ext cx="9887153" cy="9469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323348-99E5-ECCA-7F4B-678276BD5FDD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13" name="Google Shape;762;p52">
              <a:extLst>
                <a:ext uri="{FF2B5EF4-FFF2-40B4-BE49-F238E27FC236}">
                  <a16:creationId xmlns:a16="http://schemas.microsoft.com/office/drawing/2014/main" id="{E24C53DD-73D4-0035-5EF9-529ADD0DD056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14" name="Picture 2" descr="Community and Institutional Outreach">
              <a:extLst>
                <a:ext uri="{FF2B5EF4-FFF2-40B4-BE49-F238E27FC236}">
                  <a16:creationId xmlns:a16="http://schemas.microsoft.com/office/drawing/2014/main" id="{C5FF38F4-81D9-C7BA-A4BE-F7DDA3C25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Google Shape;762;p52">
              <a:extLst>
                <a:ext uri="{FF2B5EF4-FFF2-40B4-BE49-F238E27FC236}">
                  <a16:creationId xmlns:a16="http://schemas.microsoft.com/office/drawing/2014/main" id="{028CDBCC-78DB-7A84-A410-CC4A4FFF5757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16" name="Google Shape;483;p33">
            <a:extLst>
              <a:ext uri="{FF2B5EF4-FFF2-40B4-BE49-F238E27FC236}">
                <a16:creationId xmlns:a16="http://schemas.microsoft.com/office/drawing/2014/main" id="{FA6496CB-A4D2-217D-CDB4-F2784F933133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Model Enhancements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22" name="Google Shape;484;p33">
            <a:extLst>
              <a:ext uri="{FF2B5EF4-FFF2-40B4-BE49-F238E27FC236}">
                <a16:creationId xmlns:a16="http://schemas.microsoft.com/office/drawing/2014/main" id="{402C1499-9AA4-3205-651A-B01B9003BD60}"/>
              </a:ext>
            </a:extLst>
          </p:cNvPr>
          <p:cNvSpPr txBox="1"/>
          <p:nvPr/>
        </p:nvSpPr>
        <p:spPr>
          <a:xfrm>
            <a:off x="0" y="692972"/>
            <a:ext cx="12188825" cy="56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  <a:ea typeface="Montserrat"/>
                <a:cs typeface="Montserrat"/>
                <a:sym typeface="Montserrat"/>
              </a:rPr>
              <a:t>Parameters were updated using remote-sensing products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(see next slide for more info)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484;p33">
            <a:extLst>
              <a:ext uri="{FF2B5EF4-FFF2-40B4-BE49-F238E27FC236}">
                <a16:creationId xmlns:a16="http://schemas.microsoft.com/office/drawing/2014/main" id="{A6094E1F-DD26-1222-8AE6-760BDB21DE21}"/>
              </a:ext>
            </a:extLst>
          </p:cNvPr>
          <p:cNvSpPr txBox="1"/>
          <p:nvPr/>
        </p:nvSpPr>
        <p:spPr>
          <a:xfrm>
            <a:off x="205698" y="6354933"/>
            <a:ext cx="11983127" cy="43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Red box highlights selected products.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Table from: Bohn &amp; Vivoni. 2019.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Nature Sci. Data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doi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: 10.1038/s41596-019-0150-2</a:t>
            </a:r>
          </a:p>
          <a:p>
            <a:pPr lvl="0">
              <a:lnSpc>
                <a:spcPct val="12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95265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72;p27">
            <a:extLst>
              <a:ext uri="{FF2B5EF4-FFF2-40B4-BE49-F238E27FC236}">
                <a16:creationId xmlns:a16="http://schemas.microsoft.com/office/drawing/2014/main" id="{7D72AF5C-5163-6FF3-F7A2-B9C40FD61691}"/>
              </a:ext>
            </a:extLst>
          </p:cNvPr>
          <p:cNvSpPr/>
          <p:nvPr/>
        </p:nvSpPr>
        <p:spPr>
          <a:xfrm>
            <a:off x="-22645" y="12809"/>
            <a:ext cx="5010857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51" name="Google Shape;484;p33">
            <a:extLst>
              <a:ext uri="{FF2B5EF4-FFF2-40B4-BE49-F238E27FC236}">
                <a16:creationId xmlns:a16="http://schemas.microsoft.com/office/drawing/2014/main" id="{0D0B7ECC-6B2A-AD48-8D8A-B5E22572C60A}"/>
              </a:ext>
            </a:extLst>
          </p:cNvPr>
          <p:cNvSpPr txBox="1"/>
          <p:nvPr/>
        </p:nvSpPr>
        <p:spPr>
          <a:xfrm>
            <a:off x="-172850" y="1001226"/>
            <a:ext cx="5128671" cy="493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300492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Updated land cover classifications to include 2011 maps from:</a:t>
            </a:r>
            <a:br>
              <a:rPr lang="en-US" sz="2000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latin typeface="+mn-lt"/>
                <a:ea typeface="Montserrat"/>
                <a:cs typeface="Montserrat"/>
                <a:sym typeface="Montserrat"/>
              </a:rPr>
              <a:t>-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National Land Cover Datasets (NLCD) for US.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- Instituto Nacional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Estadística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Geografía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(INEGI) for Mexico.</a:t>
            </a:r>
          </a:p>
          <a:p>
            <a:pPr marL="609448" indent="-300492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00492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Moderate Resolution Imaging Spectroradiometer (MODIS)</a:t>
            </a:r>
            <a:br>
              <a:rPr lang="en-US" sz="2000" b="1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Used to derive monthly-varying: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- Leaf Area Index (LAI),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- Normalized Difference Vegetation - (NDVI), and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Albedo.</a:t>
            </a:r>
          </a:p>
        </p:txBody>
      </p:sp>
      <p:sp>
        <p:nvSpPr>
          <p:cNvPr id="10" name="Google Shape;484;p33">
            <a:extLst>
              <a:ext uri="{FF2B5EF4-FFF2-40B4-BE49-F238E27FC236}">
                <a16:creationId xmlns:a16="http://schemas.microsoft.com/office/drawing/2014/main" id="{4CFFCDB6-8756-084E-AC30-9DE83E05D0CC}"/>
              </a:ext>
            </a:extLst>
          </p:cNvPr>
          <p:cNvSpPr txBox="1"/>
          <p:nvPr/>
        </p:nvSpPr>
        <p:spPr>
          <a:xfrm>
            <a:off x="116543" y="6035684"/>
            <a:ext cx="4526712" cy="80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Bohn &amp; Vivoni. 2019.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Nature Sci. Data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doi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: 10.1038/s41597-019-0150-2</a:t>
            </a:r>
          </a:p>
        </p:txBody>
      </p:sp>
      <p:sp>
        <p:nvSpPr>
          <p:cNvPr id="17" name="Google Shape;557;p40">
            <a:extLst>
              <a:ext uri="{FF2B5EF4-FFF2-40B4-BE49-F238E27FC236}">
                <a16:creationId xmlns:a16="http://schemas.microsoft.com/office/drawing/2014/main" id="{D6B7320F-7DBD-674D-98D2-B8CF410706F6}"/>
              </a:ext>
            </a:extLst>
          </p:cNvPr>
          <p:cNvSpPr/>
          <p:nvPr/>
        </p:nvSpPr>
        <p:spPr>
          <a:xfrm>
            <a:off x="12806799" y="1104108"/>
            <a:ext cx="349325" cy="35601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988" y="0"/>
                </a:moveTo>
                <a:cubicBezTo>
                  <a:pt x="4672" y="0"/>
                  <a:pt x="2032" y="2699"/>
                  <a:pt x="2032" y="6066"/>
                </a:cubicBezTo>
                <a:cubicBezTo>
                  <a:pt x="2032" y="9433"/>
                  <a:pt x="4672" y="12156"/>
                  <a:pt x="7988" y="12156"/>
                </a:cubicBezTo>
                <a:cubicBezTo>
                  <a:pt x="11304" y="12156"/>
                  <a:pt x="13967" y="9433"/>
                  <a:pt x="13967" y="6066"/>
                </a:cubicBezTo>
                <a:cubicBezTo>
                  <a:pt x="13967" y="2699"/>
                  <a:pt x="11304" y="0"/>
                  <a:pt x="7988" y="0"/>
                </a:cubicBezTo>
                <a:close/>
                <a:moveTo>
                  <a:pt x="7988" y="1356"/>
                </a:moveTo>
                <a:cubicBezTo>
                  <a:pt x="10597" y="1356"/>
                  <a:pt x="12643" y="3447"/>
                  <a:pt x="12643" y="6066"/>
                </a:cubicBezTo>
                <a:cubicBezTo>
                  <a:pt x="12643" y="8685"/>
                  <a:pt x="10567" y="10776"/>
                  <a:pt x="7988" y="10776"/>
                </a:cubicBezTo>
                <a:cubicBezTo>
                  <a:pt x="5378" y="10776"/>
                  <a:pt x="3356" y="8685"/>
                  <a:pt x="3356" y="6066"/>
                </a:cubicBezTo>
                <a:cubicBezTo>
                  <a:pt x="3356" y="3447"/>
                  <a:pt x="5409" y="1356"/>
                  <a:pt x="7988" y="1356"/>
                </a:cubicBezTo>
                <a:close/>
                <a:moveTo>
                  <a:pt x="15361" y="2736"/>
                </a:moveTo>
                <a:lnTo>
                  <a:pt x="15361" y="4068"/>
                </a:lnTo>
                <a:cubicBezTo>
                  <a:pt x="17260" y="4068"/>
                  <a:pt x="18717" y="5526"/>
                  <a:pt x="18717" y="7422"/>
                </a:cubicBezTo>
                <a:cubicBezTo>
                  <a:pt x="18717" y="9287"/>
                  <a:pt x="17260" y="10776"/>
                  <a:pt x="15361" y="10776"/>
                </a:cubicBezTo>
                <a:lnTo>
                  <a:pt x="15361" y="12156"/>
                </a:lnTo>
                <a:cubicBezTo>
                  <a:pt x="18007" y="12156"/>
                  <a:pt x="20088" y="10033"/>
                  <a:pt x="20088" y="7422"/>
                </a:cubicBezTo>
                <a:cubicBezTo>
                  <a:pt x="20088" y="4780"/>
                  <a:pt x="18007" y="2736"/>
                  <a:pt x="15361" y="2736"/>
                </a:cubicBezTo>
                <a:close/>
                <a:moveTo>
                  <a:pt x="3923" y="13559"/>
                </a:moveTo>
                <a:lnTo>
                  <a:pt x="804" y="14630"/>
                </a:lnTo>
                <a:lnTo>
                  <a:pt x="0" y="21600"/>
                </a:lnTo>
                <a:lnTo>
                  <a:pt x="16141" y="21600"/>
                </a:lnTo>
                <a:lnTo>
                  <a:pt x="15337" y="14630"/>
                </a:lnTo>
                <a:lnTo>
                  <a:pt x="12194" y="13559"/>
                </a:lnTo>
                <a:lnTo>
                  <a:pt x="11793" y="14892"/>
                </a:lnTo>
                <a:lnTo>
                  <a:pt x="14132" y="15629"/>
                </a:lnTo>
                <a:lnTo>
                  <a:pt x="14676" y="20268"/>
                </a:lnTo>
                <a:lnTo>
                  <a:pt x="1442" y="20268"/>
                </a:lnTo>
                <a:lnTo>
                  <a:pt x="2009" y="15629"/>
                </a:lnTo>
                <a:lnTo>
                  <a:pt x="4325" y="14892"/>
                </a:lnTo>
                <a:lnTo>
                  <a:pt x="3923" y="13559"/>
                </a:lnTo>
                <a:close/>
                <a:moveTo>
                  <a:pt x="17512" y="13559"/>
                </a:moveTo>
                <a:lnTo>
                  <a:pt x="17275" y="14820"/>
                </a:lnTo>
                <a:lnTo>
                  <a:pt x="19497" y="15439"/>
                </a:lnTo>
                <a:lnTo>
                  <a:pt x="19969" y="18888"/>
                </a:lnTo>
                <a:lnTo>
                  <a:pt x="17393" y="18888"/>
                </a:lnTo>
                <a:lnTo>
                  <a:pt x="17393" y="20220"/>
                </a:lnTo>
                <a:lnTo>
                  <a:pt x="21600" y="20220"/>
                </a:lnTo>
                <a:lnTo>
                  <a:pt x="20726" y="14344"/>
                </a:lnTo>
                <a:lnTo>
                  <a:pt x="17512" y="135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933">
              <a:solidFill>
                <a:srgbClr val="8B8C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" name="Google Shape;377;p27">
            <a:extLst>
              <a:ext uri="{FF2B5EF4-FFF2-40B4-BE49-F238E27FC236}">
                <a16:creationId xmlns:a16="http://schemas.microsoft.com/office/drawing/2014/main" id="{199288CD-2569-E64A-BF00-EA8B59E4CC4D}"/>
              </a:ext>
            </a:extLst>
          </p:cNvPr>
          <p:cNvSpPr txBox="1"/>
          <p:nvPr/>
        </p:nvSpPr>
        <p:spPr>
          <a:xfrm>
            <a:off x="4894848" y="5594159"/>
            <a:ext cx="7435449" cy="33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ctr" anchorCtr="0">
            <a:noAutofit/>
          </a:bodyPr>
          <a:lstStyle/>
          <a:p>
            <a:pPr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Example process flow for monthly Leaf Area Index (LAI) parameter estimation.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3074" name="Picture 2" descr="Fig. 1">
            <a:extLst>
              <a:ext uri="{FF2B5EF4-FFF2-40B4-BE49-F238E27FC236}">
                <a16:creationId xmlns:a16="http://schemas.microsoft.com/office/drawing/2014/main" id="{4778FB66-973D-3C47-80ED-A7C2D1D1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17" y="1813068"/>
            <a:ext cx="6737853" cy="36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D9DE0E1-E2C9-667D-A823-8DC626FC56EE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13" name="Google Shape;762;p52">
              <a:extLst>
                <a:ext uri="{FF2B5EF4-FFF2-40B4-BE49-F238E27FC236}">
                  <a16:creationId xmlns:a16="http://schemas.microsoft.com/office/drawing/2014/main" id="{22DF6E4A-BB5D-1BFD-D7DD-48263AC8FCDF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14" name="Picture 2" descr="Community and Institutional Outreach">
              <a:extLst>
                <a:ext uri="{FF2B5EF4-FFF2-40B4-BE49-F238E27FC236}">
                  <a16:creationId xmlns:a16="http://schemas.microsoft.com/office/drawing/2014/main" id="{4D4662D5-7E21-CB57-D1D6-5C3A43A39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Google Shape;762;p52">
              <a:extLst>
                <a:ext uri="{FF2B5EF4-FFF2-40B4-BE49-F238E27FC236}">
                  <a16:creationId xmlns:a16="http://schemas.microsoft.com/office/drawing/2014/main" id="{690AD737-C484-A103-BC51-8ED9A5D73BB8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16" name="Google Shape;483;p33">
            <a:extLst>
              <a:ext uri="{FF2B5EF4-FFF2-40B4-BE49-F238E27FC236}">
                <a16:creationId xmlns:a16="http://schemas.microsoft.com/office/drawing/2014/main" id="{A219294E-7E51-84F7-D449-B5B3EC52998F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Model Enhancements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45018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82DA6D-AE9A-B749-AF9E-DAB9D18B7121}"/>
              </a:ext>
            </a:extLst>
          </p:cNvPr>
          <p:cNvSpPr/>
          <p:nvPr/>
        </p:nvSpPr>
        <p:spPr>
          <a:xfrm>
            <a:off x="0" y="893"/>
            <a:ext cx="4103162" cy="6856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valley, nature, canyon, mountain&#10;&#10;Description automatically generated">
            <a:extLst>
              <a:ext uri="{FF2B5EF4-FFF2-40B4-BE49-F238E27FC236}">
                <a16:creationId xmlns:a16="http://schemas.microsoft.com/office/drawing/2014/main" id="{00BAA5BD-62ED-0A4F-863F-77CFD0722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6000"/>
          </a:blip>
          <a:srcRect l="26612" r="39724"/>
          <a:stretch/>
        </p:blipFill>
        <p:spPr>
          <a:xfrm>
            <a:off x="0" y="-8306"/>
            <a:ext cx="4103162" cy="6856214"/>
          </a:xfrm>
          <a:prstGeom prst="rect">
            <a:avLst/>
          </a:prstGeom>
        </p:spPr>
      </p:pic>
      <p:sp>
        <p:nvSpPr>
          <p:cNvPr id="762" name="Google Shape;762;p52"/>
          <p:cNvSpPr/>
          <p:nvPr/>
        </p:nvSpPr>
        <p:spPr>
          <a:xfrm rot="-5400000">
            <a:off x="3512418" y="114851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3" name="Google Shape;763;p52"/>
          <p:cNvSpPr/>
          <p:nvPr/>
        </p:nvSpPr>
        <p:spPr>
          <a:xfrm rot="-5400000">
            <a:off x="3565737" y="5930136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6" name="Google Shape;766;p52"/>
          <p:cNvSpPr txBox="1"/>
          <p:nvPr/>
        </p:nvSpPr>
        <p:spPr>
          <a:xfrm>
            <a:off x="6477692" y="2669715"/>
            <a:ext cx="4393508" cy="1394120"/>
          </a:xfrm>
          <a:prstGeom prst="rect">
            <a:avLst/>
          </a:prstGeom>
          <a:solidFill>
            <a:srgbClr val="002060"/>
          </a:solidFill>
          <a:ln w="31750" cmpd="dbl">
            <a:solidFill>
              <a:schemeClr val="bg1"/>
            </a:solidFill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Background and Objectives</a:t>
            </a:r>
            <a:endParaRPr sz="4000" b="1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0499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372;p27">
            <a:extLst>
              <a:ext uri="{FF2B5EF4-FFF2-40B4-BE49-F238E27FC236}">
                <a16:creationId xmlns:a16="http://schemas.microsoft.com/office/drawing/2014/main" id="{19E68F75-2C7F-F19C-3631-638B6924D0D1}"/>
              </a:ext>
            </a:extLst>
          </p:cNvPr>
          <p:cNvSpPr/>
          <p:nvPr/>
        </p:nvSpPr>
        <p:spPr>
          <a:xfrm>
            <a:off x="-22645" y="12809"/>
            <a:ext cx="7860518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D3B850B-5F20-035C-5E91-284F3AAC42C9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D4ECA2B4-CFD0-7407-2785-A4DA0CC65868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98A222DE-2F0E-41F4-D4D6-C1FB7810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0C843F50-1949-602B-F54F-902F516436BD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0FD900-A45C-D04D-8727-62AFA61E9CCE}"/>
              </a:ext>
            </a:extLst>
          </p:cNvPr>
          <p:cNvGrpSpPr/>
          <p:nvPr/>
        </p:nvGrpSpPr>
        <p:grpSpPr>
          <a:xfrm>
            <a:off x="7947467" y="1009824"/>
            <a:ext cx="4102290" cy="4935450"/>
            <a:chOff x="6020662" y="400568"/>
            <a:chExt cx="3077519" cy="3702552"/>
          </a:xfrm>
        </p:grpSpPr>
        <p:sp>
          <p:nvSpPr>
            <p:cNvPr id="13" name="Google Shape;1030;p67">
              <a:extLst>
                <a:ext uri="{FF2B5EF4-FFF2-40B4-BE49-F238E27FC236}">
                  <a16:creationId xmlns:a16="http://schemas.microsoft.com/office/drawing/2014/main" id="{CC64F469-46EF-524B-B5E5-D1304B2E23B0}"/>
                </a:ext>
              </a:extLst>
            </p:cNvPr>
            <p:cNvSpPr/>
            <p:nvPr/>
          </p:nvSpPr>
          <p:spPr>
            <a:xfrm rot="5400000">
              <a:off x="6219792" y="1202991"/>
              <a:ext cx="1548600" cy="1342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14300" cap="flat" cmpd="sng">
              <a:solidFill>
                <a:srgbClr val="5C66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latin typeface="+mn-lt"/>
              </a:endParaRPr>
            </a:p>
          </p:txBody>
        </p:sp>
        <p:sp>
          <p:nvSpPr>
            <p:cNvPr id="14" name="Google Shape;1033;p67">
              <a:extLst>
                <a:ext uri="{FF2B5EF4-FFF2-40B4-BE49-F238E27FC236}">
                  <a16:creationId xmlns:a16="http://schemas.microsoft.com/office/drawing/2014/main" id="{FCE2A76D-4053-ED4C-BD09-03E50ABC8EC9}"/>
                </a:ext>
              </a:extLst>
            </p:cNvPr>
            <p:cNvSpPr txBox="1"/>
            <p:nvPr/>
          </p:nvSpPr>
          <p:spPr>
            <a:xfrm>
              <a:off x="6535686" y="1610981"/>
              <a:ext cx="916800" cy="52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3199">
                  <a:solidFill>
                    <a:srgbClr val="5C6670"/>
                  </a:solidFill>
                  <a:latin typeface="+mn-lt"/>
                  <a:ea typeface="Montserrat ExtraBold"/>
                  <a:cs typeface="Montserrat ExtraBold"/>
                  <a:sym typeface="Montserrat ExtraBold"/>
                </a:rPr>
                <a:t>XX</a:t>
              </a:r>
              <a:endParaRPr sz="3199">
                <a:solidFill>
                  <a:srgbClr val="5C6670"/>
                </a:solidFill>
                <a:latin typeface="+mn-lt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15" name="Google Shape;1035;p67">
              <a:extLst>
                <a:ext uri="{FF2B5EF4-FFF2-40B4-BE49-F238E27FC236}">
                  <a16:creationId xmlns:a16="http://schemas.microsoft.com/office/drawing/2014/main" id="{AF3B77A0-EAAA-A941-849E-83D588EDB363}"/>
                </a:ext>
              </a:extLst>
            </p:cNvPr>
            <p:cNvSpPr txBox="1"/>
            <p:nvPr/>
          </p:nvSpPr>
          <p:spPr>
            <a:xfrm>
              <a:off x="7312386" y="3049191"/>
              <a:ext cx="916800" cy="52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3199">
                  <a:solidFill>
                    <a:srgbClr val="FBBC04"/>
                  </a:solidFill>
                  <a:latin typeface="+mn-lt"/>
                  <a:ea typeface="Montserrat ExtraBold"/>
                  <a:cs typeface="Montserrat ExtraBold"/>
                  <a:sym typeface="Montserrat ExtraBold"/>
                </a:rPr>
                <a:t>XX</a:t>
              </a:r>
              <a:endParaRPr sz="3199">
                <a:solidFill>
                  <a:srgbClr val="FBBC04"/>
                </a:solidFill>
                <a:latin typeface="+mn-lt"/>
                <a:ea typeface="Montserrat ExtraBold"/>
                <a:cs typeface="Montserrat ExtraBold"/>
                <a:sym typeface="Montserrat ExtraBold"/>
              </a:endParaRPr>
            </a:p>
          </p:txBody>
        </p:sp>
        <p:pic>
          <p:nvPicPr>
            <p:cNvPr id="16" name="Picture 15" descr="Map&#10;&#10;Description automatically generated">
              <a:extLst>
                <a:ext uri="{FF2B5EF4-FFF2-40B4-BE49-F238E27FC236}">
                  <a16:creationId xmlns:a16="http://schemas.microsoft.com/office/drawing/2014/main" id="{988ADE4D-BEF0-114D-A66B-52A1BF06083B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291" b="55322"/>
            <a:stretch/>
          </p:blipFill>
          <p:spPr>
            <a:xfrm>
              <a:off x="6229499" y="709788"/>
              <a:ext cx="2868682" cy="333834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EC6ECE-1680-7E40-8E01-3496AE0170E9}"/>
                </a:ext>
              </a:extLst>
            </p:cNvPr>
            <p:cNvSpPr/>
            <p:nvPr/>
          </p:nvSpPr>
          <p:spPr>
            <a:xfrm>
              <a:off x="6359585" y="1210181"/>
              <a:ext cx="466776" cy="318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965EDD-4B5E-FB41-B020-005230A92CDF}"/>
                </a:ext>
              </a:extLst>
            </p:cNvPr>
            <p:cNvSpPr/>
            <p:nvPr/>
          </p:nvSpPr>
          <p:spPr>
            <a:xfrm>
              <a:off x="6833548" y="1328312"/>
              <a:ext cx="466776" cy="129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61CB65-481B-ED40-B6BB-4936892AA27F}"/>
                </a:ext>
              </a:extLst>
            </p:cNvPr>
            <p:cNvSpPr/>
            <p:nvPr/>
          </p:nvSpPr>
          <p:spPr>
            <a:xfrm>
              <a:off x="6359585" y="737438"/>
              <a:ext cx="835964" cy="39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7FF5893-4553-2C4C-BF63-ED100FDFA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0662" y="400568"/>
              <a:ext cx="922833" cy="113579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1" name="Picture 20" descr="Map&#10;&#10;Description automatically generated">
              <a:extLst>
                <a:ext uri="{FF2B5EF4-FFF2-40B4-BE49-F238E27FC236}">
                  <a16:creationId xmlns:a16="http://schemas.microsoft.com/office/drawing/2014/main" id="{3E739523-158B-4943-8C20-6A3A3BD21E17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909" t="2520" r="21189" b="96414"/>
            <a:stretch/>
          </p:blipFill>
          <p:spPr>
            <a:xfrm>
              <a:off x="8593438" y="1337537"/>
              <a:ext cx="184626" cy="7965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B99C15-EEF1-D142-913C-6BCE54BE1F15}"/>
                </a:ext>
              </a:extLst>
            </p:cNvPr>
            <p:cNvSpPr/>
            <p:nvPr/>
          </p:nvSpPr>
          <p:spPr>
            <a:xfrm>
              <a:off x="8480535" y="801374"/>
              <a:ext cx="258157" cy="194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A05A0A-C5C0-1041-BAE9-8CEFACB4E8CB}"/>
                </a:ext>
              </a:extLst>
            </p:cNvPr>
            <p:cNvGrpSpPr/>
            <p:nvPr/>
          </p:nvGrpSpPr>
          <p:grpSpPr>
            <a:xfrm>
              <a:off x="8004640" y="743416"/>
              <a:ext cx="882369" cy="549457"/>
              <a:chOff x="4602986" y="1601566"/>
              <a:chExt cx="882369" cy="54945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7F9ECED-2D7D-C14F-B3D8-8B2F14EADC6D}"/>
                  </a:ext>
                </a:extLst>
              </p:cNvPr>
              <p:cNvSpPr/>
              <p:nvPr/>
            </p:nvSpPr>
            <p:spPr>
              <a:xfrm>
                <a:off x="4602986" y="1601566"/>
                <a:ext cx="708994" cy="1056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66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Elevation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A0D669C-7C68-6D41-A82C-AE190601105F}"/>
                  </a:ext>
                </a:extLst>
              </p:cNvPr>
              <p:cNvSpPr/>
              <p:nvPr/>
            </p:nvSpPr>
            <p:spPr>
              <a:xfrm>
                <a:off x="4769884" y="1728761"/>
                <a:ext cx="715471" cy="1056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66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4391 </a:t>
                </a:r>
                <a:r>
                  <a:rPr lang="en-US" sz="1066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masl</a:t>
                </a:r>
                <a:endParaRPr lang="en-US" sz="1066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E35606B-B2A5-8E4D-AAC6-745853477298}"/>
                  </a:ext>
                </a:extLst>
              </p:cNvPr>
              <p:cNvSpPr/>
              <p:nvPr/>
            </p:nvSpPr>
            <p:spPr>
              <a:xfrm>
                <a:off x="4770102" y="2045328"/>
                <a:ext cx="612329" cy="1056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66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35 </a:t>
                </a:r>
                <a:r>
                  <a:rPr lang="en-US" sz="1066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masl</a:t>
                </a:r>
                <a:endParaRPr lang="en-US" sz="1066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 descr="Map&#10;&#10;Description automatically generated">
                <a:extLst>
                  <a:ext uri="{FF2B5EF4-FFF2-40B4-BE49-F238E27FC236}">
                    <a16:creationId xmlns:a16="http://schemas.microsoft.com/office/drawing/2014/main" id="{6AAFD2F3-88FF-E44F-B265-C21169A1E349}"/>
                  </a:ext>
                </a:extLst>
              </p:cNvPr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04" t="4979" r="89893" b="90407"/>
              <a:stretch/>
            </p:blipFill>
            <p:spPr>
              <a:xfrm>
                <a:off x="4697893" y="1763486"/>
                <a:ext cx="143982" cy="344714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7B0D80-B374-EE46-B500-24E4E8514C8B}"/>
                </a:ext>
              </a:extLst>
            </p:cNvPr>
            <p:cNvSpPr/>
            <p:nvPr/>
          </p:nvSpPr>
          <p:spPr>
            <a:xfrm>
              <a:off x="7452486" y="3981914"/>
              <a:ext cx="107931" cy="121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</p:grpSp>
      <p:sp>
        <p:nvSpPr>
          <p:cNvPr id="377" name="Google Shape;377;p27"/>
          <p:cNvSpPr txBox="1"/>
          <p:nvPr/>
        </p:nvSpPr>
        <p:spPr>
          <a:xfrm>
            <a:off x="8178320" y="5875933"/>
            <a:ext cx="3735263" cy="568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b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Elevation across the Colorado River Basin </a:t>
            </a:r>
            <a:r>
              <a:rPr lang="e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with major basin outlets.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6489901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The Colorado River Basin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80" name="Google Shape;484;p33">
            <a:extLst>
              <a:ext uri="{FF2B5EF4-FFF2-40B4-BE49-F238E27FC236}">
                <a16:creationId xmlns:a16="http://schemas.microsoft.com/office/drawing/2014/main" id="{849B8201-780D-8D0B-5FBE-C68EE4649B08}"/>
              </a:ext>
            </a:extLst>
          </p:cNvPr>
          <p:cNvSpPr txBox="1"/>
          <p:nvPr/>
        </p:nvSpPr>
        <p:spPr>
          <a:xfrm>
            <a:off x="70992" y="1632586"/>
            <a:ext cx="7660807" cy="474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lvl="1">
              <a:lnSpc>
                <a:spcPct val="120000"/>
              </a:lnSpc>
            </a:pPr>
            <a:r>
              <a:rPr lang="en-US" sz="2400" b="1" dirty="0">
                <a:latin typeface="+mn-lt"/>
                <a:ea typeface="Montserrat"/>
                <a:cs typeface="Montserrat"/>
                <a:sym typeface="Montserrat"/>
              </a:rPr>
              <a:t>   “The lifeblood of the Southwest.”</a:t>
            </a:r>
            <a:endParaRPr sz="2400" b="1" dirty="0"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Supplies freshwater to 40M people</a:t>
            </a:r>
            <a:r>
              <a:rPr lang="en-US" sz="2000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 </a:t>
            </a:r>
            <a:br>
              <a:rPr lang="en-US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irrigation to 5.5M acres, and 4,200MW of power generation.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1</a:t>
            </a: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Arid and semi-arid climate </a:t>
            </a:r>
            <a:br>
              <a:rPr lang="en-US" sz="1600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354 mm/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yr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of precipitation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, often plagued by drought.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2,3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The extent that warming could intensify droughts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is unclear given climate uncertainties (high precipitation variability).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4-10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032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372;p27">
            <a:extLst>
              <a:ext uri="{FF2B5EF4-FFF2-40B4-BE49-F238E27FC236}">
                <a16:creationId xmlns:a16="http://schemas.microsoft.com/office/drawing/2014/main" id="{DB2B3C55-AC83-886C-B939-945A56A65EEF}"/>
              </a:ext>
            </a:extLst>
          </p:cNvPr>
          <p:cNvSpPr/>
          <p:nvPr/>
        </p:nvSpPr>
        <p:spPr>
          <a:xfrm>
            <a:off x="-22645" y="12809"/>
            <a:ext cx="7860518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D3B850B-5F20-035C-5E91-284F3AAC42C9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D4ECA2B4-CFD0-7407-2785-A4DA0CC65868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98A222DE-2F0E-41F4-D4D6-C1FB7810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0C843F50-1949-602B-F54F-902F516436BD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Climate change assessments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36" name="Google Shape;377;p27">
            <a:extLst>
              <a:ext uri="{FF2B5EF4-FFF2-40B4-BE49-F238E27FC236}">
                <a16:creationId xmlns:a16="http://schemas.microsoft.com/office/drawing/2014/main" id="{C2704ED8-EB9F-EF85-CF44-81B09478AAEE}"/>
              </a:ext>
            </a:extLst>
          </p:cNvPr>
          <p:cNvSpPr txBox="1"/>
          <p:nvPr/>
        </p:nvSpPr>
        <p:spPr>
          <a:xfrm>
            <a:off x="8281529" y="6175003"/>
            <a:ext cx="3735263" cy="66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Observed Upper Basin trends </a:t>
            </a:r>
            <a:br>
              <a:rPr lang="e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from Udall and </a:t>
            </a:r>
            <a:r>
              <a:rPr lang="e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Overpeck</a:t>
            </a:r>
            <a:r>
              <a:rPr lang="e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(2017).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84;p33">
            <a:extLst>
              <a:ext uri="{FF2B5EF4-FFF2-40B4-BE49-F238E27FC236}">
                <a16:creationId xmlns:a16="http://schemas.microsoft.com/office/drawing/2014/main" id="{8B7E4FB5-802D-769B-02E9-D2DC78858009}"/>
              </a:ext>
            </a:extLst>
          </p:cNvPr>
          <p:cNvSpPr txBox="1"/>
          <p:nvPr/>
        </p:nvSpPr>
        <p:spPr>
          <a:xfrm>
            <a:off x="375952" y="1009475"/>
            <a:ext cx="7390804" cy="516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Studies have focused on the Upper Basin</a:t>
            </a:r>
            <a:br>
              <a:rPr lang="en-US" dirty="0"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where 90% of streamflow originates as snowmelt.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b="1" dirty="0">
              <a:highlight>
                <a:srgbClr val="FBD47F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The Millennium Drought (since year 2000)</a:t>
            </a:r>
            <a:r>
              <a:rPr lang="en-US" dirty="0"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cannot be explained by precipitation changes alone.</a:t>
            </a:r>
            <a:r>
              <a:rPr lang="en-US" sz="2000" baseline="30000" dirty="0">
                <a:latin typeface="+mn-lt"/>
                <a:ea typeface="Montserrat"/>
                <a:cs typeface="Montserrat"/>
                <a:sym typeface="Montserrat"/>
              </a:rPr>
              <a:t>4</a:t>
            </a:r>
            <a:endParaRPr lang="en-US" sz="2000" baseline="30000" dirty="0">
              <a:solidFill>
                <a:schemeClr val="tx1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Anomalously high precipitation and runoff in the northwest did not offset drought elsewhere.</a:t>
            </a:r>
            <a:r>
              <a:rPr lang="en-US" sz="2000" baseline="30000" dirty="0">
                <a:solidFill>
                  <a:schemeClr val="tx1"/>
                </a:solidFill>
                <a:latin typeface="+mn-lt"/>
                <a:ea typeface="Montserrat"/>
                <a:cs typeface="Montserrat"/>
                <a:sym typeface="Montserrat"/>
              </a:rPr>
              <a:t>12</a:t>
            </a:r>
            <a:endParaRPr lang="en-US" sz="1600" dirty="0"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It is unclear if precipitation variability could offset warming impacts to future surface water supplies.</a:t>
            </a:r>
            <a:r>
              <a:rPr lang="en-US" sz="2000" baseline="30000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8</a:t>
            </a:r>
            <a:r>
              <a:rPr lang="en-US" sz="2000" baseline="30000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-10</a:t>
            </a:r>
            <a:endParaRPr lang="en-US" sz="2000" dirty="0">
              <a:solidFill>
                <a:schemeClr val="tx1"/>
              </a:solidFill>
              <a:highlight>
                <a:srgbClr val="D4E6FB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Climate change impacts across the entire basin are less understood, but key for water management.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D4E6FB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AD4257A-298F-389C-6C3A-CE0464BD50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906" y="2088313"/>
            <a:ext cx="3864509" cy="40748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8D768F-223E-DD6D-02F6-8859C5B07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26" y="771536"/>
            <a:ext cx="988296" cy="121636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73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72;p27">
            <a:extLst>
              <a:ext uri="{FF2B5EF4-FFF2-40B4-BE49-F238E27FC236}">
                <a16:creationId xmlns:a16="http://schemas.microsoft.com/office/drawing/2014/main" id="{A6CC5F4E-8B33-6EC0-506E-D7D16829FDEE}"/>
              </a:ext>
            </a:extLst>
          </p:cNvPr>
          <p:cNvSpPr/>
          <p:nvPr/>
        </p:nvSpPr>
        <p:spPr>
          <a:xfrm>
            <a:off x="-22646" y="12809"/>
            <a:ext cx="8138985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D3B850B-5F20-035C-5E91-284F3AAC42C9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D4ECA2B4-CFD0-7407-2785-A4DA0CC65868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98A222DE-2F0E-41F4-D4D6-C1FB7810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0C843F50-1949-602B-F54F-902F516436BD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Land Cover Change Impacts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sp>
        <p:nvSpPr>
          <p:cNvPr id="11" name="Google Shape;377;p27">
            <a:extLst>
              <a:ext uri="{FF2B5EF4-FFF2-40B4-BE49-F238E27FC236}">
                <a16:creationId xmlns:a16="http://schemas.microsoft.com/office/drawing/2014/main" id="{50DA3668-D61C-CE70-3788-4477862CCAE9}"/>
              </a:ext>
            </a:extLst>
          </p:cNvPr>
          <p:cNvSpPr txBox="1"/>
          <p:nvPr/>
        </p:nvSpPr>
        <p:spPr>
          <a:xfrm>
            <a:off x="8223048" y="6012094"/>
            <a:ext cx="3855076" cy="55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Historic (2011) land cover across the basin.</a:t>
            </a:r>
            <a:r>
              <a:rPr lang="en" sz="1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13</a:t>
            </a:r>
            <a:endParaRPr sz="1400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484;p33">
            <a:extLst>
              <a:ext uri="{FF2B5EF4-FFF2-40B4-BE49-F238E27FC236}">
                <a16:creationId xmlns:a16="http://schemas.microsoft.com/office/drawing/2014/main" id="{8BF62CDF-2412-E6FC-0C01-C2CC4ACB3EDF}"/>
              </a:ext>
            </a:extLst>
          </p:cNvPr>
          <p:cNvSpPr txBox="1"/>
          <p:nvPr/>
        </p:nvSpPr>
        <p:spPr>
          <a:xfrm>
            <a:off x="-106708" y="1068778"/>
            <a:ext cx="8223048" cy="5262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Most of the basin is covered by shrubs (60%) and forests (24%)</a:t>
            </a:r>
            <a:r>
              <a:rPr lang="en-US" sz="2000" baseline="30000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13</a:t>
            </a:r>
            <a:endParaRPr lang="en-US" dirty="0">
              <a:highlight>
                <a:srgbClr val="D4E6FB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800" b="1" dirty="0">
              <a:highlight>
                <a:srgbClr val="FBD47F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Climate change is projected to intensify forest disturbances </a:t>
            </a:r>
            <a:br>
              <a:rPr lang="en-US" sz="2000" b="1" dirty="0">
                <a:solidFill>
                  <a:schemeClr val="tx1"/>
                </a:solidFill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including wildfire, drought, and pest-infestations.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14-16</a:t>
            </a:r>
            <a:endParaRPr lang="en-US" baseline="30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Forest cover changes can drastically increase or decrease streamflow rates.</a:t>
            </a:r>
            <a:r>
              <a:rPr lang="en-US" sz="2000" baseline="30000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17,18</a:t>
            </a:r>
            <a:br>
              <a:rPr lang="en-US" sz="1600" b="1" dirty="0">
                <a:highlight>
                  <a:srgbClr val="FBD47F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- Flow increase from reduced evapotranspiration &amp; increased snowpack.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19-28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- Flow decline from increased evaporation &amp; understory transpiration.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29-39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Climate and forest disturbance impacts across the basin are understudied, but key for decision-makers.</a:t>
            </a:r>
            <a:r>
              <a:rPr lang="en-US" sz="2000" baseline="30000" dirty="0"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40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D4E6FB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6B4700-CA89-DD51-72C2-4499C7287B99}"/>
              </a:ext>
            </a:extLst>
          </p:cNvPr>
          <p:cNvGrpSpPr/>
          <p:nvPr/>
        </p:nvGrpSpPr>
        <p:grpSpPr>
          <a:xfrm>
            <a:off x="8644759" y="1077803"/>
            <a:ext cx="2994483" cy="3602152"/>
            <a:chOff x="8715375" y="1134954"/>
            <a:chExt cx="2746375" cy="3303695"/>
          </a:xfrm>
        </p:grpSpPr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65416C12-53FE-9DF2-F43A-65704B443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" t="44664" r="17321" b="15333"/>
            <a:stretch/>
          </p:blipFill>
          <p:spPr>
            <a:xfrm>
              <a:off x="8715375" y="1134954"/>
              <a:ext cx="2746375" cy="330369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5F4286-9652-366D-F19E-E90DF5F44D19}"/>
                </a:ext>
              </a:extLst>
            </p:cNvPr>
            <p:cNvSpPr/>
            <p:nvPr/>
          </p:nvSpPr>
          <p:spPr>
            <a:xfrm>
              <a:off x="8739266" y="1134955"/>
              <a:ext cx="209862" cy="2596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316">
                <a:defRPr/>
              </a:pPr>
              <a:endParaRPr lang="en-US" sz="2399">
                <a:solidFill>
                  <a:prstClr val="white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D86ED12-0F9C-2C19-AFD3-882EC38F2BEF}"/>
                </a:ext>
              </a:extLst>
            </p:cNvPr>
            <p:cNvSpPr/>
            <p:nvPr/>
          </p:nvSpPr>
          <p:spPr>
            <a:xfrm>
              <a:off x="8715375" y="1134956"/>
              <a:ext cx="2746375" cy="3303693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316">
                <a:defRPr/>
              </a:pPr>
              <a:endParaRPr lang="en-US" sz="2399">
                <a:solidFill>
                  <a:prstClr val="white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405C0244-2075-8CF7-A781-94104D852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3" t="85954" r="128" b="301"/>
          <a:stretch/>
        </p:blipFill>
        <p:spPr>
          <a:xfrm>
            <a:off x="8401400" y="4777917"/>
            <a:ext cx="3481197" cy="113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4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72;p27">
            <a:extLst>
              <a:ext uri="{FF2B5EF4-FFF2-40B4-BE49-F238E27FC236}">
                <a16:creationId xmlns:a16="http://schemas.microsoft.com/office/drawing/2014/main" id="{43C8E400-B679-A3B1-4750-139926A36FBA}"/>
              </a:ext>
            </a:extLst>
          </p:cNvPr>
          <p:cNvSpPr/>
          <p:nvPr/>
        </p:nvSpPr>
        <p:spPr>
          <a:xfrm>
            <a:off x="-22645" y="12809"/>
            <a:ext cx="7860518" cy="6857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D3B850B-5F20-035C-5E91-284F3AAC42C9}"/>
              </a:ext>
            </a:extLst>
          </p:cNvPr>
          <p:cNvGrpSpPr/>
          <p:nvPr/>
        </p:nvGrpSpPr>
        <p:grpSpPr>
          <a:xfrm>
            <a:off x="-1" y="-2175"/>
            <a:ext cx="12188827" cy="693252"/>
            <a:chOff x="-1" y="-2175"/>
            <a:chExt cx="12188827" cy="693252"/>
          </a:xfrm>
        </p:grpSpPr>
        <p:sp>
          <p:nvSpPr>
            <p:cNvPr id="77" name="Google Shape;762;p52">
              <a:extLst>
                <a:ext uri="{FF2B5EF4-FFF2-40B4-BE49-F238E27FC236}">
                  <a16:creationId xmlns:a16="http://schemas.microsoft.com/office/drawing/2014/main" id="{D4ECA2B4-CFD0-7407-2785-A4DA0CC65868}"/>
                </a:ext>
              </a:extLst>
            </p:cNvPr>
            <p:cNvSpPr/>
            <p:nvPr/>
          </p:nvSpPr>
          <p:spPr>
            <a:xfrm rot="16200000">
              <a:off x="5747787" y="-5749963"/>
              <a:ext cx="693251" cy="121888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pic>
          <p:nvPicPr>
            <p:cNvPr id="78" name="Picture 2" descr="Community and Institutional Outreach">
              <a:extLst>
                <a:ext uri="{FF2B5EF4-FFF2-40B4-BE49-F238E27FC236}">
                  <a16:creationId xmlns:a16="http://schemas.microsoft.com/office/drawing/2014/main" id="{98A222DE-2F0E-41F4-D4D6-C1FB7810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>
              <a:fillRect/>
            </a:stretch>
          </p:blipFill>
          <p:spPr bwMode="auto">
            <a:xfrm>
              <a:off x="7538720" y="9486"/>
              <a:ext cx="4650104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Google Shape;762;p52">
              <a:extLst>
                <a:ext uri="{FF2B5EF4-FFF2-40B4-BE49-F238E27FC236}">
                  <a16:creationId xmlns:a16="http://schemas.microsoft.com/office/drawing/2014/main" id="{0C843F50-1949-602B-F54F-902F516436BD}"/>
                </a:ext>
              </a:extLst>
            </p:cNvPr>
            <p:cNvSpPr/>
            <p:nvPr/>
          </p:nvSpPr>
          <p:spPr>
            <a:xfrm rot="16200000">
              <a:off x="9503713" y="-1994036"/>
              <a:ext cx="687729" cy="4682497"/>
            </a:xfrm>
            <a:prstGeom prst="rect">
              <a:avLst/>
            </a:prstGeom>
            <a:gradFill>
              <a:gsLst>
                <a:gs pos="70000">
                  <a:srgbClr val="D4E6FB">
                    <a:alpha val="14000"/>
                  </a:srgbClr>
                </a:gs>
                <a:gs pos="100000">
                  <a:srgbClr val="002060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72" name="Google Shape;483;p33">
            <a:extLst>
              <a:ext uri="{FF2B5EF4-FFF2-40B4-BE49-F238E27FC236}">
                <a16:creationId xmlns:a16="http://schemas.microsoft.com/office/drawing/2014/main" id="{F6854565-ECA3-7FF5-3720-8B2DD9F7D3A0}"/>
              </a:ext>
            </a:extLst>
          </p:cNvPr>
          <p:cNvSpPr txBox="1"/>
          <p:nvPr/>
        </p:nvSpPr>
        <p:spPr>
          <a:xfrm>
            <a:off x="107410" y="-82635"/>
            <a:ext cx="7794812" cy="68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  <a:sym typeface="Montserrat ExtraBold"/>
              </a:rPr>
              <a:t>Main Objectives</a:t>
            </a:r>
            <a:endParaRPr sz="3200" b="1" dirty="0">
              <a:solidFill>
                <a:schemeClr val="bg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  <a:sym typeface="Montserrat Extra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C008AC-7813-440F-6E23-95753AD147A9}"/>
              </a:ext>
            </a:extLst>
          </p:cNvPr>
          <p:cNvGrpSpPr/>
          <p:nvPr/>
        </p:nvGrpSpPr>
        <p:grpSpPr>
          <a:xfrm>
            <a:off x="8155379" y="1325087"/>
            <a:ext cx="4002909" cy="4749564"/>
            <a:chOff x="6699724" y="1988398"/>
            <a:chExt cx="2309882" cy="2740739"/>
          </a:xfrm>
        </p:grpSpPr>
        <p:pic>
          <p:nvPicPr>
            <p:cNvPr id="19" name="Picture 18" descr="A close up of a map&#10;&#10;Description automatically generated">
              <a:extLst>
                <a:ext uri="{FF2B5EF4-FFF2-40B4-BE49-F238E27FC236}">
                  <a16:creationId xmlns:a16="http://schemas.microsoft.com/office/drawing/2014/main" id="{966AB8F3-DB4D-AA90-63D7-1C357FC31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86" b="-528"/>
            <a:stretch/>
          </p:blipFill>
          <p:spPr>
            <a:xfrm>
              <a:off x="6699724" y="1988398"/>
              <a:ext cx="2309882" cy="274073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5C31E5-671A-9B24-9B37-3BC42195E93F}"/>
                </a:ext>
              </a:extLst>
            </p:cNvPr>
            <p:cNvSpPr/>
            <p:nvPr/>
          </p:nvSpPr>
          <p:spPr>
            <a:xfrm>
              <a:off x="6784336" y="2081011"/>
              <a:ext cx="165317" cy="104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Google Shape;377;p27">
            <a:extLst>
              <a:ext uri="{FF2B5EF4-FFF2-40B4-BE49-F238E27FC236}">
                <a16:creationId xmlns:a16="http://schemas.microsoft.com/office/drawing/2014/main" id="{397804E6-84F7-CDB8-5729-92A7ADB5FC16}"/>
              </a:ext>
            </a:extLst>
          </p:cNvPr>
          <p:cNvSpPr txBox="1"/>
          <p:nvPr/>
        </p:nvSpPr>
        <p:spPr>
          <a:xfrm>
            <a:off x="8244939" y="6074651"/>
            <a:ext cx="3735263" cy="55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508" rIns="0" bIns="0" anchor="t" anchorCtr="0">
            <a:noAutofit/>
          </a:bodyPr>
          <a:lstStyle/>
          <a:p>
            <a:pPr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Study domain and subbasin delineations.</a:t>
            </a:r>
            <a:endParaRPr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484;p33">
            <a:extLst>
              <a:ext uri="{FF2B5EF4-FFF2-40B4-BE49-F238E27FC236}">
                <a16:creationId xmlns:a16="http://schemas.microsoft.com/office/drawing/2014/main" id="{078A417A-4254-3069-1A53-5736D4CEE8B1}"/>
              </a:ext>
            </a:extLst>
          </p:cNvPr>
          <p:cNvSpPr txBox="1"/>
          <p:nvPr/>
        </p:nvSpPr>
        <p:spPr>
          <a:xfrm>
            <a:off x="321833" y="1233265"/>
            <a:ext cx="7423226" cy="493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Simulate and compare long-range streamflow projections </a:t>
            </a:r>
            <a:br>
              <a:rPr lang="en-US" b="1" dirty="0">
                <a:highlight>
                  <a:srgbClr val="F3F3F3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across the basin, including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subbasins key for management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</a:pPr>
            <a:endParaRPr lang="en-US" sz="1000" b="1" dirty="0">
              <a:highlight>
                <a:srgbClr val="F3F3F3"/>
              </a:highlight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Assess an envelope of hydrologic possibility in climate futures</a:t>
            </a:r>
            <a:br>
              <a:rPr lang="en-US" dirty="0">
                <a:highlight>
                  <a:srgbClr val="F3F3F3"/>
                </a:highlight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using a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top-down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, climate model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ensemble approach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Simulate under scenarios of land cover change and disturbances</a:t>
            </a:r>
            <a:br>
              <a:rPr lang="en-US" sz="1600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using a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bottom-up approach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, co-developed with stakeholders.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highlight>
                  <a:srgbClr val="D4E6FB"/>
                </a:highlight>
                <a:latin typeface="+mn-lt"/>
                <a:ea typeface="Montserrat"/>
                <a:cs typeface="Montserrat"/>
                <a:sym typeface="Montserrat"/>
              </a:rPr>
              <a:t>Identify cases that offset the impacts of warming</a:t>
            </a:r>
            <a:br>
              <a:rPr lang="en-US" sz="1600" dirty="0">
                <a:latin typeface="+mn-l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compare the roles of internal subbasins and seasons in these outcomes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.</a:t>
            </a:r>
          </a:p>
          <a:p>
            <a:pPr marL="211614">
              <a:lnSpc>
                <a:spcPct val="120000"/>
              </a:lnSpc>
              <a:spcBef>
                <a:spcPts val="533"/>
              </a:spcBef>
              <a:buClr>
                <a:srgbClr val="999999"/>
              </a:buClr>
              <a:buSzPts val="1100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609448" indent="-397834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C24138-C1CC-C62D-32C1-E99A71E9C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822" y="1022596"/>
            <a:ext cx="1230124" cy="151399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396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82DA6D-AE9A-B749-AF9E-DAB9D18B7121}"/>
              </a:ext>
            </a:extLst>
          </p:cNvPr>
          <p:cNvSpPr/>
          <p:nvPr/>
        </p:nvSpPr>
        <p:spPr>
          <a:xfrm>
            <a:off x="0" y="893"/>
            <a:ext cx="4103162" cy="6856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valley, nature, canyon, mountain&#10;&#10;Description automatically generated">
            <a:extLst>
              <a:ext uri="{FF2B5EF4-FFF2-40B4-BE49-F238E27FC236}">
                <a16:creationId xmlns:a16="http://schemas.microsoft.com/office/drawing/2014/main" id="{00BAA5BD-62ED-0A4F-863F-77CFD0722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6000"/>
          </a:blip>
          <a:srcRect l="26612" r="39724"/>
          <a:stretch/>
        </p:blipFill>
        <p:spPr>
          <a:xfrm>
            <a:off x="0" y="-8306"/>
            <a:ext cx="4103162" cy="6856214"/>
          </a:xfrm>
          <a:prstGeom prst="rect">
            <a:avLst/>
          </a:prstGeom>
        </p:spPr>
      </p:pic>
      <p:sp>
        <p:nvSpPr>
          <p:cNvPr id="762" name="Google Shape;762;p52"/>
          <p:cNvSpPr/>
          <p:nvPr/>
        </p:nvSpPr>
        <p:spPr>
          <a:xfrm rot="-5400000">
            <a:off x="3512418" y="114851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3" name="Google Shape;763;p52"/>
          <p:cNvSpPr/>
          <p:nvPr/>
        </p:nvSpPr>
        <p:spPr>
          <a:xfrm rot="-5400000">
            <a:off x="3565737" y="5930136"/>
            <a:ext cx="757003" cy="764201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66" name="Google Shape;766;p52"/>
          <p:cNvSpPr txBox="1"/>
          <p:nvPr/>
        </p:nvSpPr>
        <p:spPr>
          <a:xfrm>
            <a:off x="6455116" y="2681396"/>
            <a:ext cx="3411374" cy="1476809"/>
          </a:xfrm>
          <a:prstGeom prst="rect">
            <a:avLst/>
          </a:prstGeom>
          <a:solidFill>
            <a:srgbClr val="002060"/>
          </a:solidFill>
          <a:ln w="31750" cmpd="dbl">
            <a:solidFill>
              <a:schemeClr val="bg1"/>
            </a:solidFill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Model Framework</a:t>
            </a:r>
            <a:endParaRPr sz="4000" b="1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9049910"/>
      </p:ext>
    </p:extLst>
  </p:cSld>
  <p:clrMapOvr>
    <a:masterClrMapping/>
  </p:clrMapOvr>
</p:sld>
</file>

<file path=ppt/theme/theme1.xml><?xml version="1.0" encoding="utf-8"?>
<a:theme xmlns:a="http://schemas.openxmlformats.org/drawingml/2006/main" name="ASU-BrandColor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C1D40"/>
      </a:accent1>
      <a:accent2>
        <a:srgbClr val="FFC627"/>
      </a:accent2>
      <a:accent3>
        <a:srgbClr val="78BE20"/>
      </a:accent3>
      <a:accent4>
        <a:srgbClr val="00A3E0"/>
      </a:accent4>
      <a:accent5>
        <a:srgbClr val="FF7F32"/>
      </a:accent5>
      <a:accent6>
        <a:srgbClr val="5C6670"/>
      </a:accent6>
      <a:hlink>
        <a:srgbClr val="0432FF"/>
      </a:hlink>
      <a:folHlink>
        <a:srgbClr val="FFC627"/>
      </a:folHlink>
    </a:clrScheme>
    <a:fontScheme name="ASU Brand fo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</a:spPr>
      <a:bodyPr wrap="square" lIns="68580" tIns="34290" rIns="68580" bIns="34290">
        <a:spAutoFit/>
      </a:bodyPr>
      <a:lstStyle>
        <a:defPPr eaLnBrk="1" hangingPunct="1">
          <a:spcBef>
            <a:spcPct val="0"/>
          </a:spcBef>
          <a:buFontTx/>
          <a:buNone/>
          <a:defRPr sz="2000" b="1" dirty="0" smtClean="0">
            <a:solidFill>
              <a:srgbClr val="000000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SU Template and Guide PowerPoint v.1 (16x9).potx" id="{DD6C1EAC-8256-4A99-9515-3C9C1F264C25}" vid="{B930B6B1-98E7-4329-83C0-D8E1916774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20682</TotalTime>
  <Words>3847</Words>
  <Application>Microsoft Macintosh PowerPoint</Application>
  <PresentationFormat>Custom</PresentationFormat>
  <Paragraphs>361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Lato</vt:lpstr>
      <vt:lpstr>Montserrat</vt:lpstr>
      <vt:lpstr>System Font Regular</vt:lpstr>
      <vt:lpstr>Times New Roman</vt:lpstr>
      <vt:lpstr>ASU-BrandColors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Finden</dc:creator>
  <cp:lastModifiedBy>Kristen Whitney (Student)</cp:lastModifiedBy>
  <cp:revision>1039</cp:revision>
  <cp:lastPrinted>2020-10-05T22:35:29Z</cp:lastPrinted>
  <dcterms:created xsi:type="dcterms:W3CDTF">2017-04-25T16:06:11Z</dcterms:created>
  <dcterms:modified xsi:type="dcterms:W3CDTF">2022-05-24T16:29:56Z</dcterms:modified>
</cp:coreProperties>
</file>