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541" r:id="rId3"/>
    <p:sldId id="512" r:id="rId4"/>
    <p:sldId id="534" r:id="rId5"/>
    <p:sldId id="535" r:id="rId6"/>
    <p:sldId id="536" r:id="rId7"/>
    <p:sldId id="537" r:id="rId8"/>
    <p:sldId id="538" r:id="rId9"/>
    <p:sldId id="539" r:id="rId10"/>
    <p:sldId id="544" r:id="rId11"/>
    <p:sldId id="543" r:id="rId12"/>
    <p:sldId id="516" r:id="rId13"/>
    <p:sldId id="533" r:id="rId14"/>
    <p:sldId id="54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ouk" initials="A" lastIdx="5" clrIdx="0">
    <p:extLst>
      <p:ext uri="{19B8F6BF-5375-455C-9EA6-DF929625EA0E}">
        <p15:presenceInfo xmlns:p15="http://schemas.microsoft.com/office/powerpoint/2012/main" userId="Ano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DCB"/>
    <a:srgbClr val="7E83B1"/>
    <a:srgbClr val="9BB8DD"/>
    <a:srgbClr val="FF3399"/>
    <a:srgbClr val="FFFFFF"/>
    <a:srgbClr val="FAFAFE"/>
    <a:srgbClr val="EFEDFC"/>
    <a:srgbClr val="FFE699"/>
    <a:srgbClr val="C6E9FA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5355" autoAdjust="0"/>
  </p:normalViewPr>
  <p:slideViewPr>
    <p:cSldViewPr snapToGrid="0">
      <p:cViewPr varScale="1">
        <p:scale>
          <a:sx n="137" d="100"/>
          <a:sy n="137" d="100"/>
        </p:scale>
        <p:origin x="304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C702B-607B-474A-A3C4-13B89E3DDF32}" type="datetimeFigureOut">
              <a:rPr lang="en-US" smtClean="0"/>
              <a:pPr/>
              <a:t>5/13/22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EA350-28BD-4B34-BBD0-1C6C4F2CF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5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2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5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A350-28BD-4B34-BBD0-1C6C4F2CF6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130C-C7DB-4CB6-B47A-C17E113F77E4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3F4A7-3E7B-4375-AF3A-A508BE2E8BE4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9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AAEC-AA31-4246-94A2-A59991233E5C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0617C-EA6D-4033-8331-362D2D1E3C79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E5FD-0551-40CF-8063-820A90D5857B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7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E44E-C744-418F-92B1-1CDACA9C8602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DD8F-15E0-4D44-8FB0-5CAACFECF316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5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140E-ADCA-42D4-B0AF-A61A8CB7D3DF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7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5622-B2CE-4635-9D59-BB9976A261F8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D0BE-72D1-43EC-B299-704177550338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4B3C-1E93-4CE1-B313-44DD4E33FF09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0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18A6-8205-4585-AF14-6522D74CE936}" type="datetime1">
              <a:rPr lang="en-US" smtClean="0"/>
              <a:pPr/>
              <a:t>5/13/22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8A3B8-3F02-45C6-801D-7EDFE6ADF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research.vu.nl/en/persons/anouk-beniest" TargetMode="External"/><Relationship Id="rId12" Type="http://schemas.openxmlformats.org/officeDocument/2006/relationships/hyperlink" Target="http://www.anoukbeniest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www.bgr.bund.de/DE/Home/homepage_node.html" TargetMode="Externa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12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slide" Target="slide14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agupubs.onlinelibrary.wiley.com/doi/full/10.1029/2019JB01918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slide" Target="slide14.xml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2.xml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agupubs.onlinelibrary.wiley.com/doi/abs/10.1002/2016JB013051" TargetMode="External"/><Relationship Id="rId12" Type="http://schemas.openxmlformats.org/officeDocument/2006/relationships/slide" Target="slid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slide" Target="slide14.xml"/><Relationship Id="rId15" Type="http://schemas.openxmlformats.org/officeDocument/2006/relationships/slide" Target="slide11.xml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agupubs.onlinelibrary.wiley.com/doi/abs/10.1002/2016JB013051" TargetMode="External"/><Relationship Id="rId12" Type="http://schemas.openxmlformats.org/officeDocument/2006/relationships/slide" Target="slide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gupubs.onlinelibrary.wiley.com/doi/abs/10.1002/2016JB013051" TargetMode="External"/><Relationship Id="rId13" Type="http://schemas.openxmlformats.org/officeDocument/2006/relationships/slide" Target="slide7.xml"/><Relationship Id="rId18" Type="http://schemas.openxmlformats.org/officeDocument/2006/relationships/slide" Target="slide12.xml"/><Relationship Id="rId3" Type="http://schemas.microsoft.com/office/2007/relationships/media" Target="../media/media3.m4a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17" Type="http://schemas.openxmlformats.org/officeDocument/2006/relationships/slide" Target="slide13.xml"/><Relationship Id="rId2" Type="http://schemas.openxmlformats.org/officeDocument/2006/relationships/audio" Target="../media/media2.m4a"/><Relationship Id="rId16" Type="http://schemas.openxmlformats.org/officeDocument/2006/relationships/slide" Target="slide14.xml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11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5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slide" Target="slide3.xml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12.xml"/><Relationship Id="rId2" Type="http://schemas.openxmlformats.org/officeDocument/2006/relationships/audio" Target="../media/media6.m4a"/><Relationship Id="rId16" Type="http://schemas.openxmlformats.org/officeDocument/2006/relationships/slide" Target="slide2.xml"/><Relationship Id="rId1" Type="http://schemas.microsoft.com/office/2007/relationships/media" Target="../media/media6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audio" Target="../media/media6.m4a"/><Relationship Id="rId16" Type="http://schemas.openxmlformats.org/officeDocument/2006/relationships/slide" Target="slide2.xml"/><Relationship Id="rId1" Type="http://schemas.microsoft.com/office/2007/relationships/media" Target="../media/media6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image" Target="../media/image13.png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hyperlink" Target="https://agupubs.onlinelibrary.wiley.com/doi/abs/10.1029/2019JB019184" TargetMode="External"/><Relationship Id="rId17" Type="http://schemas.openxmlformats.org/officeDocument/2006/relationships/slide" Target="slide2.xml"/><Relationship Id="rId2" Type="http://schemas.openxmlformats.org/officeDocument/2006/relationships/audio" Target="../media/media7.m4a"/><Relationship Id="rId16" Type="http://schemas.openxmlformats.org/officeDocument/2006/relationships/slide" Target="slide13.xml"/><Relationship Id="rId1" Type="http://schemas.microsoft.com/office/2007/relationships/media" Target="../media/media7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1.xml"/><Relationship Id="rId10" Type="http://schemas.openxmlformats.org/officeDocument/2006/relationships/slide" Target="slide8.xml"/><Relationship Id="rId4" Type="http://schemas.openxmlformats.org/officeDocument/2006/relationships/image" Target="../media/image14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audio" Target="../media/media8.m4a"/><Relationship Id="rId16" Type="http://schemas.openxmlformats.org/officeDocument/2006/relationships/slide" Target="slide2.xml"/><Relationship Id="rId1" Type="http://schemas.microsoft.com/office/2007/relationships/media" Target="../media/media8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6" Type="http://schemas.openxmlformats.org/officeDocument/2006/relationships/slide" Target="slide2.xml"/><Relationship Id="rId1" Type="http://schemas.microsoft.com/office/2007/relationships/media" Target="../media/media9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6" Type="http://schemas.openxmlformats.org/officeDocument/2006/relationships/slide" Target="slide2.xml"/><Relationship Id="rId1" Type="http://schemas.microsoft.com/office/2007/relationships/media" Target="../media/media9.m4a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image" Target="../media/image17.png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103764" y="1797556"/>
            <a:ext cx="8814593" cy="1259879"/>
          </a:xfrm>
        </p:spPr>
        <p:txBody>
          <a:bodyPr>
            <a:noAutofit/>
          </a:bodyPr>
          <a:lstStyle/>
          <a:p>
            <a:r>
              <a:rPr lang="en-US" sz="3200" b="1" dirty="0"/>
              <a:t>Tectonic activity at the </a:t>
            </a:r>
            <a:r>
              <a:rPr lang="en-US" sz="3200" b="1" dirty="0" err="1"/>
              <a:t>Mangatolu</a:t>
            </a:r>
            <a:r>
              <a:rPr lang="en-US" sz="3200" b="1" dirty="0"/>
              <a:t> triple junction and the </a:t>
            </a:r>
            <a:r>
              <a:rPr lang="en-US" sz="3200" b="1" dirty="0" err="1"/>
              <a:t>Fonualei</a:t>
            </a:r>
            <a:r>
              <a:rPr lang="en-US" sz="3200" b="1" dirty="0"/>
              <a:t> Rift and Spreading Center: breaking apart the intra-oceanic </a:t>
            </a:r>
            <a:r>
              <a:rPr lang="en-US" sz="3200" b="1" dirty="0" err="1"/>
              <a:t>Niuafo’ou</a:t>
            </a:r>
            <a:r>
              <a:rPr lang="en-US" sz="3200" b="1" dirty="0"/>
              <a:t>-Tonga microplate, Lau Basin, southwest Pacific Ocean</a:t>
            </a:r>
            <a:endParaRPr lang="nl-NL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10287832" y="6300560"/>
            <a:ext cx="190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 EGU22, 27 May  2022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6096000" y="3352800"/>
            <a:ext cx="2830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3399"/>
                </a:solidFill>
              </a:rPr>
              <a:t>Anouk Beniest</a:t>
            </a:r>
            <a:r>
              <a:rPr lang="en-US" sz="2800" b="1" baseline="30000" dirty="0">
                <a:solidFill>
                  <a:srgbClr val="FF3399"/>
                </a:solidFill>
              </a:rPr>
              <a:t>1,2</a:t>
            </a:r>
            <a:endParaRPr lang="en-US" sz="2800" b="1" dirty="0">
              <a:solidFill>
                <a:srgbClr val="FF3399"/>
              </a:solidFill>
            </a:endParaRPr>
          </a:p>
          <a:p>
            <a:pPr algn="ctr"/>
            <a:r>
              <a:rPr lang="en-US" dirty="0" err="1"/>
              <a:t>a.beniest@vu.nl</a:t>
            </a:r>
            <a:endParaRPr lang="en-US" dirty="0"/>
          </a:p>
          <a:p>
            <a:pPr algn="ctr"/>
            <a:endParaRPr lang="en-US" sz="1400" dirty="0"/>
          </a:p>
        </p:txBody>
      </p:sp>
      <p:pic>
        <p:nvPicPr>
          <p:cNvPr id="1026" name="Picture 2" descr="GEOMAR Logo - GEOMAR - Helmholtz-Zentrum für Ozeanforschung Kiel">
            <a:extLst>
              <a:ext uri="{FF2B5EF4-FFF2-40B4-BE49-F238E27FC236}">
                <a16:creationId xmlns:a16="http://schemas.microsoft.com/office/drawing/2014/main" id="{49C9FA50-FD17-4708-A059-1BB30D3C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57150"/>
            <a:ext cx="2197744" cy="7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EF40A-5C7B-4AE4-9B33-73DB6F5575C3}"/>
              </a:ext>
            </a:extLst>
          </p:cNvPr>
          <p:cNvSpPr/>
          <p:nvPr/>
        </p:nvSpPr>
        <p:spPr>
          <a:xfrm>
            <a:off x="3676359" y="4620891"/>
            <a:ext cx="83755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Michael Schnabel</a:t>
            </a:r>
            <a:r>
              <a:rPr lang="en-US" i="1" baseline="30000" dirty="0"/>
              <a:t>3</a:t>
            </a:r>
            <a:r>
              <a:rPr lang="en-US" i="1" dirty="0"/>
              <a:t>, Udo Barckhausen</a:t>
            </a:r>
            <a:r>
              <a:rPr lang="en-US" i="1" baseline="30000" dirty="0"/>
              <a:t>3</a:t>
            </a:r>
            <a:r>
              <a:rPr lang="en-US" i="1" dirty="0"/>
              <a:t>, </a:t>
            </a:r>
            <a:r>
              <a:rPr lang="en-US" i="1" dirty="0" err="1"/>
              <a:t>Anke</a:t>
            </a:r>
            <a:r>
              <a:rPr lang="en-US" i="1" dirty="0"/>
              <a:t> Dannowski</a:t>
            </a:r>
            <a:r>
              <a:rPr lang="en-US" i="1" baseline="30000" dirty="0"/>
              <a:t>2</a:t>
            </a:r>
            <a:r>
              <a:rPr lang="en-US" i="1" dirty="0"/>
              <a:t>, Florian Schmid</a:t>
            </a:r>
            <a:r>
              <a:rPr lang="en-US" i="1" baseline="30000" dirty="0"/>
              <a:t>2</a:t>
            </a:r>
            <a:r>
              <a:rPr lang="en-US" i="1" dirty="0"/>
              <a:t>, Michael Riedel</a:t>
            </a:r>
            <a:r>
              <a:rPr lang="en-US" i="1" baseline="30000" dirty="0"/>
              <a:t>2</a:t>
            </a:r>
            <a:r>
              <a:rPr lang="en-US" i="1" dirty="0"/>
              <a:t>, Anna Jegen</a:t>
            </a:r>
            <a:r>
              <a:rPr lang="en-US" i="1" baseline="30000" dirty="0"/>
              <a:t>2</a:t>
            </a:r>
            <a:r>
              <a:rPr lang="en-US" i="1" dirty="0"/>
              <a:t>, </a:t>
            </a:r>
            <a:r>
              <a:rPr lang="en-US" i="1" dirty="0" err="1"/>
              <a:t>Heidrun</a:t>
            </a:r>
            <a:r>
              <a:rPr lang="en-US" i="1" dirty="0"/>
              <a:t> Kopp</a:t>
            </a:r>
            <a:r>
              <a:rPr lang="en-US" i="1" baseline="30000" dirty="0"/>
              <a:t>2</a:t>
            </a:r>
            <a:r>
              <a:rPr lang="en-US" i="1" dirty="0"/>
              <a:t> </a:t>
            </a:r>
          </a:p>
          <a:p>
            <a:pPr algn="ctr"/>
            <a:endParaRPr lang="en-US" i="1" dirty="0"/>
          </a:p>
          <a:p>
            <a:pPr algn="ctr"/>
            <a:r>
              <a:rPr lang="en-US" sz="1200" i="1" dirty="0"/>
              <a:t>1. </a:t>
            </a:r>
            <a:r>
              <a:rPr lang="en-US" sz="1200" i="1" dirty="0" err="1"/>
              <a:t>Vrije</a:t>
            </a:r>
            <a:r>
              <a:rPr lang="en-US" sz="1200" i="1" dirty="0"/>
              <a:t> </a:t>
            </a:r>
            <a:r>
              <a:rPr lang="en-US" sz="1200" i="1" dirty="0" err="1"/>
              <a:t>Universiteit</a:t>
            </a:r>
            <a:r>
              <a:rPr lang="en-US" sz="1200" i="1" dirty="0"/>
              <a:t> Amsterdam, Amsterdam, Netherlands</a:t>
            </a:r>
          </a:p>
          <a:p>
            <a:pPr algn="ctr"/>
            <a:r>
              <a:rPr lang="en-US" sz="1200" i="1" dirty="0"/>
              <a:t>2. GEOMAR Helmholtz Centre for Ocean Research Kiel, Kiel, Germany</a:t>
            </a:r>
          </a:p>
          <a:p>
            <a:pPr algn="ctr"/>
            <a:r>
              <a:rPr lang="en-US" sz="1200" i="1" dirty="0"/>
              <a:t>3. BGR Federal Institute for Geosciences and Natural Resources, Hannover, Germany</a:t>
            </a:r>
          </a:p>
        </p:txBody>
      </p:sp>
      <p:pic>
        <p:nvPicPr>
          <p:cNvPr id="3" name="Picture 2" descr="SEO.overview.pageTitle">
            <a:hlinkClick r:id="rId7"/>
            <a:extLst>
              <a:ext uri="{FF2B5EF4-FFF2-40B4-BE49-F238E27FC236}">
                <a16:creationId xmlns:a16="http://schemas.microsoft.com/office/drawing/2014/main" id="{DB3BA469-849B-4C94-A4DE-285D5F1D1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3" r="40916"/>
          <a:stretch/>
        </p:blipFill>
        <p:spPr bwMode="auto">
          <a:xfrm>
            <a:off x="9169631" y="57150"/>
            <a:ext cx="1364618" cy="7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GR | EIT RawMaterials">
            <a:hlinkClick r:id="rId9"/>
            <a:extLst>
              <a:ext uri="{FF2B5EF4-FFF2-40B4-BE49-F238E27FC236}">
                <a16:creationId xmlns:a16="http://schemas.microsoft.com/office/drawing/2014/main" id="{3DAA93CC-D1DA-4DA1-A6E6-3F7D069B6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12" b="24043"/>
          <a:stretch/>
        </p:blipFill>
        <p:spPr bwMode="auto">
          <a:xfrm>
            <a:off x="10734471" y="68729"/>
            <a:ext cx="1317403" cy="7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nish Bachelor Degree] International Climate Protection Fellowship from  the Alexander von Humboldt Foundation, Germany (Fully Funded) - Info  Scholarship">
            <a:extLst>
              <a:ext uri="{FF2B5EF4-FFF2-40B4-BE49-F238E27FC236}">
                <a16:creationId xmlns:a16="http://schemas.microsoft.com/office/drawing/2014/main" id="{A17A2B20-64DD-4394-A6BB-FA02932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1" y="0"/>
            <a:ext cx="796998" cy="7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hlinkClick r:id="rId12"/>
            <a:extLst>
              <a:ext uri="{FF2B5EF4-FFF2-40B4-BE49-F238E27FC236}">
                <a16:creationId xmlns:a16="http://schemas.microsoft.com/office/drawing/2014/main" id="{F05ECE40-EC8E-3041-A479-AC4ABF9E2F54}"/>
              </a:ext>
            </a:extLst>
          </p:cNvPr>
          <p:cNvSpPr/>
          <p:nvPr/>
        </p:nvSpPr>
        <p:spPr>
          <a:xfrm>
            <a:off x="138545" y="1759527"/>
            <a:ext cx="581891" cy="5545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6FCE9E5C-7038-9148-9155-6B4F22B37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34249" y="3244958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50FA9-DAAA-E448-AD11-2F831A1E0E5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11" y="5715532"/>
            <a:ext cx="2560040" cy="7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F6EBC9-D8FC-3446-B69C-5A6A3469B9AA}"/>
              </a:ext>
            </a:extLst>
          </p:cNvPr>
          <p:cNvSpPr/>
          <p:nvPr/>
        </p:nvSpPr>
        <p:spPr>
          <a:xfrm>
            <a:off x="-1" y="43773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A8779-BF7D-A045-9563-B219FBABF0CF}"/>
              </a:ext>
            </a:extLst>
          </p:cNvPr>
          <p:cNvSpPr txBox="1"/>
          <p:nvPr/>
        </p:nvSpPr>
        <p:spPr>
          <a:xfrm>
            <a:off x="8658931" y="6061346"/>
            <a:ext cx="135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5A469-3A24-DC42-B2AE-2BBA9EFD4991}"/>
              </a:ext>
            </a:extLst>
          </p:cNvPr>
          <p:cNvSpPr txBox="1"/>
          <p:nvPr/>
        </p:nvSpPr>
        <p:spPr>
          <a:xfrm>
            <a:off x="93601" y="6048041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8BA4CE-EF44-A249-B987-C747BA8CDA8C}"/>
              </a:ext>
            </a:extLst>
          </p:cNvPr>
          <p:cNvCxnSpPr>
            <a:cxnSpLocks/>
          </p:cNvCxnSpPr>
          <p:nvPr/>
        </p:nvCxnSpPr>
        <p:spPr>
          <a:xfrm flipV="1">
            <a:off x="-121298" y="5896947"/>
            <a:ext cx="12313298" cy="65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43F343-412A-2C44-85C2-9F5FA54A11FD}"/>
              </a:ext>
            </a:extLst>
          </p:cNvPr>
          <p:cNvGrpSpPr/>
          <p:nvPr/>
        </p:nvGrpSpPr>
        <p:grpSpPr>
          <a:xfrm>
            <a:off x="8396207" y="6039888"/>
            <a:ext cx="1967183" cy="413691"/>
            <a:chOff x="3339885" y="3162967"/>
            <a:chExt cx="794813" cy="443606"/>
          </a:xfrm>
        </p:grpSpPr>
        <p:sp>
          <p:nvSpPr>
            <p:cNvPr id="21" name="Rounded Rectangl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BDBC8843-3E3A-6C4B-86B6-30398306AB5F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69B4CE4-E946-9B4F-8280-BD4DC391348F}"/>
                </a:ext>
              </a:extLst>
            </p:cNvPr>
            <p:cNvSpPr txBox="1"/>
            <p:nvPr/>
          </p:nvSpPr>
          <p:spPr>
            <a:xfrm>
              <a:off x="3446035" y="3176321"/>
              <a:ext cx="688663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464950-932A-C94D-955D-6FE36A63E9A5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60" name="Rounded Rectangle 59">
              <a:hlinkClick r:id="rId6" action="ppaction://hlinksldjump"/>
              <a:extLst>
                <a:ext uri="{FF2B5EF4-FFF2-40B4-BE49-F238E27FC236}">
                  <a16:creationId xmlns:a16="http://schemas.microsoft.com/office/drawing/2014/main" id="{D1265E83-B30C-684A-A407-1DFFEFF42AD1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TextBox 60">
              <a:hlinkClick r:id="rId6" action="ppaction://hlinksldjump" tooltip="Back to the main page!"/>
              <a:extLst>
                <a:ext uri="{FF2B5EF4-FFF2-40B4-BE49-F238E27FC236}">
                  <a16:creationId xmlns:a16="http://schemas.microsoft.com/office/drawing/2014/main" id="{61990FB3-DC33-0B45-B446-47E89C52C962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DDAFF5-D277-2A43-B0E7-BD7EA06273E4}"/>
              </a:ext>
            </a:extLst>
          </p:cNvPr>
          <p:cNvGrpSpPr/>
          <p:nvPr/>
        </p:nvGrpSpPr>
        <p:grpSpPr>
          <a:xfrm>
            <a:off x="5199637" y="6045992"/>
            <a:ext cx="1948363" cy="413691"/>
            <a:chOff x="3339885" y="3162967"/>
            <a:chExt cx="787209" cy="443606"/>
          </a:xfrm>
        </p:grpSpPr>
        <p:sp>
          <p:nvSpPr>
            <p:cNvPr id="63" name="Rounded Rectangle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C07519CE-9B73-544B-8DA1-94D1806B146C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08087BC0-22E9-B440-91B3-A4E491E4238D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0871A5-F389-E142-A953-606CBA81CEA8}"/>
              </a:ext>
            </a:extLst>
          </p:cNvPr>
          <p:cNvGrpSpPr/>
          <p:nvPr/>
        </p:nvGrpSpPr>
        <p:grpSpPr>
          <a:xfrm>
            <a:off x="1876855" y="6051593"/>
            <a:ext cx="1879580" cy="413691"/>
            <a:chOff x="3339885" y="3162967"/>
            <a:chExt cx="759418" cy="443606"/>
          </a:xfrm>
        </p:grpSpPr>
        <p:sp>
          <p:nvSpPr>
            <p:cNvPr id="66" name="Rounded Rectangl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07E8704E-9E10-8147-970C-FC1C5376C412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TextBox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C88E6203-C509-2849-9840-1823D00B693C}"/>
                </a:ext>
              </a:extLst>
            </p:cNvPr>
            <p:cNvSpPr txBox="1"/>
            <p:nvPr/>
          </p:nvSpPr>
          <p:spPr>
            <a:xfrm>
              <a:off x="3418375" y="3186750"/>
              <a:ext cx="611444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Seismic data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5D1D09-8A2E-9C45-8F4E-6F4DBC7DE179}"/>
              </a:ext>
            </a:extLst>
          </p:cNvPr>
          <p:cNvSpPr txBox="1"/>
          <p:nvPr/>
        </p:nvSpPr>
        <p:spPr>
          <a:xfrm>
            <a:off x="3500897" y="37691"/>
            <a:ext cx="4215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Refraction seismic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064E4-A9C9-6543-9184-8639F22230B1}"/>
              </a:ext>
            </a:extLst>
          </p:cNvPr>
          <p:cNvSpPr txBox="1"/>
          <p:nvPr/>
        </p:nvSpPr>
        <p:spPr>
          <a:xfrm>
            <a:off x="93601" y="467831"/>
            <a:ext cx="151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a. BGR18-203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9817-C314-3745-B0CC-1EBE36BEC0C4}"/>
              </a:ext>
            </a:extLst>
          </p:cNvPr>
          <p:cNvSpPr txBox="1"/>
          <p:nvPr/>
        </p:nvSpPr>
        <p:spPr>
          <a:xfrm>
            <a:off x="5651370" y="5578082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0CA9B9-69FE-DC4B-90E4-C5C904BC9BE4}"/>
              </a:ext>
            </a:extLst>
          </p:cNvPr>
          <p:cNvSpPr txBox="1"/>
          <p:nvPr/>
        </p:nvSpPr>
        <p:spPr>
          <a:xfrm>
            <a:off x="1888917" y="564800"/>
            <a:ext cx="161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/>
              </a:rPr>
              <a:t>Schmid et al., 2020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2039BD-766A-C943-853D-957082DDE18A}"/>
              </a:ext>
            </a:extLst>
          </p:cNvPr>
          <p:cNvPicPr/>
          <p:nvPr/>
        </p:nvPicPr>
        <p:blipFill rotWithShape="1">
          <a:blip r:embed="rId10"/>
          <a:srcRect b="35996"/>
          <a:stretch/>
        </p:blipFill>
        <p:spPr>
          <a:xfrm>
            <a:off x="93601" y="877996"/>
            <a:ext cx="5557769" cy="23045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9CCBCD-12C8-6948-B738-FDF2B20BF103}"/>
              </a:ext>
            </a:extLst>
          </p:cNvPr>
          <p:cNvPicPr/>
          <p:nvPr/>
        </p:nvPicPr>
        <p:blipFill rotWithShape="1">
          <a:blip r:embed="rId11"/>
          <a:srcRect b="49664"/>
          <a:stretch/>
        </p:blipFill>
        <p:spPr>
          <a:xfrm>
            <a:off x="0" y="3327436"/>
            <a:ext cx="5428615" cy="247269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7207B2A-3387-5742-B2B9-4D56C801AB46}"/>
              </a:ext>
            </a:extLst>
          </p:cNvPr>
          <p:cNvSpPr txBox="1"/>
          <p:nvPr/>
        </p:nvSpPr>
        <p:spPr>
          <a:xfrm>
            <a:off x="5949049" y="3847317"/>
            <a:ext cx="6693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Along profile P05: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Back-arc crust is 10 km thick.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Arc-crust is 13-14 km thick.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Western part different crustal domain, perhaps arc-crust?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C8EC5C-DC12-D048-BC7A-7AC149B81F2F}"/>
              </a:ext>
            </a:extLst>
          </p:cNvPr>
          <p:cNvSpPr txBox="1"/>
          <p:nvPr/>
        </p:nvSpPr>
        <p:spPr>
          <a:xfrm>
            <a:off x="5949049" y="1305618"/>
            <a:ext cx="5945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Along profile P03: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Back-arc crust is 11 km thick.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Arc-crust is 13-14 km thick.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Western part different crustal domain, perhaps arc-crust?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Refraction seismic data">
            <a:hlinkClick r:id="" action="ppaction://media"/>
            <a:extLst>
              <a:ext uri="{FF2B5EF4-FFF2-40B4-BE49-F238E27FC236}">
                <a16:creationId xmlns:a16="http://schemas.microsoft.com/office/drawing/2014/main" id="{101B4099-D8D2-8C4B-A081-566F8D1ED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73771" y="290323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9B522-B335-E242-98FE-C42BCE464E2D}"/>
              </a:ext>
            </a:extLst>
          </p:cNvPr>
          <p:cNvSpPr txBox="1"/>
          <p:nvPr/>
        </p:nvSpPr>
        <p:spPr>
          <a:xfrm>
            <a:off x="93601" y="3249809"/>
            <a:ext cx="16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b. BGR18-205</a:t>
            </a:r>
          </a:p>
        </p:txBody>
      </p:sp>
    </p:spTree>
    <p:extLst>
      <p:ext uri="{BB962C8B-B14F-4D97-AF65-F5344CB8AC3E}">
        <p14:creationId xmlns:p14="http://schemas.microsoft.com/office/powerpoint/2010/main" val="12305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F6EBC9-D8FC-3446-B69C-5A6A3469B9AA}"/>
              </a:ext>
            </a:extLst>
          </p:cNvPr>
          <p:cNvSpPr/>
          <p:nvPr/>
        </p:nvSpPr>
        <p:spPr>
          <a:xfrm>
            <a:off x="-1" y="0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A8779-BF7D-A045-9563-B219FBABF0CF}"/>
              </a:ext>
            </a:extLst>
          </p:cNvPr>
          <p:cNvSpPr txBox="1"/>
          <p:nvPr/>
        </p:nvSpPr>
        <p:spPr>
          <a:xfrm>
            <a:off x="8658931" y="6061346"/>
            <a:ext cx="135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5A469-3A24-DC42-B2AE-2BBA9EFD4991}"/>
              </a:ext>
            </a:extLst>
          </p:cNvPr>
          <p:cNvSpPr txBox="1"/>
          <p:nvPr/>
        </p:nvSpPr>
        <p:spPr>
          <a:xfrm>
            <a:off x="93601" y="6048041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8BA4CE-EF44-A249-B987-C747BA8CDA8C}"/>
              </a:ext>
            </a:extLst>
          </p:cNvPr>
          <p:cNvCxnSpPr>
            <a:cxnSpLocks/>
          </p:cNvCxnSpPr>
          <p:nvPr/>
        </p:nvCxnSpPr>
        <p:spPr>
          <a:xfrm flipV="1">
            <a:off x="-121298" y="5896947"/>
            <a:ext cx="12313298" cy="65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43F343-412A-2C44-85C2-9F5FA54A11FD}"/>
              </a:ext>
            </a:extLst>
          </p:cNvPr>
          <p:cNvGrpSpPr/>
          <p:nvPr/>
        </p:nvGrpSpPr>
        <p:grpSpPr>
          <a:xfrm>
            <a:off x="8396207" y="6039888"/>
            <a:ext cx="1967183" cy="413691"/>
            <a:chOff x="3339885" y="3162967"/>
            <a:chExt cx="794813" cy="443606"/>
          </a:xfrm>
        </p:grpSpPr>
        <p:sp>
          <p:nvSpPr>
            <p:cNvPr id="21" name="Rounded Rectangl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BDBC8843-3E3A-6C4B-86B6-30398306AB5F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69B4CE4-E946-9B4F-8280-BD4DC391348F}"/>
                </a:ext>
              </a:extLst>
            </p:cNvPr>
            <p:cNvSpPr txBox="1"/>
            <p:nvPr/>
          </p:nvSpPr>
          <p:spPr>
            <a:xfrm>
              <a:off x="3446035" y="3176321"/>
              <a:ext cx="688663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464950-932A-C94D-955D-6FE36A63E9A5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60" name="Rounded Rectangle 59">
              <a:hlinkClick r:id="rId6" action="ppaction://hlinksldjump"/>
              <a:extLst>
                <a:ext uri="{FF2B5EF4-FFF2-40B4-BE49-F238E27FC236}">
                  <a16:creationId xmlns:a16="http://schemas.microsoft.com/office/drawing/2014/main" id="{D1265E83-B30C-684A-A407-1DFFEFF42AD1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TextBox 60">
              <a:hlinkClick r:id="rId6" action="ppaction://hlinksldjump" tooltip="Back to the main page!"/>
              <a:extLst>
                <a:ext uri="{FF2B5EF4-FFF2-40B4-BE49-F238E27FC236}">
                  <a16:creationId xmlns:a16="http://schemas.microsoft.com/office/drawing/2014/main" id="{61990FB3-DC33-0B45-B446-47E89C52C962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DDAFF5-D277-2A43-B0E7-BD7EA06273E4}"/>
              </a:ext>
            </a:extLst>
          </p:cNvPr>
          <p:cNvGrpSpPr/>
          <p:nvPr/>
        </p:nvGrpSpPr>
        <p:grpSpPr>
          <a:xfrm>
            <a:off x="5199637" y="6045992"/>
            <a:ext cx="1948363" cy="413691"/>
            <a:chOff x="3339885" y="3162967"/>
            <a:chExt cx="787209" cy="443606"/>
          </a:xfrm>
        </p:grpSpPr>
        <p:sp>
          <p:nvSpPr>
            <p:cNvPr id="63" name="Rounded Rectangle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C07519CE-9B73-544B-8DA1-94D1806B146C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08087BC0-22E9-B440-91B3-A4E491E4238D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0871A5-F389-E142-A953-606CBA81CEA8}"/>
              </a:ext>
            </a:extLst>
          </p:cNvPr>
          <p:cNvGrpSpPr/>
          <p:nvPr/>
        </p:nvGrpSpPr>
        <p:grpSpPr>
          <a:xfrm>
            <a:off x="1876855" y="6051593"/>
            <a:ext cx="1879580" cy="413691"/>
            <a:chOff x="3339885" y="3162967"/>
            <a:chExt cx="759418" cy="443606"/>
          </a:xfrm>
        </p:grpSpPr>
        <p:sp>
          <p:nvSpPr>
            <p:cNvPr id="66" name="Rounded Rectangl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07E8704E-9E10-8147-970C-FC1C5376C412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TextBox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C88E6203-C509-2849-9840-1823D00B693C}"/>
                </a:ext>
              </a:extLst>
            </p:cNvPr>
            <p:cNvSpPr txBox="1"/>
            <p:nvPr/>
          </p:nvSpPr>
          <p:spPr>
            <a:xfrm>
              <a:off x="3418375" y="3186750"/>
              <a:ext cx="611444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Seismic data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BA94CD-473F-D442-B4DF-44097B4E79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54" y="760966"/>
            <a:ext cx="4219443" cy="4705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A4D7B-ADFE-CF46-8269-3BC1F538518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552" y="766451"/>
            <a:ext cx="4219443" cy="47052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85D1D09-8A2E-9C45-8F4E-6F4DBC7DE179}"/>
              </a:ext>
            </a:extLst>
          </p:cNvPr>
          <p:cNvSpPr txBox="1"/>
          <p:nvPr/>
        </p:nvSpPr>
        <p:spPr>
          <a:xfrm>
            <a:off x="4408497" y="-17190"/>
            <a:ext cx="2629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Magnetic data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FD71F5-1A1A-CB4F-84CA-DB0CEAE80D9A}"/>
              </a:ext>
            </a:extLst>
          </p:cNvPr>
          <p:cNvSpPr txBox="1"/>
          <p:nvPr/>
        </p:nvSpPr>
        <p:spPr>
          <a:xfrm>
            <a:off x="9000531" y="757360"/>
            <a:ext cx="304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magnetic data are complex, with potential older (&gt; 5 Ma) crust towards the west of the FRSC.</a:t>
            </a:r>
            <a:r>
              <a:rPr lang="en-GB" i="1" dirty="0"/>
              <a:t> </a:t>
            </a:r>
          </a:p>
          <a:p>
            <a:endParaRPr lang="en-GB" i="1" dirty="0"/>
          </a:p>
          <a:p>
            <a:r>
              <a:rPr lang="en-GB" dirty="0"/>
              <a:t>The magnetic data is used to estimate the timing of basin formation and sediment accumulation.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BEE03-6A36-6A45-AF2A-26D9521B20D5}"/>
              </a:ext>
            </a:extLst>
          </p:cNvPr>
          <p:cNvSpPr txBox="1"/>
          <p:nvPr/>
        </p:nvSpPr>
        <p:spPr>
          <a:xfrm>
            <a:off x="189054" y="5482140"/>
            <a:ext cx="11918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a. Map of the northern Lau Basin, overlain with the results for the forward magnetic model, the magnetic anomaly data profiles and the identified </a:t>
            </a:r>
            <a:r>
              <a:rPr lang="en-US" sz="1100" dirty="0" err="1"/>
              <a:t>chrons</a:t>
            </a:r>
            <a:r>
              <a:rPr lang="en-US" sz="1100" dirty="0"/>
              <a:t>. No data is available in between BGR18-202 and BGR18-203, which means no </a:t>
            </a:r>
            <a:r>
              <a:rPr lang="en-US" sz="1100" dirty="0" err="1"/>
              <a:t>chrons</a:t>
            </a:r>
            <a:r>
              <a:rPr lang="en-US" sz="1100" dirty="0"/>
              <a:t> have been identified in this region. Horizontal dashed lines are profiles from the forward model (b). Fine dashed lines correlate the </a:t>
            </a:r>
            <a:r>
              <a:rPr lang="en-US" sz="1100" dirty="0" err="1"/>
              <a:t>chrons</a:t>
            </a:r>
            <a:r>
              <a:rPr lang="en-US" sz="1100" dirty="0"/>
              <a:t> across profiles. </a:t>
            </a:r>
            <a:endParaRPr lang="en-GB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064E4-A9C9-6543-9184-8639F22230B1}"/>
              </a:ext>
            </a:extLst>
          </p:cNvPr>
          <p:cNvSpPr txBox="1"/>
          <p:nvPr/>
        </p:nvSpPr>
        <p:spPr>
          <a:xfrm>
            <a:off x="361619" y="424933"/>
            <a:ext cx="125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9B522-B335-E242-98FE-C42BCE464E2D}"/>
              </a:ext>
            </a:extLst>
          </p:cNvPr>
          <p:cNvSpPr txBox="1"/>
          <p:nvPr/>
        </p:nvSpPr>
        <p:spPr>
          <a:xfrm>
            <a:off x="4781088" y="432249"/>
            <a:ext cx="16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9817-C314-3745-B0CC-1EBE36BEC0C4}"/>
              </a:ext>
            </a:extLst>
          </p:cNvPr>
          <p:cNvSpPr txBox="1"/>
          <p:nvPr/>
        </p:nvSpPr>
        <p:spPr>
          <a:xfrm>
            <a:off x="10658086" y="5205141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pic>
        <p:nvPicPr>
          <p:cNvPr id="7" name="Magnetic data">
            <a:hlinkClick r:id="" action="ppaction://media"/>
            <a:extLst>
              <a:ext uri="{FF2B5EF4-FFF2-40B4-BE49-F238E27FC236}">
                <a16:creationId xmlns:a16="http://schemas.microsoft.com/office/drawing/2014/main" id="{9BEE69C5-674A-6643-BBB2-37BA5A196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3055" y="37290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8A8779-BF7D-A045-9563-B219FBABF0CF}"/>
              </a:ext>
            </a:extLst>
          </p:cNvPr>
          <p:cNvSpPr txBox="1"/>
          <p:nvPr/>
        </p:nvSpPr>
        <p:spPr>
          <a:xfrm>
            <a:off x="8658931" y="6061346"/>
            <a:ext cx="135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5A469-3A24-DC42-B2AE-2BBA9EFD4991}"/>
              </a:ext>
            </a:extLst>
          </p:cNvPr>
          <p:cNvSpPr txBox="1"/>
          <p:nvPr/>
        </p:nvSpPr>
        <p:spPr>
          <a:xfrm>
            <a:off x="93601" y="6048041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8BA4CE-EF44-A249-B987-C747BA8CDA8C}"/>
              </a:ext>
            </a:extLst>
          </p:cNvPr>
          <p:cNvCxnSpPr>
            <a:cxnSpLocks/>
          </p:cNvCxnSpPr>
          <p:nvPr/>
        </p:nvCxnSpPr>
        <p:spPr>
          <a:xfrm flipV="1">
            <a:off x="-121298" y="5896947"/>
            <a:ext cx="12313298" cy="65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43F343-412A-2C44-85C2-9F5FA54A11FD}"/>
              </a:ext>
            </a:extLst>
          </p:cNvPr>
          <p:cNvGrpSpPr/>
          <p:nvPr/>
        </p:nvGrpSpPr>
        <p:grpSpPr>
          <a:xfrm>
            <a:off x="8396207" y="6039888"/>
            <a:ext cx="1967183" cy="413691"/>
            <a:chOff x="3339885" y="3162967"/>
            <a:chExt cx="794813" cy="443606"/>
          </a:xfrm>
        </p:grpSpPr>
        <p:sp>
          <p:nvSpPr>
            <p:cNvPr id="21" name="Rounded Rectangl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BDBC8843-3E3A-6C4B-86B6-30398306AB5F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69B4CE4-E946-9B4F-8280-BD4DC391348F}"/>
                </a:ext>
              </a:extLst>
            </p:cNvPr>
            <p:cNvSpPr txBox="1"/>
            <p:nvPr/>
          </p:nvSpPr>
          <p:spPr>
            <a:xfrm>
              <a:off x="3446035" y="3176321"/>
              <a:ext cx="688663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FEC35F-7F6F-1546-ADF2-C9828D7C9098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38" name="Rounded Rectangl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46B6C02B-99A4-9340-A195-CA190D084039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hlinkClick r:id="rId6" action="ppaction://hlinksldjump" tooltip="Back to the main page!"/>
              <a:extLst>
                <a:ext uri="{FF2B5EF4-FFF2-40B4-BE49-F238E27FC236}">
                  <a16:creationId xmlns:a16="http://schemas.microsoft.com/office/drawing/2014/main" id="{47813C6B-7B8D-4346-8337-6B0007BCB70A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929FD6F-C5DC-4440-8691-B89060938EA1}"/>
              </a:ext>
            </a:extLst>
          </p:cNvPr>
          <p:cNvGrpSpPr/>
          <p:nvPr/>
        </p:nvGrpSpPr>
        <p:grpSpPr>
          <a:xfrm>
            <a:off x="5199637" y="6045992"/>
            <a:ext cx="1948363" cy="413691"/>
            <a:chOff x="3339885" y="3162967"/>
            <a:chExt cx="787209" cy="443606"/>
          </a:xfrm>
        </p:grpSpPr>
        <p:sp>
          <p:nvSpPr>
            <p:cNvPr id="41" name="Rounded Rectangle 40">
              <a:hlinkClick r:id="rId7" action="ppaction://hlinksldjump"/>
              <a:extLst>
                <a:ext uri="{FF2B5EF4-FFF2-40B4-BE49-F238E27FC236}">
                  <a16:creationId xmlns:a16="http://schemas.microsoft.com/office/drawing/2014/main" id="{B9239DBF-BCC8-3044-8192-59B0FA81A984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229DD259-5F61-2D4B-9653-35EE22CBEB6B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B4326E-C92E-7A42-BD50-5F352A46692E}"/>
              </a:ext>
            </a:extLst>
          </p:cNvPr>
          <p:cNvGrpSpPr/>
          <p:nvPr/>
        </p:nvGrpSpPr>
        <p:grpSpPr>
          <a:xfrm>
            <a:off x="1876855" y="6051593"/>
            <a:ext cx="1879580" cy="413691"/>
            <a:chOff x="3339885" y="3162967"/>
            <a:chExt cx="759418" cy="443606"/>
          </a:xfrm>
        </p:grpSpPr>
        <p:sp>
          <p:nvSpPr>
            <p:cNvPr id="44" name="Rounded Rectangle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00B3A263-054E-294B-A516-26D1539C46C0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hlinkClick r:id="rId8" action="ppaction://hlinksldjump"/>
              <a:extLst>
                <a:ext uri="{FF2B5EF4-FFF2-40B4-BE49-F238E27FC236}">
                  <a16:creationId xmlns:a16="http://schemas.microsoft.com/office/drawing/2014/main" id="{C9281D01-31D6-D74D-8C7D-6E8DABA270BB}"/>
                </a:ext>
              </a:extLst>
            </p:cNvPr>
            <p:cNvSpPr txBox="1"/>
            <p:nvPr/>
          </p:nvSpPr>
          <p:spPr>
            <a:xfrm>
              <a:off x="3418375" y="3186750"/>
              <a:ext cx="611444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Seismic data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BBF5863-BD42-2B4A-825D-79BF630A83A1}"/>
              </a:ext>
            </a:extLst>
          </p:cNvPr>
          <p:cNvSpPr/>
          <p:nvPr/>
        </p:nvSpPr>
        <p:spPr>
          <a:xfrm>
            <a:off x="-1" y="0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110351-80B6-1C4D-8CBB-BAE836144FD8}"/>
              </a:ext>
            </a:extLst>
          </p:cNvPr>
          <p:cNvSpPr txBox="1"/>
          <p:nvPr/>
        </p:nvSpPr>
        <p:spPr>
          <a:xfrm>
            <a:off x="4287917" y="24824"/>
            <a:ext cx="3494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Echo sounding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3CE00-9D04-CB46-A42D-CCD3218E28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1" y="727963"/>
            <a:ext cx="8737424" cy="5050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76C22-79D4-614A-834C-DC0C36904459}"/>
              </a:ext>
            </a:extLst>
          </p:cNvPr>
          <p:cNvSpPr txBox="1"/>
          <p:nvPr/>
        </p:nvSpPr>
        <p:spPr>
          <a:xfrm>
            <a:off x="8658931" y="1063256"/>
            <a:ext cx="339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 err="1"/>
              <a:t>echosound</a:t>
            </a:r>
            <a:r>
              <a:rPr lang="en-GB" dirty="0"/>
              <a:t> data show no recent active faulting in the basins that accumulated sediments in the diffuse deformation zone.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C796AA-E62C-564E-A5BA-3E3FC0F7DB90}"/>
              </a:ext>
            </a:extLst>
          </p:cNvPr>
          <p:cNvSpPr txBox="1"/>
          <p:nvPr/>
        </p:nvSpPr>
        <p:spPr>
          <a:xfrm>
            <a:off x="93601" y="5640083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pic>
        <p:nvPicPr>
          <p:cNvPr id="2" name="Echo sounding data">
            <a:hlinkClick r:id="" action="ppaction://media"/>
            <a:extLst>
              <a:ext uri="{FF2B5EF4-FFF2-40B4-BE49-F238E27FC236}">
                <a16:creationId xmlns:a16="http://schemas.microsoft.com/office/drawing/2014/main" id="{5E1D3389-2D63-1A4D-929A-BE2B58D9A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9826" y="31516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92175-6B4E-F046-8A8A-E31790B3379B}"/>
              </a:ext>
            </a:extLst>
          </p:cNvPr>
          <p:cNvSpPr/>
          <p:nvPr/>
        </p:nvSpPr>
        <p:spPr>
          <a:xfrm>
            <a:off x="-1" y="0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73EF7-13DD-644B-8A3F-CE742F6792C3}"/>
              </a:ext>
            </a:extLst>
          </p:cNvPr>
          <p:cNvSpPr txBox="1"/>
          <p:nvPr/>
        </p:nvSpPr>
        <p:spPr>
          <a:xfrm>
            <a:off x="2937955" y="25574"/>
            <a:ext cx="5248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Tectonic evolution of the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E8ABDA-1168-1649-A0A9-B4DFC03DD90C}"/>
              </a:ext>
            </a:extLst>
          </p:cNvPr>
          <p:cNvSpPr txBox="1"/>
          <p:nvPr/>
        </p:nvSpPr>
        <p:spPr>
          <a:xfrm>
            <a:off x="140496" y="6064328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6E1543-7380-CC40-A3B2-1FE508414A78}"/>
              </a:ext>
            </a:extLst>
          </p:cNvPr>
          <p:cNvCxnSpPr>
            <a:cxnSpLocks/>
          </p:cNvCxnSpPr>
          <p:nvPr/>
        </p:nvCxnSpPr>
        <p:spPr>
          <a:xfrm>
            <a:off x="-1" y="5896947"/>
            <a:ext cx="1219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B6B26F-0B99-AF49-9284-FDE257F252B0}"/>
              </a:ext>
            </a:extLst>
          </p:cNvPr>
          <p:cNvGrpSpPr/>
          <p:nvPr/>
        </p:nvGrpSpPr>
        <p:grpSpPr>
          <a:xfrm>
            <a:off x="8396205" y="6039888"/>
            <a:ext cx="1879579" cy="413691"/>
            <a:chOff x="3339885" y="3162967"/>
            <a:chExt cx="759418" cy="443606"/>
          </a:xfrm>
        </p:grpSpPr>
        <p:sp>
          <p:nvSpPr>
            <p:cNvPr id="23" name="Rounded Rectangl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09B1ACC8-46EF-0044-83D5-8750D525DD70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ACB56C31-6C9D-1A43-8D63-0459339823B6}"/>
                </a:ext>
              </a:extLst>
            </p:cNvPr>
            <p:cNvSpPr txBox="1"/>
            <p:nvPr/>
          </p:nvSpPr>
          <p:spPr>
            <a:xfrm>
              <a:off x="3446036" y="3185977"/>
              <a:ext cx="547115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B0D755-8AB0-BB47-B397-12D1AA622CDD}"/>
              </a:ext>
            </a:extLst>
          </p:cNvPr>
          <p:cNvGrpSpPr/>
          <p:nvPr/>
        </p:nvGrpSpPr>
        <p:grpSpPr>
          <a:xfrm>
            <a:off x="140496" y="756333"/>
            <a:ext cx="4487488" cy="5022534"/>
            <a:chOff x="67358" y="273947"/>
            <a:chExt cx="5366472" cy="60063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878C27-92A1-0C48-8F7F-A6AEA473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8" y="273947"/>
              <a:ext cx="5366472" cy="600632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BB9215B-BC65-604D-8436-79CC74762376}"/>
                </a:ext>
              </a:extLst>
            </p:cNvPr>
            <p:cNvGrpSpPr/>
            <p:nvPr/>
          </p:nvGrpSpPr>
          <p:grpSpPr>
            <a:xfrm>
              <a:off x="2192071" y="2932988"/>
              <a:ext cx="1025639" cy="951681"/>
              <a:chOff x="2258735" y="2826204"/>
              <a:chExt cx="1025639" cy="951681"/>
            </a:xfrm>
          </p:grpSpPr>
          <p:sp>
            <p:nvSpPr>
              <p:cNvPr id="32" name="Freeform 31">
                <a:hlinkClick r:id="rId7"/>
                <a:extLst>
                  <a:ext uri="{FF2B5EF4-FFF2-40B4-BE49-F238E27FC236}">
                    <a16:creationId xmlns:a16="http://schemas.microsoft.com/office/drawing/2014/main" id="{9ABD6AD6-8A74-8145-B921-64AFA4474999}"/>
                  </a:ext>
                </a:extLst>
              </p:cNvPr>
              <p:cNvSpPr/>
              <p:nvPr/>
            </p:nvSpPr>
            <p:spPr>
              <a:xfrm>
                <a:off x="2258735" y="2827175"/>
                <a:ext cx="1025639" cy="950710"/>
              </a:xfrm>
              <a:custGeom>
                <a:avLst/>
                <a:gdLst>
                  <a:gd name="connsiteX0" fmla="*/ 867747 w 1026368"/>
                  <a:gd name="connsiteY0" fmla="*/ 18661 h 951722"/>
                  <a:gd name="connsiteX1" fmla="*/ 410547 w 1026368"/>
                  <a:gd name="connsiteY1" fmla="*/ 0 h 951722"/>
                  <a:gd name="connsiteX2" fmla="*/ 261257 w 1026368"/>
                  <a:gd name="connsiteY2" fmla="*/ 46653 h 951722"/>
                  <a:gd name="connsiteX3" fmla="*/ 317241 w 1026368"/>
                  <a:gd name="connsiteY3" fmla="*/ 149289 h 951722"/>
                  <a:gd name="connsiteX4" fmla="*/ 298580 w 1026368"/>
                  <a:gd name="connsiteY4" fmla="*/ 373224 h 951722"/>
                  <a:gd name="connsiteX5" fmla="*/ 167951 w 1026368"/>
                  <a:gd name="connsiteY5" fmla="*/ 513183 h 951722"/>
                  <a:gd name="connsiteX6" fmla="*/ 0 w 1026368"/>
                  <a:gd name="connsiteY6" fmla="*/ 793102 h 951722"/>
                  <a:gd name="connsiteX7" fmla="*/ 205274 w 1026368"/>
                  <a:gd name="connsiteY7" fmla="*/ 951722 h 951722"/>
                  <a:gd name="connsiteX8" fmla="*/ 438539 w 1026368"/>
                  <a:gd name="connsiteY8" fmla="*/ 877077 h 951722"/>
                  <a:gd name="connsiteX9" fmla="*/ 485192 w 1026368"/>
                  <a:gd name="connsiteY9" fmla="*/ 615820 h 951722"/>
                  <a:gd name="connsiteX10" fmla="*/ 541176 w 1026368"/>
                  <a:gd name="connsiteY10" fmla="*/ 466530 h 951722"/>
                  <a:gd name="connsiteX11" fmla="*/ 933061 w 1026368"/>
                  <a:gd name="connsiteY11" fmla="*/ 419877 h 951722"/>
                  <a:gd name="connsiteX12" fmla="*/ 1026368 w 1026368"/>
                  <a:gd name="connsiteY12" fmla="*/ 354563 h 951722"/>
                  <a:gd name="connsiteX13" fmla="*/ 1026368 w 1026368"/>
                  <a:gd name="connsiteY13" fmla="*/ 177281 h 951722"/>
                  <a:gd name="connsiteX14" fmla="*/ 867747 w 1026368"/>
                  <a:gd name="connsiteY14" fmla="*/ 18661 h 951722"/>
                  <a:gd name="connsiteX0" fmla="*/ 867747 w 1026368"/>
                  <a:gd name="connsiteY0" fmla="*/ 18661 h 951722"/>
                  <a:gd name="connsiteX1" fmla="*/ 410547 w 1026368"/>
                  <a:gd name="connsiteY1" fmla="*/ 0 h 951722"/>
                  <a:gd name="connsiteX2" fmla="*/ 261257 w 1026368"/>
                  <a:gd name="connsiteY2" fmla="*/ 46653 h 951722"/>
                  <a:gd name="connsiteX3" fmla="*/ 233266 w 1026368"/>
                  <a:gd name="connsiteY3" fmla="*/ 205272 h 951722"/>
                  <a:gd name="connsiteX4" fmla="*/ 298580 w 1026368"/>
                  <a:gd name="connsiteY4" fmla="*/ 373224 h 951722"/>
                  <a:gd name="connsiteX5" fmla="*/ 167951 w 1026368"/>
                  <a:gd name="connsiteY5" fmla="*/ 513183 h 951722"/>
                  <a:gd name="connsiteX6" fmla="*/ 0 w 1026368"/>
                  <a:gd name="connsiteY6" fmla="*/ 793102 h 951722"/>
                  <a:gd name="connsiteX7" fmla="*/ 205274 w 1026368"/>
                  <a:gd name="connsiteY7" fmla="*/ 951722 h 951722"/>
                  <a:gd name="connsiteX8" fmla="*/ 438539 w 1026368"/>
                  <a:gd name="connsiteY8" fmla="*/ 877077 h 951722"/>
                  <a:gd name="connsiteX9" fmla="*/ 485192 w 1026368"/>
                  <a:gd name="connsiteY9" fmla="*/ 615820 h 951722"/>
                  <a:gd name="connsiteX10" fmla="*/ 541176 w 1026368"/>
                  <a:gd name="connsiteY10" fmla="*/ 466530 h 951722"/>
                  <a:gd name="connsiteX11" fmla="*/ 933061 w 1026368"/>
                  <a:gd name="connsiteY11" fmla="*/ 419877 h 951722"/>
                  <a:gd name="connsiteX12" fmla="*/ 1026368 w 1026368"/>
                  <a:gd name="connsiteY12" fmla="*/ 354563 h 951722"/>
                  <a:gd name="connsiteX13" fmla="*/ 1026368 w 1026368"/>
                  <a:gd name="connsiteY13" fmla="*/ 177281 h 951722"/>
                  <a:gd name="connsiteX14" fmla="*/ 867747 w 1026368"/>
                  <a:gd name="connsiteY14" fmla="*/ 18661 h 951722"/>
                  <a:gd name="connsiteX0" fmla="*/ 867747 w 1026368"/>
                  <a:gd name="connsiteY0" fmla="*/ 18661 h 951722"/>
                  <a:gd name="connsiteX1" fmla="*/ 410547 w 1026368"/>
                  <a:gd name="connsiteY1" fmla="*/ 0 h 951722"/>
                  <a:gd name="connsiteX2" fmla="*/ 261257 w 1026368"/>
                  <a:gd name="connsiteY2" fmla="*/ 46653 h 951722"/>
                  <a:gd name="connsiteX3" fmla="*/ 233266 w 1026368"/>
                  <a:gd name="connsiteY3" fmla="*/ 205272 h 951722"/>
                  <a:gd name="connsiteX4" fmla="*/ 158621 w 1026368"/>
                  <a:gd name="connsiteY4" fmla="*/ 382555 h 951722"/>
                  <a:gd name="connsiteX5" fmla="*/ 167951 w 1026368"/>
                  <a:gd name="connsiteY5" fmla="*/ 513183 h 951722"/>
                  <a:gd name="connsiteX6" fmla="*/ 0 w 1026368"/>
                  <a:gd name="connsiteY6" fmla="*/ 793102 h 951722"/>
                  <a:gd name="connsiteX7" fmla="*/ 205274 w 1026368"/>
                  <a:gd name="connsiteY7" fmla="*/ 951722 h 951722"/>
                  <a:gd name="connsiteX8" fmla="*/ 438539 w 1026368"/>
                  <a:gd name="connsiteY8" fmla="*/ 877077 h 951722"/>
                  <a:gd name="connsiteX9" fmla="*/ 485192 w 1026368"/>
                  <a:gd name="connsiteY9" fmla="*/ 615820 h 951722"/>
                  <a:gd name="connsiteX10" fmla="*/ 541176 w 1026368"/>
                  <a:gd name="connsiteY10" fmla="*/ 466530 h 951722"/>
                  <a:gd name="connsiteX11" fmla="*/ 933061 w 1026368"/>
                  <a:gd name="connsiteY11" fmla="*/ 419877 h 951722"/>
                  <a:gd name="connsiteX12" fmla="*/ 1026368 w 1026368"/>
                  <a:gd name="connsiteY12" fmla="*/ 354563 h 951722"/>
                  <a:gd name="connsiteX13" fmla="*/ 1026368 w 1026368"/>
                  <a:gd name="connsiteY13" fmla="*/ 177281 h 951722"/>
                  <a:gd name="connsiteX14" fmla="*/ 867747 w 1026368"/>
                  <a:gd name="connsiteY14" fmla="*/ 18661 h 951722"/>
                  <a:gd name="connsiteX0" fmla="*/ 867747 w 1026368"/>
                  <a:gd name="connsiteY0" fmla="*/ 18661 h 951722"/>
                  <a:gd name="connsiteX1" fmla="*/ 410547 w 1026368"/>
                  <a:gd name="connsiteY1" fmla="*/ 0 h 951722"/>
                  <a:gd name="connsiteX2" fmla="*/ 261257 w 1026368"/>
                  <a:gd name="connsiteY2" fmla="*/ 46653 h 951722"/>
                  <a:gd name="connsiteX3" fmla="*/ 233266 w 1026368"/>
                  <a:gd name="connsiteY3" fmla="*/ 205272 h 951722"/>
                  <a:gd name="connsiteX4" fmla="*/ 158621 w 1026368"/>
                  <a:gd name="connsiteY4" fmla="*/ 382555 h 951722"/>
                  <a:gd name="connsiteX5" fmla="*/ 74645 w 1026368"/>
                  <a:gd name="connsiteY5" fmla="*/ 475860 h 951722"/>
                  <a:gd name="connsiteX6" fmla="*/ 0 w 1026368"/>
                  <a:gd name="connsiteY6" fmla="*/ 793102 h 951722"/>
                  <a:gd name="connsiteX7" fmla="*/ 205274 w 1026368"/>
                  <a:gd name="connsiteY7" fmla="*/ 951722 h 951722"/>
                  <a:gd name="connsiteX8" fmla="*/ 438539 w 1026368"/>
                  <a:gd name="connsiteY8" fmla="*/ 877077 h 951722"/>
                  <a:gd name="connsiteX9" fmla="*/ 485192 w 1026368"/>
                  <a:gd name="connsiteY9" fmla="*/ 615820 h 951722"/>
                  <a:gd name="connsiteX10" fmla="*/ 541176 w 1026368"/>
                  <a:gd name="connsiteY10" fmla="*/ 466530 h 951722"/>
                  <a:gd name="connsiteX11" fmla="*/ 933061 w 1026368"/>
                  <a:gd name="connsiteY11" fmla="*/ 419877 h 951722"/>
                  <a:gd name="connsiteX12" fmla="*/ 1026368 w 1026368"/>
                  <a:gd name="connsiteY12" fmla="*/ 354563 h 951722"/>
                  <a:gd name="connsiteX13" fmla="*/ 1026368 w 1026368"/>
                  <a:gd name="connsiteY13" fmla="*/ 177281 h 951722"/>
                  <a:gd name="connsiteX14" fmla="*/ 867747 w 1026368"/>
                  <a:gd name="connsiteY14" fmla="*/ 18661 h 951722"/>
                  <a:gd name="connsiteX0" fmla="*/ 867747 w 1026368"/>
                  <a:gd name="connsiteY0" fmla="*/ 18661 h 951722"/>
                  <a:gd name="connsiteX1" fmla="*/ 410547 w 1026368"/>
                  <a:gd name="connsiteY1" fmla="*/ 0 h 951722"/>
                  <a:gd name="connsiteX2" fmla="*/ 261257 w 1026368"/>
                  <a:gd name="connsiteY2" fmla="*/ 46653 h 951722"/>
                  <a:gd name="connsiteX3" fmla="*/ 233266 w 1026368"/>
                  <a:gd name="connsiteY3" fmla="*/ 205272 h 951722"/>
                  <a:gd name="connsiteX4" fmla="*/ 167951 w 1026368"/>
                  <a:gd name="connsiteY4" fmla="*/ 326572 h 951722"/>
                  <a:gd name="connsiteX5" fmla="*/ 74645 w 1026368"/>
                  <a:gd name="connsiteY5" fmla="*/ 475860 h 951722"/>
                  <a:gd name="connsiteX6" fmla="*/ 0 w 1026368"/>
                  <a:gd name="connsiteY6" fmla="*/ 793102 h 951722"/>
                  <a:gd name="connsiteX7" fmla="*/ 205274 w 1026368"/>
                  <a:gd name="connsiteY7" fmla="*/ 951722 h 951722"/>
                  <a:gd name="connsiteX8" fmla="*/ 438539 w 1026368"/>
                  <a:gd name="connsiteY8" fmla="*/ 877077 h 951722"/>
                  <a:gd name="connsiteX9" fmla="*/ 485192 w 1026368"/>
                  <a:gd name="connsiteY9" fmla="*/ 615820 h 951722"/>
                  <a:gd name="connsiteX10" fmla="*/ 541176 w 1026368"/>
                  <a:gd name="connsiteY10" fmla="*/ 466530 h 951722"/>
                  <a:gd name="connsiteX11" fmla="*/ 933061 w 1026368"/>
                  <a:gd name="connsiteY11" fmla="*/ 419877 h 951722"/>
                  <a:gd name="connsiteX12" fmla="*/ 1026368 w 1026368"/>
                  <a:gd name="connsiteY12" fmla="*/ 354563 h 951722"/>
                  <a:gd name="connsiteX13" fmla="*/ 1026368 w 1026368"/>
                  <a:gd name="connsiteY13" fmla="*/ 177281 h 951722"/>
                  <a:gd name="connsiteX14" fmla="*/ 867747 w 1026368"/>
                  <a:gd name="connsiteY14" fmla="*/ 18661 h 951722"/>
                  <a:gd name="connsiteX0" fmla="*/ 839755 w 998376"/>
                  <a:gd name="connsiteY0" fmla="*/ 18661 h 951722"/>
                  <a:gd name="connsiteX1" fmla="*/ 382555 w 998376"/>
                  <a:gd name="connsiteY1" fmla="*/ 0 h 951722"/>
                  <a:gd name="connsiteX2" fmla="*/ 233265 w 998376"/>
                  <a:gd name="connsiteY2" fmla="*/ 46653 h 951722"/>
                  <a:gd name="connsiteX3" fmla="*/ 205274 w 998376"/>
                  <a:gd name="connsiteY3" fmla="*/ 205272 h 951722"/>
                  <a:gd name="connsiteX4" fmla="*/ 139959 w 998376"/>
                  <a:gd name="connsiteY4" fmla="*/ 326572 h 951722"/>
                  <a:gd name="connsiteX5" fmla="*/ 46653 w 998376"/>
                  <a:gd name="connsiteY5" fmla="*/ 475860 h 951722"/>
                  <a:gd name="connsiteX6" fmla="*/ 0 w 998376"/>
                  <a:gd name="connsiteY6" fmla="*/ 774441 h 951722"/>
                  <a:gd name="connsiteX7" fmla="*/ 177282 w 998376"/>
                  <a:gd name="connsiteY7" fmla="*/ 951722 h 951722"/>
                  <a:gd name="connsiteX8" fmla="*/ 410547 w 998376"/>
                  <a:gd name="connsiteY8" fmla="*/ 877077 h 951722"/>
                  <a:gd name="connsiteX9" fmla="*/ 457200 w 998376"/>
                  <a:gd name="connsiteY9" fmla="*/ 615820 h 951722"/>
                  <a:gd name="connsiteX10" fmla="*/ 513184 w 998376"/>
                  <a:gd name="connsiteY10" fmla="*/ 466530 h 951722"/>
                  <a:gd name="connsiteX11" fmla="*/ 905069 w 998376"/>
                  <a:gd name="connsiteY11" fmla="*/ 419877 h 951722"/>
                  <a:gd name="connsiteX12" fmla="*/ 998376 w 998376"/>
                  <a:gd name="connsiteY12" fmla="*/ 354563 h 951722"/>
                  <a:gd name="connsiteX13" fmla="*/ 998376 w 998376"/>
                  <a:gd name="connsiteY13" fmla="*/ 177281 h 951722"/>
                  <a:gd name="connsiteX14" fmla="*/ 839755 w 998376"/>
                  <a:gd name="connsiteY14" fmla="*/ 18661 h 951722"/>
                  <a:gd name="connsiteX0" fmla="*/ 839755 w 998376"/>
                  <a:gd name="connsiteY0" fmla="*/ 18661 h 951722"/>
                  <a:gd name="connsiteX1" fmla="*/ 382555 w 998376"/>
                  <a:gd name="connsiteY1" fmla="*/ 0 h 951722"/>
                  <a:gd name="connsiteX2" fmla="*/ 233265 w 998376"/>
                  <a:gd name="connsiteY2" fmla="*/ 46653 h 951722"/>
                  <a:gd name="connsiteX3" fmla="*/ 205274 w 998376"/>
                  <a:gd name="connsiteY3" fmla="*/ 205272 h 951722"/>
                  <a:gd name="connsiteX4" fmla="*/ 139959 w 998376"/>
                  <a:gd name="connsiteY4" fmla="*/ 326572 h 951722"/>
                  <a:gd name="connsiteX5" fmla="*/ 46653 w 998376"/>
                  <a:gd name="connsiteY5" fmla="*/ 475860 h 951722"/>
                  <a:gd name="connsiteX6" fmla="*/ 0 w 998376"/>
                  <a:gd name="connsiteY6" fmla="*/ 774441 h 951722"/>
                  <a:gd name="connsiteX7" fmla="*/ 177282 w 998376"/>
                  <a:gd name="connsiteY7" fmla="*/ 951722 h 951722"/>
                  <a:gd name="connsiteX8" fmla="*/ 410547 w 998376"/>
                  <a:gd name="connsiteY8" fmla="*/ 877077 h 951722"/>
                  <a:gd name="connsiteX9" fmla="*/ 457200 w 998376"/>
                  <a:gd name="connsiteY9" fmla="*/ 615820 h 951722"/>
                  <a:gd name="connsiteX10" fmla="*/ 513184 w 998376"/>
                  <a:gd name="connsiteY10" fmla="*/ 466530 h 951722"/>
                  <a:gd name="connsiteX11" fmla="*/ 905069 w 998376"/>
                  <a:gd name="connsiteY11" fmla="*/ 419877 h 951722"/>
                  <a:gd name="connsiteX12" fmla="*/ 998376 w 998376"/>
                  <a:gd name="connsiteY12" fmla="*/ 354563 h 951722"/>
                  <a:gd name="connsiteX13" fmla="*/ 998376 w 998376"/>
                  <a:gd name="connsiteY13" fmla="*/ 177281 h 951722"/>
                  <a:gd name="connsiteX14" fmla="*/ 839755 w 998376"/>
                  <a:gd name="connsiteY14" fmla="*/ 18661 h 951722"/>
                  <a:gd name="connsiteX0" fmla="*/ 841960 w 1000581"/>
                  <a:gd name="connsiteY0" fmla="*/ 18661 h 951722"/>
                  <a:gd name="connsiteX1" fmla="*/ 384760 w 1000581"/>
                  <a:gd name="connsiteY1" fmla="*/ 0 h 951722"/>
                  <a:gd name="connsiteX2" fmla="*/ 235470 w 1000581"/>
                  <a:gd name="connsiteY2" fmla="*/ 46653 h 951722"/>
                  <a:gd name="connsiteX3" fmla="*/ 207479 w 1000581"/>
                  <a:gd name="connsiteY3" fmla="*/ 205272 h 951722"/>
                  <a:gd name="connsiteX4" fmla="*/ 142164 w 1000581"/>
                  <a:gd name="connsiteY4" fmla="*/ 326572 h 951722"/>
                  <a:gd name="connsiteX5" fmla="*/ 48858 w 1000581"/>
                  <a:gd name="connsiteY5" fmla="*/ 475860 h 951722"/>
                  <a:gd name="connsiteX6" fmla="*/ 2205 w 1000581"/>
                  <a:gd name="connsiteY6" fmla="*/ 774441 h 951722"/>
                  <a:gd name="connsiteX7" fmla="*/ 179487 w 1000581"/>
                  <a:gd name="connsiteY7" fmla="*/ 951722 h 951722"/>
                  <a:gd name="connsiteX8" fmla="*/ 412752 w 1000581"/>
                  <a:gd name="connsiteY8" fmla="*/ 877077 h 951722"/>
                  <a:gd name="connsiteX9" fmla="*/ 459405 w 1000581"/>
                  <a:gd name="connsiteY9" fmla="*/ 615820 h 951722"/>
                  <a:gd name="connsiteX10" fmla="*/ 515389 w 1000581"/>
                  <a:gd name="connsiteY10" fmla="*/ 466530 h 951722"/>
                  <a:gd name="connsiteX11" fmla="*/ 907274 w 1000581"/>
                  <a:gd name="connsiteY11" fmla="*/ 419877 h 951722"/>
                  <a:gd name="connsiteX12" fmla="*/ 1000581 w 1000581"/>
                  <a:gd name="connsiteY12" fmla="*/ 354563 h 951722"/>
                  <a:gd name="connsiteX13" fmla="*/ 1000581 w 1000581"/>
                  <a:gd name="connsiteY13" fmla="*/ 177281 h 951722"/>
                  <a:gd name="connsiteX14" fmla="*/ 841960 w 1000581"/>
                  <a:gd name="connsiteY14" fmla="*/ 18661 h 951722"/>
                  <a:gd name="connsiteX0" fmla="*/ 841960 w 1000581"/>
                  <a:gd name="connsiteY0" fmla="*/ 18661 h 951722"/>
                  <a:gd name="connsiteX1" fmla="*/ 384760 w 1000581"/>
                  <a:gd name="connsiteY1" fmla="*/ 0 h 951722"/>
                  <a:gd name="connsiteX2" fmla="*/ 235470 w 1000581"/>
                  <a:gd name="connsiteY2" fmla="*/ 46653 h 951722"/>
                  <a:gd name="connsiteX3" fmla="*/ 207479 w 1000581"/>
                  <a:gd name="connsiteY3" fmla="*/ 205272 h 951722"/>
                  <a:gd name="connsiteX4" fmla="*/ 142164 w 1000581"/>
                  <a:gd name="connsiteY4" fmla="*/ 326572 h 951722"/>
                  <a:gd name="connsiteX5" fmla="*/ 48858 w 1000581"/>
                  <a:gd name="connsiteY5" fmla="*/ 475860 h 951722"/>
                  <a:gd name="connsiteX6" fmla="*/ 2205 w 1000581"/>
                  <a:gd name="connsiteY6" fmla="*/ 774441 h 951722"/>
                  <a:gd name="connsiteX7" fmla="*/ 179487 w 1000581"/>
                  <a:gd name="connsiteY7" fmla="*/ 951722 h 951722"/>
                  <a:gd name="connsiteX8" fmla="*/ 384760 w 1000581"/>
                  <a:gd name="connsiteY8" fmla="*/ 830424 h 951722"/>
                  <a:gd name="connsiteX9" fmla="*/ 459405 w 1000581"/>
                  <a:gd name="connsiteY9" fmla="*/ 615820 h 951722"/>
                  <a:gd name="connsiteX10" fmla="*/ 515389 w 1000581"/>
                  <a:gd name="connsiteY10" fmla="*/ 466530 h 951722"/>
                  <a:gd name="connsiteX11" fmla="*/ 907274 w 1000581"/>
                  <a:gd name="connsiteY11" fmla="*/ 419877 h 951722"/>
                  <a:gd name="connsiteX12" fmla="*/ 1000581 w 1000581"/>
                  <a:gd name="connsiteY12" fmla="*/ 354563 h 951722"/>
                  <a:gd name="connsiteX13" fmla="*/ 1000581 w 1000581"/>
                  <a:gd name="connsiteY13" fmla="*/ 177281 h 951722"/>
                  <a:gd name="connsiteX14" fmla="*/ 841960 w 1000581"/>
                  <a:gd name="connsiteY14" fmla="*/ 18661 h 951722"/>
                  <a:gd name="connsiteX0" fmla="*/ 878372 w 1036993"/>
                  <a:gd name="connsiteY0" fmla="*/ 18661 h 951722"/>
                  <a:gd name="connsiteX1" fmla="*/ 421172 w 1036993"/>
                  <a:gd name="connsiteY1" fmla="*/ 0 h 951722"/>
                  <a:gd name="connsiteX2" fmla="*/ 271882 w 1036993"/>
                  <a:gd name="connsiteY2" fmla="*/ 46653 h 951722"/>
                  <a:gd name="connsiteX3" fmla="*/ 243891 w 1036993"/>
                  <a:gd name="connsiteY3" fmla="*/ 205272 h 951722"/>
                  <a:gd name="connsiteX4" fmla="*/ 178576 w 1036993"/>
                  <a:gd name="connsiteY4" fmla="*/ 326572 h 951722"/>
                  <a:gd name="connsiteX5" fmla="*/ 85270 w 1036993"/>
                  <a:gd name="connsiteY5" fmla="*/ 475860 h 951722"/>
                  <a:gd name="connsiteX6" fmla="*/ 1295 w 1036993"/>
                  <a:gd name="connsiteY6" fmla="*/ 830425 h 951722"/>
                  <a:gd name="connsiteX7" fmla="*/ 215899 w 1036993"/>
                  <a:gd name="connsiteY7" fmla="*/ 951722 h 951722"/>
                  <a:gd name="connsiteX8" fmla="*/ 421172 w 1036993"/>
                  <a:gd name="connsiteY8" fmla="*/ 830424 h 951722"/>
                  <a:gd name="connsiteX9" fmla="*/ 495817 w 1036993"/>
                  <a:gd name="connsiteY9" fmla="*/ 615820 h 951722"/>
                  <a:gd name="connsiteX10" fmla="*/ 551801 w 1036993"/>
                  <a:gd name="connsiteY10" fmla="*/ 466530 h 951722"/>
                  <a:gd name="connsiteX11" fmla="*/ 943686 w 1036993"/>
                  <a:gd name="connsiteY11" fmla="*/ 419877 h 951722"/>
                  <a:gd name="connsiteX12" fmla="*/ 1036993 w 1036993"/>
                  <a:gd name="connsiteY12" fmla="*/ 354563 h 951722"/>
                  <a:gd name="connsiteX13" fmla="*/ 1036993 w 1036993"/>
                  <a:gd name="connsiteY13" fmla="*/ 177281 h 951722"/>
                  <a:gd name="connsiteX14" fmla="*/ 878372 w 1036993"/>
                  <a:gd name="connsiteY14" fmla="*/ 18661 h 951722"/>
                  <a:gd name="connsiteX0" fmla="*/ 878066 w 1036687"/>
                  <a:gd name="connsiteY0" fmla="*/ 18661 h 951722"/>
                  <a:gd name="connsiteX1" fmla="*/ 420866 w 1036687"/>
                  <a:gd name="connsiteY1" fmla="*/ 0 h 951722"/>
                  <a:gd name="connsiteX2" fmla="*/ 271576 w 1036687"/>
                  <a:gd name="connsiteY2" fmla="*/ 46653 h 951722"/>
                  <a:gd name="connsiteX3" fmla="*/ 243585 w 1036687"/>
                  <a:gd name="connsiteY3" fmla="*/ 205272 h 951722"/>
                  <a:gd name="connsiteX4" fmla="*/ 178270 w 1036687"/>
                  <a:gd name="connsiteY4" fmla="*/ 326572 h 951722"/>
                  <a:gd name="connsiteX5" fmla="*/ 112842 w 1036687"/>
                  <a:gd name="connsiteY5" fmla="*/ 487012 h 951722"/>
                  <a:gd name="connsiteX6" fmla="*/ 989 w 1036687"/>
                  <a:gd name="connsiteY6" fmla="*/ 830425 h 951722"/>
                  <a:gd name="connsiteX7" fmla="*/ 215593 w 1036687"/>
                  <a:gd name="connsiteY7" fmla="*/ 951722 h 951722"/>
                  <a:gd name="connsiteX8" fmla="*/ 420866 w 1036687"/>
                  <a:gd name="connsiteY8" fmla="*/ 830424 h 951722"/>
                  <a:gd name="connsiteX9" fmla="*/ 495511 w 1036687"/>
                  <a:gd name="connsiteY9" fmla="*/ 615820 h 951722"/>
                  <a:gd name="connsiteX10" fmla="*/ 551495 w 1036687"/>
                  <a:gd name="connsiteY10" fmla="*/ 466530 h 951722"/>
                  <a:gd name="connsiteX11" fmla="*/ 943380 w 1036687"/>
                  <a:gd name="connsiteY11" fmla="*/ 419877 h 951722"/>
                  <a:gd name="connsiteX12" fmla="*/ 1036687 w 1036687"/>
                  <a:gd name="connsiteY12" fmla="*/ 354563 h 951722"/>
                  <a:gd name="connsiteX13" fmla="*/ 1036687 w 1036687"/>
                  <a:gd name="connsiteY13" fmla="*/ 177281 h 951722"/>
                  <a:gd name="connsiteX14" fmla="*/ 878066 w 1036687"/>
                  <a:gd name="connsiteY14" fmla="*/ 18661 h 951722"/>
                  <a:gd name="connsiteX0" fmla="*/ 878066 w 1036687"/>
                  <a:gd name="connsiteY0" fmla="*/ 18661 h 951722"/>
                  <a:gd name="connsiteX1" fmla="*/ 420866 w 1036687"/>
                  <a:gd name="connsiteY1" fmla="*/ 0 h 951722"/>
                  <a:gd name="connsiteX2" fmla="*/ 271576 w 1036687"/>
                  <a:gd name="connsiteY2" fmla="*/ 46653 h 951722"/>
                  <a:gd name="connsiteX3" fmla="*/ 243585 w 1036687"/>
                  <a:gd name="connsiteY3" fmla="*/ 205272 h 951722"/>
                  <a:gd name="connsiteX4" fmla="*/ 228451 w 1036687"/>
                  <a:gd name="connsiteY4" fmla="*/ 320996 h 951722"/>
                  <a:gd name="connsiteX5" fmla="*/ 112842 w 1036687"/>
                  <a:gd name="connsiteY5" fmla="*/ 487012 h 951722"/>
                  <a:gd name="connsiteX6" fmla="*/ 989 w 1036687"/>
                  <a:gd name="connsiteY6" fmla="*/ 830425 h 951722"/>
                  <a:gd name="connsiteX7" fmla="*/ 215593 w 1036687"/>
                  <a:gd name="connsiteY7" fmla="*/ 951722 h 951722"/>
                  <a:gd name="connsiteX8" fmla="*/ 420866 w 1036687"/>
                  <a:gd name="connsiteY8" fmla="*/ 830424 h 951722"/>
                  <a:gd name="connsiteX9" fmla="*/ 495511 w 1036687"/>
                  <a:gd name="connsiteY9" fmla="*/ 615820 h 951722"/>
                  <a:gd name="connsiteX10" fmla="*/ 551495 w 1036687"/>
                  <a:gd name="connsiteY10" fmla="*/ 466530 h 951722"/>
                  <a:gd name="connsiteX11" fmla="*/ 943380 w 1036687"/>
                  <a:gd name="connsiteY11" fmla="*/ 419877 h 951722"/>
                  <a:gd name="connsiteX12" fmla="*/ 1036687 w 1036687"/>
                  <a:gd name="connsiteY12" fmla="*/ 354563 h 951722"/>
                  <a:gd name="connsiteX13" fmla="*/ 1036687 w 1036687"/>
                  <a:gd name="connsiteY13" fmla="*/ 177281 h 951722"/>
                  <a:gd name="connsiteX14" fmla="*/ 878066 w 1036687"/>
                  <a:gd name="connsiteY14" fmla="*/ 18661 h 951722"/>
                  <a:gd name="connsiteX0" fmla="*/ 878066 w 1036687"/>
                  <a:gd name="connsiteY0" fmla="*/ 18661 h 1046507"/>
                  <a:gd name="connsiteX1" fmla="*/ 420866 w 1036687"/>
                  <a:gd name="connsiteY1" fmla="*/ 0 h 1046507"/>
                  <a:gd name="connsiteX2" fmla="*/ 271576 w 1036687"/>
                  <a:gd name="connsiteY2" fmla="*/ 46653 h 1046507"/>
                  <a:gd name="connsiteX3" fmla="*/ 243585 w 1036687"/>
                  <a:gd name="connsiteY3" fmla="*/ 205272 h 1046507"/>
                  <a:gd name="connsiteX4" fmla="*/ 228451 w 1036687"/>
                  <a:gd name="connsiteY4" fmla="*/ 320996 h 1046507"/>
                  <a:gd name="connsiteX5" fmla="*/ 112842 w 1036687"/>
                  <a:gd name="connsiteY5" fmla="*/ 487012 h 1046507"/>
                  <a:gd name="connsiteX6" fmla="*/ 989 w 1036687"/>
                  <a:gd name="connsiteY6" fmla="*/ 830425 h 1046507"/>
                  <a:gd name="connsiteX7" fmla="*/ 276924 w 1036687"/>
                  <a:gd name="connsiteY7" fmla="*/ 1046507 h 1046507"/>
                  <a:gd name="connsiteX8" fmla="*/ 420866 w 1036687"/>
                  <a:gd name="connsiteY8" fmla="*/ 830424 h 1046507"/>
                  <a:gd name="connsiteX9" fmla="*/ 495511 w 1036687"/>
                  <a:gd name="connsiteY9" fmla="*/ 615820 h 1046507"/>
                  <a:gd name="connsiteX10" fmla="*/ 551495 w 1036687"/>
                  <a:gd name="connsiteY10" fmla="*/ 466530 h 1046507"/>
                  <a:gd name="connsiteX11" fmla="*/ 943380 w 1036687"/>
                  <a:gd name="connsiteY11" fmla="*/ 419877 h 1046507"/>
                  <a:gd name="connsiteX12" fmla="*/ 1036687 w 1036687"/>
                  <a:gd name="connsiteY12" fmla="*/ 354563 h 1046507"/>
                  <a:gd name="connsiteX13" fmla="*/ 1036687 w 1036687"/>
                  <a:gd name="connsiteY13" fmla="*/ 177281 h 1046507"/>
                  <a:gd name="connsiteX14" fmla="*/ 878066 w 1036687"/>
                  <a:gd name="connsiteY14" fmla="*/ 18661 h 1046507"/>
                  <a:gd name="connsiteX0" fmla="*/ 878066 w 1036687"/>
                  <a:gd name="connsiteY0" fmla="*/ 18661 h 946146"/>
                  <a:gd name="connsiteX1" fmla="*/ 420866 w 1036687"/>
                  <a:gd name="connsiteY1" fmla="*/ 0 h 946146"/>
                  <a:gd name="connsiteX2" fmla="*/ 271576 w 1036687"/>
                  <a:gd name="connsiteY2" fmla="*/ 46653 h 946146"/>
                  <a:gd name="connsiteX3" fmla="*/ 243585 w 1036687"/>
                  <a:gd name="connsiteY3" fmla="*/ 205272 h 946146"/>
                  <a:gd name="connsiteX4" fmla="*/ 228451 w 1036687"/>
                  <a:gd name="connsiteY4" fmla="*/ 320996 h 946146"/>
                  <a:gd name="connsiteX5" fmla="*/ 112842 w 1036687"/>
                  <a:gd name="connsiteY5" fmla="*/ 487012 h 946146"/>
                  <a:gd name="connsiteX6" fmla="*/ 989 w 1036687"/>
                  <a:gd name="connsiteY6" fmla="*/ 830425 h 946146"/>
                  <a:gd name="connsiteX7" fmla="*/ 187715 w 1036687"/>
                  <a:gd name="connsiteY7" fmla="*/ 946146 h 946146"/>
                  <a:gd name="connsiteX8" fmla="*/ 420866 w 1036687"/>
                  <a:gd name="connsiteY8" fmla="*/ 830424 h 946146"/>
                  <a:gd name="connsiteX9" fmla="*/ 495511 w 1036687"/>
                  <a:gd name="connsiteY9" fmla="*/ 615820 h 946146"/>
                  <a:gd name="connsiteX10" fmla="*/ 551495 w 1036687"/>
                  <a:gd name="connsiteY10" fmla="*/ 466530 h 946146"/>
                  <a:gd name="connsiteX11" fmla="*/ 943380 w 1036687"/>
                  <a:gd name="connsiteY11" fmla="*/ 419877 h 946146"/>
                  <a:gd name="connsiteX12" fmla="*/ 1036687 w 1036687"/>
                  <a:gd name="connsiteY12" fmla="*/ 354563 h 946146"/>
                  <a:gd name="connsiteX13" fmla="*/ 1036687 w 1036687"/>
                  <a:gd name="connsiteY13" fmla="*/ 177281 h 946146"/>
                  <a:gd name="connsiteX14" fmla="*/ 878066 w 1036687"/>
                  <a:gd name="connsiteY14" fmla="*/ 18661 h 946146"/>
                  <a:gd name="connsiteX0" fmla="*/ 878066 w 1036687"/>
                  <a:gd name="connsiteY0" fmla="*/ 18661 h 960758"/>
                  <a:gd name="connsiteX1" fmla="*/ 420866 w 1036687"/>
                  <a:gd name="connsiteY1" fmla="*/ 0 h 960758"/>
                  <a:gd name="connsiteX2" fmla="*/ 271576 w 1036687"/>
                  <a:gd name="connsiteY2" fmla="*/ 46653 h 960758"/>
                  <a:gd name="connsiteX3" fmla="*/ 243585 w 1036687"/>
                  <a:gd name="connsiteY3" fmla="*/ 205272 h 960758"/>
                  <a:gd name="connsiteX4" fmla="*/ 228451 w 1036687"/>
                  <a:gd name="connsiteY4" fmla="*/ 320996 h 960758"/>
                  <a:gd name="connsiteX5" fmla="*/ 112842 w 1036687"/>
                  <a:gd name="connsiteY5" fmla="*/ 487012 h 960758"/>
                  <a:gd name="connsiteX6" fmla="*/ 989 w 1036687"/>
                  <a:gd name="connsiteY6" fmla="*/ 830425 h 960758"/>
                  <a:gd name="connsiteX7" fmla="*/ 187715 w 1036687"/>
                  <a:gd name="connsiteY7" fmla="*/ 946146 h 960758"/>
                  <a:gd name="connsiteX8" fmla="*/ 420866 w 1036687"/>
                  <a:gd name="connsiteY8" fmla="*/ 830424 h 960758"/>
                  <a:gd name="connsiteX9" fmla="*/ 495511 w 1036687"/>
                  <a:gd name="connsiteY9" fmla="*/ 615820 h 960758"/>
                  <a:gd name="connsiteX10" fmla="*/ 551495 w 1036687"/>
                  <a:gd name="connsiteY10" fmla="*/ 466530 h 960758"/>
                  <a:gd name="connsiteX11" fmla="*/ 943380 w 1036687"/>
                  <a:gd name="connsiteY11" fmla="*/ 419877 h 960758"/>
                  <a:gd name="connsiteX12" fmla="*/ 1036687 w 1036687"/>
                  <a:gd name="connsiteY12" fmla="*/ 354563 h 960758"/>
                  <a:gd name="connsiteX13" fmla="*/ 1036687 w 1036687"/>
                  <a:gd name="connsiteY13" fmla="*/ 177281 h 960758"/>
                  <a:gd name="connsiteX14" fmla="*/ 878066 w 1036687"/>
                  <a:gd name="connsiteY14" fmla="*/ 18661 h 960758"/>
                  <a:gd name="connsiteX0" fmla="*/ 867018 w 1025639"/>
                  <a:gd name="connsiteY0" fmla="*/ 18661 h 988008"/>
                  <a:gd name="connsiteX1" fmla="*/ 409818 w 1025639"/>
                  <a:gd name="connsiteY1" fmla="*/ 0 h 988008"/>
                  <a:gd name="connsiteX2" fmla="*/ 260528 w 1025639"/>
                  <a:gd name="connsiteY2" fmla="*/ 46653 h 988008"/>
                  <a:gd name="connsiteX3" fmla="*/ 232537 w 1025639"/>
                  <a:gd name="connsiteY3" fmla="*/ 205272 h 988008"/>
                  <a:gd name="connsiteX4" fmla="*/ 217403 w 1025639"/>
                  <a:gd name="connsiteY4" fmla="*/ 320996 h 988008"/>
                  <a:gd name="connsiteX5" fmla="*/ 101794 w 1025639"/>
                  <a:gd name="connsiteY5" fmla="*/ 487012 h 988008"/>
                  <a:gd name="connsiteX6" fmla="*/ 1093 w 1025639"/>
                  <a:gd name="connsiteY6" fmla="*/ 886181 h 988008"/>
                  <a:gd name="connsiteX7" fmla="*/ 176667 w 1025639"/>
                  <a:gd name="connsiteY7" fmla="*/ 946146 h 988008"/>
                  <a:gd name="connsiteX8" fmla="*/ 409818 w 1025639"/>
                  <a:gd name="connsiteY8" fmla="*/ 830424 h 988008"/>
                  <a:gd name="connsiteX9" fmla="*/ 484463 w 1025639"/>
                  <a:gd name="connsiteY9" fmla="*/ 615820 h 988008"/>
                  <a:gd name="connsiteX10" fmla="*/ 540447 w 1025639"/>
                  <a:gd name="connsiteY10" fmla="*/ 466530 h 988008"/>
                  <a:gd name="connsiteX11" fmla="*/ 932332 w 1025639"/>
                  <a:gd name="connsiteY11" fmla="*/ 419877 h 988008"/>
                  <a:gd name="connsiteX12" fmla="*/ 1025639 w 1025639"/>
                  <a:gd name="connsiteY12" fmla="*/ 354563 h 988008"/>
                  <a:gd name="connsiteX13" fmla="*/ 1025639 w 1025639"/>
                  <a:gd name="connsiteY13" fmla="*/ 177281 h 988008"/>
                  <a:gd name="connsiteX14" fmla="*/ 867018 w 1025639"/>
                  <a:gd name="connsiteY14" fmla="*/ 18661 h 988008"/>
                  <a:gd name="connsiteX0" fmla="*/ 867018 w 1025639"/>
                  <a:gd name="connsiteY0" fmla="*/ 18661 h 950711"/>
                  <a:gd name="connsiteX1" fmla="*/ 409818 w 1025639"/>
                  <a:gd name="connsiteY1" fmla="*/ 0 h 950711"/>
                  <a:gd name="connsiteX2" fmla="*/ 260528 w 1025639"/>
                  <a:gd name="connsiteY2" fmla="*/ 46653 h 950711"/>
                  <a:gd name="connsiteX3" fmla="*/ 232537 w 1025639"/>
                  <a:gd name="connsiteY3" fmla="*/ 205272 h 950711"/>
                  <a:gd name="connsiteX4" fmla="*/ 217403 w 1025639"/>
                  <a:gd name="connsiteY4" fmla="*/ 320996 h 950711"/>
                  <a:gd name="connsiteX5" fmla="*/ 101794 w 1025639"/>
                  <a:gd name="connsiteY5" fmla="*/ 487012 h 950711"/>
                  <a:gd name="connsiteX6" fmla="*/ 1093 w 1025639"/>
                  <a:gd name="connsiteY6" fmla="*/ 886181 h 950711"/>
                  <a:gd name="connsiteX7" fmla="*/ 176667 w 1025639"/>
                  <a:gd name="connsiteY7" fmla="*/ 946146 h 950711"/>
                  <a:gd name="connsiteX8" fmla="*/ 409818 w 1025639"/>
                  <a:gd name="connsiteY8" fmla="*/ 830424 h 950711"/>
                  <a:gd name="connsiteX9" fmla="*/ 484463 w 1025639"/>
                  <a:gd name="connsiteY9" fmla="*/ 615820 h 950711"/>
                  <a:gd name="connsiteX10" fmla="*/ 540447 w 1025639"/>
                  <a:gd name="connsiteY10" fmla="*/ 466530 h 950711"/>
                  <a:gd name="connsiteX11" fmla="*/ 932332 w 1025639"/>
                  <a:gd name="connsiteY11" fmla="*/ 419877 h 950711"/>
                  <a:gd name="connsiteX12" fmla="*/ 1025639 w 1025639"/>
                  <a:gd name="connsiteY12" fmla="*/ 354563 h 950711"/>
                  <a:gd name="connsiteX13" fmla="*/ 1025639 w 1025639"/>
                  <a:gd name="connsiteY13" fmla="*/ 177281 h 950711"/>
                  <a:gd name="connsiteX14" fmla="*/ 867018 w 1025639"/>
                  <a:gd name="connsiteY14" fmla="*/ 18661 h 950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639" h="950711">
                    <a:moveTo>
                      <a:pt x="867018" y="18661"/>
                    </a:moveTo>
                    <a:lnTo>
                      <a:pt x="409818" y="0"/>
                    </a:lnTo>
                    <a:lnTo>
                      <a:pt x="260528" y="46653"/>
                    </a:lnTo>
                    <a:lnTo>
                      <a:pt x="232537" y="205272"/>
                    </a:lnTo>
                    <a:lnTo>
                      <a:pt x="217403" y="320996"/>
                    </a:lnTo>
                    <a:lnTo>
                      <a:pt x="101794" y="487012"/>
                    </a:lnTo>
                    <a:cubicBezTo>
                      <a:pt x="86243" y="586539"/>
                      <a:pt x="-11347" y="702678"/>
                      <a:pt x="1093" y="886181"/>
                    </a:cubicBezTo>
                    <a:cubicBezTo>
                      <a:pt x="126868" y="960636"/>
                      <a:pt x="151027" y="953960"/>
                      <a:pt x="176667" y="946146"/>
                    </a:cubicBezTo>
                    <a:lnTo>
                      <a:pt x="409818" y="830424"/>
                    </a:lnTo>
                    <a:lnTo>
                      <a:pt x="484463" y="615820"/>
                    </a:lnTo>
                    <a:lnTo>
                      <a:pt x="540447" y="466530"/>
                    </a:lnTo>
                    <a:lnTo>
                      <a:pt x="932332" y="419877"/>
                    </a:lnTo>
                    <a:lnTo>
                      <a:pt x="1025639" y="354563"/>
                    </a:lnTo>
                    <a:lnTo>
                      <a:pt x="1025639" y="177281"/>
                    </a:lnTo>
                    <a:lnTo>
                      <a:pt x="867018" y="18661"/>
                    </a:lnTo>
                    <a:close/>
                  </a:path>
                </a:pathLst>
              </a:custGeom>
              <a:solidFill>
                <a:srgbClr val="929DCB">
                  <a:alpha val="50196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 32">
                <a:hlinkClick r:id="rId7"/>
                <a:extLst>
                  <a:ext uri="{FF2B5EF4-FFF2-40B4-BE49-F238E27FC236}">
                    <a16:creationId xmlns:a16="http://schemas.microsoft.com/office/drawing/2014/main" id="{C3DE3720-6882-314E-84E9-E71698EB0537}"/>
                  </a:ext>
                </a:extLst>
              </p:cNvPr>
              <p:cNvSpPr/>
              <p:nvPr/>
            </p:nvSpPr>
            <p:spPr>
              <a:xfrm>
                <a:off x="2465881" y="2826204"/>
                <a:ext cx="351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b="1" dirty="0">
                    <a:solidFill>
                      <a:srgbClr val="7030A0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2B7808-6EE7-544E-9FC0-303C154D57C6}"/>
              </a:ext>
            </a:extLst>
          </p:cNvPr>
          <p:cNvGrpSpPr/>
          <p:nvPr/>
        </p:nvGrpSpPr>
        <p:grpSpPr>
          <a:xfrm>
            <a:off x="4627984" y="638254"/>
            <a:ext cx="7564017" cy="1838066"/>
            <a:chOff x="1" y="0"/>
            <a:chExt cx="12192000" cy="296267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6747DA-5583-D44E-B64E-A94AD34C5EF4}"/>
                </a:ext>
              </a:extLst>
            </p:cNvPr>
            <p:cNvSpPr/>
            <p:nvPr/>
          </p:nvSpPr>
          <p:spPr>
            <a:xfrm>
              <a:off x="1" y="0"/>
              <a:ext cx="12192000" cy="1219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1F3048-E442-714E-B9EE-1B48853C1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323" y="734328"/>
              <a:ext cx="11851038" cy="222834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541C51-5F34-B34C-AC6F-7E671C837752}"/>
                </a:ext>
              </a:extLst>
            </p:cNvPr>
            <p:cNvSpPr txBox="1"/>
            <p:nvPr/>
          </p:nvSpPr>
          <p:spPr>
            <a:xfrm>
              <a:off x="60501" y="2642743"/>
              <a:ext cx="1544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 err="1"/>
                <a:t>Beniest</a:t>
              </a:r>
              <a:r>
                <a:rPr lang="en-GB" sz="1200" i="1" dirty="0"/>
                <a:t> et al., in prep.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B0C847-E8DD-7642-90DB-7B062512E1EE}"/>
                </a:ext>
              </a:extLst>
            </p:cNvPr>
            <p:cNvSpPr txBox="1"/>
            <p:nvPr/>
          </p:nvSpPr>
          <p:spPr>
            <a:xfrm>
              <a:off x="760624" y="86546"/>
              <a:ext cx="3764681" cy="496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Central Lau Spreading </a:t>
              </a:r>
              <a:r>
                <a:rPr lang="en-GB" sz="1400" b="1" dirty="0" err="1"/>
                <a:t>Center</a:t>
              </a:r>
              <a:endParaRPr lang="en-GB" sz="14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595CBC-DCF4-0B4C-B179-3CE14C93F912}"/>
                </a:ext>
              </a:extLst>
            </p:cNvPr>
            <p:cNvSpPr txBox="1"/>
            <p:nvPr/>
          </p:nvSpPr>
          <p:spPr>
            <a:xfrm>
              <a:off x="7908589" y="493662"/>
              <a:ext cx="18014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Covered</a:t>
              </a:r>
            </a:p>
            <a:p>
              <a:pPr algn="ctr"/>
              <a:r>
                <a:rPr lang="en-GB" sz="1050" dirty="0"/>
                <a:t>Basement Faults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E5DA760-4E12-BE46-90C9-1FEA7B445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4667" y="1067916"/>
              <a:ext cx="245488" cy="2177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9B68E3-3C9A-3345-A050-E2EF0B19341F}"/>
                </a:ext>
              </a:extLst>
            </p:cNvPr>
            <p:cNvSpPr txBox="1"/>
            <p:nvPr/>
          </p:nvSpPr>
          <p:spPr>
            <a:xfrm>
              <a:off x="3898346" y="493664"/>
              <a:ext cx="2088938" cy="6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Covered</a:t>
              </a:r>
            </a:p>
            <a:p>
              <a:pPr algn="ctr"/>
              <a:r>
                <a:rPr lang="en-GB" sz="1050" dirty="0"/>
                <a:t>Basement Faults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6144950-E57F-5441-AE67-784AA3A5CFCD}"/>
                </a:ext>
              </a:extLst>
            </p:cNvPr>
            <p:cNvCxnSpPr>
              <a:cxnSpLocks/>
            </p:cNvCxnSpPr>
            <p:nvPr/>
          </p:nvCxnSpPr>
          <p:spPr>
            <a:xfrm>
              <a:off x="5096649" y="1053028"/>
              <a:ext cx="283176" cy="3253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1251EC2-809E-9741-B82E-1E15F2FDE9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7499" y="1470891"/>
              <a:ext cx="192167" cy="2406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C053BE-CDE5-9D4D-BEC2-1611BE18D606}"/>
                </a:ext>
              </a:extLst>
            </p:cNvPr>
            <p:cNvSpPr txBox="1"/>
            <p:nvPr/>
          </p:nvSpPr>
          <p:spPr>
            <a:xfrm>
              <a:off x="5309580" y="1574612"/>
              <a:ext cx="16719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Volcanoes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43F9CC7-A2FD-4C4D-B925-B58AF4323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1719" y="1378409"/>
              <a:ext cx="222386" cy="2886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C283AD-FB98-3140-9B17-42EA7E2E7B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0995" y="1470892"/>
              <a:ext cx="492911" cy="288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8CAD66-1547-1E45-ADAE-B09F1F2F0606}"/>
                </a:ext>
              </a:extLst>
            </p:cNvPr>
            <p:cNvSpPr txBox="1"/>
            <p:nvPr/>
          </p:nvSpPr>
          <p:spPr>
            <a:xfrm>
              <a:off x="10215609" y="196427"/>
              <a:ext cx="19694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Westward-dipping</a:t>
              </a:r>
            </a:p>
            <a:p>
              <a:pPr algn="ctr"/>
              <a:r>
                <a:rPr lang="en-GB" sz="1050" dirty="0"/>
                <a:t>faults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9512898-747D-D643-A46F-81C9CB8ED3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67107" y="646240"/>
              <a:ext cx="312448" cy="406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54F40-C098-F34B-9496-3800EAE3D8A0}"/>
                </a:ext>
              </a:extLst>
            </p:cNvPr>
            <p:cNvSpPr txBox="1"/>
            <p:nvPr/>
          </p:nvSpPr>
          <p:spPr>
            <a:xfrm>
              <a:off x="1345095" y="1560860"/>
              <a:ext cx="16719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Surfacing</a:t>
              </a:r>
            </a:p>
            <a:p>
              <a:pPr algn="ctr"/>
              <a:r>
                <a:rPr lang="en-GB" sz="1050" dirty="0"/>
                <a:t>Basement Fault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9601CA5-3179-3245-8640-A8C74081CA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05704" y="1516617"/>
              <a:ext cx="129346" cy="262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60BFC9B-8D70-EC48-B75F-8FE35FF5458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298" y="1074869"/>
              <a:ext cx="316683" cy="2543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9A219BB-7811-1049-A6D4-2549A0F72745}"/>
                </a:ext>
              </a:extLst>
            </p:cNvPr>
            <p:cNvCxnSpPr>
              <a:cxnSpLocks/>
            </p:cNvCxnSpPr>
            <p:nvPr/>
          </p:nvCxnSpPr>
          <p:spPr>
            <a:xfrm>
              <a:off x="4443992" y="1074869"/>
              <a:ext cx="88797" cy="2107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FC1A880-67B3-6F4D-A973-49F981D33543}"/>
              </a:ext>
            </a:extLst>
          </p:cNvPr>
          <p:cNvSpPr txBox="1"/>
          <p:nvPr/>
        </p:nvSpPr>
        <p:spPr>
          <a:xfrm>
            <a:off x="4941369" y="2680393"/>
            <a:ext cx="58729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inactive, covered basement faults are widespread and suggest an initial wide-rift extensional tectonic phase.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active faults reaching the surface are observed in specific areas and suggest a second wide-rift extensional tectonic phase.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clear plate boundary observed on reflection seismic data in this region.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D22742F-EEE7-C442-A7E0-48CADD99882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287" y="2718173"/>
            <a:ext cx="1278426" cy="6038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A248E60-875D-5747-ACF4-3950D4FCBE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4287" y="3602890"/>
            <a:ext cx="1217646" cy="7117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2FE2005-CB29-3649-A376-F7C701C998A3}"/>
              </a:ext>
            </a:extLst>
          </p:cNvPr>
          <p:cNvSpPr txBox="1"/>
          <p:nvPr/>
        </p:nvSpPr>
        <p:spPr>
          <a:xfrm>
            <a:off x="5075007" y="865862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8521CD-08BF-914A-9336-CD15D419E476}"/>
              </a:ext>
            </a:extLst>
          </p:cNvPr>
          <p:cNvSpPr txBox="1"/>
          <p:nvPr/>
        </p:nvSpPr>
        <p:spPr>
          <a:xfrm>
            <a:off x="11830257" y="879062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</a:t>
            </a:r>
          </a:p>
        </p:txBody>
      </p:sp>
      <p:pic>
        <p:nvPicPr>
          <p:cNvPr id="63" name="Tectonic_evolution">
            <a:hlinkClick r:id="" action="ppaction://media"/>
            <a:extLst>
              <a:ext uri="{FF2B5EF4-FFF2-40B4-BE49-F238E27FC236}">
                <a16:creationId xmlns:a16="http://schemas.microsoft.com/office/drawing/2014/main" id="{361F39AE-9572-8F4E-AA5D-C9AAC7B0A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61275" y="4618063"/>
            <a:ext cx="812800" cy="8128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C0407DA-60AB-2240-9DDA-8FE52FC89A15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68" name="Rounded Rectangl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AF47911-EE28-DF4A-A684-EDA52987741D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hlinkClick r:id="rId12" action="ppaction://hlinksldjump" tooltip="Back to the main page!"/>
              <a:extLst>
                <a:ext uri="{FF2B5EF4-FFF2-40B4-BE49-F238E27FC236}">
                  <a16:creationId xmlns:a16="http://schemas.microsoft.com/office/drawing/2014/main" id="{C576FC84-31E9-BF48-AFD5-32F461EB53D7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9A0CED8-8C98-BC49-955E-8E3ED73933DC}"/>
              </a:ext>
            </a:extLst>
          </p:cNvPr>
          <p:cNvGrpSpPr/>
          <p:nvPr/>
        </p:nvGrpSpPr>
        <p:grpSpPr>
          <a:xfrm>
            <a:off x="1876855" y="6051593"/>
            <a:ext cx="1879580" cy="413691"/>
            <a:chOff x="3339885" y="3162967"/>
            <a:chExt cx="759418" cy="443606"/>
          </a:xfrm>
        </p:grpSpPr>
        <p:sp>
          <p:nvSpPr>
            <p:cNvPr id="74" name="Rounded Rectangle 73">
              <a:hlinkClick r:id="rId13" action="ppaction://hlinksldjump"/>
              <a:extLst>
                <a:ext uri="{FF2B5EF4-FFF2-40B4-BE49-F238E27FC236}">
                  <a16:creationId xmlns:a16="http://schemas.microsoft.com/office/drawing/2014/main" id="{CE2D7426-349C-954E-BF70-EDAF5D778103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TextBox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BDC22D30-0A16-5B40-BE3C-07815F658CD5}"/>
                </a:ext>
              </a:extLst>
            </p:cNvPr>
            <p:cNvSpPr txBox="1"/>
            <p:nvPr/>
          </p:nvSpPr>
          <p:spPr>
            <a:xfrm>
              <a:off x="3418375" y="3186750"/>
              <a:ext cx="611444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Seismic data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5D1E706-72FB-644D-B793-B21337655B31}"/>
              </a:ext>
            </a:extLst>
          </p:cNvPr>
          <p:cNvSpPr txBox="1"/>
          <p:nvPr/>
        </p:nvSpPr>
        <p:spPr>
          <a:xfrm>
            <a:off x="7965671" y="61535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BGR18-205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978E31-E42E-C14C-BDBB-AF8FAE89BEA4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62" name="Rounded Rectangle 6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B1E748B-4B17-2748-9A7C-BFB48F7D37D7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3ED1A88D-9D1B-F243-BD97-B3D00821A8E3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5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F6EBC9-D8FC-3446-B69C-5A6A3469B9AA}"/>
              </a:ext>
            </a:extLst>
          </p:cNvPr>
          <p:cNvSpPr/>
          <p:nvPr/>
        </p:nvSpPr>
        <p:spPr>
          <a:xfrm>
            <a:off x="-1" y="0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3D2B8-03FD-D24C-B42E-D96512167FE6}"/>
              </a:ext>
            </a:extLst>
          </p:cNvPr>
          <p:cNvSpPr txBox="1"/>
          <p:nvPr/>
        </p:nvSpPr>
        <p:spPr>
          <a:xfrm>
            <a:off x="305469" y="62837"/>
            <a:ext cx="10385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How is extension accommodated in the northern Lau Basin?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5A469-3A24-DC42-B2AE-2BBA9EFD4991}"/>
              </a:ext>
            </a:extLst>
          </p:cNvPr>
          <p:cNvSpPr txBox="1"/>
          <p:nvPr/>
        </p:nvSpPr>
        <p:spPr>
          <a:xfrm>
            <a:off x="169993" y="6080394"/>
            <a:ext cx="127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back to: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8BA4CE-EF44-A249-B987-C747BA8CDA8C}"/>
              </a:ext>
            </a:extLst>
          </p:cNvPr>
          <p:cNvCxnSpPr>
            <a:cxnSpLocks/>
          </p:cNvCxnSpPr>
          <p:nvPr/>
        </p:nvCxnSpPr>
        <p:spPr>
          <a:xfrm>
            <a:off x="-74645" y="5896947"/>
            <a:ext cx="122666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6A358F6-BABA-F544-864C-ABCF3198FA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93" y="826445"/>
            <a:ext cx="4423763" cy="481239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A4E52CC-4371-2A4F-95D8-D92B956BB124}"/>
              </a:ext>
            </a:extLst>
          </p:cNvPr>
          <p:cNvGrpSpPr/>
          <p:nvPr/>
        </p:nvGrpSpPr>
        <p:grpSpPr>
          <a:xfrm>
            <a:off x="1876855" y="6051593"/>
            <a:ext cx="1879580" cy="413691"/>
            <a:chOff x="3339885" y="3162967"/>
            <a:chExt cx="759418" cy="443606"/>
          </a:xfrm>
        </p:grpSpPr>
        <p:sp>
          <p:nvSpPr>
            <p:cNvPr id="22" name="Rounded Rectangle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9FD4A7A-036F-F44B-9982-6CCBDDEDCB9E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479BAC25-E7EB-F049-8C36-25618976B481}"/>
                </a:ext>
              </a:extLst>
            </p:cNvPr>
            <p:cNvSpPr txBox="1"/>
            <p:nvPr/>
          </p:nvSpPr>
          <p:spPr>
            <a:xfrm>
              <a:off x="3418375" y="3186750"/>
              <a:ext cx="611444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Seismic data</a:t>
              </a:r>
            </a:p>
          </p:txBody>
        </p:sp>
      </p:grpSp>
      <p:sp>
        <p:nvSpPr>
          <p:cNvPr id="25" name="Freeform 24">
            <a:hlinkClick r:id="rId7"/>
            <a:extLst>
              <a:ext uri="{FF2B5EF4-FFF2-40B4-BE49-F238E27FC236}">
                <a16:creationId xmlns:a16="http://schemas.microsoft.com/office/drawing/2014/main" id="{5B5BCBBB-A32C-EE4B-9803-160A99739ADB}"/>
              </a:ext>
            </a:extLst>
          </p:cNvPr>
          <p:cNvSpPr/>
          <p:nvPr/>
        </p:nvSpPr>
        <p:spPr>
          <a:xfrm>
            <a:off x="1876855" y="2878021"/>
            <a:ext cx="857648" cy="794991"/>
          </a:xfrm>
          <a:custGeom>
            <a:avLst/>
            <a:gdLst>
              <a:gd name="connsiteX0" fmla="*/ 867747 w 1026368"/>
              <a:gd name="connsiteY0" fmla="*/ 18661 h 951722"/>
              <a:gd name="connsiteX1" fmla="*/ 410547 w 1026368"/>
              <a:gd name="connsiteY1" fmla="*/ 0 h 951722"/>
              <a:gd name="connsiteX2" fmla="*/ 261257 w 1026368"/>
              <a:gd name="connsiteY2" fmla="*/ 46653 h 951722"/>
              <a:gd name="connsiteX3" fmla="*/ 317241 w 1026368"/>
              <a:gd name="connsiteY3" fmla="*/ 149289 h 951722"/>
              <a:gd name="connsiteX4" fmla="*/ 298580 w 1026368"/>
              <a:gd name="connsiteY4" fmla="*/ 373224 h 951722"/>
              <a:gd name="connsiteX5" fmla="*/ 167951 w 1026368"/>
              <a:gd name="connsiteY5" fmla="*/ 513183 h 951722"/>
              <a:gd name="connsiteX6" fmla="*/ 0 w 1026368"/>
              <a:gd name="connsiteY6" fmla="*/ 793102 h 951722"/>
              <a:gd name="connsiteX7" fmla="*/ 205274 w 1026368"/>
              <a:gd name="connsiteY7" fmla="*/ 951722 h 951722"/>
              <a:gd name="connsiteX8" fmla="*/ 438539 w 1026368"/>
              <a:gd name="connsiteY8" fmla="*/ 877077 h 951722"/>
              <a:gd name="connsiteX9" fmla="*/ 485192 w 1026368"/>
              <a:gd name="connsiteY9" fmla="*/ 615820 h 951722"/>
              <a:gd name="connsiteX10" fmla="*/ 541176 w 1026368"/>
              <a:gd name="connsiteY10" fmla="*/ 466530 h 951722"/>
              <a:gd name="connsiteX11" fmla="*/ 933061 w 1026368"/>
              <a:gd name="connsiteY11" fmla="*/ 419877 h 951722"/>
              <a:gd name="connsiteX12" fmla="*/ 1026368 w 1026368"/>
              <a:gd name="connsiteY12" fmla="*/ 354563 h 951722"/>
              <a:gd name="connsiteX13" fmla="*/ 1026368 w 1026368"/>
              <a:gd name="connsiteY13" fmla="*/ 177281 h 951722"/>
              <a:gd name="connsiteX14" fmla="*/ 867747 w 1026368"/>
              <a:gd name="connsiteY14" fmla="*/ 18661 h 951722"/>
              <a:gd name="connsiteX0" fmla="*/ 867747 w 1026368"/>
              <a:gd name="connsiteY0" fmla="*/ 18661 h 951722"/>
              <a:gd name="connsiteX1" fmla="*/ 410547 w 1026368"/>
              <a:gd name="connsiteY1" fmla="*/ 0 h 951722"/>
              <a:gd name="connsiteX2" fmla="*/ 261257 w 1026368"/>
              <a:gd name="connsiteY2" fmla="*/ 46653 h 951722"/>
              <a:gd name="connsiteX3" fmla="*/ 233266 w 1026368"/>
              <a:gd name="connsiteY3" fmla="*/ 205272 h 951722"/>
              <a:gd name="connsiteX4" fmla="*/ 298580 w 1026368"/>
              <a:gd name="connsiteY4" fmla="*/ 373224 h 951722"/>
              <a:gd name="connsiteX5" fmla="*/ 167951 w 1026368"/>
              <a:gd name="connsiteY5" fmla="*/ 513183 h 951722"/>
              <a:gd name="connsiteX6" fmla="*/ 0 w 1026368"/>
              <a:gd name="connsiteY6" fmla="*/ 793102 h 951722"/>
              <a:gd name="connsiteX7" fmla="*/ 205274 w 1026368"/>
              <a:gd name="connsiteY7" fmla="*/ 951722 h 951722"/>
              <a:gd name="connsiteX8" fmla="*/ 438539 w 1026368"/>
              <a:gd name="connsiteY8" fmla="*/ 877077 h 951722"/>
              <a:gd name="connsiteX9" fmla="*/ 485192 w 1026368"/>
              <a:gd name="connsiteY9" fmla="*/ 615820 h 951722"/>
              <a:gd name="connsiteX10" fmla="*/ 541176 w 1026368"/>
              <a:gd name="connsiteY10" fmla="*/ 466530 h 951722"/>
              <a:gd name="connsiteX11" fmla="*/ 933061 w 1026368"/>
              <a:gd name="connsiteY11" fmla="*/ 419877 h 951722"/>
              <a:gd name="connsiteX12" fmla="*/ 1026368 w 1026368"/>
              <a:gd name="connsiteY12" fmla="*/ 354563 h 951722"/>
              <a:gd name="connsiteX13" fmla="*/ 1026368 w 1026368"/>
              <a:gd name="connsiteY13" fmla="*/ 177281 h 951722"/>
              <a:gd name="connsiteX14" fmla="*/ 867747 w 1026368"/>
              <a:gd name="connsiteY14" fmla="*/ 18661 h 951722"/>
              <a:gd name="connsiteX0" fmla="*/ 867747 w 1026368"/>
              <a:gd name="connsiteY0" fmla="*/ 18661 h 951722"/>
              <a:gd name="connsiteX1" fmla="*/ 410547 w 1026368"/>
              <a:gd name="connsiteY1" fmla="*/ 0 h 951722"/>
              <a:gd name="connsiteX2" fmla="*/ 261257 w 1026368"/>
              <a:gd name="connsiteY2" fmla="*/ 46653 h 951722"/>
              <a:gd name="connsiteX3" fmla="*/ 233266 w 1026368"/>
              <a:gd name="connsiteY3" fmla="*/ 205272 h 951722"/>
              <a:gd name="connsiteX4" fmla="*/ 158621 w 1026368"/>
              <a:gd name="connsiteY4" fmla="*/ 382555 h 951722"/>
              <a:gd name="connsiteX5" fmla="*/ 167951 w 1026368"/>
              <a:gd name="connsiteY5" fmla="*/ 513183 h 951722"/>
              <a:gd name="connsiteX6" fmla="*/ 0 w 1026368"/>
              <a:gd name="connsiteY6" fmla="*/ 793102 h 951722"/>
              <a:gd name="connsiteX7" fmla="*/ 205274 w 1026368"/>
              <a:gd name="connsiteY7" fmla="*/ 951722 h 951722"/>
              <a:gd name="connsiteX8" fmla="*/ 438539 w 1026368"/>
              <a:gd name="connsiteY8" fmla="*/ 877077 h 951722"/>
              <a:gd name="connsiteX9" fmla="*/ 485192 w 1026368"/>
              <a:gd name="connsiteY9" fmla="*/ 615820 h 951722"/>
              <a:gd name="connsiteX10" fmla="*/ 541176 w 1026368"/>
              <a:gd name="connsiteY10" fmla="*/ 466530 h 951722"/>
              <a:gd name="connsiteX11" fmla="*/ 933061 w 1026368"/>
              <a:gd name="connsiteY11" fmla="*/ 419877 h 951722"/>
              <a:gd name="connsiteX12" fmla="*/ 1026368 w 1026368"/>
              <a:gd name="connsiteY12" fmla="*/ 354563 h 951722"/>
              <a:gd name="connsiteX13" fmla="*/ 1026368 w 1026368"/>
              <a:gd name="connsiteY13" fmla="*/ 177281 h 951722"/>
              <a:gd name="connsiteX14" fmla="*/ 867747 w 1026368"/>
              <a:gd name="connsiteY14" fmla="*/ 18661 h 951722"/>
              <a:gd name="connsiteX0" fmla="*/ 867747 w 1026368"/>
              <a:gd name="connsiteY0" fmla="*/ 18661 h 951722"/>
              <a:gd name="connsiteX1" fmla="*/ 410547 w 1026368"/>
              <a:gd name="connsiteY1" fmla="*/ 0 h 951722"/>
              <a:gd name="connsiteX2" fmla="*/ 261257 w 1026368"/>
              <a:gd name="connsiteY2" fmla="*/ 46653 h 951722"/>
              <a:gd name="connsiteX3" fmla="*/ 233266 w 1026368"/>
              <a:gd name="connsiteY3" fmla="*/ 205272 h 951722"/>
              <a:gd name="connsiteX4" fmla="*/ 158621 w 1026368"/>
              <a:gd name="connsiteY4" fmla="*/ 382555 h 951722"/>
              <a:gd name="connsiteX5" fmla="*/ 74645 w 1026368"/>
              <a:gd name="connsiteY5" fmla="*/ 475860 h 951722"/>
              <a:gd name="connsiteX6" fmla="*/ 0 w 1026368"/>
              <a:gd name="connsiteY6" fmla="*/ 793102 h 951722"/>
              <a:gd name="connsiteX7" fmla="*/ 205274 w 1026368"/>
              <a:gd name="connsiteY7" fmla="*/ 951722 h 951722"/>
              <a:gd name="connsiteX8" fmla="*/ 438539 w 1026368"/>
              <a:gd name="connsiteY8" fmla="*/ 877077 h 951722"/>
              <a:gd name="connsiteX9" fmla="*/ 485192 w 1026368"/>
              <a:gd name="connsiteY9" fmla="*/ 615820 h 951722"/>
              <a:gd name="connsiteX10" fmla="*/ 541176 w 1026368"/>
              <a:gd name="connsiteY10" fmla="*/ 466530 h 951722"/>
              <a:gd name="connsiteX11" fmla="*/ 933061 w 1026368"/>
              <a:gd name="connsiteY11" fmla="*/ 419877 h 951722"/>
              <a:gd name="connsiteX12" fmla="*/ 1026368 w 1026368"/>
              <a:gd name="connsiteY12" fmla="*/ 354563 h 951722"/>
              <a:gd name="connsiteX13" fmla="*/ 1026368 w 1026368"/>
              <a:gd name="connsiteY13" fmla="*/ 177281 h 951722"/>
              <a:gd name="connsiteX14" fmla="*/ 867747 w 1026368"/>
              <a:gd name="connsiteY14" fmla="*/ 18661 h 951722"/>
              <a:gd name="connsiteX0" fmla="*/ 867747 w 1026368"/>
              <a:gd name="connsiteY0" fmla="*/ 18661 h 951722"/>
              <a:gd name="connsiteX1" fmla="*/ 410547 w 1026368"/>
              <a:gd name="connsiteY1" fmla="*/ 0 h 951722"/>
              <a:gd name="connsiteX2" fmla="*/ 261257 w 1026368"/>
              <a:gd name="connsiteY2" fmla="*/ 46653 h 951722"/>
              <a:gd name="connsiteX3" fmla="*/ 233266 w 1026368"/>
              <a:gd name="connsiteY3" fmla="*/ 205272 h 951722"/>
              <a:gd name="connsiteX4" fmla="*/ 167951 w 1026368"/>
              <a:gd name="connsiteY4" fmla="*/ 326572 h 951722"/>
              <a:gd name="connsiteX5" fmla="*/ 74645 w 1026368"/>
              <a:gd name="connsiteY5" fmla="*/ 475860 h 951722"/>
              <a:gd name="connsiteX6" fmla="*/ 0 w 1026368"/>
              <a:gd name="connsiteY6" fmla="*/ 793102 h 951722"/>
              <a:gd name="connsiteX7" fmla="*/ 205274 w 1026368"/>
              <a:gd name="connsiteY7" fmla="*/ 951722 h 951722"/>
              <a:gd name="connsiteX8" fmla="*/ 438539 w 1026368"/>
              <a:gd name="connsiteY8" fmla="*/ 877077 h 951722"/>
              <a:gd name="connsiteX9" fmla="*/ 485192 w 1026368"/>
              <a:gd name="connsiteY9" fmla="*/ 615820 h 951722"/>
              <a:gd name="connsiteX10" fmla="*/ 541176 w 1026368"/>
              <a:gd name="connsiteY10" fmla="*/ 466530 h 951722"/>
              <a:gd name="connsiteX11" fmla="*/ 933061 w 1026368"/>
              <a:gd name="connsiteY11" fmla="*/ 419877 h 951722"/>
              <a:gd name="connsiteX12" fmla="*/ 1026368 w 1026368"/>
              <a:gd name="connsiteY12" fmla="*/ 354563 h 951722"/>
              <a:gd name="connsiteX13" fmla="*/ 1026368 w 1026368"/>
              <a:gd name="connsiteY13" fmla="*/ 177281 h 951722"/>
              <a:gd name="connsiteX14" fmla="*/ 867747 w 1026368"/>
              <a:gd name="connsiteY14" fmla="*/ 18661 h 951722"/>
              <a:gd name="connsiteX0" fmla="*/ 839755 w 998376"/>
              <a:gd name="connsiteY0" fmla="*/ 18661 h 951722"/>
              <a:gd name="connsiteX1" fmla="*/ 382555 w 998376"/>
              <a:gd name="connsiteY1" fmla="*/ 0 h 951722"/>
              <a:gd name="connsiteX2" fmla="*/ 233265 w 998376"/>
              <a:gd name="connsiteY2" fmla="*/ 46653 h 951722"/>
              <a:gd name="connsiteX3" fmla="*/ 205274 w 998376"/>
              <a:gd name="connsiteY3" fmla="*/ 205272 h 951722"/>
              <a:gd name="connsiteX4" fmla="*/ 139959 w 998376"/>
              <a:gd name="connsiteY4" fmla="*/ 326572 h 951722"/>
              <a:gd name="connsiteX5" fmla="*/ 46653 w 998376"/>
              <a:gd name="connsiteY5" fmla="*/ 475860 h 951722"/>
              <a:gd name="connsiteX6" fmla="*/ 0 w 998376"/>
              <a:gd name="connsiteY6" fmla="*/ 774441 h 951722"/>
              <a:gd name="connsiteX7" fmla="*/ 177282 w 998376"/>
              <a:gd name="connsiteY7" fmla="*/ 951722 h 951722"/>
              <a:gd name="connsiteX8" fmla="*/ 410547 w 998376"/>
              <a:gd name="connsiteY8" fmla="*/ 877077 h 951722"/>
              <a:gd name="connsiteX9" fmla="*/ 457200 w 998376"/>
              <a:gd name="connsiteY9" fmla="*/ 615820 h 951722"/>
              <a:gd name="connsiteX10" fmla="*/ 513184 w 998376"/>
              <a:gd name="connsiteY10" fmla="*/ 466530 h 951722"/>
              <a:gd name="connsiteX11" fmla="*/ 905069 w 998376"/>
              <a:gd name="connsiteY11" fmla="*/ 419877 h 951722"/>
              <a:gd name="connsiteX12" fmla="*/ 998376 w 998376"/>
              <a:gd name="connsiteY12" fmla="*/ 354563 h 951722"/>
              <a:gd name="connsiteX13" fmla="*/ 998376 w 998376"/>
              <a:gd name="connsiteY13" fmla="*/ 177281 h 951722"/>
              <a:gd name="connsiteX14" fmla="*/ 839755 w 998376"/>
              <a:gd name="connsiteY14" fmla="*/ 18661 h 951722"/>
              <a:gd name="connsiteX0" fmla="*/ 839755 w 998376"/>
              <a:gd name="connsiteY0" fmla="*/ 18661 h 951722"/>
              <a:gd name="connsiteX1" fmla="*/ 382555 w 998376"/>
              <a:gd name="connsiteY1" fmla="*/ 0 h 951722"/>
              <a:gd name="connsiteX2" fmla="*/ 233265 w 998376"/>
              <a:gd name="connsiteY2" fmla="*/ 46653 h 951722"/>
              <a:gd name="connsiteX3" fmla="*/ 205274 w 998376"/>
              <a:gd name="connsiteY3" fmla="*/ 205272 h 951722"/>
              <a:gd name="connsiteX4" fmla="*/ 139959 w 998376"/>
              <a:gd name="connsiteY4" fmla="*/ 326572 h 951722"/>
              <a:gd name="connsiteX5" fmla="*/ 46653 w 998376"/>
              <a:gd name="connsiteY5" fmla="*/ 475860 h 951722"/>
              <a:gd name="connsiteX6" fmla="*/ 0 w 998376"/>
              <a:gd name="connsiteY6" fmla="*/ 774441 h 951722"/>
              <a:gd name="connsiteX7" fmla="*/ 177282 w 998376"/>
              <a:gd name="connsiteY7" fmla="*/ 951722 h 951722"/>
              <a:gd name="connsiteX8" fmla="*/ 410547 w 998376"/>
              <a:gd name="connsiteY8" fmla="*/ 877077 h 951722"/>
              <a:gd name="connsiteX9" fmla="*/ 457200 w 998376"/>
              <a:gd name="connsiteY9" fmla="*/ 615820 h 951722"/>
              <a:gd name="connsiteX10" fmla="*/ 513184 w 998376"/>
              <a:gd name="connsiteY10" fmla="*/ 466530 h 951722"/>
              <a:gd name="connsiteX11" fmla="*/ 905069 w 998376"/>
              <a:gd name="connsiteY11" fmla="*/ 419877 h 951722"/>
              <a:gd name="connsiteX12" fmla="*/ 998376 w 998376"/>
              <a:gd name="connsiteY12" fmla="*/ 354563 h 951722"/>
              <a:gd name="connsiteX13" fmla="*/ 998376 w 998376"/>
              <a:gd name="connsiteY13" fmla="*/ 177281 h 951722"/>
              <a:gd name="connsiteX14" fmla="*/ 839755 w 998376"/>
              <a:gd name="connsiteY14" fmla="*/ 18661 h 951722"/>
              <a:gd name="connsiteX0" fmla="*/ 841960 w 1000581"/>
              <a:gd name="connsiteY0" fmla="*/ 18661 h 951722"/>
              <a:gd name="connsiteX1" fmla="*/ 384760 w 1000581"/>
              <a:gd name="connsiteY1" fmla="*/ 0 h 951722"/>
              <a:gd name="connsiteX2" fmla="*/ 235470 w 1000581"/>
              <a:gd name="connsiteY2" fmla="*/ 46653 h 951722"/>
              <a:gd name="connsiteX3" fmla="*/ 207479 w 1000581"/>
              <a:gd name="connsiteY3" fmla="*/ 205272 h 951722"/>
              <a:gd name="connsiteX4" fmla="*/ 142164 w 1000581"/>
              <a:gd name="connsiteY4" fmla="*/ 326572 h 951722"/>
              <a:gd name="connsiteX5" fmla="*/ 48858 w 1000581"/>
              <a:gd name="connsiteY5" fmla="*/ 475860 h 951722"/>
              <a:gd name="connsiteX6" fmla="*/ 2205 w 1000581"/>
              <a:gd name="connsiteY6" fmla="*/ 774441 h 951722"/>
              <a:gd name="connsiteX7" fmla="*/ 179487 w 1000581"/>
              <a:gd name="connsiteY7" fmla="*/ 951722 h 951722"/>
              <a:gd name="connsiteX8" fmla="*/ 412752 w 1000581"/>
              <a:gd name="connsiteY8" fmla="*/ 877077 h 951722"/>
              <a:gd name="connsiteX9" fmla="*/ 459405 w 1000581"/>
              <a:gd name="connsiteY9" fmla="*/ 615820 h 951722"/>
              <a:gd name="connsiteX10" fmla="*/ 515389 w 1000581"/>
              <a:gd name="connsiteY10" fmla="*/ 466530 h 951722"/>
              <a:gd name="connsiteX11" fmla="*/ 907274 w 1000581"/>
              <a:gd name="connsiteY11" fmla="*/ 419877 h 951722"/>
              <a:gd name="connsiteX12" fmla="*/ 1000581 w 1000581"/>
              <a:gd name="connsiteY12" fmla="*/ 354563 h 951722"/>
              <a:gd name="connsiteX13" fmla="*/ 1000581 w 1000581"/>
              <a:gd name="connsiteY13" fmla="*/ 177281 h 951722"/>
              <a:gd name="connsiteX14" fmla="*/ 841960 w 1000581"/>
              <a:gd name="connsiteY14" fmla="*/ 18661 h 951722"/>
              <a:gd name="connsiteX0" fmla="*/ 841960 w 1000581"/>
              <a:gd name="connsiteY0" fmla="*/ 18661 h 951722"/>
              <a:gd name="connsiteX1" fmla="*/ 384760 w 1000581"/>
              <a:gd name="connsiteY1" fmla="*/ 0 h 951722"/>
              <a:gd name="connsiteX2" fmla="*/ 235470 w 1000581"/>
              <a:gd name="connsiteY2" fmla="*/ 46653 h 951722"/>
              <a:gd name="connsiteX3" fmla="*/ 207479 w 1000581"/>
              <a:gd name="connsiteY3" fmla="*/ 205272 h 951722"/>
              <a:gd name="connsiteX4" fmla="*/ 142164 w 1000581"/>
              <a:gd name="connsiteY4" fmla="*/ 326572 h 951722"/>
              <a:gd name="connsiteX5" fmla="*/ 48858 w 1000581"/>
              <a:gd name="connsiteY5" fmla="*/ 475860 h 951722"/>
              <a:gd name="connsiteX6" fmla="*/ 2205 w 1000581"/>
              <a:gd name="connsiteY6" fmla="*/ 774441 h 951722"/>
              <a:gd name="connsiteX7" fmla="*/ 179487 w 1000581"/>
              <a:gd name="connsiteY7" fmla="*/ 951722 h 951722"/>
              <a:gd name="connsiteX8" fmla="*/ 384760 w 1000581"/>
              <a:gd name="connsiteY8" fmla="*/ 830424 h 951722"/>
              <a:gd name="connsiteX9" fmla="*/ 459405 w 1000581"/>
              <a:gd name="connsiteY9" fmla="*/ 615820 h 951722"/>
              <a:gd name="connsiteX10" fmla="*/ 515389 w 1000581"/>
              <a:gd name="connsiteY10" fmla="*/ 466530 h 951722"/>
              <a:gd name="connsiteX11" fmla="*/ 907274 w 1000581"/>
              <a:gd name="connsiteY11" fmla="*/ 419877 h 951722"/>
              <a:gd name="connsiteX12" fmla="*/ 1000581 w 1000581"/>
              <a:gd name="connsiteY12" fmla="*/ 354563 h 951722"/>
              <a:gd name="connsiteX13" fmla="*/ 1000581 w 1000581"/>
              <a:gd name="connsiteY13" fmla="*/ 177281 h 951722"/>
              <a:gd name="connsiteX14" fmla="*/ 841960 w 1000581"/>
              <a:gd name="connsiteY14" fmla="*/ 18661 h 951722"/>
              <a:gd name="connsiteX0" fmla="*/ 878372 w 1036993"/>
              <a:gd name="connsiteY0" fmla="*/ 18661 h 951722"/>
              <a:gd name="connsiteX1" fmla="*/ 421172 w 1036993"/>
              <a:gd name="connsiteY1" fmla="*/ 0 h 951722"/>
              <a:gd name="connsiteX2" fmla="*/ 271882 w 1036993"/>
              <a:gd name="connsiteY2" fmla="*/ 46653 h 951722"/>
              <a:gd name="connsiteX3" fmla="*/ 243891 w 1036993"/>
              <a:gd name="connsiteY3" fmla="*/ 205272 h 951722"/>
              <a:gd name="connsiteX4" fmla="*/ 178576 w 1036993"/>
              <a:gd name="connsiteY4" fmla="*/ 326572 h 951722"/>
              <a:gd name="connsiteX5" fmla="*/ 85270 w 1036993"/>
              <a:gd name="connsiteY5" fmla="*/ 475860 h 951722"/>
              <a:gd name="connsiteX6" fmla="*/ 1295 w 1036993"/>
              <a:gd name="connsiteY6" fmla="*/ 830425 h 951722"/>
              <a:gd name="connsiteX7" fmla="*/ 215899 w 1036993"/>
              <a:gd name="connsiteY7" fmla="*/ 951722 h 951722"/>
              <a:gd name="connsiteX8" fmla="*/ 421172 w 1036993"/>
              <a:gd name="connsiteY8" fmla="*/ 830424 h 951722"/>
              <a:gd name="connsiteX9" fmla="*/ 495817 w 1036993"/>
              <a:gd name="connsiteY9" fmla="*/ 615820 h 951722"/>
              <a:gd name="connsiteX10" fmla="*/ 551801 w 1036993"/>
              <a:gd name="connsiteY10" fmla="*/ 466530 h 951722"/>
              <a:gd name="connsiteX11" fmla="*/ 943686 w 1036993"/>
              <a:gd name="connsiteY11" fmla="*/ 419877 h 951722"/>
              <a:gd name="connsiteX12" fmla="*/ 1036993 w 1036993"/>
              <a:gd name="connsiteY12" fmla="*/ 354563 h 951722"/>
              <a:gd name="connsiteX13" fmla="*/ 1036993 w 1036993"/>
              <a:gd name="connsiteY13" fmla="*/ 177281 h 951722"/>
              <a:gd name="connsiteX14" fmla="*/ 878372 w 1036993"/>
              <a:gd name="connsiteY14" fmla="*/ 18661 h 951722"/>
              <a:gd name="connsiteX0" fmla="*/ 878066 w 1036687"/>
              <a:gd name="connsiteY0" fmla="*/ 18661 h 951722"/>
              <a:gd name="connsiteX1" fmla="*/ 420866 w 1036687"/>
              <a:gd name="connsiteY1" fmla="*/ 0 h 951722"/>
              <a:gd name="connsiteX2" fmla="*/ 271576 w 1036687"/>
              <a:gd name="connsiteY2" fmla="*/ 46653 h 951722"/>
              <a:gd name="connsiteX3" fmla="*/ 243585 w 1036687"/>
              <a:gd name="connsiteY3" fmla="*/ 205272 h 951722"/>
              <a:gd name="connsiteX4" fmla="*/ 178270 w 1036687"/>
              <a:gd name="connsiteY4" fmla="*/ 326572 h 951722"/>
              <a:gd name="connsiteX5" fmla="*/ 112842 w 1036687"/>
              <a:gd name="connsiteY5" fmla="*/ 487012 h 951722"/>
              <a:gd name="connsiteX6" fmla="*/ 989 w 1036687"/>
              <a:gd name="connsiteY6" fmla="*/ 830425 h 951722"/>
              <a:gd name="connsiteX7" fmla="*/ 215593 w 1036687"/>
              <a:gd name="connsiteY7" fmla="*/ 951722 h 951722"/>
              <a:gd name="connsiteX8" fmla="*/ 420866 w 1036687"/>
              <a:gd name="connsiteY8" fmla="*/ 830424 h 951722"/>
              <a:gd name="connsiteX9" fmla="*/ 495511 w 1036687"/>
              <a:gd name="connsiteY9" fmla="*/ 615820 h 951722"/>
              <a:gd name="connsiteX10" fmla="*/ 551495 w 1036687"/>
              <a:gd name="connsiteY10" fmla="*/ 466530 h 951722"/>
              <a:gd name="connsiteX11" fmla="*/ 943380 w 1036687"/>
              <a:gd name="connsiteY11" fmla="*/ 419877 h 951722"/>
              <a:gd name="connsiteX12" fmla="*/ 1036687 w 1036687"/>
              <a:gd name="connsiteY12" fmla="*/ 354563 h 951722"/>
              <a:gd name="connsiteX13" fmla="*/ 1036687 w 1036687"/>
              <a:gd name="connsiteY13" fmla="*/ 177281 h 951722"/>
              <a:gd name="connsiteX14" fmla="*/ 878066 w 1036687"/>
              <a:gd name="connsiteY14" fmla="*/ 18661 h 951722"/>
              <a:gd name="connsiteX0" fmla="*/ 878066 w 1036687"/>
              <a:gd name="connsiteY0" fmla="*/ 18661 h 951722"/>
              <a:gd name="connsiteX1" fmla="*/ 420866 w 1036687"/>
              <a:gd name="connsiteY1" fmla="*/ 0 h 951722"/>
              <a:gd name="connsiteX2" fmla="*/ 271576 w 1036687"/>
              <a:gd name="connsiteY2" fmla="*/ 46653 h 951722"/>
              <a:gd name="connsiteX3" fmla="*/ 243585 w 1036687"/>
              <a:gd name="connsiteY3" fmla="*/ 205272 h 951722"/>
              <a:gd name="connsiteX4" fmla="*/ 228451 w 1036687"/>
              <a:gd name="connsiteY4" fmla="*/ 320996 h 951722"/>
              <a:gd name="connsiteX5" fmla="*/ 112842 w 1036687"/>
              <a:gd name="connsiteY5" fmla="*/ 487012 h 951722"/>
              <a:gd name="connsiteX6" fmla="*/ 989 w 1036687"/>
              <a:gd name="connsiteY6" fmla="*/ 830425 h 951722"/>
              <a:gd name="connsiteX7" fmla="*/ 215593 w 1036687"/>
              <a:gd name="connsiteY7" fmla="*/ 951722 h 951722"/>
              <a:gd name="connsiteX8" fmla="*/ 420866 w 1036687"/>
              <a:gd name="connsiteY8" fmla="*/ 830424 h 951722"/>
              <a:gd name="connsiteX9" fmla="*/ 495511 w 1036687"/>
              <a:gd name="connsiteY9" fmla="*/ 615820 h 951722"/>
              <a:gd name="connsiteX10" fmla="*/ 551495 w 1036687"/>
              <a:gd name="connsiteY10" fmla="*/ 466530 h 951722"/>
              <a:gd name="connsiteX11" fmla="*/ 943380 w 1036687"/>
              <a:gd name="connsiteY11" fmla="*/ 419877 h 951722"/>
              <a:gd name="connsiteX12" fmla="*/ 1036687 w 1036687"/>
              <a:gd name="connsiteY12" fmla="*/ 354563 h 951722"/>
              <a:gd name="connsiteX13" fmla="*/ 1036687 w 1036687"/>
              <a:gd name="connsiteY13" fmla="*/ 177281 h 951722"/>
              <a:gd name="connsiteX14" fmla="*/ 878066 w 1036687"/>
              <a:gd name="connsiteY14" fmla="*/ 18661 h 951722"/>
              <a:gd name="connsiteX0" fmla="*/ 878066 w 1036687"/>
              <a:gd name="connsiteY0" fmla="*/ 18661 h 1046507"/>
              <a:gd name="connsiteX1" fmla="*/ 420866 w 1036687"/>
              <a:gd name="connsiteY1" fmla="*/ 0 h 1046507"/>
              <a:gd name="connsiteX2" fmla="*/ 271576 w 1036687"/>
              <a:gd name="connsiteY2" fmla="*/ 46653 h 1046507"/>
              <a:gd name="connsiteX3" fmla="*/ 243585 w 1036687"/>
              <a:gd name="connsiteY3" fmla="*/ 205272 h 1046507"/>
              <a:gd name="connsiteX4" fmla="*/ 228451 w 1036687"/>
              <a:gd name="connsiteY4" fmla="*/ 320996 h 1046507"/>
              <a:gd name="connsiteX5" fmla="*/ 112842 w 1036687"/>
              <a:gd name="connsiteY5" fmla="*/ 487012 h 1046507"/>
              <a:gd name="connsiteX6" fmla="*/ 989 w 1036687"/>
              <a:gd name="connsiteY6" fmla="*/ 830425 h 1046507"/>
              <a:gd name="connsiteX7" fmla="*/ 276924 w 1036687"/>
              <a:gd name="connsiteY7" fmla="*/ 1046507 h 1046507"/>
              <a:gd name="connsiteX8" fmla="*/ 420866 w 1036687"/>
              <a:gd name="connsiteY8" fmla="*/ 830424 h 1046507"/>
              <a:gd name="connsiteX9" fmla="*/ 495511 w 1036687"/>
              <a:gd name="connsiteY9" fmla="*/ 615820 h 1046507"/>
              <a:gd name="connsiteX10" fmla="*/ 551495 w 1036687"/>
              <a:gd name="connsiteY10" fmla="*/ 466530 h 1046507"/>
              <a:gd name="connsiteX11" fmla="*/ 943380 w 1036687"/>
              <a:gd name="connsiteY11" fmla="*/ 419877 h 1046507"/>
              <a:gd name="connsiteX12" fmla="*/ 1036687 w 1036687"/>
              <a:gd name="connsiteY12" fmla="*/ 354563 h 1046507"/>
              <a:gd name="connsiteX13" fmla="*/ 1036687 w 1036687"/>
              <a:gd name="connsiteY13" fmla="*/ 177281 h 1046507"/>
              <a:gd name="connsiteX14" fmla="*/ 878066 w 1036687"/>
              <a:gd name="connsiteY14" fmla="*/ 18661 h 1046507"/>
              <a:gd name="connsiteX0" fmla="*/ 878066 w 1036687"/>
              <a:gd name="connsiteY0" fmla="*/ 18661 h 946146"/>
              <a:gd name="connsiteX1" fmla="*/ 420866 w 1036687"/>
              <a:gd name="connsiteY1" fmla="*/ 0 h 946146"/>
              <a:gd name="connsiteX2" fmla="*/ 271576 w 1036687"/>
              <a:gd name="connsiteY2" fmla="*/ 46653 h 946146"/>
              <a:gd name="connsiteX3" fmla="*/ 243585 w 1036687"/>
              <a:gd name="connsiteY3" fmla="*/ 205272 h 946146"/>
              <a:gd name="connsiteX4" fmla="*/ 228451 w 1036687"/>
              <a:gd name="connsiteY4" fmla="*/ 320996 h 946146"/>
              <a:gd name="connsiteX5" fmla="*/ 112842 w 1036687"/>
              <a:gd name="connsiteY5" fmla="*/ 487012 h 946146"/>
              <a:gd name="connsiteX6" fmla="*/ 989 w 1036687"/>
              <a:gd name="connsiteY6" fmla="*/ 830425 h 946146"/>
              <a:gd name="connsiteX7" fmla="*/ 187715 w 1036687"/>
              <a:gd name="connsiteY7" fmla="*/ 946146 h 946146"/>
              <a:gd name="connsiteX8" fmla="*/ 420866 w 1036687"/>
              <a:gd name="connsiteY8" fmla="*/ 830424 h 946146"/>
              <a:gd name="connsiteX9" fmla="*/ 495511 w 1036687"/>
              <a:gd name="connsiteY9" fmla="*/ 615820 h 946146"/>
              <a:gd name="connsiteX10" fmla="*/ 551495 w 1036687"/>
              <a:gd name="connsiteY10" fmla="*/ 466530 h 946146"/>
              <a:gd name="connsiteX11" fmla="*/ 943380 w 1036687"/>
              <a:gd name="connsiteY11" fmla="*/ 419877 h 946146"/>
              <a:gd name="connsiteX12" fmla="*/ 1036687 w 1036687"/>
              <a:gd name="connsiteY12" fmla="*/ 354563 h 946146"/>
              <a:gd name="connsiteX13" fmla="*/ 1036687 w 1036687"/>
              <a:gd name="connsiteY13" fmla="*/ 177281 h 946146"/>
              <a:gd name="connsiteX14" fmla="*/ 878066 w 1036687"/>
              <a:gd name="connsiteY14" fmla="*/ 18661 h 946146"/>
              <a:gd name="connsiteX0" fmla="*/ 878066 w 1036687"/>
              <a:gd name="connsiteY0" fmla="*/ 18661 h 960758"/>
              <a:gd name="connsiteX1" fmla="*/ 420866 w 1036687"/>
              <a:gd name="connsiteY1" fmla="*/ 0 h 960758"/>
              <a:gd name="connsiteX2" fmla="*/ 271576 w 1036687"/>
              <a:gd name="connsiteY2" fmla="*/ 46653 h 960758"/>
              <a:gd name="connsiteX3" fmla="*/ 243585 w 1036687"/>
              <a:gd name="connsiteY3" fmla="*/ 205272 h 960758"/>
              <a:gd name="connsiteX4" fmla="*/ 228451 w 1036687"/>
              <a:gd name="connsiteY4" fmla="*/ 320996 h 960758"/>
              <a:gd name="connsiteX5" fmla="*/ 112842 w 1036687"/>
              <a:gd name="connsiteY5" fmla="*/ 487012 h 960758"/>
              <a:gd name="connsiteX6" fmla="*/ 989 w 1036687"/>
              <a:gd name="connsiteY6" fmla="*/ 830425 h 960758"/>
              <a:gd name="connsiteX7" fmla="*/ 187715 w 1036687"/>
              <a:gd name="connsiteY7" fmla="*/ 946146 h 960758"/>
              <a:gd name="connsiteX8" fmla="*/ 420866 w 1036687"/>
              <a:gd name="connsiteY8" fmla="*/ 830424 h 960758"/>
              <a:gd name="connsiteX9" fmla="*/ 495511 w 1036687"/>
              <a:gd name="connsiteY9" fmla="*/ 615820 h 960758"/>
              <a:gd name="connsiteX10" fmla="*/ 551495 w 1036687"/>
              <a:gd name="connsiteY10" fmla="*/ 466530 h 960758"/>
              <a:gd name="connsiteX11" fmla="*/ 943380 w 1036687"/>
              <a:gd name="connsiteY11" fmla="*/ 419877 h 960758"/>
              <a:gd name="connsiteX12" fmla="*/ 1036687 w 1036687"/>
              <a:gd name="connsiteY12" fmla="*/ 354563 h 960758"/>
              <a:gd name="connsiteX13" fmla="*/ 1036687 w 1036687"/>
              <a:gd name="connsiteY13" fmla="*/ 177281 h 960758"/>
              <a:gd name="connsiteX14" fmla="*/ 878066 w 1036687"/>
              <a:gd name="connsiteY14" fmla="*/ 18661 h 960758"/>
              <a:gd name="connsiteX0" fmla="*/ 867018 w 1025639"/>
              <a:gd name="connsiteY0" fmla="*/ 18661 h 988008"/>
              <a:gd name="connsiteX1" fmla="*/ 409818 w 1025639"/>
              <a:gd name="connsiteY1" fmla="*/ 0 h 988008"/>
              <a:gd name="connsiteX2" fmla="*/ 260528 w 1025639"/>
              <a:gd name="connsiteY2" fmla="*/ 46653 h 988008"/>
              <a:gd name="connsiteX3" fmla="*/ 232537 w 1025639"/>
              <a:gd name="connsiteY3" fmla="*/ 205272 h 988008"/>
              <a:gd name="connsiteX4" fmla="*/ 217403 w 1025639"/>
              <a:gd name="connsiteY4" fmla="*/ 320996 h 988008"/>
              <a:gd name="connsiteX5" fmla="*/ 101794 w 1025639"/>
              <a:gd name="connsiteY5" fmla="*/ 487012 h 988008"/>
              <a:gd name="connsiteX6" fmla="*/ 1093 w 1025639"/>
              <a:gd name="connsiteY6" fmla="*/ 886181 h 988008"/>
              <a:gd name="connsiteX7" fmla="*/ 176667 w 1025639"/>
              <a:gd name="connsiteY7" fmla="*/ 946146 h 988008"/>
              <a:gd name="connsiteX8" fmla="*/ 409818 w 1025639"/>
              <a:gd name="connsiteY8" fmla="*/ 830424 h 988008"/>
              <a:gd name="connsiteX9" fmla="*/ 484463 w 1025639"/>
              <a:gd name="connsiteY9" fmla="*/ 615820 h 988008"/>
              <a:gd name="connsiteX10" fmla="*/ 540447 w 1025639"/>
              <a:gd name="connsiteY10" fmla="*/ 466530 h 988008"/>
              <a:gd name="connsiteX11" fmla="*/ 932332 w 1025639"/>
              <a:gd name="connsiteY11" fmla="*/ 419877 h 988008"/>
              <a:gd name="connsiteX12" fmla="*/ 1025639 w 1025639"/>
              <a:gd name="connsiteY12" fmla="*/ 354563 h 988008"/>
              <a:gd name="connsiteX13" fmla="*/ 1025639 w 1025639"/>
              <a:gd name="connsiteY13" fmla="*/ 177281 h 988008"/>
              <a:gd name="connsiteX14" fmla="*/ 867018 w 1025639"/>
              <a:gd name="connsiteY14" fmla="*/ 18661 h 988008"/>
              <a:gd name="connsiteX0" fmla="*/ 867018 w 1025639"/>
              <a:gd name="connsiteY0" fmla="*/ 18661 h 950711"/>
              <a:gd name="connsiteX1" fmla="*/ 409818 w 1025639"/>
              <a:gd name="connsiteY1" fmla="*/ 0 h 950711"/>
              <a:gd name="connsiteX2" fmla="*/ 260528 w 1025639"/>
              <a:gd name="connsiteY2" fmla="*/ 46653 h 950711"/>
              <a:gd name="connsiteX3" fmla="*/ 232537 w 1025639"/>
              <a:gd name="connsiteY3" fmla="*/ 205272 h 950711"/>
              <a:gd name="connsiteX4" fmla="*/ 217403 w 1025639"/>
              <a:gd name="connsiteY4" fmla="*/ 320996 h 950711"/>
              <a:gd name="connsiteX5" fmla="*/ 101794 w 1025639"/>
              <a:gd name="connsiteY5" fmla="*/ 487012 h 950711"/>
              <a:gd name="connsiteX6" fmla="*/ 1093 w 1025639"/>
              <a:gd name="connsiteY6" fmla="*/ 886181 h 950711"/>
              <a:gd name="connsiteX7" fmla="*/ 176667 w 1025639"/>
              <a:gd name="connsiteY7" fmla="*/ 946146 h 950711"/>
              <a:gd name="connsiteX8" fmla="*/ 409818 w 1025639"/>
              <a:gd name="connsiteY8" fmla="*/ 830424 h 950711"/>
              <a:gd name="connsiteX9" fmla="*/ 484463 w 1025639"/>
              <a:gd name="connsiteY9" fmla="*/ 615820 h 950711"/>
              <a:gd name="connsiteX10" fmla="*/ 540447 w 1025639"/>
              <a:gd name="connsiteY10" fmla="*/ 466530 h 950711"/>
              <a:gd name="connsiteX11" fmla="*/ 932332 w 1025639"/>
              <a:gd name="connsiteY11" fmla="*/ 419877 h 950711"/>
              <a:gd name="connsiteX12" fmla="*/ 1025639 w 1025639"/>
              <a:gd name="connsiteY12" fmla="*/ 354563 h 950711"/>
              <a:gd name="connsiteX13" fmla="*/ 1025639 w 1025639"/>
              <a:gd name="connsiteY13" fmla="*/ 177281 h 950711"/>
              <a:gd name="connsiteX14" fmla="*/ 867018 w 1025639"/>
              <a:gd name="connsiteY14" fmla="*/ 18661 h 95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5639" h="950711">
                <a:moveTo>
                  <a:pt x="867018" y="18661"/>
                </a:moveTo>
                <a:lnTo>
                  <a:pt x="409818" y="0"/>
                </a:lnTo>
                <a:lnTo>
                  <a:pt x="260528" y="46653"/>
                </a:lnTo>
                <a:lnTo>
                  <a:pt x="232537" y="205272"/>
                </a:lnTo>
                <a:lnTo>
                  <a:pt x="217403" y="320996"/>
                </a:lnTo>
                <a:lnTo>
                  <a:pt x="101794" y="487012"/>
                </a:lnTo>
                <a:cubicBezTo>
                  <a:pt x="86243" y="586539"/>
                  <a:pt x="-11347" y="702678"/>
                  <a:pt x="1093" y="886181"/>
                </a:cubicBezTo>
                <a:cubicBezTo>
                  <a:pt x="126868" y="960636"/>
                  <a:pt x="151027" y="953960"/>
                  <a:pt x="176667" y="946146"/>
                </a:cubicBezTo>
                <a:lnTo>
                  <a:pt x="409818" y="830424"/>
                </a:lnTo>
                <a:lnTo>
                  <a:pt x="484463" y="615820"/>
                </a:lnTo>
                <a:lnTo>
                  <a:pt x="540447" y="466530"/>
                </a:lnTo>
                <a:lnTo>
                  <a:pt x="932332" y="419877"/>
                </a:lnTo>
                <a:lnTo>
                  <a:pt x="1025639" y="354563"/>
                </a:lnTo>
                <a:lnTo>
                  <a:pt x="1025639" y="177281"/>
                </a:lnTo>
                <a:lnTo>
                  <a:pt x="867018" y="18661"/>
                </a:lnTo>
                <a:close/>
              </a:path>
            </a:pathLst>
          </a:custGeom>
          <a:solidFill>
            <a:srgbClr val="929DCB">
              <a:alpha val="50196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hlinkClick r:id="rId7"/>
            <a:extLst>
              <a:ext uri="{FF2B5EF4-FFF2-40B4-BE49-F238E27FC236}">
                <a16:creationId xmlns:a16="http://schemas.microsoft.com/office/drawing/2014/main" id="{BB864B7B-64CD-4E41-9F97-BEAE4276D296}"/>
              </a:ext>
            </a:extLst>
          </p:cNvPr>
          <p:cNvSpPr/>
          <p:nvPr/>
        </p:nvSpPr>
        <p:spPr>
          <a:xfrm>
            <a:off x="2050072" y="2877209"/>
            <a:ext cx="293825" cy="4375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752B13-A278-4541-ADAD-85CCE11CD34F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29" name="Rounded Rectangle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D0DFE6F1-3FD4-AE41-828E-E7D764EAE077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hlinkClick r:id="rId8" action="ppaction://hlinksldjump" tooltip="Back to the main page!"/>
              <a:extLst>
                <a:ext uri="{FF2B5EF4-FFF2-40B4-BE49-F238E27FC236}">
                  <a16:creationId xmlns:a16="http://schemas.microsoft.com/office/drawing/2014/main" id="{E8E48D70-2134-4A4B-8983-3AB086395554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6DC799-533A-1A49-A7F5-2CBC4062EF94}"/>
              </a:ext>
            </a:extLst>
          </p:cNvPr>
          <p:cNvGrpSpPr/>
          <p:nvPr/>
        </p:nvGrpSpPr>
        <p:grpSpPr>
          <a:xfrm>
            <a:off x="8464051" y="6045119"/>
            <a:ext cx="1948363" cy="413691"/>
            <a:chOff x="3339885" y="3162967"/>
            <a:chExt cx="787209" cy="443606"/>
          </a:xfrm>
        </p:grpSpPr>
        <p:sp>
          <p:nvSpPr>
            <p:cNvPr id="32" name="Rounded Rectangle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64D2F19C-6088-7343-A36E-D5E818FCE4D8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FA2D1B50-845C-3A43-BF76-6F00B2E8C881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8EAA56-9B6F-014C-BFBA-0AE43EC72EF7}"/>
              </a:ext>
            </a:extLst>
          </p:cNvPr>
          <p:cNvSpPr txBox="1"/>
          <p:nvPr/>
        </p:nvSpPr>
        <p:spPr>
          <a:xfrm>
            <a:off x="5098690" y="1387809"/>
            <a:ext cx="6632673" cy="34163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extensional phases, wide followed by narrow, concentrated now around CLSC and MTJ-FRSC extensional zones.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MTJ-FRSC, should be regarded as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ingle large extensional zone. 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plate boundary in between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Niuafo’ou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Tonga microplates.</a:t>
            </a:r>
          </a:p>
        </p:txBody>
      </p:sp>
      <p:pic>
        <p:nvPicPr>
          <p:cNvPr id="3" name="Conclusion">
            <a:hlinkClick r:id="" action="ppaction://media"/>
            <a:extLst>
              <a:ext uri="{FF2B5EF4-FFF2-40B4-BE49-F238E27FC236}">
                <a16:creationId xmlns:a16="http://schemas.microsoft.com/office/drawing/2014/main" id="{02AA4B5D-5F2B-A443-9E8C-075037D90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5169" y="495509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0429B-59EF-C742-9927-C211E5BE63AE}"/>
              </a:ext>
            </a:extLst>
          </p:cNvPr>
          <p:cNvSpPr txBox="1"/>
          <p:nvPr/>
        </p:nvSpPr>
        <p:spPr>
          <a:xfrm>
            <a:off x="10616971" y="4603407"/>
            <a:ext cx="150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 conclusion!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D2CE0C-4F5C-8143-802C-A1E74028B834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37" name="Rounded Rectangl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AE2747-0D3B-0844-A906-FC5B4ED4A1DA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B7D8549-AEF6-AD41-A951-975F74C9D8BA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92175-6B4E-F046-8A8A-E31790B3379B}"/>
              </a:ext>
            </a:extLst>
          </p:cNvPr>
          <p:cNvSpPr/>
          <p:nvPr/>
        </p:nvSpPr>
        <p:spPr>
          <a:xfrm>
            <a:off x="-1" y="138114"/>
            <a:ext cx="12192001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B1953-7665-1449-94E4-6DFEE4F67C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8" y="273947"/>
            <a:ext cx="5366472" cy="600632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6D9342B-17CA-9940-ABA4-3B2FBE41835C}"/>
              </a:ext>
            </a:extLst>
          </p:cNvPr>
          <p:cNvGrpSpPr/>
          <p:nvPr/>
        </p:nvGrpSpPr>
        <p:grpSpPr>
          <a:xfrm>
            <a:off x="2192072" y="2933959"/>
            <a:ext cx="1025639" cy="1011237"/>
            <a:chOff x="2258736" y="2827175"/>
            <a:chExt cx="1025639" cy="1011237"/>
          </a:xfrm>
        </p:grpSpPr>
        <p:sp>
          <p:nvSpPr>
            <p:cNvPr id="38" name="Freeform 37">
              <a:hlinkClick r:id="rId8"/>
              <a:extLst>
                <a:ext uri="{FF2B5EF4-FFF2-40B4-BE49-F238E27FC236}">
                  <a16:creationId xmlns:a16="http://schemas.microsoft.com/office/drawing/2014/main" id="{9AC87F9A-D6EB-0F4D-9F4A-6D641F9CEDEB}"/>
                </a:ext>
              </a:extLst>
            </p:cNvPr>
            <p:cNvSpPr/>
            <p:nvPr/>
          </p:nvSpPr>
          <p:spPr>
            <a:xfrm>
              <a:off x="2258736" y="2827175"/>
              <a:ext cx="1025639" cy="950711"/>
            </a:xfrm>
            <a:custGeom>
              <a:avLst/>
              <a:gdLst>
                <a:gd name="connsiteX0" fmla="*/ 867747 w 1026368"/>
                <a:gd name="connsiteY0" fmla="*/ 18661 h 951722"/>
                <a:gd name="connsiteX1" fmla="*/ 410547 w 1026368"/>
                <a:gd name="connsiteY1" fmla="*/ 0 h 951722"/>
                <a:gd name="connsiteX2" fmla="*/ 261257 w 1026368"/>
                <a:gd name="connsiteY2" fmla="*/ 46653 h 951722"/>
                <a:gd name="connsiteX3" fmla="*/ 317241 w 1026368"/>
                <a:gd name="connsiteY3" fmla="*/ 149289 h 951722"/>
                <a:gd name="connsiteX4" fmla="*/ 298580 w 1026368"/>
                <a:gd name="connsiteY4" fmla="*/ 373224 h 951722"/>
                <a:gd name="connsiteX5" fmla="*/ 167951 w 1026368"/>
                <a:gd name="connsiteY5" fmla="*/ 513183 h 951722"/>
                <a:gd name="connsiteX6" fmla="*/ 0 w 1026368"/>
                <a:gd name="connsiteY6" fmla="*/ 793102 h 951722"/>
                <a:gd name="connsiteX7" fmla="*/ 205274 w 1026368"/>
                <a:gd name="connsiteY7" fmla="*/ 951722 h 951722"/>
                <a:gd name="connsiteX8" fmla="*/ 438539 w 1026368"/>
                <a:gd name="connsiteY8" fmla="*/ 877077 h 951722"/>
                <a:gd name="connsiteX9" fmla="*/ 485192 w 1026368"/>
                <a:gd name="connsiteY9" fmla="*/ 615820 h 951722"/>
                <a:gd name="connsiteX10" fmla="*/ 541176 w 1026368"/>
                <a:gd name="connsiteY10" fmla="*/ 466530 h 951722"/>
                <a:gd name="connsiteX11" fmla="*/ 933061 w 1026368"/>
                <a:gd name="connsiteY11" fmla="*/ 419877 h 951722"/>
                <a:gd name="connsiteX12" fmla="*/ 1026368 w 1026368"/>
                <a:gd name="connsiteY12" fmla="*/ 354563 h 951722"/>
                <a:gd name="connsiteX13" fmla="*/ 1026368 w 1026368"/>
                <a:gd name="connsiteY13" fmla="*/ 177281 h 951722"/>
                <a:gd name="connsiteX14" fmla="*/ 867747 w 1026368"/>
                <a:gd name="connsiteY14" fmla="*/ 18661 h 951722"/>
                <a:gd name="connsiteX0" fmla="*/ 867747 w 1026368"/>
                <a:gd name="connsiteY0" fmla="*/ 18661 h 951722"/>
                <a:gd name="connsiteX1" fmla="*/ 410547 w 1026368"/>
                <a:gd name="connsiteY1" fmla="*/ 0 h 951722"/>
                <a:gd name="connsiteX2" fmla="*/ 261257 w 1026368"/>
                <a:gd name="connsiteY2" fmla="*/ 46653 h 951722"/>
                <a:gd name="connsiteX3" fmla="*/ 233266 w 1026368"/>
                <a:gd name="connsiteY3" fmla="*/ 205272 h 951722"/>
                <a:gd name="connsiteX4" fmla="*/ 298580 w 1026368"/>
                <a:gd name="connsiteY4" fmla="*/ 373224 h 951722"/>
                <a:gd name="connsiteX5" fmla="*/ 167951 w 1026368"/>
                <a:gd name="connsiteY5" fmla="*/ 513183 h 951722"/>
                <a:gd name="connsiteX6" fmla="*/ 0 w 1026368"/>
                <a:gd name="connsiteY6" fmla="*/ 793102 h 951722"/>
                <a:gd name="connsiteX7" fmla="*/ 205274 w 1026368"/>
                <a:gd name="connsiteY7" fmla="*/ 951722 h 951722"/>
                <a:gd name="connsiteX8" fmla="*/ 438539 w 1026368"/>
                <a:gd name="connsiteY8" fmla="*/ 877077 h 951722"/>
                <a:gd name="connsiteX9" fmla="*/ 485192 w 1026368"/>
                <a:gd name="connsiteY9" fmla="*/ 615820 h 951722"/>
                <a:gd name="connsiteX10" fmla="*/ 541176 w 1026368"/>
                <a:gd name="connsiteY10" fmla="*/ 466530 h 951722"/>
                <a:gd name="connsiteX11" fmla="*/ 933061 w 1026368"/>
                <a:gd name="connsiteY11" fmla="*/ 419877 h 951722"/>
                <a:gd name="connsiteX12" fmla="*/ 1026368 w 1026368"/>
                <a:gd name="connsiteY12" fmla="*/ 354563 h 951722"/>
                <a:gd name="connsiteX13" fmla="*/ 1026368 w 1026368"/>
                <a:gd name="connsiteY13" fmla="*/ 177281 h 951722"/>
                <a:gd name="connsiteX14" fmla="*/ 867747 w 1026368"/>
                <a:gd name="connsiteY14" fmla="*/ 18661 h 951722"/>
                <a:gd name="connsiteX0" fmla="*/ 867747 w 1026368"/>
                <a:gd name="connsiteY0" fmla="*/ 18661 h 951722"/>
                <a:gd name="connsiteX1" fmla="*/ 410547 w 1026368"/>
                <a:gd name="connsiteY1" fmla="*/ 0 h 951722"/>
                <a:gd name="connsiteX2" fmla="*/ 261257 w 1026368"/>
                <a:gd name="connsiteY2" fmla="*/ 46653 h 951722"/>
                <a:gd name="connsiteX3" fmla="*/ 233266 w 1026368"/>
                <a:gd name="connsiteY3" fmla="*/ 205272 h 951722"/>
                <a:gd name="connsiteX4" fmla="*/ 158621 w 1026368"/>
                <a:gd name="connsiteY4" fmla="*/ 382555 h 951722"/>
                <a:gd name="connsiteX5" fmla="*/ 167951 w 1026368"/>
                <a:gd name="connsiteY5" fmla="*/ 513183 h 951722"/>
                <a:gd name="connsiteX6" fmla="*/ 0 w 1026368"/>
                <a:gd name="connsiteY6" fmla="*/ 793102 h 951722"/>
                <a:gd name="connsiteX7" fmla="*/ 205274 w 1026368"/>
                <a:gd name="connsiteY7" fmla="*/ 951722 h 951722"/>
                <a:gd name="connsiteX8" fmla="*/ 438539 w 1026368"/>
                <a:gd name="connsiteY8" fmla="*/ 877077 h 951722"/>
                <a:gd name="connsiteX9" fmla="*/ 485192 w 1026368"/>
                <a:gd name="connsiteY9" fmla="*/ 615820 h 951722"/>
                <a:gd name="connsiteX10" fmla="*/ 541176 w 1026368"/>
                <a:gd name="connsiteY10" fmla="*/ 466530 h 951722"/>
                <a:gd name="connsiteX11" fmla="*/ 933061 w 1026368"/>
                <a:gd name="connsiteY11" fmla="*/ 419877 h 951722"/>
                <a:gd name="connsiteX12" fmla="*/ 1026368 w 1026368"/>
                <a:gd name="connsiteY12" fmla="*/ 354563 h 951722"/>
                <a:gd name="connsiteX13" fmla="*/ 1026368 w 1026368"/>
                <a:gd name="connsiteY13" fmla="*/ 177281 h 951722"/>
                <a:gd name="connsiteX14" fmla="*/ 867747 w 1026368"/>
                <a:gd name="connsiteY14" fmla="*/ 18661 h 951722"/>
                <a:gd name="connsiteX0" fmla="*/ 867747 w 1026368"/>
                <a:gd name="connsiteY0" fmla="*/ 18661 h 951722"/>
                <a:gd name="connsiteX1" fmla="*/ 410547 w 1026368"/>
                <a:gd name="connsiteY1" fmla="*/ 0 h 951722"/>
                <a:gd name="connsiteX2" fmla="*/ 261257 w 1026368"/>
                <a:gd name="connsiteY2" fmla="*/ 46653 h 951722"/>
                <a:gd name="connsiteX3" fmla="*/ 233266 w 1026368"/>
                <a:gd name="connsiteY3" fmla="*/ 205272 h 951722"/>
                <a:gd name="connsiteX4" fmla="*/ 158621 w 1026368"/>
                <a:gd name="connsiteY4" fmla="*/ 382555 h 951722"/>
                <a:gd name="connsiteX5" fmla="*/ 74645 w 1026368"/>
                <a:gd name="connsiteY5" fmla="*/ 475860 h 951722"/>
                <a:gd name="connsiteX6" fmla="*/ 0 w 1026368"/>
                <a:gd name="connsiteY6" fmla="*/ 793102 h 951722"/>
                <a:gd name="connsiteX7" fmla="*/ 205274 w 1026368"/>
                <a:gd name="connsiteY7" fmla="*/ 951722 h 951722"/>
                <a:gd name="connsiteX8" fmla="*/ 438539 w 1026368"/>
                <a:gd name="connsiteY8" fmla="*/ 877077 h 951722"/>
                <a:gd name="connsiteX9" fmla="*/ 485192 w 1026368"/>
                <a:gd name="connsiteY9" fmla="*/ 615820 h 951722"/>
                <a:gd name="connsiteX10" fmla="*/ 541176 w 1026368"/>
                <a:gd name="connsiteY10" fmla="*/ 466530 h 951722"/>
                <a:gd name="connsiteX11" fmla="*/ 933061 w 1026368"/>
                <a:gd name="connsiteY11" fmla="*/ 419877 h 951722"/>
                <a:gd name="connsiteX12" fmla="*/ 1026368 w 1026368"/>
                <a:gd name="connsiteY12" fmla="*/ 354563 h 951722"/>
                <a:gd name="connsiteX13" fmla="*/ 1026368 w 1026368"/>
                <a:gd name="connsiteY13" fmla="*/ 177281 h 951722"/>
                <a:gd name="connsiteX14" fmla="*/ 867747 w 1026368"/>
                <a:gd name="connsiteY14" fmla="*/ 18661 h 951722"/>
                <a:gd name="connsiteX0" fmla="*/ 867747 w 1026368"/>
                <a:gd name="connsiteY0" fmla="*/ 18661 h 951722"/>
                <a:gd name="connsiteX1" fmla="*/ 410547 w 1026368"/>
                <a:gd name="connsiteY1" fmla="*/ 0 h 951722"/>
                <a:gd name="connsiteX2" fmla="*/ 261257 w 1026368"/>
                <a:gd name="connsiteY2" fmla="*/ 46653 h 951722"/>
                <a:gd name="connsiteX3" fmla="*/ 233266 w 1026368"/>
                <a:gd name="connsiteY3" fmla="*/ 205272 h 951722"/>
                <a:gd name="connsiteX4" fmla="*/ 167951 w 1026368"/>
                <a:gd name="connsiteY4" fmla="*/ 326572 h 951722"/>
                <a:gd name="connsiteX5" fmla="*/ 74645 w 1026368"/>
                <a:gd name="connsiteY5" fmla="*/ 475860 h 951722"/>
                <a:gd name="connsiteX6" fmla="*/ 0 w 1026368"/>
                <a:gd name="connsiteY6" fmla="*/ 793102 h 951722"/>
                <a:gd name="connsiteX7" fmla="*/ 205274 w 1026368"/>
                <a:gd name="connsiteY7" fmla="*/ 951722 h 951722"/>
                <a:gd name="connsiteX8" fmla="*/ 438539 w 1026368"/>
                <a:gd name="connsiteY8" fmla="*/ 877077 h 951722"/>
                <a:gd name="connsiteX9" fmla="*/ 485192 w 1026368"/>
                <a:gd name="connsiteY9" fmla="*/ 615820 h 951722"/>
                <a:gd name="connsiteX10" fmla="*/ 541176 w 1026368"/>
                <a:gd name="connsiteY10" fmla="*/ 466530 h 951722"/>
                <a:gd name="connsiteX11" fmla="*/ 933061 w 1026368"/>
                <a:gd name="connsiteY11" fmla="*/ 419877 h 951722"/>
                <a:gd name="connsiteX12" fmla="*/ 1026368 w 1026368"/>
                <a:gd name="connsiteY12" fmla="*/ 354563 h 951722"/>
                <a:gd name="connsiteX13" fmla="*/ 1026368 w 1026368"/>
                <a:gd name="connsiteY13" fmla="*/ 177281 h 951722"/>
                <a:gd name="connsiteX14" fmla="*/ 867747 w 1026368"/>
                <a:gd name="connsiteY14" fmla="*/ 18661 h 951722"/>
                <a:gd name="connsiteX0" fmla="*/ 839755 w 998376"/>
                <a:gd name="connsiteY0" fmla="*/ 18661 h 951722"/>
                <a:gd name="connsiteX1" fmla="*/ 382555 w 998376"/>
                <a:gd name="connsiteY1" fmla="*/ 0 h 951722"/>
                <a:gd name="connsiteX2" fmla="*/ 233265 w 998376"/>
                <a:gd name="connsiteY2" fmla="*/ 46653 h 951722"/>
                <a:gd name="connsiteX3" fmla="*/ 205274 w 998376"/>
                <a:gd name="connsiteY3" fmla="*/ 205272 h 951722"/>
                <a:gd name="connsiteX4" fmla="*/ 139959 w 998376"/>
                <a:gd name="connsiteY4" fmla="*/ 326572 h 951722"/>
                <a:gd name="connsiteX5" fmla="*/ 46653 w 998376"/>
                <a:gd name="connsiteY5" fmla="*/ 475860 h 951722"/>
                <a:gd name="connsiteX6" fmla="*/ 0 w 998376"/>
                <a:gd name="connsiteY6" fmla="*/ 774441 h 951722"/>
                <a:gd name="connsiteX7" fmla="*/ 177282 w 998376"/>
                <a:gd name="connsiteY7" fmla="*/ 951722 h 951722"/>
                <a:gd name="connsiteX8" fmla="*/ 410547 w 998376"/>
                <a:gd name="connsiteY8" fmla="*/ 877077 h 951722"/>
                <a:gd name="connsiteX9" fmla="*/ 457200 w 998376"/>
                <a:gd name="connsiteY9" fmla="*/ 615820 h 951722"/>
                <a:gd name="connsiteX10" fmla="*/ 513184 w 998376"/>
                <a:gd name="connsiteY10" fmla="*/ 466530 h 951722"/>
                <a:gd name="connsiteX11" fmla="*/ 905069 w 998376"/>
                <a:gd name="connsiteY11" fmla="*/ 419877 h 951722"/>
                <a:gd name="connsiteX12" fmla="*/ 998376 w 998376"/>
                <a:gd name="connsiteY12" fmla="*/ 354563 h 951722"/>
                <a:gd name="connsiteX13" fmla="*/ 998376 w 998376"/>
                <a:gd name="connsiteY13" fmla="*/ 177281 h 951722"/>
                <a:gd name="connsiteX14" fmla="*/ 839755 w 998376"/>
                <a:gd name="connsiteY14" fmla="*/ 18661 h 951722"/>
                <a:gd name="connsiteX0" fmla="*/ 839755 w 998376"/>
                <a:gd name="connsiteY0" fmla="*/ 18661 h 951722"/>
                <a:gd name="connsiteX1" fmla="*/ 382555 w 998376"/>
                <a:gd name="connsiteY1" fmla="*/ 0 h 951722"/>
                <a:gd name="connsiteX2" fmla="*/ 233265 w 998376"/>
                <a:gd name="connsiteY2" fmla="*/ 46653 h 951722"/>
                <a:gd name="connsiteX3" fmla="*/ 205274 w 998376"/>
                <a:gd name="connsiteY3" fmla="*/ 205272 h 951722"/>
                <a:gd name="connsiteX4" fmla="*/ 139959 w 998376"/>
                <a:gd name="connsiteY4" fmla="*/ 326572 h 951722"/>
                <a:gd name="connsiteX5" fmla="*/ 46653 w 998376"/>
                <a:gd name="connsiteY5" fmla="*/ 475860 h 951722"/>
                <a:gd name="connsiteX6" fmla="*/ 0 w 998376"/>
                <a:gd name="connsiteY6" fmla="*/ 774441 h 951722"/>
                <a:gd name="connsiteX7" fmla="*/ 177282 w 998376"/>
                <a:gd name="connsiteY7" fmla="*/ 951722 h 951722"/>
                <a:gd name="connsiteX8" fmla="*/ 410547 w 998376"/>
                <a:gd name="connsiteY8" fmla="*/ 877077 h 951722"/>
                <a:gd name="connsiteX9" fmla="*/ 457200 w 998376"/>
                <a:gd name="connsiteY9" fmla="*/ 615820 h 951722"/>
                <a:gd name="connsiteX10" fmla="*/ 513184 w 998376"/>
                <a:gd name="connsiteY10" fmla="*/ 466530 h 951722"/>
                <a:gd name="connsiteX11" fmla="*/ 905069 w 998376"/>
                <a:gd name="connsiteY11" fmla="*/ 419877 h 951722"/>
                <a:gd name="connsiteX12" fmla="*/ 998376 w 998376"/>
                <a:gd name="connsiteY12" fmla="*/ 354563 h 951722"/>
                <a:gd name="connsiteX13" fmla="*/ 998376 w 998376"/>
                <a:gd name="connsiteY13" fmla="*/ 177281 h 951722"/>
                <a:gd name="connsiteX14" fmla="*/ 839755 w 998376"/>
                <a:gd name="connsiteY14" fmla="*/ 18661 h 951722"/>
                <a:gd name="connsiteX0" fmla="*/ 841960 w 1000581"/>
                <a:gd name="connsiteY0" fmla="*/ 18661 h 951722"/>
                <a:gd name="connsiteX1" fmla="*/ 384760 w 1000581"/>
                <a:gd name="connsiteY1" fmla="*/ 0 h 951722"/>
                <a:gd name="connsiteX2" fmla="*/ 235470 w 1000581"/>
                <a:gd name="connsiteY2" fmla="*/ 46653 h 951722"/>
                <a:gd name="connsiteX3" fmla="*/ 207479 w 1000581"/>
                <a:gd name="connsiteY3" fmla="*/ 205272 h 951722"/>
                <a:gd name="connsiteX4" fmla="*/ 142164 w 1000581"/>
                <a:gd name="connsiteY4" fmla="*/ 326572 h 951722"/>
                <a:gd name="connsiteX5" fmla="*/ 48858 w 1000581"/>
                <a:gd name="connsiteY5" fmla="*/ 475860 h 951722"/>
                <a:gd name="connsiteX6" fmla="*/ 2205 w 1000581"/>
                <a:gd name="connsiteY6" fmla="*/ 774441 h 951722"/>
                <a:gd name="connsiteX7" fmla="*/ 179487 w 1000581"/>
                <a:gd name="connsiteY7" fmla="*/ 951722 h 951722"/>
                <a:gd name="connsiteX8" fmla="*/ 412752 w 1000581"/>
                <a:gd name="connsiteY8" fmla="*/ 877077 h 951722"/>
                <a:gd name="connsiteX9" fmla="*/ 459405 w 1000581"/>
                <a:gd name="connsiteY9" fmla="*/ 615820 h 951722"/>
                <a:gd name="connsiteX10" fmla="*/ 515389 w 1000581"/>
                <a:gd name="connsiteY10" fmla="*/ 466530 h 951722"/>
                <a:gd name="connsiteX11" fmla="*/ 907274 w 1000581"/>
                <a:gd name="connsiteY11" fmla="*/ 419877 h 951722"/>
                <a:gd name="connsiteX12" fmla="*/ 1000581 w 1000581"/>
                <a:gd name="connsiteY12" fmla="*/ 354563 h 951722"/>
                <a:gd name="connsiteX13" fmla="*/ 1000581 w 1000581"/>
                <a:gd name="connsiteY13" fmla="*/ 177281 h 951722"/>
                <a:gd name="connsiteX14" fmla="*/ 841960 w 1000581"/>
                <a:gd name="connsiteY14" fmla="*/ 18661 h 951722"/>
                <a:gd name="connsiteX0" fmla="*/ 841960 w 1000581"/>
                <a:gd name="connsiteY0" fmla="*/ 18661 h 951722"/>
                <a:gd name="connsiteX1" fmla="*/ 384760 w 1000581"/>
                <a:gd name="connsiteY1" fmla="*/ 0 h 951722"/>
                <a:gd name="connsiteX2" fmla="*/ 235470 w 1000581"/>
                <a:gd name="connsiteY2" fmla="*/ 46653 h 951722"/>
                <a:gd name="connsiteX3" fmla="*/ 207479 w 1000581"/>
                <a:gd name="connsiteY3" fmla="*/ 205272 h 951722"/>
                <a:gd name="connsiteX4" fmla="*/ 142164 w 1000581"/>
                <a:gd name="connsiteY4" fmla="*/ 326572 h 951722"/>
                <a:gd name="connsiteX5" fmla="*/ 48858 w 1000581"/>
                <a:gd name="connsiteY5" fmla="*/ 475860 h 951722"/>
                <a:gd name="connsiteX6" fmla="*/ 2205 w 1000581"/>
                <a:gd name="connsiteY6" fmla="*/ 774441 h 951722"/>
                <a:gd name="connsiteX7" fmla="*/ 179487 w 1000581"/>
                <a:gd name="connsiteY7" fmla="*/ 951722 h 951722"/>
                <a:gd name="connsiteX8" fmla="*/ 384760 w 1000581"/>
                <a:gd name="connsiteY8" fmla="*/ 830424 h 951722"/>
                <a:gd name="connsiteX9" fmla="*/ 459405 w 1000581"/>
                <a:gd name="connsiteY9" fmla="*/ 615820 h 951722"/>
                <a:gd name="connsiteX10" fmla="*/ 515389 w 1000581"/>
                <a:gd name="connsiteY10" fmla="*/ 466530 h 951722"/>
                <a:gd name="connsiteX11" fmla="*/ 907274 w 1000581"/>
                <a:gd name="connsiteY11" fmla="*/ 419877 h 951722"/>
                <a:gd name="connsiteX12" fmla="*/ 1000581 w 1000581"/>
                <a:gd name="connsiteY12" fmla="*/ 354563 h 951722"/>
                <a:gd name="connsiteX13" fmla="*/ 1000581 w 1000581"/>
                <a:gd name="connsiteY13" fmla="*/ 177281 h 951722"/>
                <a:gd name="connsiteX14" fmla="*/ 841960 w 1000581"/>
                <a:gd name="connsiteY14" fmla="*/ 18661 h 951722"/>
                <a:gd name="connsiteX0" fmla="*/ 878372 w 1036993"/>
                <a:gd name="connsiteY0" fmla="*/ 18661 h 951722"/>
                <a:gd name="connsiteX1" fmla="*/ 421172 w 1036993"/>
                <a:gd name="connsiteY1" fmla="*/ 0 h 951722"/>
                <a:gd name="connsiteX2" fmla="*/ 271882 w 1036993"/>
                <a:gd name="connsiteY2" fmla="*/ 46653 h 951722"/>
                <a:gd name="connsiteX3" fmla="*/ 243891 w 1036993"/>
                <a:gd name="connsiteY3" fmla="*/ 205272 h 951722"/>
                <a:gd name="connsiteX4" fmla="*/ 178576 w 1036993"/>
                <a:gd name="connsiteY4" fmla="*/ 326572 h 951722"/>
                <a:gd name="connsiteX5" fmla="*/ 85270 w 1036993"/>
                <a:gd name="connsiteY5" fmla="*/ 475860 h 951722"/>
                <a:gd name="connsiteX6" fmla="*/ 1295 w 1036993"/>
                <a:gd name="connsiteY6" fmla="*/ 830425 h 951722"/>
                <a:gd name="connsiteX7" fmla="*/ 215899 w 1036993"/>
                <a:gd name="connsiteY7" fmla="*/ 951722 h 951722"/>
                <a:gd name="connsiteX8" fmla="*/ 421172 w 1036993"/>
                <a:gd name="connsiteY8" fmla="*/ 830424 h 951722"/>
                <a:gd name="connsiteX9" fmla="*/ 495817 w 1036993"/>
                <a:gd name="connsiteY9" fmla="*/ 615820 h 951722"/>
                <a:gd name="connsiteX10" fmla="*/ 551801 w 1036993"/>
                <a:gd name="connsiteY10" fmla="*/ 466530 h 951722"/>
                <a:gd name="connsiteX11" fmla="*/ 943686 w 1036993"/>
                <a:gd name="connsiteY11" fmla="*/ 419877 h 951722"/>
                <a:gd name="connsiteX12" fmla="*/ 1036993 w 1036993"/>
                <a:gd name="connsiteY12" fmla="*/ 354563 h 951722"/>
                <a:gd name="connsiteX13" fmla="*/ 1036993 w 1036993"/>
                <a:gd name="connsiteY13" fmla="*/ 177281 h 951722"/>
                <a:gd name="connsiteX14" fmla="*/ 878372 w 1036993"/>
                <a:gd name="connsiteY14" fmla="*/ 18661 h 951722"/>
                <a:gd name="connsiteX0" fmla="*/ 878066 w 1036687"/>
                <a:gd name="connsiteY0" fmla="*/ 18661 h 951722"/>
                <a:gd name="connsiteX1" fmla="*/ 420866 w 1036687"/>
                <a:gd name="connsiteY1" fmla="*/ 0 h 951722"/>
                <a:gd name="connsiteX2" fmla="*/ 271576 w 1036687"/>
                <a:gd name="connsiteY2" fmla="*/ 46653 h 951722"/>
                <a:gd name="connsiteX3" fmla="*/ 243585 w 1036687"/>
                <a:gd name="connsiteY3" fmla="*/ 205272 h 951722"/>
                <a:gd name="connsiteX4" fmla="*/ 178270 w 1036687"/>
                <a:gd name="connsiteY4" fmla="*/ 326572 h 951722"/>
                <a:gd name="connsiteX5" fmla="*/ 112842 w 1036687"/>
                <a:gd name="connsiteY5" fmla="*/ 487012 h 951722"/>
                <a:gd name="connsiteX6" fmla="*/ 989 w 1036687"/>
                <a:gd name="connsiteY6" fmla="*/ 830425 h 951722"/>
                <a:gd name="connsiteX7" fmla="*/ 215593 w 1036687"/>
                <a:gd name="connsiteY7" fmla="*/ 951722 h 951722"/>
                <a:gd name="connsiteX8" fmla="*/ 420866 w 1036687"/>
                <a:gd name="connsiteY8" fmla="*/ 830424 h 951722"/>
                <a:gd name="connsiteX9" fmla="*/ 495511 w 1036687"/>
                <a:gd name="connsiteY9" fmla="*/ 615820 h 951722"/>
                <a:gd name="connsiteX10" fmla="*/ 551495 w 1036687"/>
                <a:gd name="connsiteY10" fmla="*/ 466530 h 951722"/>
                <a:gd name="connsiteX11" fmla="*/ 943380 w 1036687"/>
                <a:gd name="connsiteY11" fmla="*/ 419877 h 951722"/>
                <a:gd name="connsiteX12" fmla="*/ 1036687 w 1036687"/>
                <a:gd name="connsiteY12" fmla="*/ 354563 h 951722"/>
                <a:gd name="connsiteX13" fmla="*/ 1036687 w 1036687"/>
                <a:gd name="connsiteY13" fmla="*/ 177281 h 951722"/>
                <a:gd name="connsiteX14" fmla="*/ 878066 w 1036687"/>
                <a:gd name="connsiteY14" fmla="*/ 18661 h 951722"/>
                <a:gd name="connsiteX0" fmla="*/ 878066 w 1036687"/>
                <a:gd name="connsiteY0" fmla="*/ 18661 h 951722"/>
                <a:gd name="connsiteX1" fmla="*/ 420866 w 1036687"/>
                <a:gd name="connsiteY1" fmla="*/ 0 h 951722"/>
                <a:gd name="connsiteX2" fmla="*/ 271576 w 1036687"/>
                <a:gd name="connsiteY2" fmla="*/ 46653 h 951722"/>
                <a:gd name="connsiteX3" fmla="*/ 243585 w 1036687"/>
                <a:gd name="connsiteY3" fmla="*/ 205272 h 951722"/>
                <a:gd name="connsiteX4" fmla="*/ 228451 w 1036687"/>
                <a:gd name="connsiteY4" fmla="*/ 320996 h 951722"/>
                <a:gd name="connsiteX5" fmla="*/ 112842 w 1036687"/>
                <a:gd name="connsiteY5" fmla="*/ 487012 h 951722"/>
                <a:gd name="connsiteX6" fmla="*/ 989 w 1036687"/>
                <a:gd name="connsiteY6" fmla="*/ 830425 h 951722"/>
                <a:gd name="connsiteX7" fmla="*/ 215593 w 1036687"/>
                <a:gd name="connsiteY7" fmla="*/ 951722 h 951722"/>
                <a:gd name="connsiteX8" fmla="*/ 420866 w 1036687"/>
                <a:gd name="connsiteY8" fmla="*/ 830424 h 951722"/>
                <a:gd name="connsiteX9" fmla="*/ 495511 w 1036687"/>
                <a:gd name="connsiteY9" fmla="*/ 615820 h 951722"/>
                <a:gd name="connsiteX10" fmla="*/ 551495 w 1036687"/>
                <a:gd name="connsiteY10" fmla="*/ 466530 h 951722"/>
                <a:gd name="connsiteX11" fmla="*/ 943380 w 1036687"/>
                <a:gd name="connsiteY11" fmla="*/ 419877 h 951722"/>
                <a:gd name="connsiteX12" fmla="*/ 1036687 w 1036687"/>
                <a:gd name="connsiteY12" fmla="*/ 354563 h 951722"/>
                <a:gd name="connsiteX13" fmla="*/ 1036687 w 1036687"/>
                <a:gd name="connsiteY13" fmla="*/ 177281 h 951722"/>
                <a:gd name="connsiteX14" fmla="*/ 878066 w 1036687"/>
                <a:gd name="connsiteY14" fmla="*/ 18661 h 951722"/>
                <a:gd name="connsiteX0" fmla="*/ 878066 w 1036687"/>
                <a:gd name="connsiteY0" fmla="*/ 18661 h 1046507"/>
                <a:gd name="connsiteX1" fmla="*/ 420866 w 1036687"/>
                <a:gd name="connsiteY1" fmla="*/ 0 h 1046507"/>
                <a:gd name="connsiteX2" fmla="*/ 271576 w 1036687"/>
                <a:gd name="connsiteY2" fmla="*/ 46653 h 1046507"/>
                <a:gd name="connsiteX3" fmla="*/ 243585 w 1036687"/>
                <a:gd name="connsiteY3" fmla="*/ 205272 h 1046507"/>
                <a:gd name="connsiteX4" fmla="*/ 228451 w 1036687"/>
                <a:gd name="connsiteY4" fmla="*/ 320996 h 1046507"/>
                <a:gd name="connsiteX5" fmla="*/ 112842 w 1036687"/>
                <a:gd name="connsiteY5" fmla="*/ 487012 h 1046507"/>
                <a:gd name="connsiteX6" fmla="*/ 989 w 1036687"/>
                <a:gd name="connsiteY6" fmla="*/ 830425 h 1046507"/>
                <a:gd name="connsiteX7" fmla="*/ 276924 w 1036687"/>
                <a:gd name="connsiteY7" fmla="*/ 1046507 h 1046507"/>
                <a:gd name="connsiteX8" fmla="*/ 420866 w 1036687"/>
                <a:gd name="connsiteY8" fmla="*/ 830424 h 1046507"/>
                <a:gd name="connsiteX9" fmla="*/ 495511 w 1036687"/>
                <a:gd name="connsiteY9" fmla="*/ 615820 h 1046507"/>
                <a:gd name="connsiteX10" fmla="*/ 551495 w 1036687"/>
                <a:gd name="connsiteY10" fmla="*/ 466530 h 1046507"/>
                <a:gd name="connsiteX11" fmla="*/ 943380 w 1036687"/>
                <a:gd name="connsiteY11" fmla="*/ 419877 h 1046507"/>
                <a:gd name="connsiteX12" fmla="*/ 1036687 w 1036687"/>
                <a:gd name="connsiteY12" fmla="*/ 354563 h 1046507"/>
                <a:gd name="connsiteX13" fmla="*/ 1036687 w 1036687"/>
                <a:gd name="connsiteY13" fmla="*/ 177281 h 1046507"/>
                <a:gd name="connsiteX14" fmla="*/ 878066 w 1036687"/>
                <a:gd name="connsiteY14" fmla="*/ 18661 h 1046507"/>
                <a:gd name="connsiteX0" fmla="*/ 878066 w 1036687"/>
                <a:gd name="connsiteY0" fmla="*/ 18661 h 946146"/>
                <a:gd name="connsiteX1" fmla="*/ 420866 w 1036687"/>
                <a:gd name="connsiteY1" fmla="*/ 0 h 946146"/>
                <a:gd name="connsiteX2" fmla="*/ 271576 w 1036687"/>
                <a:gd name="connsiteY2" fmla="*/ 46653 h 946146"/>
                <a:gd name="connsiteX3" fmla="*/ 243585 w 1036687"/>
                <a:gd name="connsiteY3" fmla="*/ 205272 h 946146"/>
                <a:gd name="connsiteX4" fmla="*/ 228451 w 1036687"/>
                <a:gd name="connsiteY4" fmla="*/ 320996 h 946146"/>
                <a:gd name="connsiteX5" fmla="*/ 112842 w 1036687"/>
                <a:gd name="connsiteY5" fmla="*/ 487012 h 946146"/>
                <a:gd name="connsiteX6" fmla="*/ 989 w 1036687"/>
                <a:gd name="connsiteY6" fmla="*/ 830425 h 946146"/>
                <a:gd name="connsiteX7" fmla="*/ 187715 w 1036687"/>
                <a:gd name="connsiteY7" fmla="*/ 946146 h 946146"/>
                <a:gd name="connsiteX8" fmla="*/ 420866 w 1036687"/>
                <a:gd name="connsiteY8" fmla="*/ 830424 h 946146"/>
                <a:gd name="connsiteX9" fmla="*/ 495511 w 1036687"/>
                <a:gd name="connsiteY9" fmla="*/ 615820 h 946146"/>
                <a:gd name="connsiteX10" fmla="*/ 551495 w 1036687"/>
                <a:gd name="connsiteY10" fmla="*/ 466530 h 946146"/>
                <a:gd name="connsiteX11" fmla="*/ 943380 w 1036687"/>
                <a:gd name="connsiteY11" fmla="*/ 419877 h 946146"/>
                <a:gd name="connsiteX12" fmla="*/ 1036687 w 1036687"/>
                <a:gd name="connsiteY12" fmla="*/ 354563 h 946146"/>
                <a:gd name="connsiteX13" fmla="*/ 1036687 w 1036687"/>
                <a:gd name="connsiteY13" fmla="*/ 177281 h 946146"/>
                <a:gd name="connsiteX14" fmla="*/ 878066 w 1036687"/>
                <a:gd name="connsiteY14" fmla="*/ 18661 h 946146"/>
                <a:gd name="connsiteX0" fmla="*/ 878066 w 1036687"/>
                <a:gd name="connsiteY0" fmla="*/ 18661 h 960758"/>
                <a:gd name="connsiteX1" fmla="*/ 420866 w 1036687"/>
                <a:gd name="connsiteY1" fmla="*/ 0 h 960758"/>
                <a:gd name="connsiteX2" fmla="*/ 271576 w 1036687"/>
                <a:gd name="connsiteY2" fmla="*/ 46653 h 960758"/>
                <a:gd name="connsiteX3" fmla="*/ 243585 w 1036687"/>
                <a:gd name="connsiteY3" fmla="*/ 205272 h 960758"/>
                <a:gd name="connsiteX4" fmla="*/ 228451 w 1036687"/>
                <a:gd name="connsiteY4" fmla="*/ 320996 h 960758"/>
                <a:gd name="connsiteX5" fmla="*/ 112842 w 1036687"/>
                <a:gd name="connsiteY5" fmla="*/ 487012 h 960758"/>
                <a:gd name="connsiteX6" fmla="*/ 989 w 1036687"/>
                <a:gd name="connsiteY6" fmla="*/ 830425 h 960758"/>
                <a:gd name="connsiteX7" fmla="*/ 187715 w 1036687"/>
                <a:gd name="connsiteY7" fmla="*/ 946146 h 960758"/>
                <a:gd name="connsiteX8" fmla="*/ 420866 w 1036687"/>
                <a:gd name="connsiteY8" fmla="*/ 830424 h 960758"/>
                <a:gd name="connsiteX9" fmla="*/ 495511 w 1036687"/>
                <a:gd name="connsiteY9" fmla="*/ 615820 h 960758"/>
                <a:gd name="connsiteX10" fmla="*/ 551495 w 1036687"/>
                <a:gd name="connsiteY10" fmla="*/ 466530 h 960758"/>
                <a:gd name="connsiteX11" fmla="*/ 943380 w 1036687"/>
                <a:gd name="connsiteY11" fmla="*/ 419877 h 960758"/>
                <a:gd name="connsiteX12" fmla="*/ 1036687 w 1036687"/>
                <a:gd name="connsiteY12" fmla="*/ 354563 h 960758"/>
                <a:gd name="connsiteX13" fmla="*/ 1036687 w 1036687"/>
                <a:gd name="connsiteY13" fmla="*/ 177281 h 960758"/>
                <a:gd name="connsiteX14" fmla="*/ 878066 w 1036687"/>
                <a:gd name="connsiteY14" fmla="*/ 18661 h 960758"/>
                <a:gd name="connsiteX0" fmla="*/ 867018 w 1025639"/>
                <a:gd name="connsiteY0" fmla="*/ 18661 h 988008"/>
                <a:gd name="connsiteX1" fmla="*/ 409818 w 1025639"/>
                <a:gd name="connsiteY1" fmla="*/ 0 h 988008"/>
                <a:gd name="connsiteX2" fmla="*/ 260528 w 1025639"/>
                <a:gd name="connsiteY2" fmla="*/ 46653 h 988008"/>
                <a:gd name="connsiteX3" fmla="*/ 232537 w 1025639"/>
                <a:gd name="connsiteY3" fmla="*/ 205272 h 988008"/>
                <a:gd name="connsiteX4" fmla="*/ 217403 w 1025639"/>
                <a:gd name="connsiteY4" fmla="*/ 320996 h 988008"/>
                <a:gd name="connsiteX5" fmla="*/ 101794 w 1025639"/>
                <a:gd name="connsiteY5" fmla="*/ 487012 h 988008"/>
                <a:gd name="connsiteX6" fmla="*/ 1093 w 1025639"/>
                <a:gd name="connsiteY6" fmla="*/ 886181 h 988008"/>
                <a:gd name="connsiteX7" fmla="*/ 176667 w 1025639"/>
                <a:gd name="connsiteY7" fmla="*/ 946146 h 988008"/>
                <a:gd name="connsiteX8" fmla="*/ 409818 w 1025639"/>
                <a:gd name="connsiteY8" fmla="*/ 830424 h 988008"/>
                <a:gd name="connsiteX9" fmla="*/ 484463 w 1025639"/>
                <a:gd name="connsiteY9" fmla="*/ 615820 h 988008"/>
                <a:gd name="connsiteX10" fmla="*/ 540447 w 1025639"/>
                <a:gd name="connsiteY10" fmla="*/ 466530 h 988008"/>
                <a:gd name="connsiteX11" fmla="*/ 932332 w 1025639"/>
                <a:gd name="connsiteY11" fmla="*/ 419877 h 988008"/>
                <a:gd name="connsiteX12" fmla="*/ 1025639 w 1025639"/>
                <a:gd name="connsiteY12" fmla="*/ 354563 h 988008"/>
                <a:gd name="connsiteX13" fmla="*/ 1025639 w 1025639"/>
                <a:gd name="connsiteY13" fmla="*/ 177281 h 988008"/>
                <a:gd name="connsiteX14" fmla="*/ 867018 w 1025639"/>
                <a:gd name="connsiteY14" fmla="*/ 18661 h 988008"/>
                <a:gd name="connsiteX0" fmla="*/ 867018 w 1025639"/>
                <a:gd name="connsiteY0" fmla="*/ 18661 h 950711"/>
                <a:gd name="connsiteX1" fmla="*/ 409818 w 1025639"/>
                <a:gd name="connsiteY1" fmla="*/ 0 h 950711"/>
                <a:gd name="connsiteX2" fmla="*/ 260528 w 1025639"/>
                <a:gd name="connsiteY2" fmla="*/ 46653 h 950711"/>
                <a:gd name="connsiteX3" fmla="*/ 232537 w 1025639"/>
                <a:gd name="connsiteY3" fmla="*/ 205272 h 950711"/>
                <a:gd name="connsiteX4" fmla="*/ 217403 w 1025639"/>
                <a:gd name="connsiteY4" fmla="*/ 320996 h 950711"/>
                <a:gd name="connsiteX5" fmla="*/ 101794 w 1025639"/>
                <a:gd name="connsiteY5" fmla="*/ 487012 h 950711"/>
                <a:gd name="connsiteX6" fmla="*/ 1093 w 1025639"/>
                <a:gd name="connsiteY6" fmla="*/ 886181 h 950711"/>
                <a:gd name="connsiteX7" fmla="*/ 176667 w 1025639"/>
                <a:gd name="connsiteY7" fmla="*/ 946146 h 950711"/>
                <a:gd name="connsiteX8" fmla="*/ 409818 w 1025639"/>
                <a:gd name="connsiteY8" fmla="*/ 830424 h 950711"/>
                <a:gd name="connsiteX9" fmla="*/ 484463 w 1025639"/>
                <a:gd name="connsiteY9" fmla="*/ 615820 h 950711"/>
                <a:gd name="connsiteX10" fmla="*/ 540447 w 1025639"/>
                <a:gd name="connsiteY10" fmla="*/ 466530 h 950711"/>
                <a:gd name="connsiteX11" fmla="*/ 932332 w 1025639"/>
                <a:gd name="connsiteY11" fmla="*/ 419877 h 950711"/>
                <a:gd name="connsiteX12" fmla="*/ 1025639 w 1025639"/>
                <a:gd name="connsiteY12" fmla="*/ 354563 h 950711"/>
                <a:gd name="connsiteX13" fmla="*/ 1025639 w 1025639"/>
                <a:gd name="connsiteY13" fmla="*/ 177281 h 950711"/>
                <a:gd name="connsiteX14" fmla="*/ 867018 w 1025639"/>
                <a:gd name="connsiteY14" fmla="*/ 18661 h 95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5639" h="950711">
                  <a:moveTo>
                    <a:pt x="867018" y="18661"/>
                  </a:moveTo>
                  <a:lnTo>
                    <a:pt x="409818" y="0"/>
                  </a:lnTo>
                  <a:lnTo>
                    <a:pt x="260528" y="46653"/>
                  </a:lnTo>
                  <a:lnTo>
                    <a:pt x="232537" y="205272"/>
                  </a:lnTo>
                  <a:lnTo>
                    <a:pt x="217403" y="320996"/>
                  </a:lnTo>
                  <a:lnTo>
                    <a:pt x="101794" y="487012"/>
                  </a:lnTo>
                  <a:cubicBezTo>
                    <a:pt x="86243" y="586539"/>
                    <a:pt x="-11347" y="702678"/>
                    <a:pt x="1093" y="886181"/>
                  </a:cubicBezTo>
                  <a:cubicBezTo>
                    <a:pt x="126868" y="960636"/>
                    <a:pt x="151027" y="953960"/>
                    <a:pt x="176667" y="946146"/>
                  </a:cubicBezTo>
                  <a:lnTo>
                    <a:pt x="409818" y="830424"/>
                  </a:lnTo>
                  <a:lnTo>
                    <a:pt x="484463" y="615820"/>
                  </a:lnTo>
                  <a:lnTo>
                    <a:pt x="540447" y="466530"/>
                  </a:lnTo>
                  <a:lnTo>
                    <a:pt x="932332" y="419877"/>
                  </a:lnTo>
                  <a:lnTo>
                    <a:pt x="1025639" y="354563"/>
                  </a:lnTo>
                  <a:lnTo>
                    <a:pt x="1025639" y="177281"/>
                  </a:lnTo>
                  <a:lnTo>
                    <a:pt x="867018" y="18661"/>
                  </a:lnTo>
                  <a:close/>
                </a:path>
              </a:pathLst>
            </a:custGeom>
            <a:solidFill>
              <a:srgbClr val="929DCB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 44">
              <a:hlinkClick r:id="rId8"/>
              <a:extLst>
                <a:ext uri="{FF2B5EF4-FFF2-40B4-BE49-F238E27FC236}">
                  <a16:creationId xmlns:a16="http://schemas.microsoft.com/office/drawing/2014/main" id="{6EC8C91C-0D34-E842-8A09-5F2F8F32F2A6}"/>
                </a:ext>
              </a:extLst>
            </p:cNvPr>
            <p:cNvSpPr/>
            <p:nvPr/>
          </p:nvSpPr>
          <p:spPr>
            <a:xfrm>
              <a:off x="2288193" y="3315192"/>
              <a:ext cx="3513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srgbClr val="7030A0"/>
                  </a:solidFill>
                </a:rPr>
                <a:t>?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96C76C27-1106-2746-B6DC-DCE98F191301}"/>
              </a:ext>
            </a:extLst>
          </p:cNvPr>
          <p:cNvSpPr txBox="1">
            <a:spLocks/>
          </p:cNvSpPr>
          <p:nvPr/>
        </p:nvSpPr>
        <p:spPr>
          <a:xfrm>
            <a:off x="5744850" y="776956"/>
            <a:ext cx="6015485" cy="1399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b="1" dirty="0"/>
              <a:t>Main observation:</a:t>
            </a:r>
          </a:p>
          <a:p>
            <a:pPr algn="just"/>
            <a:r>
              <a:rPr lang="en-US" sz="1800" b="1" dirty="0"/>
              <a:t>Extension in the northern Lau Basin is accommodated along to major extensional zones: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1" dirty="0"/>
              <a:t>the </a:t>
            </a:r>
            <a:r>
              <a:rPr lang="en-US" sz="1800" b="1" dirty="0" err="1"/>
              <a:t>Fonualei</a:t>
            </a:r>
            <a:r>
              <a:rPr lang="en-US" sz="1800" b="1" dirty="0"/>
              <a:t> Rift and Spreading Center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b="1" dirty="0"/>
              <a:t>the Central Lau Spreading Center. </a:t>
            </a:r>
            <a:endParaRPr lang="nl-NL" sz="1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050595-76DB-AF49-963B-6320212E574D}"/>
              </a:ext>
            </a:extLst>
          </p:cNvPr>
          <p:cNvGrpSpPr/>
          <p:nvPr/>
        </p:nvGrpSpPr>
        <p:grpSpPr>
          <a:xfrm>
            <a:off x="992017" y="630242"/>
            <a:ext cx="1080850" cy="745772"/>
            <a:chOff x="6221808" y="2333700"/>
            <a:chExt cx="1080850" cy="745772"/>
          </a:xfrm>
        </p:grpSpPr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7503C0D8-FCF7-D54B-AA86-8DB0A24ED03A}"/>
                </a:ext>
              </a:extLst>
            </p:cNvPr>
            <p:cNvSpPr/>
            <p:nvPr/>
          </p:nvSpPr>
          <p:spPr>
            <a:xfrm>
              <a:off x="6221808" y="2333700"/>
              <a:ext cx="1068113" cy="74577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3">
              <a:hlinkClick r:id="rId9" action="ppaction://hlinksldjump" tooltip="To the Lau Basin..."/>
              <a:extLst>
                <a:ext uri="{FF2B5EF4-FFF2-40B4-BE49-F238E27FC236}">
                  <a16:creationId xmlns:a16="http://schemas.microsoft.com/office/drawing/2014/main" id="{9542C000-168B-904F-94D6-660F96F31904}"/>
                </a:ext>
              </a:extLst>
            </p:cNvPr>
            <p:cNvSpPr txBox="1"/>
            <p:nvPr/>
          </p:nvSpPr>
          <p:spPr>
            <a:xfrm>
              <a:off x="6234545" y="2390059"/>
              <a:ext cx="1068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Where is </a:t>
              </a:r>
            </a:p>
            <a:p>
              <a:pPr algn="ctr"/>
              <a:r>
                <a:rPr lang="en-GB" dirty="0"/>
                <a:t>this???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79E0F7-4EC2-DA42-B408-4410729002C9}"/>
              </a:ext>
            </a:extLst>
          </p:cNvPr>
          <p:cNvGrpSpPr/>
          <p:nvPr/>
        </p:nvGrpSpPr>
        <p:grpSpPr>
          <a:xfrm>
            <a:off x="2772655" y="1654048"/>
            <a:ext cx="940765" cy="486991"/>
            <a:chOff x="2893839" y="1592984"/>
            <a:chExt cx="940765" cy="48699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224C5B-4FF8-EC46-9EF6-B516FC74B51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0F616384-7EB8-2949-B39D-24CDD98CD7A9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8FB80E-3241-3246-AB1D-F7A89A808FA8}"/>
              </a:ext>
            </a:extLst>
          </p:cNvPr>
          <p:cNvGrpSpPr/>
          <p:nvPr/>
        </p:nvGrpSpPr>
        <p:grpSpPr>
          <a:xfrm>
            <a:off x="2243604" y="1940605"/>
            <a:ext cx="1330690" cy="359695"/>
            <a:chOff x="2338341" y="1869155"/>
            <a:chExt cx="1330690" cy="3596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E37D121-0BF0-F348-A2A8-566ABECCD48A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80E248-1636-3945-84B9-444F8B0B90C4}"/>
                </a:ext>
              </a:extLst>
            </p:cNvPr>
            <p:cNvSpPr/>
            <p:nvPr/>
          </p:nvSpPr>
          <p:spPr>
            <a:xfrm>
              <a:off x="2338341" y="1869155"/>
              <a:ext cx="1330690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350448-463A-9844-BC34-24CF79F8A093}"/>
              </a:ext>
            </a:extLst>
          </p:cNvPr>
          <p:cNvGrpSpPr/>
          <p:nvPr/>
        </p:nvGrpSpPr>
        <p:grpSpPr>
          <a:xfrm>
            <a:off x="2141455" y="2599058"/>
            <a:ext cx="1909311" cy="296915"/>
            <a:chOff x="2262639" y="2537994"/>
            <a:chExt cx="1909311" cy="2969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EEB701-C991-4E49-A63C-EF8C27ECB453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E270A9-C577-0441-A061-4E3BC822384A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738CA-B0D9-0940-A706-F7C5FCC0F288}"/>
              </a:ext>
            </a:extLst>
          </p:cNvPr>
          <p:cNvGrpSpPr/>
          <p:nvPr/>
        </p:nvGrpSpPr>
        <p:grpSpPr>
          <a:xfrm>
            <a:off x="2653661" y="2845172"/>
            <a:ext cx="920632" cy="298002"/>
            <a:chOff x="2774845" y="2784108"/>
            <a:chExt cx="920632" cy="29800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B2758D-7787-BD4D-807F-26DF5B1B324E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hlinkClick r:id="rId13" action="ppaction://hlinksldjump"/>
              <a:extLst>
                <a:ext uri="{FF2B5EF4-FFF2-40B4-BE49-F238E27FC236}">
                  <a16:creationId xmlns:a16="http://schemas.microsoft.com/office/drawing/2014/main" id="{3E45553B-BFAC-374E-91E2-40D7E286D104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AD6A39-6EB8-7542-B82C-A31BCFFEA10C}"/>
              </a:ext>
            </a:extLst>
          </p:cNvPr>
          <p:cNvGrpSpPr/>
          <p:nvPr/>
        </p:nvGrpSpPr>
        <p:grpSpPr>
          <a:xfrm>
            <a:off x="2171736" y="3106792"/>
            <a:ext cx="1402557" cy="247201"/>
            <a:chOff x="2292920" y="3045728"/>
            <a:chExt cx="1402557" cy="24720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838D13-9AFB-9C46-A2C7-1BA0816E0341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hlinkClick r:id="rId14" action="ppaction://hlinksldjump"/>
              <a:extLst>
                <a:ext uri="{FF2B5EF4-FFF2-40B4-BE49-F238E27FC236}">
                  <a16:creationId xmlns:a16="http://schemas.microsoft.com/office/drawing/2014/main" id="{DBD646FB-E514-D046-AD39-D26E83DAD736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325F1D-9F38-6944-BAD5-F320D85FE8D2}"/>
              </a:ext>
            </a:extLst>
          </p:cNvPr>
          <p:cNvGrpSpPr/>
          <p:nvPr/>
        </p:nvGrpSpPr>
        <p:grpSpPr>
          <a:xfrm>
            <a:off x="2455763" y="3391979"/>
            <a:ext cx="850148" cy="167084"/>
            <a:chOff x="2576947" y="3330915"/>
            <a:chExt cx="850148" cy="16708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EA796C-2542-D14D-B066-D3417CC219A3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hlinkClick r:id="rId15" action="ppaction://hlinksldjump"/>
              <a:extLst>
                <a:ext uri="{FF2B5EF4-FFF2-40B4-BE49-F238E27FC236}">
                  <a16:creationId xmlns:a16="http://schemas.microsoft.com/office/drawing/2014/main" id="{6A67B350-4B59-424D-B3BE-1C2B4A608F60}"/>
                </a:ext>
              </a:extLst>
            </p:cNvPr>
            <p:cNvSpPr/>
            <p:nvPr/>
          </p:nvSpPr>
          <p:spPr>
            <a:xfrm>
              <a:off x="2576947" y="3330915"/>
              <a:ext cx="850148" cy="1670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7" name="TextBox 46">
            <a:hlinkClick r:id="rId16" action="ppaction://hlinksldjump"/>
            <a:extLst>
              <a:ext uri="{FF2B5EF4-FFF2-40B4-BE49-F238E27FC236}">
                <a16:creationId xmlns:a16="http://schemas.microsoft.com/office/drawing/2014/main" id="{BBBC6E4A-02D8-B646-B230-83DA7043C7B8}"/>
              </a:ext>
            </a:extLst>
          </p:cNvPr>
          <p:cNvSpPr txBox="1"/>
          <p:nvPr/>
        </p:nvSpPr>
        <p:spPr>
          <a:xfrm>
            <a:off x="6656246" y="3124381"/>
            <a:ext cx="4391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How is extension accommodated in the northern Lau Basin?</a:t>
            </a:r>
            <a:endParaRPr lang="en-GB" sz="20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5A2495-92A4-D64C-A15A-3F68C35966BA}"/>
              </a:ext>
            </a:extLst>
          </p:cNvPr>
          <p:cNvGrpSpPr/>
          <p:nvPr/>
        </p:nvGrpSpPr>
        <p:grpSpPr>
          <a:xfrm>
            <a:off x="5547055" y="4240667"/>
            <a:ext cx="2101755" cy="1383316"/>
            <a:chOff x="5810110" y="3570821"/>
            <a:chExt cx="2101755" cy="1383316"/>
          </a:xfrm>
        </p:grpSpPr>
        <p:sp>
          <p:nvSpPr>
            <p:cNvPr id="49" name="TextBox 48">
              <a:hlinkClick r:id="rId10" action="ppaction://hlinksldjump" tooltip="To our Reflection Seismic Data Results"/>
              <a:extLst>
                <a:ext uri="{FF2B5EF4-FFF2-40B4-BE49-F238E27FC236}">
                  <a16:creationId xmlns:a16="http://schemas.microsoft.com/office/drawing/2014/main" id="{B64B6C47-F4B8-D544-B6CD-52D75C2DF065}"/>
                </a:ext>
              </a:extLst>
            </p:cNvPr>
            <p:cNvSpPr txBox="1"/>
            <p:nvPr/>
          </p:nvSpPr>
          <p:spPr>
            <a:xfrm>
              <a:off x="5810110" y="3658143"/>
              <a:ext cx="21017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Click on the </a:t>
              </a:r>
              <a:r>
                <a:rPr lang="en-GB" b="1" dirty="0">
                  <a:solidFill>
                    <a:schemeClr val="accent2"/>
                  </a:solidFill>
                </a:rPr>
                <a:t>orange </a:t>
              </a:r>
              <a:r>
                <a:rPr lang="en-GB" dirty="0"/>
                <a:t>profiles</a:t>
              </a:r>
            </a:p>
            <a:p>
              <a:r>
                <a:rPr lang="en-GB" dirty="0"/>
                <a:t>For our Reflection Seismic data results.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D02BFF-747A-2442-B2D9-0D673D8F97AB}"/>
                </a:ext>
              </a:extLst>
            </p:cNvPr>
            <p:cNvCxnSpPr/>
            <p:nvPr/>
          </p:nvCxnSpPr>
          <p:spPr>
            <a:xfrm>
              <a:off x="6701051" y="4121624"/>
              <a:ext cx="79157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AB1D14-814F-F74A-A85F-A59B66E91A3B}"/>
                </a:ext>
              </a:extLst>
            </p:cNvPr>
            <p:cNvSpPr/>
            <p:nvPr/>
          </p:nvSpPr>
          <p:spPr>
            <a:xfrm>
              <a:off x="5810110" y="3570821"/>
              <a:ext cx="2101755" cy="138331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BC91436-F002-F340-806D-94ED685BCCCD}"/>
              </a:ext>
            </a:extLst>
          </p:cNvPr>
          <p:cNvGrpSpPr/>
          <p:nvPr/>
        </p:nvGrpSpPr>
        <p:grpSpPr>
          <a:xfrm>
            <a:off x="7762034" y="4791470"/>
            <a:ext cx="2101755" cy="1383316"/>
            <a:chOff x="5810110" y="3570821"/>
            <a:chExt cx="2101755" cy="138331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008A2A0-36A0-1F4B-B75F-63C7AA464E0E}"/>
                </a:ext>
              </a:extLst>
            </p:cNvPr>
            <p:cNvSpPr txBox="1"/>
            <p:nvPr/>
          </p:nvSpPr>
          <p:spPr>
            <a:xfrm>
              <a:off x="5810110" y="3570821"/>
              <a:ext cx="210175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Click on the    </a:t>
              </a:r>
              <a:r>
                <a:rPr lang="en-GB" sz="2800" b="1" dirty="0">
                  <a:solidFill>
                    <a:srgbClr val="7030A0"/>
                  </a:solidFill>
                </a:rPr>
                <a:t>? </a:t>
              </a:r>
            </a:p>
            <a:p>
              <a:r>
                <a:rPr lang="en-GB" dirty="0"/>
                <a:t>to learn all about the diffusive plate boundary.</a:t>
              </a:r>
            </a:p>
          </p:txBody>
        </p:sp>
        <p:sp>
          <p:nvSpPr>
            <p:cNvPr id="57" name="Rectangle 56">
              <a:hlinkClick r:id="rId17" action="ppaction://hlinksldjump" tooltip="Interpretation of our results"/>
              <a:extLst>
                <a:ext uri="{FF2B5EF4-FFF2-40B4-BE49-F238E27FC236}">
                  <a16:creationId xmlns:a16="http://schemas.microsoft.com/office/drawing/2014/main" id="{999B606B-E5AB-CE47-9E1A-C4C60319B790}"/>
                </a:ext>
              </a:extLst>
            </p:cNvPr>
            <p:cNvSpPr/>
            <p:nvPr/>
          </p:nvSpPr>
          <p:spPr>
            <a:xfrm>
              <a:off x="5810110" y="3570821"/>
              <a:ext cx="2101755" cy="138331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E367519-DC5C-0641-99FC-98C590F2D2FE}"/>
              </a:ext>
            </a:extLst>
          </p:cNvPr>
          <p:cNvGrpSpPr/>
          <p:nvPr/>
        </p:nvGrpSpPr>
        <p:grpSpPr>
          <a:xfrm>
            <a:off x="9997228" y="5091496"/>
            <a:ext cx="2194772" cy="1383316"/>
            <a:chOff x="5810110" y="3570821"/>
            <a:chExt cx="2194772" cy="13833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40D39B-52AE-ED4C-A522-C7DAB7146F1E}"/>
                </a:ext>
              </a:extLst>
            </p:cNvPr>
            <p:cNvSpPr txBox="1"/>
            <p:nvPr/>
          </p:nvSpPr>
          <p:spPr>
            <a:xfrm>
              <a:off x="5903127" y="3662314"/>
              <a:ext cx="21017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Click here for the analogue model that can explain the tectonic history!</a:t>
              </a:r>
            </a:p>
          </p:txBody>
        </p:sp>
        <p:sp>
          <p:nvSpPr>
            <p:cNvPr id="61" name="Rectangle 60">
              <a:hlinkClick r:id="rId18" action="ppaction://hlinksldjump" tooltip="An analogue model to support the hypothesis"/>
              <a:extLst>
                <a:ext uri="{FF2B5EF4-FFF2-40B4-BE49-F238E27FC236}">
                  <a16:creationId xmlns:a16="http://schemas.microsoft.com/office/drawing/2014/main" id="{09014CC5-B4DA-B446-80A0-E7AA427CD224}"/>
                </a:ext>
              </a:extLst>
            </p:cNvPr>
            <p:cNvSpPr/>
            <p:nvPr/>
          </p:nvSpPr>
          <p:spPr>
            <a:xfrm>
              <a:off x="5810110" y="3570821"/>
              <a:ext cx="2101755" cy="138331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06D40FF-C9D0-9C44-9EF4-A2BC008E189C}"/>
              </a:ext>
            </a:extLst>
          </p:cNvPr>
          <p:cNvSpPr txBox="1"/>
          <p:nvPr/>
        </p:nvSpPr>
        <p:spPr>
          <a:xfrm>
            <a:off x="67358" y="6277216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D0D6DD-EAF0-0B4C-AAED-A065B3761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34442" y="-24304"/>
            <a:ext cx="812800" cy="8128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A91F8E2-6939-2241-A45B-99125ADD590D}"/>
              </a:ext>
            </a:extLst>
          </p:cNvPr>
          <p:cNvSpPr txBox="1"/>
          <p:nvPr/>
        </p:nvSpPr>
        <p:spPr>
          <a:xfrm>
            <a:off x="7101761" y="131289"/>
            <a:ext cx="1832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/>
              <a:t>Click on the audio icon</a:t>
            </a:r>
          </a:p>
          <a:p>
            <a:pPr algn="ctr"/>
            <a:r>
              <a:rPr lang="en-GB" sz="1400" i="1" dirty="0"/>
              <a:t>for an explanation!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D9EA5-C44F-7D47-BCFC-9FF746284352}"/>
              </a:ext>
            </a:extLst>
          </p:cNvPr>
          <p:cNvSpPr txBox="1"/>
          <p:nvPr/>
        </p:nvSpPr>
        <p:spPr>
          <a:xfrm>
            <a:off x="9830870" y="2357057"/>
            <a:ext cx="87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Objective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7A7A6FB-55E5-3E40-822E-8968ABFC1FD0}"/>
              </a:ext>
            </a:extLst>
          </p:cNvPr>
          <p:cNvSpPr/>
          <p:nvPr/>
        </p:nvSpPr>
        <p:spPr>
          <a:xfrm>
            <a:off x="8309966" y="2300300"/>
            <a:ext cx="507463" cy="627969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E789E-EBC0-5641-A4AD-EEBD9CE6560D}"/>
              </a:ext>
            </a:extLst>
          </p:cNvPr>
          <p:cNvSpPr txBox="1"/>
          <p:nvPr/>
        </p:nvSpPr>
        <p:spPr>
          <a:xfrm>
            <a:off x="513152" y="3681658"/>
            <a:ext cx="125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Australian Plate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E9EBBE-E92B-A74C-AA24-DF341877E639}"/>
              </a:ext>
            </a:extLst>
          </p:cNvPr>
          <p:cNvSpPr txBox="1"/>
          <p:nvPr/>
        </p:nvSpPr>
        <p:spPr>
          <a:xfrm rot="17956565">
            <a:off x="2632031" y="4252222"/>
            <a:ext cx="125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Tonga</a:t>
            </a:r>
          </a:p>
          <a:p>
            <a:pPr algn="ctr"/>
            <a:r>
              <a:rPr lang="en-GB" sz="1600" b="1" dirty="0"/>
              <a:t>Plate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1275A8-F4D6-B049-8100-4E20A730A8DF}"/>
              </a:ext>
            </a:extLst>
          </p:cNvPr>
          <p:cNvSpPr txBox="1"/>
          <p:nvPr/>
        </p:nvSpPr>
        <p:spPr>
          <a:xfrm>
            <a:off x="1873521" y="2163859"/>
            <a:ext cx="125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/>
              <a:t>Niuafo’ou</a:t>
            </a:r>
            <a:endParaRPr lang="en-GB" sz="1600" b="1" dirty="0"/>
          </a:p>
          <a:p>
            <a:pPr algn="ctr"/>
            <a:r>
              <a:rPr lang="en-GB" sz="1600" b="1" dirty="0"/>
              <a:t>Plate</a:t>
            </a:r>
          </a:p>
        </p:txBody>
      </p:sp>
      <p:pic>
        <p:nvPicPr>
          <p:cNvPr id="15" name="Tectonic setting">
            <a:hlinkClick r:id="" action="ppaction://media"/>
            <a:extLst>
              <a:ext uri="{FF2B5EF4-FFF2-40B4-BE49-F238E27FC236}">
                <a16:creationId xmlns:a16="http://schemas.microsoft.com/office/drawing/2014/main" id="{C07B068D-F0EF-8B4D-8A69-CECAFD30CB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18070" y="21378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MAR-FIJI_b.mp4">
            <a:hlinkClick r:id="" action="ppaction://media"/>
            <a:extLst>
              <a:ext uri="{FF2B5EF4-FFF2-40B4-BE49-F238E27FC236}">
                <a16:creationId xmlns:a16="http://schemas.microsoft.com/office/drawing/2014/main" id="{DDAEB574-7BCF-A04E-9B2F-7EF0BD089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835053-8164-0F46-A514-B840FBDFA219}"/>
              </a:ext>
            </a:extLst>
          </p:cNvPr>
          <p:cNvGrpSpPr/>
          <p:nvPr/>
        </p:nvGrpSpPr>
        <p:grpSpPr>
          <a:xfrm>
            <a:off x="11197368" y="189278"/>
            <a:ext cx="813661" cy="443606"/>
            <a:chOff x="3339885" y="3162967"/>
            <a:chExt cx="813661" cy="443606"/>
          </a:xfrm>
        </p:grpSpPr>
        <p:sp>
          <p:nvSpPr>
            <p:cNvPr id="8" name="Rounded Rectangle 7">
              <a:hlinkClick r:id="rId8" action="ppaction://hlinksldjump"/>
              <a:extLst>
                <a:ext uri="{FF2B5EF4-FFF2-40B4-BE49-F238E27FC236}">
                  <a16:creationId xmlns:a16="http://schemas.microsoft.com/office/drawing/2014/main" id="{142342D8-1321-5C4B-A936-77117EA793FD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hlinkClick r:id="rId8" action="ppaction://hlinksldjump" tooltip="Back to the main page!"/>
              <a:extLst>
                <a:ext uri="{FF2B5EF4-FFF2-40B4-BE49-F238E27FC236}">
                  <a16:creationId xmlns:a16="http://schemas.microsoft.com/office/drawing/2014/main" id="{C58D0C56-14B5-3347-ABF4-E4319A1B5534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  <p:pic>
        <p:nvPicPr>
          <p:cNvPr id="12" name="where">
            <a:hlinkClick r:id="" action="ppaction://media"/>
            <a:extLst>
              <a:ext uri="{FF2B5EF4-FFF2-40B4-BE49-F238E27FC236}">
                <a16:creationId xmlns:a16="http://schemas.microsoft.com/office/drawing/2014/main" id="{DDCC3EB8-FEEA-5740-B8CC-A58220DD5C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4103" y="9698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23DCCB-9F87-3A4A-8B6F-AEB540DDC261}"/>
              </a:ext>
            </a:extLst>
          </p:cNvPr>
          <p:cNvSpPr/>
          <p:nvPr/>
        </p:nvSpPr>
        <p:spPr>
          <a:xfrm>
            <a:off x="1" y="0"/>
            <a:ext cx="12192000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68F16-3781-AC45-98EF-FB4D60C69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1" y="501683"/>
            <a:ext cx="12028860" cy="273157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6607116-E5F4-3B41-AE0A-D838E76813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9C10FDDE-21C2-7B4C-A149-8479E92AF846}"/>
              </a:ext>
            </a:extLst>
          </p:cNvPr>
          <p:cNvGrpSpPr/>
          <p:nvPr/>
        </p:nvGrpSpPr>
        <p:grpSpPr>
          <a:xfrm>
            <a:off x="1273475" y="4385569"/>
            <a:ext cx="426433" cy="220745"/>
            <a:chOff x="2849273" y="1592984"/>
            <a:chExt cx="940765" cy="48699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005E824-D692-BC41-B80C-4B6679DD92FA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hlinkClick r:id="rId6" action="ppaction://hlinksldjump"/>
              <a:extLst>
                <a:ext uri="{FF2B5EF4-FFF2-40B4-BE49-F238E27FC236}">
                  <a16:creationId xmlns:a16="http://schemas.microsoft.com/office/drawing/2014/main" id="{E25B60E3-B92B-DF4B-BB6B-055D18019218}"/>
                </a:ext>
              </a:extLst>
            </p:cNvPr>
            <p:cNvSpPr/>
            <p:nvPr/>
          </p:nvSpPr>
          <p:spPr>
            <a:xfrm rot="2316919">
              <a:off x="2849273" y="1656273"/>
              <a:ext cx="940765" cy="3066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A933E2-EE42-BE40-BDD4-AF3B0E989396}"/>
              </a:ext>
            </a:extLst>
          </p:cNvPr>
          <p:cNvGrpSpPr/>
          <p:nvPr/>
        </p:nvGrpSpPr>
        <p:grpSpPr>
          <a:xfrm>
            <a:off x="1053866" y="4515461"/>
            <a:ext cx="603180" cy="163044"/>
            <a:chOff x="2338341" y="1869155"/>
            <a:chExt cx="1330690" cy="359696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2DB873D-7EBF-6B44-A521-4A011A76CD6C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hlinkClick r:id="rId7" action="ppaction://hlinksldjump"/>
              <a:extLst>
                <a:ext uri="{FF2B5EF4-FFF2-40B4-BE49-F238E27FC236}">
                  <a16:creationId xmlns:a16="http://schemas.microsoft.com/office/drawing/2014/main" id="{4BF9C721-5B47-3040-A65A-26FF9ADABC4D}"/>
                </a:ext>
              </a:extLst>
            </p:cNvPr>
            <p:cNvSpPr/>
            <p:nvPr/>
          </p:nvSpPr>
          <p:spPr>
            <a:xfrm>
              <a:off x="2338341" y="1869155"/>
              <a:ext cx="1330690" cy="359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C62F299-536A-D947-8530-EF8FAA8229EF}"/>
              </a:ext>
            </a:extLst>
          </p:cNvPr>
          <p:cNvGrpSpPr/>
          <p:nvPr/>
        </p:nvGrpSpPr>
        <p:grpSpPr>
          <a:xfrm>
            <a:off x="1007564" y="4813927"/>
            <a:ext cx="865459" cy="134587"/>
            <a:chOff x="2262639" y="2537994"/>
            <a:chExt cx="1909311" cy="296915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D7CB0AD-4BD6-C641-ACE0-BD505ED1DF50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hlinkClick r:id="rId8" action="ppaction://hlinksldjump"/>
              <a:extLst>
                <a:ext uri="{FF2B5EF4-FFF2-40B4-BE49-F238E27FC236}">
                  <a16:creationId xmlns:a16="http://schemas.microsoft.com/office/drawing/2014/main" id="{3935568E-AE11-2E4C-A025-F17FAFE96DBC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C84CEBC-7B28-3946-BC74-C4C3683ECEF8}"/>
              </a:ext>
            </a:extLst>
          </p:cNvPr>
          <p:cNvGrpSpPr/>
          <p:nvPr/>
        </p:nvGrpSpPr>
        <p:grpSpPr>
          <a:xfrm>
            <a:off x="1239738" y="4925486"/>
            <a:ext cx="417308" cy="135079"/>
            <a:chOff x="2774845" y="2784108"/>
            <a:chExt cx="920632" cy="298002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92D0618-984E-FC45-828D-FA9FC154BC5F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F6D0D2F-CB03-6E41-AA33-6749CD15435D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E3657FE-7D88-0F4B-B206-70CFBCC0BBFA}"/>
              </a:ext>
            </a:extLst>
          </p:cNvPr>
          <p:cNvGrpSpPr/>
          <p:nvPr/>
        </p:nvGrpSpPr>
        <p:grpSpPr>
          <a:xfrm>
            <a:off x="1021289" y="5044074"/>
            <a:ext cx="635756" cy="112052"/>
            <a:chOff x="2292920" y="3045728"/>
            <a:chExt cx="1402557" cy="247201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7E74600-1F9A-C94D-8B31-50345144E1C8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hlinkClick r:id="rId10" action="ppaction://hlinksldjump"/>
              <a:extLst>
                <a:ext uri="{FF2B5EF4-FFF2-40B4-BE49-F238E27FC236}">
                  <a16:creationId xmlns:a16="http://schemas.microsoft.com/office/drawing/2014/main" id="{2D17F65E-B657-5648-80D9-978BA6F9E5AE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1AD4715-6EBD-0B4B-AA2D-895E8DD11300}"/>
              </a:ext>
            </a:extLst>
          </p:cNvPr>
          <p:cNvGrpSpPr/>
          <p:nvPr/>
        </p:nvGrpSpPr>
        <p:grpSpPr>
          <a:xfrm>
            <a:off x="1112605" y="5134229"/>
            <a:ext cx="422788" cy="163044"/>
            <a:chOff x="2494372" y="3244620"/>
            <a:chExt cx="932723" cy="359695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A4747EF-50E8-5544-948E-3F4F3BA7E21A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1714098-9949-EB41-B4A7-7E51FBBCF239}"/>
                </a:ext>
              </a:extLst>
            </p:cNvPr>
            <p:cNvSpPr/>
            <p:nvPr/>
          </p:nvSpPr>
          <p:spPr>
            <a:xfrm>
              <a:off x="2494372" y="3244620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A4C8E9-C9B1-A04A-964A-3F164024BBB3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0057A-8447-6745-81FF-FB18C11F2185}"/>
              </a:ext>
            </a:extLst>
          </p:cNvPr>
          <p:cNvSpPr txBox="1"/>
          <p:nvPr/>
        </p:nvSpPr>
        <p:spPr>
          <a:xfrm>
            <a:off x="5197152" y="132351"/>
            <a:ext cx="267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Mongatulo</a:t>
            </a:r>
            <a:r>
              <a:rPr lang="en-GB" b="1" dirty="0"/>
              <a:t> Triple Junction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CB5FC-ECFB-F648-94E5-017C0C746BAB}"/>
              </a:ext>
            </a:extLst>
          </p:cNvPr>
          <p:cNvSpPr txBox="1"/>
          <p:nvPr/>
        </p:nvSpPr>
        <p:spPr>
          <a:xfrm>
            <a:off x="2804050" y="3120435"/>
            <a:ext cx="87023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bathymetric highs are interpreted as the the rift-shoulders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East they do not reach the surface, covered by a thick sediment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West they are covered in only a thin layer in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third set of westward-dipping faults are observed in the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bright spots are observed in the thick sediment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3FCB9-411B-3A49-A206-2B79A3458BE6}"/>
              </a:ext>
            </a:extLst>
          </p:cNvPr>
          <p:cNvSpPr txBox="1"/>
          <p:nvPr/>
        </p:nvSpPr>
        <p:spPr>
          <a:xfrm>
            <a:off x="5716501" y="579916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Rift shoulders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96F04D-17E8-B647-A62C-B35D4D83001B}"/>
              </a:ext>
            </a:extLst>
          </p:cNvPr>
          <p:cNvCxnSpPr>
            <a:cxnSpLocks/>
          </p:cNvCxnSpPr>
          <p:nvPr/>
        </p:nvCxnSpPr>
        <p:spPr>
          <a:xfrm>
            <a:off x="7148000" y="780069"/>
            <a:ext cx="255014" cy="160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D50340A-612C-A044-A237-F120E82B834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504302" y="764582"/>
            <a:ext cx="212199" cy="160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916368-9123-2941-B574-E2AD77D7A583}"/>
              </a:ext>
            </a:extLst>
          </p:cNvPr>
          <p:cNvSpPr txBox="1"/>
          <p:nvPr/>
        </p:nvSpPr>
        <p:spPr>
          <a:xfrm>
            <a:off x="8602669" y="286433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3CE4C37-559A-7E43-ABD9-2C7D7419F0AD}"/>
              </a:ext>
            </a:extLst>
          </p:cNvPr>
          <p:cNvCxnSpPr>
            <a:cxnSpLocks/>
          </p:cNvCxnSpPr>
          <p:nvPr/>
        </p:nvCxnSpPr>
        <p:spPr>
          <a:xfrm>
            <a:off x="10145867" y="860440"/>
            <a:ext cx="435047" cy="346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5742212-5A74-9C4C-BF0D-A0F7FD153327}"/>
              </a:ext>
            </a:extLst>
          </p:cNvPr>
          <p:cNvCxnSpPr>
            <a:cxnSpLocks/>
          </p:cNvCxnSpPr>
          <p:nvPr/>
        </p:nvCxnSpPr>
        <p:spPr>
          <a:xfrm flipH="1">
            <a:off x="8475431" y="907494"/>
            <a:ext cx="292114" cy="448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F42C4D5-0A4A-8A4E-9DBF-A29ACE8B6B46}"/>
              </a:ext>
            </a:extLst>
          </p:cNvPr>
          <p:cNvSpPr txBox="1"/>
          <p:nvPr/>
        </p:nvSpPr>
        <p:spPr>
          <a:xfrm>
            <a:off x="2205545" y="261163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5CA1855-CABE-3E4E-9B39-3C93E519BAAE}"/>
              </a:ext>
            </a:extLst>
          </p:cNvPr>
          <p:cNvCxnSpPr>
            <a:cxnSpLocks/>
          </p:cNvCxnSpPr>
          <p:nvPr/>
        </p:nvCxnSpPr>
        <p:spPr>
          <a:xfrm>
            <a:off x="3813114" y="686944"/>
            <a:ext cx="520229" cy="43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C45365E-E316-F144-A40F-B2E6C89F708A}"/>
              </a:ext>
            </a:extLst>
          </p:cNvPr>
          <p:cNvCxnSpPr>
            <a:cxnSpLocks/>
          </p:cNvCxnSpPr>
          <p:nvPr/>
        </p:nvCxnSpPr>
        <p:spPr>
          <a:xfrm flipH="1">
            <a:off x="2499943" y="844812"/>
            <a:ext cx="146057" cy="247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2F5BBE8-7412-7541-BC5A-551758E31963}"/>
              </a:ext>
            </a:extLst>
          </p:cNvPr>
          <p:cNvSpPr txBox="1"/>
          <p:nvPr/>
        </p:nvSpPr>
        <p:spPr>
          <a:xfrm>
            <a:off x="2661403" y="1545392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6936A79-0178-A547-9088-7C234221B3F8}"/>
              </a:ext>
            </a:extLst>
          </p:cNvPr>
          <p:cNvCxnSpPr>
            <a:cxnSpLocks/>
          </p:cNvCxnSpPr>
          <p:nvPr/>
        </p:nvCxnSpPr>
        <p:spPr>
          <a:xfrm flipV="1">
            <a:off x="4049486" y="1400517"/>
            <a:ext cx="597159" cy="320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07CF783-54D2-DC4D-A4A9-916A550AD2BA}"/>
              </a:ext>
            </a:extLst>
          </p:cNvPr>
          <p:cNvCxnSpPr>
            <a:cxnSpLocks/>
          </p:cNvCxnSpPr>
          <p:nvPr/>
        </p:nvCxnSpPr>
        <p:spPr>
          <a:xfrm flipH="1" flipV="1">
            <a:off x="2006082" y="1433592"/>
            <a:ext cx="949719" cy="321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9A873EA-E085-4F4B-A524-7A8069D7512F}"/>
              </a:ext>
            </a:extLst>
          </p:cNvPr>
          <p:cNvSpPr txBox="1"/>
          <p:nvPr/>
        </p:nvSpPr>
        <p:spPr>
          <a:xfrm>
            <a:off x="9349118" y="1498139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Bright spots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75D823A-8239-DF41-8F38-3EA8AA6FE8A7}"/>
              </a:ext>
            </a:extLst>
          </p:cNvPr>
          <p:cNvCxnSpPr>
            <a:cxnSpLocks/>
          </p:cNvCxnSpPr>
          <p:nvPr/>
        </p:nvCxnSpPr>
        <p:spPr>
          <a:xfrm flipH="1" flipV="1">
            <a:off x="9218645" y="1219199"/>
            <a:ext cx="219994" cy="289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537139E-2F4A-C641-BF44-0986012997F6}"/>
              </a:ext>
            </a:extLst>
          </p:cNvPr>
          <p:cNvSpPr txBox="1"/>
          <p:nvPr/>
        </p:nvSpPr>
        <p:spPr>
          <a:xfrm>
            <a:off x="10222518" y="-55265"/>
            <a:ext cx="196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Westward-dipping</a:t>
            </a:r>
          </a:p>
          <a:p>
            <a:pPr algn="ctr"/>
            <a:r>
              <a:rPr lang="en-GB" dirty="0"/>
              <a:t>faults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617FB82-7310-934B-BF8D-89A16ABC7034}"/>
              </a:ext>
            </a:extLst>
          </p:cNvPr>
          <p:cNvCxnSpPr>
            <a:cxnSpLocks/>
          </p:cNvCxnSpPr>
          <p:nvPr/>
        </p:nvCxnSpPr>
        <p:spPr>
          <a:xfrm flipH="1">
            <a:off x="11207260" y="394548"/>
            <a:ext cx="479203" cy="5382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E0CAC4D-773B-7841-897F-E835A9AAC07C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80" name="Rounded Rectangle 79">
              <a:hlinkClick r:id="rId12" action="ppaction://hlinksldjump"/>
              <a:extLst>
                <a:ext uri="{FF2B5EF4-FFF2-40B4-BE49-F238E27FC236}">
                  <a16:creationId xmlns:a16="http://schemas.microsoft.com/office/drawing/2014/main" id="{0EAB1B89-D5A5-4542-8EF0-D7A27C583982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TextBox 80">
              <a:hlinkClick r:id="rId13" action="ppaction://hlinksldjump"/>
              <a:extLst>
                <a:ext uri="{FF2B5EF4-FFF2-40B4-BE49-F238E27FC236}">
                  <a16:creationId xmlns:a16="http://schemas.microsoft.com/office/drawing/2014/main" id="{877359B0-CCBA-084D-ACC2-89A46AE56433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C9354BD-3DD3-5C4F-B304-24712EB8728F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83" name="Rounded Rectangle 82">
              <a:hlinkClick r:id="rId14" action="ppaction://hlinksldjump"/>
              <a:extLst>
                <a:ext uri="{FF2B5EF4-FFF2-40B4-BE49-F238E27FC236}">
                  <a16:creationId xmlns:a16="http://schemas.microsoft.com/office/drawing/2014/main" id="{F0A32662-1D58-6841-9C66-119CD5F42504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TextBox 83">
              <a:hlinkClick r:id="rId14" action="ppaction://hlinksldjump"/>
              <a:extLst>
                <a:ext uri="{FF2B5EF4-FFF2-40B4-BE49-F238E27FC236}">
                  <a16:creationId xmlns:a16="http://schemas.microsoft.com/office/drawing/2014/main" id="{7A50CEBE-39AB-644B-8F3D-2A19BA7A0F7D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48BFA15-B7F4-D740-A823-DFC460503E50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2BB7F1-24AF-CD4B-ACB3-180644DF2047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A8D6BF5-7FC9-9949-B730-D994D4D7E6E3}"/>
              </a:ext>
            </a:extLst>
          </p:cNvPr>
          <p:cNvSpPr txBox="1"/>
          <p:nvPr/>
        </p:nvSpPr>
        <p:spPr>
          <a:xfrm>
            <a:off x="58615" y="2981936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B817A19-2F01-9940-AB86-C48715941B16}"/>
              </a:ext>
            </a:extLst>
          </p:cNvPr>
          <p:cNvSpPr txBox="1"/>
          <p:nvPr/>
        </p:nvSpPr>
        <p:spPr>
          <a:xfrm>
            <a:off x="5713977" y="1887993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866D4B-EB17-3E48-8425-D966A7849503}"/>
              </a:ext>
            </a:extLst>
          </p:cNvPr>
          <p:cNvCxnSpPr>
            <a:cxnSpLocks/>
          </p:cNvCxnSpPr>
          <p:nvPr/>
        </p:nvCxnSpPr>
        <p:spPr>
          <a:xfrm flipV="1">
            <a:off x="7079217" y="1508806"/>
            <a:ext cx="111598" cy="547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C994E2F-93FC-014B-ABE4-4E2056C3B3DE}"/>
              </a:ext>
            </a:extLst>
          </p:cNvPr>
          <p:cNvCxnSpPr>
            <a:cxnSpLocks/>
          </p:cNvCxnSpPr>
          <p:nvPr/>
        </p:nvCxnSpPr>
        <p:spPr>
          <a:xfrm flipH="1" flipV="1">
            <a:off x="5944267" y="1493784"/>
            <a:ext cx="91634" cy="660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1 and P2">
            <a:hlinkClick r:id="" action="ppaction://media"/>
            <a:extLst>
              <a:ext uri="{FF2B5EF4-FFF2-40B4-BE49-F238E27FC236}">
                <a16:creationId xmlns:a16="http://schemas.microsoft.com/office/drawing/2014/main" id="{C105E016-A414-EB4C-8198-3C033BB39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34338" y="3089758"/>
            <a:ext cx="812800" cy="812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93C6051-D9A2-FA41-80F8-2A129D544B77}"/>
              </a:ext>
            </a:extLst>
          </p:cNvPr>
          <p:cNvSpPr txBox="1"/>
          <p:nvPr/>
        </p:nvSpPr>
        <p:spPr>
          <a:xfrm>
            <a:off x="755698" y="23864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NW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418EFA6-2FF2-6945-B422-61BA0A05AEDE}"/>
              </a:ext>
            </a:extLst>
          </p:cNvPr>
          <p:cNvSpPr txBox="1"/>
          <p:nvPr/>
        </p:nvSpPr>
        <p:spPr>
          <a:xfrm>
            <a:off x="11705090" y="22173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B2F9DBC-1BE9-564F-8B4C-7DFA68439E2F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127" name="Rounded Rectangle 1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400F8769-76DF-2C4D-847B-24C8673F2015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8" name="TextBox 127">
              <a:hlinkClick r:id="rId16" action="ppaction://hlinksldjump" tooltip="Back to the main page!"/>
              <a:extLst>
                <a:ext uri="{FF2B5EF4-FFF2-40B4-BE49-F238E27FC236}">
                  <a16:creationId xmlns:a16="http://schemas.microsoft.com/office/drawing/2014/main" id="{2A603D2E-9226-BE4C-93D1-FB1E988E746A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8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A8FCAF-463F-3A4E-8999-2159A031F218}"/>
              </a:ext>
            </a:extLst>
          </p:cNvPr>
          <p:cNvSpPr/>
          <p:nvPr/>
        </p:nvSpPr>
        <p:spPr>
          <a:xfrm>
            <a:off x="1" y="0"/>
            <a:ext cx="12192000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64AE1-FFD6-E14D-9C96-8F46BE2A2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44" y="665451"/>
            <a:ext cx="11926283" cy="2655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A2D67-A800-234B-98F5-0D03531663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6CEB3C-62C7-5743-B0E3-BFB9C9EC8C9D}"/>
              </a:ext>
            </a:extLst>
          </p:cNvPr>
          <p:cNvGrpSpPr/>
          <p:nvPr/>
        </p:nvGrpSpPr>
        <p:grpSpPr>
          <a:xfrm>
            <a:off x="1293676" y="4385569"/>
            <a:ext cx="426433" cy="220745"/>
            <a:chOff x="2893839" y="1592984"/>
            <a:chExt cx="940765" cy="4869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954024-905E-1040-8840-C78D82756975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1A5AD171-0B42-8244-B54F-D6F6DDCE1598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8CEF38-73AB-0840-B8B3-385C6DBCFF88}"/>
              </a:ext>
            </a:extLst>
          </p:cNvPr>
          <p:cNvGrpSpPr/>
          <p:nvPr/>
        </p:nvGrpSpPr>
        <p:grpSpPr>
          <a:xfrm>
            <a:off x="1073333" y="4524905"/>
            <a:ext cx="603181" cy="163043"/>
            <a:chOff x="2381286" y="1889990"/>
            <a:chExt cx="1330691" cy="35969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A06940-3B17-F643-9EDE-8A045E2E2061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0929394C-AA13-454C-AC5D-B885DEDD6ED7}"/>
                </a:ext>
              </a:extLst>
            </p:cNvPr>
            <p:cNvSpPr/>
            <p:nvPr/>
          </p:nvSpPr>
          <p:spPr>
            <a:xfrm>
              <a:off x="2381286" y="1889990"/>
              <a:ext cx="1330691" cy="359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377921-C602-D347-B056-637596C66146}"/>
              </a:ext>
            </a:extLst>
          </p:cNvPr>
          <p:cNvGrpSpPr/>
          <p:nvPr/>
        </p:nvGrpSpPr>
        <p:grpSpPr>
          <a:xfrm>
            <a:off x="1007564" y="4813927"/>
            <a:ext cx="865459" cy="134587"/>
            <a:chOff x="2262639" y="2537994"/>
            <a:chExt cx="1909311" cy="29691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8EF7B5-C534-C049-843C-EA64D639ACAE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EB60FBE0-EEFC-BA45-B072-67FB609E359F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9DF334-7931-BC46-A9F8-23B9C9D1391E}"/>
              </a:ext>
            </a:extLst>
          </p:cNvPr>
          <p:cNvGrpSpPr/>
          <p:nvPr/>
        </p:nvGrpSpPr>
        <p:grpSpPr>
          <a:xfrm>
            <a:off x="1239738" y="4925486"/>
            <a:ext cx="417308" cy="135079"/>
            <a:chOff x="2774845" y="2784108"/>
            <a:chExt cx="920632" cy="2980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1DA90-7507-8643-A658-70CEC1D940E1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0FCB87D1-5277-C949-A4B6-DE6B71597760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C589A4-9FFD-BF46-86AF-338A75B5FC0C}"/>
              </a:ext>
            </a:extLst>
          </p:cNvPr>
          <p:cNvGrpSpPr/>
          <p:nvPr/>
        </p:nvGrpSpPr>
        <p:grpSpPr>
          <a:xfrm>
            <a:off x="1021289" y="5044074"/>
            <a:ext cx="635756" cy="112052"/>
            <a:chOff x="2292920" y="3045728"/>
            <a:chExt cx="1402557" cy="2472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C3E2A4-ACBB-914D-9B01-49CE9CA8C20D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8554EAD-26F0-2346-AEAC-CDCD54EF361A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92FEDD-89DE-DB4B-B8D3-733A9029BF9F}"/>
              </a:ext>
            </a:extLst>
          </p:cNvPr>
          <p:cNvGrpSpPr/>
          <p:nvPr/>
        </p:nvGrpSpPr>
        <p:grpSpPr>
          <a:xfrm>
            <a:off x="1112605" y="5134229"/>
            <a:ext cx="422788" cy="163044"/>
            <a:chOff x="2494372" y="3244620"/>
            <a:chExt cx="932723" cy="3596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D83FD7-354D-174A-B396-A25268FA265D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454DC49E-E7D5-D74D-B2CD-82080CC7C446}"/>
                </a:ext>
              </a:extLst>
            </p:cNvPr>
            <p:cNvSpPr/>
            <p:nvPr/>
          </p:nvSpPr>
          <p:spPr>
            <a:xfrm>
              <a:off x="2494372" y="3244620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401B741-63DD-0546-931D-9D00D13785F5}"/>
              </a:ext>
            </a:extLst>
          </p:cNvPr>
          <p:cNvSpPr txBox="1"/>
          <p:nvPr/>
        </p:nvSpPr>
        <p:spPr>
          <a:xfrm>
            <a:off x="81571" y="2987293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D06791-D8A4-2745-AC76-9A0ACCF7C79F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D99E364-7696-F44F-9CEC-5E8A5950B3DE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6B3026A-3F1F-664B-9013-6320D3066329}"/>
              </a:ext>
            </a:extLst>
          </p:cNvPr>
          <p:cNvSpPr txBox="1"/>
          <p:nvPr/>
        </p:nvSpPr>
        <p:spPr>
          <a:xfrm>
            <a:off x="6658981" y="184601"/>
            <a:ext cx="267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Mongatulo</a:t>
            </a:r>
            <a:r>
              <a:rPr lang="en-GB" b="1" dirty="0"/>
              <a:t> Triple Junction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F580A81-415D-764A-AF9C-5A311B65FB43}"/>
              </a:ext>
            </a:extLst>
          </p:cNvPr>
          <p:cNvSpPr txBox="1"/>
          <p:nvPr/>
        </p:nvSpPr>
        <p:spPr>
          <a:xfrm>
            <a:off x="2839664" y="3324576"/>
            <a:ext cx="87023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bathymetric highs are interpreted as the the rift-shoulders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East they do not reach the surface, covered by a thick sediment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West they are covered in only a thin layer in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third set of westward-dipping faults are observed in the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4E9D01-A7EE-6446-910F-2E5F046C4D4E}"/>
              </a:ext>
            </a:extLst>
          </p:cNvPr>
          <p:cNvSpPr txBox="1"/>
          <p:nvPr/>
        </p:nvSpPr>
        <p:spPr>
          <a:xfrm>
            <a:off x="7260331" y="670040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Rift shoulders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F8B50C2-9447-E54A-90D0-CFE4BC1F2B10}"/>
              </a:ext>
            </a:extLst>
          </p:cNvPr>
          <p:cNvCxnSpPr>
            <a:cxnSpLocks/>
          </p:cNvCxnSpPr>
          <p:nvPr/>
        </p:nvCxnSpPr>
        <p:spPr>
          <a:xfrm flipH="1">
            <a:off x="7698450" y="981316"/>
            <a:ext cx="183624" cy="161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1A2E1E5-ABC8-534E-BE10-C24838A383C2}"/>
              </a:ext>
            </a:extLst>
          </p:cNvPr>
          <p:cNvCxnSpPr>
            <a:cxnSpLocks/>
          </p:cNvCxnSpPr>
          <p:nvPr/>
        </p:nvCxnSpPr>
        <p:spPr>
          <a:xfrm>
            <a:off x="8065098" y="1034783"/>
            <a:ext cx="105561" cy="123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5529F7D8-470D-8E4E-ADFF-0940661324AD}"/>
              </a:ext>
            </a:extLst>
          </p:cNvPr>
          <p:cNvSpPr txBox="1"/>
          <p:nvPr/>
        </p:nvSpPr>
        <p:spPr>
          <a:xfrm>
            <a:off x="8866636" y="417675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4EE9695-5741-A542-A092-3CBE59F6F8BA}"/>
              </a:ext>
            </a:extLst>
          </p:cNvPr>
          <p:cNvCxnSpPr>
            <a:cxnSpLocks/>
          </p:cNvCxnSpPr>
          <p:nvPr/>
        </p:nvCxnSpPr>
        <p:spPr>
          <a:xfrm>
            <a:off x="9867107" y="1053607"/>
            <a:ext cx="355411" cy="367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CD2DE72-4F44-0C4A-81A9-79EEEBEE55D1}"/>
              </a:ext>
            </a:extLst>
          </p:cNvPr>
          <p:cNvCxnSpPr>
            <a:cxnSpLocks/>
          </p:cNvCxnSpPr>
          <p:nvPr/>
        </p:nvCxnSpPr>
        <p:spPr>
          <a:xfrm flipH="1">
            <a:off x="9065569" y="1042397"/>
            <a:ext cx="292114" cy="332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8AE91-2C5D-AB4B-A3EC-4CD5DE482F02}"/>
              </a:ext>
            </a:extLst>
          </p:cNvPr>
          <p:cNvSpPr txBox="1"/>
          <p:nvPr/>
        </p:nvSpPr>
        <p:spPr>
          <a:xfrm>
            <a:off x="2205545" y="416528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C28D615-13C3-1545-A3C1-8F4B9E2E1BC6}"/>
              </a:ext>
            </a:extLst>
          </p:cNvPr>
          <p:cNvCxnSpPr>
            <a:cxnSpLocks/>
          </p:cNvCxnSpPr>
          <p:nvPr/>
        </p:nvCxnSpPr>
        <p:spPr>
          <a:xfrm>
            <a:off x="3318536" y="982088"/>
            <a:ext cx="192301" cy="225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0930AF-9EEB-3A4D-9ABD-E965B1EA91A9}"/>
              </a:ext>
            </a:extLst>
          </p:cNvPr>
          <p:cNvCxnSpPr>
            <a:cxnSpLocks/>
          </p:cNvCxnSpPr>
          <p:nvPr/>
        </p:nvCxnSpPr>
        <p:spPr>
          <a:xfrm>
            <a:off x="3639636" y="630005"/>
            <a:ext cx="1238320" cy="504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F543729-F37C-974E-9DD2-3819E6952CE5}"/>
              </a:ext>
            </a:extLst>
          </p:cNvPr>
          <p:cNvSpPr txBox="1"/>
          <p:nvPr/>
        </p:nvSpPr>
        <p:spPr>
          <a:xfrm>
            <a:off x="2674867" y="1897958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6F003C4-6F2A-E34D-8EAD-5FB7C131BB16}"/>
              </a:ext>
            </a:extLst>
          </p:cNvPr>
          <p:cNvCxnSpPr>
            <a:cxnSpLocks/>
          </p:cNvCxnSpPr>
          <p:nvPr/>
        </p:nvCxnSpPr>
        <p:spPr>
          <a:xfrm flipH="1" flipV="1">
            <a:off x="2646000" y="1513861"/>
            <a:ext cx="309802" cy="443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4328745-DFAA-7344-8B77-374073664C85}"/>
              </a:ext>
            </a:extLst>
          </p:cNvPr>
          <p:cNvSpPr txBox="1"/>
          <p:nvPr/>
        </p:nvSpPr>
        <p:spPr>
          <a:xfrm>
            <a:off x="10222518" y="146754"/>
            <a:ext cx="196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Westward-dipping</a:t>
            </a:r>
          </a:p>
          <a:p>
            <a:pPr algn="ctr"/>
            <a:r>
              <a:rPr lang="en-GB" dirty="0"/>
              <a:t>faults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930E2DC-1930-D04C-BFE7-8D762436C35B}"/>
              </a:ext>
            </a:extLst>
          </p:cNvPr>
          <p:cNvCxnSpPr>
            <a:cxnSpLocks/>
          </p:cNvCxnSpPr>
          <p:nvPr/>
        </p:nvCxnSpPr>
        <p:spPr>
          <a:xfrm>
            <a:off x="11686464" y="596567"/>
            <a:ext cx="2975" cy="4382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F8AD55F-CFD7-2F46-B29B-A9100EB62DA2}"/>
              </a:ext>
            </a:extLst>
          </p:cNvPr>
          <p:cNvSpPr txBox="1"/>
          <p:nvPr/>
        </p:nvSpPr>
        <p:spPr>
          <a:xfrm>
            <a:off x="6444784" y="2023565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CE75949-5DC8-474B-ADB1-DCC424436659}"/>
              </a:ext>
            </a:extLst>
          </p:cNvPr>
          <p:cNvCxnSpPr>
            <a:cxnSpLocks/>
          </p:cNvCxnSpPr>
          <p:nvPr/>
        </p:nvCxnSpPr>
        <p:spPr>
          <a:xfrm flipV="1">
            <a:off x="8005126" y="1668994"/>
            <a:ext cx="111598" cy="547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A57EF7B-746D-0646-9961-8616D40EA428}"/>
              </a:ext>
            </a:extLst>
          </p:cNvPr>
          <p:cNvCxnSpPr>
            <a:cxnSpLocks/>
          </p:cNvCxnSpPr>
          <p:nvPr/>
        </p:nvCxnSpPr>
        <p:spPr>
          <a:xfrm flipV="1">
            <a:off x="7501660" y="1532737"/>
            <a:ext cx="196790" cy="460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1 and P2">
            <a:hlinkClick r:id="" action="ppaction://media"/>
            <a:extLst>
              <a:ext uri="{FF2B5EF4-FFF2-40B4-BE49-F238E27FC236}">
                <a16:creationId xmlns:a16="http://schemas.microsoft.com/office/drawing/2014/main" id="{77580075-633B-5F45-A45C-5DB089863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97814" y="2802392"/>
            <a:ext cx="812800" cy="81280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57CD209-B618-AC48-A925-581D8255DFEF}"/>
              </a:ext>
            </a:extLst>
          </p:cNvPr>
          <p:cNvSpPr txBox="1"/>
          <p:nvPr/>
        </p:nvSpPr>
        <p:spPr>
          <a:xfrm>
            <a:off x="683483" y="38284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1091641-363C-D047-9619-3590B4DAB1FB}"/>
              </a:ext>
            </a:extLst>
          </p:cNvPr>
          <p:cNvSpPr txBox="1"/>
          <p:nvPr/>
        </p:nvSpPr>
        <p:spPr>
          <a:xfrm>
            <a:off x="11745151" y="40924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61ECBB-333C-DF42-B4F7-1EE10907BCBB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BGR18-202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7C5DA6-0940-994F-91A8-8D03B4863D75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60" name="Rounded Rectangle 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CA74DD-7232-9F4D-B600-5C63A6DCDA79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TextBox 60">
              <a:hlinkClick r:id="rId14" action="ppaction://hlinksldjump"/>
              <a:extLst>
                <a:ext uri="{FF2B5EF4-FFF2-40B4-BE49-F238E27FC236}">
                  <a16:creationId xmlns:a16="http://schemas.microsoft.com/office/drawing/2014/main" id="{51B3794B-9E0E-0B4D-9044-943496E55766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9C125FD-BCBD-954A-9604-C6E17D1DE8F2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63" name="Rounded Rectangle 6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54F08B1-C01F-BC40-A6F1-174085D9E9C6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hlinkClick r:id="rId15" action="ppaction://hlinksldjump"/>
              <a:extLst>
                <a:ext uri="{FF2B5EF4-FFF2-40B4-BE49-F238E27FC236}">
                  <a16:creationId xmlns:a16="http://schemas.microsoft.com/office/drawing/2014/main" id="{9470B260-ACDE-894E-BC02-4CEAE9367306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5511057-04AB-7E41-B6CE-C2C96DAA49E8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90" name="Rounded Rectangle 89">
              <a:hlinkClick r:id="rId16" action="ppaction://hlinksldjump"/>
              <a:extLst>
                <a:ext uri="{FF2B5EF4-FFF2-40B4-BE49-F238E27FC236}">
                  <a16:creationId xmlns:a16="http://schemas.microsoft.com/office/drawing/2014/main" id="{ACE916E7-49D7-1D49-925D-1CCA319BF8D5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TextBox 90">
              <a:hlinkClick r:id="rId16" action="ppaction://hlinksldjump" tooltip="Back to the main page!"/>
              <a:extLst>
                <a:ext uri="{FF2B5EF4-FFF2-40B4-BE49-F238E27FC236}">
                  <a16:creationId xmlns:a16="http://schemas.microsoft.com/office/drawing/2014/main" id="{A82E709F-39CE-744C-BBB9-C777C1D95BDF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8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7A3853-7DBA-484E-A74F-ACA1C8750B55}"/>
              </a:ext>
            </a:extLst>
          </p:cNvPr>
          <p:cNvSpPr/>
          <p:nvPr/>
        </p:nvSpPr>
        <p:spPr>
          <a:xfrm>
            <a:off x="-13928" y="-9344"/>
            <a:ext cx="12205928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31A29-0A07-D042-9389-C65D0AB7F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852"/>
            <a:ext cx="12164145" cy="1872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F1773-33A3-6A42-A528-CF254E03AB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3B7820-C113-1F47-A9C9-C34378AAFD96}"/>
              </a:ext>
            </a:extLst>
          </p:cNvPr>
          <p:cNvGrpSpPr/>
          <p:nvPr/>
        </p:nvGrpSpPr>
        <p:grpSpPr>
          <a:xfrm>
            <a:off x="1293676" y="4385569"/>
            <a:ext cx="426433" cy="220745"/>
            <a:chOff x="2893839" y="1592984"/>
            <a:chExt cx="940765" cy="4869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9924D4-B54A-5044-86D2-A40A017C4BD1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9BD3A54D-46FC-BF4C-A8EE-4953EF91394E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857D10-4EFF-DE42-807A-34C445081978}"/>
              </a:ext>
            </a:extLst>
          </p:cNvPr>
          <p:cNvGrpSpPr/>
          <p:nvPr/>
        </p:nvGrpSpPr>
        <p:grpSpPr>
          <a:xfrm>
            <a:off x="1053866" y="4515461"/>
            <a:ext cx="603180" cy="163044"/>
            <a:chOff x="2338341" y="1869155"/>
            <a:chExt cx="1330690" cy="3596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84743A-CE08-1144-93BF-0A0C7CA4BF22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53A0E4FD-B2CC-3644-9014-20B1147F9F0B}"/>
                </a:ext>
              </a:extLst>
            </p:cNvPr>
            <p:cNvSpPr/>
            <p:nvPr/>
          </p:nvSpPr>
          <p:spPr>
            <a:xfrm>
              <a:off x="2338341" y="1869155"/>
              <a:ext cx="1330690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46208-B713-454F-8F45-85B3F63BAB4D}"/>
              </a:ext>
            </a:extLst>
          </p:cNvPr>
          <p:cNvGrpSpPr/>
          <p:nvPr/>
        </p:nvGrpSpPr>
        <p:grpSpPr>
          <a:xfrm>
            <a:off x="1021289" y="4817364"/>
            <a:ext cx="865459" cy="134587"/>
            <a:chOff x="2292918" y="2545577"/>
            <a:chExt cx="1909311" cy="29691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0B832C-966C-FD44-9DC5-366F5AA6000C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B533D44D-00B4-234C-B7DB-349B989B00F0}"/>
                </a:ext>
              </a:extLst>
            </p:cNvPr>
            <p:cNvSpPr/>
            <p:nvPr/>
          </p:nvSpPr>
          <p:spPr>
            <a:xfrm>
              <a:off x="2292918" y="2545577"/>
              <a:ext cx="1909311" cy="2969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7DF2E9-7C4A-4847-943E-356CAE69CF5A}"/>
              </a:ext>
            </a:extLst>
          </p:cNvPr>
          <p:cNvGrpSpPr/>
          <p:nvPr/>
        </p:nvGrpSpPr>
        <p:grpSpPr>
          <a:xfrm>
            <a:off x="1239738" y="4925486"/>
            <a:ext cx="417308" cy="135079"/>
            <a:chOff x="2774845" y="2784108"/>
            <a:chExt cx="920632" cy="2980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D4833D-E502-9E45-A30F-F958DC163BE3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CA8EC742-BAF5-7940-964C-0B2B5976A7B4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C8F20D-790D-8545-A1EA-272E5C8DB69F}"/>
              </a:ext>
            </a:extLst>
          </p:cNvPr>
          <p:cNvGrpSpPr/>
          <p:nvPr/>
        </p:nvGrpSpPr>
        <p:grpSpPr>
          <a:xfrm>
            <a:off x="1021289" y="5044074"/>
            <a:ext cx="635756" cy="112052"/>
            <a:chOff x="2292920" y="3045728"/>
            <a:chExt cx="1402557" cy="2472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FF498F-E122-BE42-929A-215D5572900A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01572FD-9201-4F41-9EBF-4B406FEBA13A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FE7E3A-F969-0E4E-8C5A-AC0A4D9507DA}"/>
              </a:ext>
            </a:extLst>
          </p:cNvPr>
          <p:cNvGrpSpPr/>
          <p:nvPr/>
        </p:nvGrpSpPr>
        <p:grpSpPr>
          <a:xfrm>
            <a:off x="1112605" y="5134229"/>
            <a:ext cx="422788" cy="163044"/>
            <a:chOff x="2494372" y="3244620"/>
            <a:chExt cx="932723" cy="3596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424723-11AA-CE4E-9AA9-E9CDEA7844D5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EACF7B8-A00D-8149-A653-F530E50CA469}"/>
                </a:ext>
              </a:extLst>
            </p:cNvPr>
            <p:cNvSpPr/>
            <p:nvPr/>
          </p:nvSpPr>
          <p:spPr>
            <a:xfrm>
              <a:off x="2494372" y="3244620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6BB6523-BDF5-0843-8D6D-357AE23C0F1C}"/>
              </a:ext>
            </a:extLst>
          </p:cNvPr>
          <p:cNvSpPr txBox="1"/>
          <p:nvPr/>
        </p:nvSpPr>
        <p:spPr>
          <a:xfrm>
            <a:off x="43586" y="2245601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2" name="TextBox 1">
            <a:hlinkClick r:id="rId12"/>
            <a:extLst>
              <a:ext uri="{FF2B5EF4-FFF2-40B4-BE49-F238E27FC236}">
                <a16:creationId xmlns:a16="http://schemas.microsoft.com/office/drawing/2014/main" id="{77695437-A30A-5246-A606-EA814A2EC086}"/>
              </a:ext>
            </a:extLst>
          </p:cNvPr>
          <p:cNvSpPr txBox="1"/>
          <p:nvPr/>
        </p:nvSpPr>
        <p:spPr>
          <a:xfrm>
            <a:off x="9867620" y="2232763"/>
            <a:ext cx="2296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/>
              <a:t>Modified after Schmid et al., 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55D153-A379-624E-AD80-7A34016D173A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C601BB7-82CC-7F41-AE32-46DC7E7462FB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8C93824-A730-5C43-83BF-0B8DA830156F}"/>
              </a:ext>
            </a:extLst>
          </p:cNvPr>
          <p:cNvSpPr txBox="1"/>
          <p:nvPr/>
        </p:nvSpPr>
        <p:spPr>
          <a:xfrm>
            <a:off x="5823130" y="38317"/>
            <a:ext cx="349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Fonualei</a:t>
            </a:r>
            <a:r>
              <a:rPr lang="en-GB" b="1" dirty="0"/>
              <a:t> Rift and Spreading </a:t>
            </a:r>
            <a:r>
              <a:rPr lang="en-GB" b="1" dirty="0" err="1"/>
              <a:t>Center</a:t>
            </a:r>
            <a:endParaRPr lang="en-GB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21EF7C-23D1-9145-92A8-C2DC655029AE}"/>
              </a:ext>
            </a:extLst>
          </p:cNvPr>
          <p:cNvSpPr txBox="1"/>
          <p:nvPr/>
        </p:nvSpPr>
        <p:spPr>
          <a:xfrm>
            <a:off x="2752839" y="2930725"/>
            <a:ext cx="8702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 least one bathymetric highs is interpreted as the the rift-shoulder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East they do not reach the surface, covered by a thick sediment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West they are covered in only a thinner layer in sediment.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third set of westward-dipping faults are observed in the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bright spots are observed in sediment packages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F1BF16-524F-554F-AF21-03966506EED1}"/>
              </a:ext>
            </a:extLst>
          </p:cNvPr>
          <p:cNvSpPr txBox="1"/>
          <p:nvPr/>
        </p:nvSpPr>
        <p:spPr>
          <a:xfrm>
            <a:off x="6859429" y="384945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Rift shoulders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B362B2D-D20B-7F45-8A31-9FB81B6F2803}"/>
              </a:ext>
            </a:extLst>
          </p:cNvPr>
          <p:cNvCxnSpPr>
            <a:cxnSpLocks/>
          </p:cNvCxnSpPr>
          <p:nvPr/>
        </p:nvCxnSpPr>
        <p:spPr>
          <a:xfrm>
            <a:off x="8014033" y="739355"/>
            <a:ext cx="291478" cy="198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B338FC-BA70-C34A-AFC6-05095938A53E}"/>
              </a:ext>
            </a:extLst>
          </p:cNvPr>
          <p:cNvCxnSpPr>
            <a:cxnSpLocks/>
          </p:cNvCxnSpPr>
          <p:nvPr/>
        </p:nvCxnSpPr>
        <p:spPr>
          <a:xfrm flipH="1">
            <a:off x="6823049" y="721625"/>
            <a:ext cx="212199" cy="160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3815429-FDB1-EC41-97A4-2CD147763765}"/>
              </a:ext>
            </a:extLst>
          </p:cNvPr>
          <p:cNvSpPr txBox="1"/>
          <p:nvPr/>
        </p:nvSpPr>
        <p:spPr>
          <a:xfrm>
            <a:off x="8492015" y="350189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8BB6172-DA7B-5C42-BA31-CA7D9AB0559B}"/>
              </a:ext>
            </a:extLst>
          </p:cNvPr>
          <p:cNvCxnSpPr>
            <a:cxnSpLocks/>
          </p:cNvCxnSpPr>
          <p:nvPr/>
        </p:nvCxnSpPr>
        <p:spPr>
          <a:xfrm flipH="1">
            <a:off x="9438639" y="965346"/>
            <a:ext cx="428981" cy="203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488E4CE-6D23-244B-B7D9-A20D0113FEA6}"/>
              </a:ext>
            </a:extLst>
          </p:cNvPr>
          <p:cNvCxnSpPr>
            <a:cxnSpLocks/>
          </p:cNvCxnSpPr>
          <p:nvPr/>
        </p:nvCxnSpPr>
        <p:spPr>
          <a:xfrm>
            <a:off x="8857709" y="956105"/>
            <a:ext cx="125072" cy="203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CF983E6-2F97-D24A-91D3-71B7896182DE}"/>
              </a:ext>
            </a:extLst>
          </p:cNvPr>
          <p:cNvSpPr txBox="1"/>
          <p:nvPr/>
        </p:nvSpPr>
        <p:spPr>
          <a:xfrm>
            <a:off x="2050392" y="113252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CE1B892-F5AF-E348-9318-462B0C42B9FE}"/>
              </a:ext>
            </a:extLst>
          </p:cNvPr>
          <p:cNvCxnSpPr>
            <a:cxnSpLocks/>
          </p:cNvCxnSpPr>
          <p:nvPr/>
        </p:nvCxnSpPr>
        <p:spPr>
          <a:xfrm>
            <a:off x="3495242" y="693609"/>
            <a:ext cx="385362" cy="352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1F19B97-6829-C645-ABD1-3FDB8B1B2D4C}"/>
              </a:ext>
            </a:extLst>
          </p:cNvPr>
          <p:cNvCxnSpPr>
            <a:cxnSpLocks/>
          </p:cNvCxnSpPr>
          <p:nvPr/>
        </p:nvCxnSpPr>
        <p:spPr>
          <a:xfrm flipH="1">
            <a:off x="2194991" y="734760"/>
            <a:ext cx="146057" cy="247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72952F4-8E5F-A347-845A-768AF5830441}"/>
              </a:ext>
            </a:extLst>
          </p:cNvPr>
          <p:cNvSpPr txBox="1"/>
          <p:nvPr/>
        </p:nvSpPr>
        <p:spPr>
          <a:xfrm>
            <a:off x="10644094" y="1096700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CD652A7-C8AE-8247-821D-F07933E5BDC5}"/>
              </a:ext>
            </a:extLst>
          </p:cNvPr>
          <p:cNvCxnSpPr>
            <a:cxnSpLocks/>
          </p:cNvCxnSpPr>
          <p:nvPr/>
        </p:nvCxnSpPr>
        <p:spPr>
          <a:xfrm flipH="1" flipV="1">
            <a:off x="10275786" y="1168732"/>
            <a:ext cx="588109" cy="138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6034998-7264-B648-8E9D-33C053DED57A}"/>
              </a:ext>
            </a:extLst>
          </p:cNvPr>
          <p:cNvSpPr txBox="1"/>
          <p:nvPr/>
        </p:nvSpPr>
        <p:spPr>
          <a:xfrm>
            <a:off x="4351508" y="1358396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Bright spots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969085F-91DC-4245-BABE-0FDE0830BDCC}"/>
              </a:ext>
            </a:extLst>
          </p:cNvPr>
          <p:cNvCxnSpPr>
            <a:cxnSpLocks/>
          </p:cNvCxnSpPr>
          <p:nvPr/>
        </p:nvCxnSpPr>
        <p:spPr>
          <a:xfrm flipV="1">
            <a:off x="5457909" y="1143480"/>
            <a:ext cx="59770" cy="295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B071533-4E4F-B04C-9A7A-68D48092FA52}"/>
              </a:ext>
            </a:extLst>
          </p:cNvPr>
          <p:cNvSpPr txBox="1"/>
          <p:nvPr/>
        </p:nvSpPr>
        <p:spPr>
          <a:xfrm>
            <a:off x="10222518" y="103357"/>
            <a:ext cx="196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Westward-dipping</a:t>
            </a:r>
          </a:p>
          <a:p>
            <a:pPr algn="ctr"/>
            <a:r>
              <a:rPr lang="en-GB" dirty="0"/>
              <a:t>faults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7D95BE8-5884-5E49-A698-BA86F6AD1EE6}"/>
              </a:ext>
            </a:extLst>
          </p:cNvPr>
          <p:cNvCxnSpPr>
            <a:cxnSpLocks/>
          </p:cNvCxnSpPr>
          <p:nvPr/>
        </p:nvCxnSpPr>
        <p:spPr>
          <a:xfrm flipH="1">
            <a:off x="10730204" y="453175"/>
            <a:ext cx="133690" cy="4765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6666D5F-AADC-794A-A320-305F344465F0}"/>
              </a:ext>
            </a:extLst>
          </p:cNvPr>
          <p:cNvSpPr txBox="1"/>
          <p:nvPr/>
        </p:nvSpPr>
        <p:spPr>
          <a:xfrm>
            <a:off x="7881337" y="69080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?</a:t>
            </a:r>
          </a:p>
        </p:txBody>
      </p:sp>
      <p:pic>
        <p:nvPicPr>
          <p:cNvPr id="85" name="P3">
            <a:hlinkClick r:id="" action="ppaction://media"/>
            <a:extLst>
              <a:ext uri="{FF2B5EF4-FFF2-40B4-BE49-F238E27FC236}">
                <a16:creationId xmlns:a16="http://schemas.microsoft.com/office/drawing/2014/main" id="{2B48AB72-D0BE-F046-973D-F82B38A9C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44094" y="2868689"/>
            <a:ext cx="812800" cy="8128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FE7198E-A8AC-1444-BE91-C9ED00BBD39C}"/>
              </a:ext>
            </a:extLst>
          </p:cNvPr>
          <p:cNvSpPr txBox="1"/>
          <p:nvPr/>
        </p:nvSpPr>
        <p:spPr>
          <a:xfrm>
            <a:off x="507456" y="34808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AA982F-1399-6541-9A46-1357B74828B6}"/>
              </a:ext>
            </a:extLst>
          </p:cNvPr>
          <p:cNvSpPr txBox="1"/>
          <p:nvPr/>
        </p:nvSpPr>
        <p:spPr>
          <a:xfrm>
            <a:off x="11784884" y="37459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81C908-73E7-E049-B8E5-671D5E0240C8}"/>
              </a:ext>
            </a:extLst>
          </p:cNvPr>
          <p:cNvSpPr txBox="1"/>
          <p:nvPr/>
        </p:nvSpPr>
        <p:spPr>
          <a:xfrm>
            <a:off x="5651030" y="1302362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887EF7C-5984-6048-A98F-C625932DA435}"/>
              </a:ext>
            </a:extLst>
          </p:cNvPr>
          <p:cNvCxnSpPr>
            <a:cxnSpLocks/>
          </p:cNvCxnSpPr>
          <p:nvPr/>
        </p:nvCxnSpPr>
        <p:spPr>
          <a:xfrm flipH="1" flipV="1">
            <a:off x="7079217" y="1214997"/>
            <a:ext cx="38898" cy="3190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D42ED45-E826-9D46-9CA8-E16825C53E55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BGR18-203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2AA3918-36C5-F24A-9BC4-5200A1559AEC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80" name="Rounded Rectangle 79">
              <a:hlinkClick r:id="rId14" action="ppaction://hlinksldjump"/>
              <a:extLst>
                <a:ext uri="{FF2B5EF4-FFF2-40B4-BE49-F238E27FC236}">
                  <a16:creationId xmlns:a16="http://schemas.microsoft.com/office/drawing/2014/main" id="{2A05264D-7025-1B44-8F80-2D3085F615A2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TextBox 80">
              <a:hlinkClick r:id="rId15" action="ppaction://hlinksldjump"/>
              <a:extLst>
                <a:ext uri="{FF2B5EF4-FFF2-40B4-BE49-F238E27FC236}">
                  <a16:creationId xmlns:a16="http://schemas.microsoft.com/office/drawing/2014/main" id="{18EFA52E-65C9-FA43-A6E2-EA849887D904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606885-4528-C549-9395-2BD79B0B5106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83" name="Rounded Rectangle 82">
              <a:hlinkClick r:id="rId16" action="ppaction://hlinksldjump"/>
              <a:extLst>
                <a:ext uri="{FF2B5EF4-FFF2-40B4-BE49-F238E27FC236}">
                  <a16:creationId xmlns:a16="http://schemas.microsoft.com/office/drawing/2014/main" id="{D2D2551E-3FE7-F546-A7F8-09A5FD748B57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TextBox 88">
              <a:hlinkClick r:id="rId16" action="ppaction://hlinksldjump"/>
              <a:extLst>
                <a:ext uri="{FF2B5EF4-FFF2-40B4-BE49-F238E27FC236}">
                  <a16:creationId xmlns:a16="http://schemas.microsoft.com/office/drawing/2014/main" id="{40C9EB13-10E4-C644-A775-BEB65A9D7FFC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611FF4B-EB61-5245-8C56-D0E85E7EEA49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95" name="Rounded Rectangle 94">
              <a:hlinkClick r:id="rId17" action="ppaction://hlinksldjump"/>
              <a:extLst>
                <a:ext uri="{FF2B5EF4-FFF2-40B4-BE49-F238E27FC236}">
                  <a16:creationId xmlns:a16="http://schemas.microsoft.com/office/drawing/2014/main" id="{1B798DCD-B565-F740-B139-435BB9455E6C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TextBox 95">
              <a:hlinkClick r:id="rId17" action="ppaction://hlinksldjump" tooltip="Back to the main page!"/>
              <a:extLst>
                <a:ext uri="{FF2B5EF4-FFF2-40B4-BE49-F238E27FC236}">
                  <a16:creationId xmlns:a16="http://schemas.microsoft.com/office/drawing/2014/main" id="{C1E3466E-9064-5F44-A979-61C4FDFC7D91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8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1949B9-05F0-9342-8B3F-2A40415B21E8}"/>
              </a:ext>
            </a:extLst>
          </p:cNvPr>
          <p:cNvSpPr/>
          <p:nvPr/>
        </p:nvSpPr>
        <p:spPr>
          <a:xfrm>
            <a:off x="0" y="1551"/>
            <a:ext cx="12192000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FC244-5760-AB41-8312-CCC418842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4" y="540168"/>
            <a:ext cx="12171117" cy="2699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527E1-EBB2-1A45-8750-80C7975990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7C5064-C9AB-0744-9492-F254E40DBBC6}"/>
              </a:ext>
            </a:extLst>
          </p:cNvPr>
          <p:cNvGrpSpPr/>
          <p:nvPr/>
        </p:nvGrpSpPr>
        <p:grpSpPr>
          <a:xfrm>
            <a:off x="1293676" y="4385569"/>
            <a:ext cx="426433" cy="220745"/>
            <a:chOff x="2893839" y="1592984"/>
            <a:chExt cx="940765" cy="4869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62CF6F-87A7-694A-8733-EE5D558B7BFB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13132994-1311-5C45-A6CE-B9CD5FE18F7B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83EF09-03D9-1441-AB80-CD55FA368D51}"/>
              </a:ext>
            </a:extLst>
          </p:cNvPr>
          <p:cNvGrpSpPr/>
          <p:nvPr/>
        </p:nvGrpSpPr>
        <p:grpSpPr>
          <a:xfrm>
            <a:off x="1053866" y="4515461"/>
            <a:ext cx="603180" cy="163044"/>
            <a:chOff x="2338341" y="1869155"/>
            <a:chExt cx="1330690" cy="3596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E27AE7-EC80-E847-A0EF-43FDB5397602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672B5125-1E1C-8942-89F0-6E8C1DB9AF6C}"/>
                </a:ext>
              </a:extLst>
            </p:cNvPr>
            <p:cNvSpPr/>
            <p:nvPr/>
          </p:nvSpPr>
          <p:spPr>
            <a:xfrm>
              <a:off x="2338341" y="1869155"/>
              <a:ext cx="1330690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E18D4C-9A41-5948-9B3E-9FF3F13AEA1C}"/>
              </a:ext>
            </a:extLst>
          </p:cNvPr>
          <p:cNvGrpSpPr/>
          <p:nvPr/>
        </p:nvGrpSpPr>
        <p:grpSpPr>
          <a:xfrm>
            <a:off x="1007564" y="4813927"/>
            <a:ext cx="865459" cy="134587"/>
            <a:chOff x="2262639" y="2537994"/>
            <a:chExt cx="1909311" cy="29691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632A63-2771-2247-825C-1256E4C9B547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945D29C4-05A7-2D4F-B7BE-6076F31411AE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1B804A-838C-FA4A-947D-DBC4FDFFD829}"/>
              </a:ext>
            </a:extLst>
          </p:cNvPr>
          <p:cNvGrpSpPr/>
          <p:nvPr/>
        </p:nvGrpSpPr>
        <p:grpSpPr>
          <a:xfrm>
            <a:off x="1231639" y="4927090"/>
            <a:ext cx="417308" cy="135079"/>
            <a:chOff x="2756978" y="2787646"/>
            <a:chExt cx="920632" cy="29800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B825340-20E3-2240-8F77-5AB72F9C5A93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25D63882-B75F-FF42-8CD6-4D06DF43182D}"/>
                </a:ext>
              </a:extLst>
            </p:cNvPr>
            <p:cNvSpPr/>
            <p:nvPr/>
          </p:nvSpPr>
          <p:spPr>
            <a:xfrm>
              <a:off x="2756978" y="2787646"/>
              <a:ext cx="920632" cy="2980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A10B59-2F76-3843-B126-DC905BB559B6}"/>
              </a:ext>
            </a:extLst>
          </p:cNvPr>
          <p:cNvGrpSpPr/>
          <p:nvPr/>
        </p:nvGrpSpPr>
        <p:grpSpPr>
          <a:xfrm>
            <a:off x="1021289" y="5044074"/>
            <a:ext cx="635756" cy="112052"/>
            <a:chOff x="2292920" y="3045728"/>
            <a:chExt cx="1402557" cy="2472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3FCBF5-2FF6-9941-A53E-5ED62AE8F847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07691D-2EBB-F649-AB22-D77E65BF6A90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43A07D-7C55-C045-A1DA-863C69E82BDC}"/>
              </a:ext>
            </a:extLst>
          </p:cNvPr>
          <p:cNvGrpSpPr/>
          <p:nvPr/>
        </p:nvGrpSpPr>
        <p:grpSpPr>
          <a:xfrm>
            <a:off x="1112605" y="5134229"/>
            <a:ext cx="422788" cy="163044"/>
            <a:chOff x="2494372" y="3244620"/>
            <a:chExt cx="932723" cy="3596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2B34F4-E4D7-C24A-B659-21941C656A84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4D7A0FBB-240A-2E40-818F-30EC6DD0D28A}"/>
                </a:ext>
              </a:extLst>
            </p:cNvPr>
            <p:cNvSpPr/>
            <p:nvPr/>
          </p:nvSpPr>
          <p:spPr>
            <a:xfrm>
              <a:off x="2494372" y="3244620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1C7D058-6678-ED47-9DE5-2FD731120A01}"/>
              </a:ext>
            </a:extLst>
          </p:cNvPr>
          <p:cNvSpPr txBox="1"/>
          <p:nvPr/>
        </p:nvSpPr>
        <p:spPr>
          <a:xfrm>
            <a:off x="67410" y="2842260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4841EF-44A2-5542-A407-5E993B1E42A8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66F12F5-DA08-9F42-9418-7B38BFF75172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BABBEB2-4DC9-2646-B667-5430BA0DA3A1}"/>
              </a:ext>
            </a:extLst>
          </p:cNvPr>
          <p:cNvSpPr txBox="1"/>
          <p:nvPr/>
        </p:nvSpPr>
        <p:spPr>
          <a:xfrm>
            <a:off x="6502342" y="-9726"/>
            <a:ext cx="349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Fonualei</a:t>
            </a:r>
            <a:r>
              <a:rPr lang="en-GB" b="1" dirty="0"/>
              <a:t> Rift and Spreading </a:t>
            </a:r>
            <a:r>
              <a:rPr lang="en-GB" b="1" dirty="0" err="1"/>
              <a:t>Center</a:t>
            </a:r>
            <a:endParaRPr lang="en-GB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F62A5A-FE9B-494E-8D84-1526727ACA43}"/>
              </a:ext>
            </a:extLst>
          </p:cNvPr>
          <p:cNvSpPr txBox="1"/>
          <p:nvPr/>
        </p:nvSpPr>
        <p:spPr>
          <a:xfrm>
            <a:off x="2922416" y="3674186"/>
            <a:ext cx="8702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bathymetric highs are interpreted as the the rift-shoulders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 and are covered in sediments.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4AE8D4-FD23-4A41-85F3-124F0B2C2B5E}"/>
              </a:ext>
            </a:extLst>
          </p:cNvPr>
          <p:cNvSpPr txBox="1"/>
          <p:nvPr/>
        </p:nvSpPr>
        <p:spPr>
          <a:xfrm>
            <a:off x="8030388" y="362201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Rift shoulders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4977151-6736-4A47-821A-854BA81D2D2E}"/>
              </a:ext>
            </a:extLst>
          </p:cNvPr>
          <p:cNvCxnSpPr>
            <a:cxnSpLocks/>
          </p:cNvCxnSpPr>
          <p:nvPr/>
        </p:nvCxnSpPr>
        <p:spPr>
          <a:xfrm>
            <a:off x="9208489" y="728858"/>
            <a:ext cx="255014" cy="160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BC64C7C-E2F9-FD4F-A9CA-651DFF2D8F05}"/>
              </a:ext>
            </a:extLst>
          </p:cNvPr>
          <p:cNvCxnSpPr>
            <a:cxnSpLocks/>
          </p:cNvCxnSpPr>
          <p:nvPr/>
        </p:nvCxnSpPr>
        <p:spPr>
          <a:xfrm flipH="1">
            <a:off x="8115973" y="698881"/>
            <a:ext cx="212199" cy="160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61F9330-9DCB-4B43-9F80-154FBEBE8D83}"/>
              </a:ext>
            </a:extLst>
          </p:cNvPr>
          <p:cNvSpPr txBox="1"/>
          <p:nvPr/>
        </p:nvSpPr>
        <p:spPr>
          <a:xfrm>
            <a:off x="10196778" y="286433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44A7C96-784C-B946-99DF-74E675504ABC}"/>
              </a:ext>
            </a:extLst>
          </p:cNvPr>
          <p:cNvCxnSpPr>
            <a:cxnSpLocks/>
          </p:cNvCxnSpPr>
          <p:nvPr/>
        </p:nvCxnSpPr>
        <p:spPr>
          <a:xfrm>
            <a:off x="11579290" y="853779"/>
            <a:ext cx="233546" cy="158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CAB0610-EC0E-F440-B569-FBD77031C884}"/>
              </a:ext>
            </a:extLst>
          </p:cNvPr>
          <p:cNvCxnSpPr>
            <a:cxnSpLocks/>
          </p:cNvCxnSpPr>
          <p:nvPr/>
        </p:nvCxnSpPr>
        <p:spPr>
          <a:xfrm flipH="1">
            <a:off x="10739535" y="828781"/>
            <a:ext cx="184405" cy="240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E7A6953-0A2E-F643-8B56-89B77AF18454}"/>
              </a:ext>
            </a:extLst>
          </p:cNvPr>
          <p:cNvSpPr txBox="1"/>
          <p:nvPr/>
        </p:nvSpPr>
        <p:spPr>
          <a:xfrm>
            <a:off x="3791928" y="344594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D994CF-4DCA-FD47-8124-05852F092A01}"/>
              </a:ext>
            </a:extLst>
          </p:cNvPr>
          <p:cNvCxnSpPr>
            <a:cxnSpLocks/>
          </p:cNvCxnSpPr>
          <p:nvPr/>
        </p:nvCxnSpPr>
        <p:spPr>
          <a:xfrm>
            <a:off x="5391921" y="828984"/>
            <a:ext cx="505026" cy="414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E119CBE-4889-BF4F-92BC-A5C052B1E2F2}"/>
              </a:ext>
            </a:extLst>
          </p:cNvPr>
          <p:cNvSpPr txBox="1"/>
          <p:nvPr/>
        </p:nvSpPr>
        <p:spPr>
          <a:xfrm>
            <a:off x="3269422" y="1675436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0560684-FA25-4345-BED5-4BAD97ACB590}"/>
              </a:ext>
            </a:extLst>
          </p:cNvPr>
          <p:cNvCxnSpPr>
            <a:cxnSpLocks/>
          </p:cNvCxnSpPr>
          <p:nvPr/>
        </p:nvCxnSpPr>
        <p:spPr>
          <a:xfrm flipV="1">
            <a:off x="4049486" y="1433592"/>
            <a:ext cx="0" cy="287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7D5835A-1E75-DC47-AF7D-AD5FA67A47D4}"/>
              </a:ext>
            </a:extLst>
          </p:cNvPr>
          <p:cNvSpPr txBox="1"/>
          <p:nvPr/>
        </p:nvSpPr>
        <p:spPr>
          <a:xfrm>
            <a:off x="1849219" y="1685262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Bright spots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438B1B-060E-C244-B757-35B44305817F}"/>
              </a:ext>
            </a:extLst>
          </p:cNvPr>
          <p:cNvCxnSpPr>
            <a:cxnSpLocks/>
          </p:cNvCxnSpPr>
          <p:nvPr/>
        </p:nvCxnSpPr>
        <p:spPr>
          <a:xfrm flipH="1" flipV="1">
            <a:off x="2294491" y="1409576"/>
            <a:ext cx="219994" cy="289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32241E0-081D-5940-B8CD-743F029289AB}"/>
              </a:ext>
            </a:extLst>
          </p:cNvPr>
          <p:cNvCxnSpPr>
            <a:cxnSpLocks/>
          </p:cNvCxnSpPr>
          <p:nvPr/>
        </p:nvCxnSpPr>
        <p:spPr>
          <a:xfrm flipH="1">
            <a:off x="4627899" y="970416"/>
            <a:ext cx="108672" cy="308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4F23502-1ECC-CD4C-8B40-7350CFC2DDF3}"/>
              </a:ext>
            </a:extLst>
          </p:cNvPr>
          <p:cNvSpPr txBox="1"/>
          <p:nvPr/>
        </p:nvSpPr>
        <p:spPr>
          <a:xfrm>
            <a:off x="6354845" y="1430784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334DF15-94A8-A944-97CF-4D5449436BB7}"/>
              </a:ext>
            </a:extLst>
          </p:cNvPr>
          <p:cNvCxnSpPr>
            <a:cxnSpLocks/>
          </p:cNvCxnSpPr>
          <p:nvPr/>
        </p:nvCxnSpPr>
        <p:spPr>
          <a:xfrm flipV="1">
            <a:off x="7702816" y="1241840"/>
            <a:ext cx="548210" cy="397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4">
            <a:hlinkClick r:id="" action="ppaction://media"/>
            <a:extLst>
              <a:ext uri="{FF2B5EF4-FFF2-40B4-BE49-F238E27FC236}">
                <a16:creationId xmlns:a16="http://schemas.microsoft.com/office/drawing/2014/main" id="{659F4C2B-F809-4142-9CD2-F7C4BB643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31737" y="2891764"/>
            <a:ext cx="812800" cy="8128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42D3DCD-7E5E-754A-9698-EADC8B34086A}"/>
              </a:ext>
            </a:extLst>
          </p:cNvPr>
          <p:cNvSpPr txBox="1"/>
          <p:nvPr/>
        </p:nvSpPr>
        <p:spPr>
          <a:xfrm>
            <a:off x="652630" y="3024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B15AFA9-798C-2140-BFC8-C1741D454A25}"/>
              </a:ext>
            </a:extLst>
          </p:cNvPr>
          <p:cNvSpPr txBox="1"/>
          <p:nvPr/>
        </p:nvSpPr>
        <p:spPr>
          <a:xfrm>
            <a:off x="11714298" y="32886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7D0514-81BA-F349-AB56-AD183FD59D61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BGR18-204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8ED6F6B-4B0F-B94D-A731-E7978DF2A007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95" name="Rounded Rectangle 9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1589C66-EDB5-C04B-B941-2B36DFB55062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TextBox 9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C2FC3FF-C0A0-2840-92B7-18FC4D74FBCD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8F92764-B4F6-9140-9F68-CB28D9FA48D4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98" name="Rounded Rectangle 97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2B2B2C-82C9-D048-A4AB-A9819FC75C5D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TextBox 98">
              <a:hlinkClick r:id="rId15" action="ppaction://hlinksldjump"/>
              <a:extLst>
                <a:ext uri="{FF2B5EF4-FFF2-40B4-BE49-F238E27FC236}">
                  <a16:creationId xmlns:a16="http://schemas.microsoft.com/office/drawing/2014/main" id="{B15D9C25-5AFD-5048-8E82-57B8D58AB355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21775AE-3197-4648-B37F-20BEDD2983DA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101" name="Rounded Rectangle 100">
              <a:hlinkClick r:id="rId16" action="ppaction://hlinksldjump"/>
              <a:extLst>
                <a:ext uri="{FF2B5EF4-FFF2-40B4-BE49-F238E27FC236}">
                  <a16:creationId xmlns:a16="http://schemas.microsoft.com/office/drawing/2014/main" id="{32120F9E-641A-7C41-B153-DFCD407A2C3B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hlinkClick r:id="rId16" action="ppaction://hlinksldjump" tooltip="Back to the main page!"/>
              <a:extLst>
                <a:ext uri="{FF2B5EF4-FFF2-40B4-BE49-F238E27FC236}">
                  <a16:creationId xmlns:a16="http://schemas.microsoft.com/office/drawing/2014/main" id="{FE31058B-AF53-804E-AB28-519CDC1FB9B0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2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BB78F7-BAC1-044F-847E-CAD96DCE80F5}"/>
              </a:ext>
            </a:extLst>
          </p:cNvPr>
          <p:cNvSpPr/>
          <p:nvPr/>
        </p:nvSpPr>
        <p:spPr>
          <a:xfrm>
            <a:off x="1" y="0"/>
            <a:ext cx="12192000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4E040-C9FA-414D-86C3-7B9DC2533A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23" y="734328"/>
            <a:ext cx="11851038" cy="222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FE734-B830-EF46-9783-9AFBC1477C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4DAD6E-52DF-4949-A0C7-36BA8B97DDCC}"/>
              </a:ext>
            </a:extLst>
          </p:cNvPr>
          <p:cNvGrpSpPr/>
          <p:nvPr/>
        </p:nvGrpSpPr>
        <p:grpSpPr>
          <a:xfrm>
            <a:off x="1293676" y="4385569"/>
            <a:ext cx="426433" cy="220745"/>
            <a:chOff x="2893839" y="1592984"/>
            <a:chExt cx="940765" cy="4869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A15EDA-0D28-C940-8AC4-F89FF4E96539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1C2B3119-BB5A-244C-9F98-6C2D62B72F14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4B1A81-F7F7-344A-BE86-5D7BFC752FA9}"/>
              </a:ext>
            </a:extLst>
          </p:cNvPr>
          <p:cNvGrpSpPr/>
          <p:nvPr/>
        </p:nvGrpSpPr>
        <p:grpSpPr>
          <a:xfrm>
            <a:off x="1053866" y="4515461"/>
            <a:ext cx="603180" cy="163044"/>
            <a:chOff x="2338341" y="1869155"/>
            <a:chExt cx="1330690" cy="3596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024003-DEFC-5F4A-AAA3-44D031313DD2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DE48A0E9-E9AA-DD4A-AB89-6F89B5D3B25B}"/>
                </a:ext>
              </a:extLst>
            </p:cNvPr>
            <p:cNvSpPr/>
            <p:nvPr/>
          </p:nvSpPr>
          <p:spPr>
            <a:xfrm>
              <a:off x="2338341" y="1869155"/>
              <a:ext cx="1330690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A28156-3ED4-9640-9183-5EDB567F1317}"/>
              </a:ext>
            </a:extLst>
          </p:cNvPr>
          <p:cNvGrpSpPr/>
          <p:nvPr/>
        </p:nvGrpSpPr>
        <p:grpSpPr>
          <a:xfrm>
            <a:off x="1007564" y="4813927"/>
            <a:ext cx="865459" cy="134587"/>
            <a:chOff x="2262639" y="2537994"/>
            <a:chExt cx="1909311" cy="29691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7392CC-5433-DA43-A7B0-0A1FD38408A2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C7CCB5D8-008C-EE46-ACF2-8C21BEF67F48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9837E4-297C-EB47-A7D4-0764652AA3AE}"/>
              </a:ext>
            </a:extLst>
          </p:cNvPr>
          <p:cNvGrpSpPr/>
          <p:nvPr/>
        </p:nvGrpSpPr>
        <p:grpSpPr>
          <a:xfrm>
            <a:off x="1239738" y="4925486"/>
            <a:ext cx="417308" cy="135079"/>
            <a:chOff x="2774845" y="2784108"/>
            <a:chExt cx="920632" cy="2980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D08A3F-8F82-F348-AF55-B240A94E7031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F9704D71-CFFB-AA4A-BEE5-525CBCE2D250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546A0C-1069-564F-B4F3-E0DCDFB03A87}"/>
              </a:ext>
            </a:extLst>
          </p:cNvPr>
          <p:cNvGrpSpPr/>
          <p:nvPr/>
        </p:nvGrpSpPr>
        <p:grpSpPr>
          <a:xfrm>
            <a:off x="1034126" y="5040515"/>
            <a:ext cx="635756" cy="112052"/>
            <a:chOff x="2321240" y="3037876"/>
            <a:chExt cx="1402557" cy="2472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6238BB-8E71-6043-9E52-F38F1278EBC2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BABB229-390A-2548-A35D-0B2D4446636B}"/>
                </a:ext>
              </a:extLst>
            </p:cNvPr>
            <p:cNvSpPr/>
            <p:nvPr/>
          </p:nvSpPr>
          <p:spPr>
            <a:xfrm>
              <a:off x="2321240" y="3037876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B7071A-8CAA-B044-BA10-C7D469767CA7}"/>
              </a:ext>
            </a:extLst>
          </p:cNvPr>
          <p:cNvGrpSpPr/>
          <p:nvPr/>
        </p:nvGrpSpPr>
        <p:grpSpPr>
          <a:xfrm>
            <a:off x="1112605" y="5134229"/>
            <a:ext cx="422788" cy="163044"/>
            <a:chOff x="2494372" y="3244620"/>
            <a:chExt cx="932723" cy="3596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07E7418-85C8-0247-A6D1-5A117EAB5697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10A3B15-6BF3-B443-8F4D-C27D223B5007}"/>
                </a:ext>
              </a:extLst>
            </p:cNvPr>
            <p:cNvSpPr/>
            <p:nvPr/>
          </p:nvSpPr>
          <p:spPr>
            <a:xfrm>
              <a:off x="2494372" y="3244620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D9BE15B-9319-874E-AD70-D13AE41CCBBE}"/>
              </a:ext>
            </a:extLst>
          </p:cNvPr>
          <p:cNvSpPr txBox="1"/>
          <p:nvPr/>
        </p:nvSpPr>
        <p:spPr>
          <a:xfrm>
            <a:off x="60501" y="2642743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955791-538C-5942-B3F5-9621190907D6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52E3C4-4FA9-804C-8E15-DB9949E5C46A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682469D-D7FB-DD44-867B-DDB472728CCA}"/>
              </a:ext>
            </a:extLst>
          </p:cNvPr>
          <p:cNvSpPr txBox="1"/>
          <p:nvPr/>
        </p:nvSpPr>
        <p:spPr>
          <a:xfrm>
            <a:off x="1112605" y="183411"/>
            <a:ext cx="294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Central Lau Spreading </a:t>
            </a:r>
            <a:r>
              <a:rPr lang="en-GB" b="1" dirty="0" err="1"/>
              <a:t>Center</a:t>
            </a:r>
            <a:endParaRPr lang="en-GB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9D9EC6-491B-D14C-88BB-A00959318EE9}"/>
              </a:ext>
            </a:extLst>
          </p:cNvPr>
          <p:cNvSpPr txBox="1"/>
          <p:nvPr/>
        </p:nvSpPr>
        <p:spPr>
          <a:xfrm>
            <a:off x="2839664" y="3201177"/>
            <a:ext cx="87023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East they do not reach the surface, covered by a thick sediment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West they are covered in only a thinner layer in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third set of westward-dipping faults are observed in the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bright spots are observed in the thick sediment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332FDD-76B7-2149-994E-23F8685D2D30}"/>
              </a:ext>
            </a:extLst>
          </p:cNvPr>
          <p:cNvSpPr txBox="1"/>
          <p:nvPr/>
        </p:nvSpPr>
        <p:spPr>
          <a:xfrm>
            <a:off x="7908589" y="493662"/>
            <a:ext cx="180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E914D8E-56BD-B842-8A89-AC6406BA26B7}"/>
              </a:ext>
            </a:extLst>
          </p:cNvPr>
          <p:cNvCxnSpPr>
            <a:cxnSpLocks/>
          </p:cNvCxnSpPr>
          <p:nvPr/>
        </p:nvCxnSpPr>
        <p:spPr>
          <a:xfrm flipH="1">
            <a:off x="7814667" y="1067916"/>
            <a:ext cx="245488" cy="2177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42FD3B9-E7C7-E248-BBB3-1BBB4464269C}"/>
              </a:ext>
            </a:extLst>
          </p:cNvPr>
          <p:cNvSpPr txBox="1"/>
          <p:nvPr/>
        </p:nvSpPr>
        <p:spPr>
          <a:xfrm>
            <a:off x="3898345" y="493663"/>
            <a:ext cx="173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E90F95-1CDC-254C-8042-D07DA4D91D5E}"/>
              </a:ext>
            </a:extLst>
          </p:cNvPr>
          <p:cNvCxnSpPr>
            <a:cxnSpLocks/>
          </p:cNvCxnSpPr>
          <p:nvPr/>
        </p:nvCxnSpPr>
        <p:spPr>
          <a:xfrm>
            <a:off x="5096649" y="1053028"/>
            <a:ext cx="283176" cy="325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F600235-44F5-AC47-A55A-020273A0E88C}"/>
              </a:ext>
            </a:extLst>
          </p:cNvPr>
          <p:cNvCxnSpPr>
            <a:cxnSpLocks/>
          </p:cNvCxnSpPr>
          <p:nvPr/>
        </p:nvCxnSpPr>
        <p:spPr>
          <a:xfrm flipV="1">
            <a:off x="2727499" y="1470891"/>
            <a:ext cx="192167" cy="240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6FF1040-563E-8744-839A-A3408A3AA801}"/>
              </a:ext>
            </a:extLst>
          </p:cNvPr>
          <p:cNvSpPr txBox="1"/>
          <p:nvPr/>
        </p:nvSpPr>
        <p:spPr>
          <a:xfrm>
            <a:off x="5309580" y="1574612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DD7473E-F94D-FA46-BC12-06327AB53EC5}"/>
              </a:ext>
            </a:extLst>
          </p:cNvPr>
          <p:cNvCxnSpPr>
            <a:cxnSpLocks/>
          </p:cNvCxnSpPr>
          <p:nvPr/>
        </p:nvCxnSpPr>
        <p:spPr>
          <a:xfrm flipV="1">
            <a:off x="6331719" y="1378409"/>
            <a:ext cx="222386" cy="288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5D7D84C-D7D2-0944-9464-36BBAF01B821}"/>
              </a:ext>
            </a:extLst>
          </p:cNvPr>
          <p:cNvCxnSpPr>
            <a:cxnSpLocks/>
          </p:cNvCxnSpPr>
          <p:nvPr/>
        </p:nvCxnSpPr>
        <p:spPr>
          <a:xfrm flipV="1">
            <a:off x="6690995" y="1470892"/>
            <a:ext cx="492911" cy="288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C92B2-037B-084B-900B-DABCD2B01094}"/>
              </a:ext>
            </a:extLst>
          </p:cNvPr>
          <p:cNvSpPr txBox="1"/>
          <p:nvPr/>
        </p:nvSpPr>
        <p:spPr>
          <a:xfrm>
            <a:off x="10215609" y="196427"/>
            <a:ext cx="196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Westward-dipping</a:t>
            </a:r>
          </a:p>
          <a:p>
            <a:pPr algn="ctr"/>
            <a:r>
              <a:rPr lang="en-GB" dirty="0"/>
              <a:t>faults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BEF0409-EF29-CC44-ACFD-11DEB90F5C8C}"/>
              </a:ext>
            </a:extLst>
          </p:cNvPr>
          <p:cNvCxnSpPr>
            <a:cxnSpLocks/>
          </p:cNvCxnSpPr>
          <p:nvPr/>
        </p:nvCxnSpPr>
        <p:spPr>
          <a:xfrm flipH="1">
            <a:off x="11367107" y="646240"/>
            <a:ext cx="312448" cy="406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BF8A6BA-6263-F14B-BCEA-A02348536675}"/>
              </a:ext>
            </a:extLst>
          </p:cNvPr>
          <p:cNvSpPr txBox="1"/>
          <p:nvPr/>
        </p:nvSpPr>
        <p:spPr>
          <a:xfrm>
            <a:off x="1345095" y="1560860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EF148D0-471B-9447-9B81-5D76EFB30403}"/>
              </a:ext>
            </a:extLst>
          </p:cNvPr>
          <p:cNvCxnSpPr>
            <a:cxnSpLocks/>
          </p:cNvCxnSpPr>
          <p:nvPr/>
        </p:nvCxnSpPr>
        <p:spPr>
          <a:xfrm flipH="1" flipV="1">
            <a:off x="1505704" y="1516617"/>
            <a:ext cx="129346" cy="2624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06765A0-28C3-2540-90F3-19C5F479547D}"/>
              </a:ext>
            </a:extLst>
          </p:cNvPr>
          <p:cNvCxnSpPr>
            <a:cxnSpLocks/>
          </p:cNvCxnSpPr>
          <p:nvPr/>
        </p:nvCxnSpPr>
        <p:spPr>
          <a:xfrm>
            <a:off x="9433298" y="1074869"/>
            <a:ext cx="316683" cy="254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B50D9F1-66F4-8541-8E1A-24A92FCAE24C}"/>
              </a:ext>
            </a:extLst>
          </p:cNvPr>
          <p:cNvCxnSpPr>
            <a:cxnSpLocks/>
          </p:cNvCxnSpPr>
          <p:nvPr/>
        </p:nvCxnSpPr>
        <p:spPr>
          <a:xfrm>
            <a:off x="4443992" y="1074869"/>
            <a:ext cx="88797" cy="210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5 &amp; P6">
            <a:hlinkClick r:id="" action="ppaction://media"/>
            <a:extLst>
              <a:ext uri="{FF2B5EF4-FFF2-40B4-BE49-F238E27FC236}">
                <a16:creationId xmlns:a16="http://schemas.microsoft.com/office/drawing/2014/main" id="{E753C2B2-44BF-6947-8529-296D7E0BB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9167" y="2808926"/>
            <a:ext cx="812800" cy="8128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BBFE2D51-0681-DF44-893F-B97962094DE7}"/>
              </a:ext>
            </a:extLst>
          </p:cNvPr>
          <p:cNvSpPr txBox="1"/>
          <p:nvPr/>
        </p:nvSpPr>
        <p:spPr>
          <a:xfrm>
            <a:off x="763057" y="46007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4EE1175-A6BB-2B4E-8B8A-C001B7B407AC}"/>
              </a:ext>
            </a:extLst>
          </p:cNvPr>
          <p:cNvSpPr txBox="1"/>
          <p:nvPr/>
        </p:nvSpPr>
        <p:spPr>
          <a:xfrm>
            <a:off x="11675792" y="4664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414AF8-94A3-F644-B533-FE93C799EB21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E5F89A-FCFF-524B-952A-A23989911000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58" name="Rounded Rectangle 57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2A945F-F706-194F-9DC7-5239445923DD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TextBox 58">
              <a:hlinkClick r:id="rId14" action="ppaction://hlinksldjump"/>
              <a:extLst>
                <a:ext uri="{FF2B5EF4-FFF2-40B4-BE49-F238E27FC236}">
                  <a16:creationId xmlns:a16="http://schemas.microsoft.com/office/drawing/2014/main" id="{0420E4B4-C01E-C14C-BE52-D0DCA82BEEFA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1C4ED3D-0F37-5E49-BF7E-7061B2DCEE7E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80" name="Rounded Rectangle 79">
              <a:hlinkClick r:id="rId15" action="ppaction://hlinksldjump"/>
              <a:extLst>
                <a:ext uri="{FF2B5EF4-FFF2-40B4-BE49-F238E27FC236}">
                  <a16:creationId xmlns:a16="http://schemas.microsoft.com/office/drawing/2014/main" id="{0E2B9945-75E4-0341-8E76-9F9CFA7A85CB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TextBox 80">
              <a:hlinkClick r:id="rId15" action="ppaction://hlinksldjump"/>
              <a:extLst>
                <a:ext uri="{FF2B5EF4-FFF2-40B4-BE49-F238E27FC236}">
                  <a16:creationId xmlns:a16="http://schemas.microsoft.com/office/drawing/2014/main" id="{DDBC4182-AE5C-644F-A8CB-801ECE5C9519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F0183E3-AC7F-9643-A127-380E0CED0151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83" name="Rounded Rectangle 82">
              <a:hlinkClick r:id="rId16" action="ppaction://hlinksldjump"/>
              <a:extLst>
                <a:ext uri="{FF2B5EF4-FFF2-40B4-BE49-F238E27FC236}">
                  <a16:creationId xmlns:a16="http://schemas.microsoft.com/office/drawing/2014/main" id="{E84711F6-0367-E346-8072-E06EDB448A3A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TextBox 83">
              <a:hlinkClick r:id="rId16" action="ppaction://hlinksldjump" tooltip="Back to the main page!"/>
              <a:extLst>
                <a:ext uri="{FF2B5EF4-FFF2-40B4-BE49-F238E27FC236}">
                  <a16:creationId xmlns:a16="http://schemas.microsoft.com/office/drawing/2014/main" id="{6E50E183-CCFE-B842-9858-6EE3641A5D4D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29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FDF4B3-4764-BC46-A125-88988B0C8436}"/>
              </a:ext>
            </a:extLst>
          </p:cNvPr>
          <p:cNvSpPr/>
          <p:nvPr/>
        </p:nvSpPr>
        <p:spPr>
          <a:xfrm>
            <a:off x="1" y="0"/>
            <a:ext cx="12192000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72007-5DF9-4B49-8C3B-8708947E2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5"/>
          <a:stretch/>
        </p:blipFill>
        <p:spPr>
          <a:xfrm>
            <a:off x="285579" y="496688"/>
            <a:ext cx="11620844" cy="3066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E9F3D-4443-2043-BB35-DC5FCCD95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0" y="3759993"/>
            <a:ext cx="2432533" cy="2722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EC08E1-3BE4-8340-AB39-886BC52BE89E}"/>
              </a:ext>
            </a:extLst>
          </p:cNvPr>
          <p:cNvGrpSpPr/>
          <p:nvPr/>
        </p:nvGrpSpPr>
        <p:grpSpPr>
          <a:xfrm>
            <a:off x="1293676" y="4385569"/>
            <a:ext cx="426433" cy="220745"/>
            <a:chOff x="2893839" y="1592984"/>
            <a:chExt cx="940765" cy="48699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6D5A18-25D7-BC4B-8500-BC773CB1F364}"/>
                </a:ext>
              </a:extLst>
            </p:cNvPr>
            <p:cNvCxnSpPr>
              <a:cxnSpLocks/>
            </p:cNvCxnSpPr>
            <p:nvPr/>
          </p:nvCxnSpPr>
          <p:spPr>
            <a:xfrm>
              <a:off x="3040414" y="1592984"/>
              <a:ext cx="628616" cy="486991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843602CE-2F6A-EC4B-952A-096ABF398817}"/>
                </a:ext>
              </a:extLst>
            </p:cNvPr>
            <p:cNvSpPr/>
            <p:nvPr/>
          </p:nvSpPr>
          <p:spPr>
            <a:xfrm rot="2316919">
              <a:off x="2893839" y="1625021"/>
              <a:ext cx="940765" cy="3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8BBC3A-F2EB-FD49-BBFE-1F8E4BC7867D}"/>
              </a:ext>
            </a:extLst>
          </p:cNvPr>
          <p:cNvGrpSpPr/>
          <p:nvPr/>
        </p:nvGrpSpPr>
        <p:grpSpPr>
          <a:xfrm>
            <a:off x="1053866" y="4515461"/>
            <a:ext cx="603180" cy="163044"/>
            <a:chOff x="2338341" y="1869155"/>
            <a:chExt cx="1330690" cy="3596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CD6C40-50C7-474E-BD6B-0F3BB4D492A6}"/>
                </a:ext>
              </a:extLst>
            </p:cNvPr>
            <p:cNvCxnSpPr>
              <a:cxnSpLocks/>
            </p:cNvCxnSpPr>
            <p:nvPr/>
          </p:nvCxnSpPr>
          <p:spPr>
            <a:xfrm>
              <a:off x="2649361" y="2047298"/>
              <a:ext cx="101966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51D51D3D-ACDC-2F44-898C-485B9B2B9EF5}"/>
                </a:ext>
              </a:extLst>
            </p:cNvPr>
            <p:cNvSpPr/>
            <p:nvPr/>
          </p:nvSpPr>
          <p:spPr>
            <a:xfrm>
              <a:off x="2338341" y="1869155"/>
              <a:ext cx="1330690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6BA3EA-B35D-FC42-B42A-462EB8E90628}"/>
              </a:ext>
            </a:extLst>
          </p:cNvPr>
          <p:cNvGrpSpPr/>
          <p:nvPr/>
        </p:nvGrpSpPr>
        <p:grpSpPr>
          <a:xfrm>
            <a:off x="1007564" y="4813927"/>
            <a:ext cx="865459" cy="134587"/>
            <a:chOff x="2262639" y="2537994"/>
            <a:chExt cx="1909311" cy="29691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85E0927-4D9E-1E46-A048-30DBFF7EB873}"/>
                </a:ext>
              </a:extLst>
            </p:cNvPr>
            <p:cNvCxnSpPr>
              <a:cxnSpLocks/>
            </p:cNvCxnSpPr>
            <p:nvPr/>
          </p:nvCxnSpPr>
          <p:spPr>
            <a:xfrm>
              <a:off x="2354580" y="2697255"/>
              <a:ext cx="152019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8F52A12F-B067-7E4E-8D2C-A88894A0CC07}"/>
                </a:ext>
              </a:extLst>
            </p:cNvPr>
            <p:cNvSpPr/>
            <p:nvPr/>
          </p:nvSpPr>
          <p:spPr>
            <a:xfrm>
              <a:off x="2262639" y="2537994"/>
              <a:ext cx="1909311" cy="296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F2F34-8A96-B84D-8609-7ADE5FE8A4FE}"/>
              </a:ext>
            </a:extLst>
          </p:cNvPr>
          <p:cNvGrpSpPr/>
          <p:nvPr/>
        </p:nvGrpSpPr>
        <p:grpSpPr>
          <a:xfrm>
            <a:off x="1239738" y="4925486"/>
            <a:ext cx="417308" cy="135079"/>
            <a:chOff x="2774845" y="2784108"/>
            <a:chExt cx="920632" cy="2980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EB5479-CB95-9D43-822A-5BDE0CBDA16B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78" y="2963955"/>
              <a:ext cx="555317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868C1BA5-DF2D-3141-95E2-557B6560A335}"/>
                </a:ext>
              </a:extLst>
            </p:cNvPr>
            <p:cNvSpPr/>
            <p:nvPr/>
          </p:nvSpPr>
          <p:spPr>
            <a:xfrm>
              <a:off x="2774845" y="2784108"/>
              <a:ext cx="920632" cy="298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3624E9-630B-D745-8371-E399702764CD}"/>
              </a:ext>
            </a:extLst>
          </p:cNvPr>
          <p:cNvGrpSpPr/>
          <p:nvPr/>
        </p:nvGrpSpPr>
        <p:grpSpPr>
          <a:xfrm>
            <a:off x="1021289" y="5044074"/>
            <a:ext cx="635756" cy="112052"/>
            <a:chOff x="2292920" y="3045728"/>
            <a:chExt cx="1402557" cy="24720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59089D-F4C6-2C43-B745-F3FE9F950AB9}"/>
                </a:ext>
              </a:extLst>
            </p:cNvPr>
            <p:cNvCxnSpPr>
              <a:cxnSpLocks/>
            </p:cNvCxnSpPr>
            <p:nvPr/>
          </p:nvCxnSpPr>
          <p:spPr>
            <a:xfrm>
              <a:off x="2364787" y="3155275"/>
              <a:ext cx="1062308" cy="1950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D7A6EE-F5A7-DF40-AD5F-994956B15BEE}"/>
                </a:ext>
              </a:extLst>
            </p:cNvPr>
            <p:cNvSpPr/>
            <p:nvPr/>
          </p:nvSpPr>
          <p:spPr>
            <a:xfrm>
              <a:off x="2292920" y="3045728"/>
              <a:ext cx="1402557" cy="247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FAE224-F3A8-854E-8233-72A3CC1E7C6E}"/>
              </a:ext>
            </a:extLst>
          </p:cNvPr>
          <p:cNvGrpSpPr/>
          <p:nvPr/>
        </p:nvGrpSpPr>
        <p:grpSpPr>
          <a:xfrm>
            <a:off x="1116087" y="5146482"/>
            <a:ext cx="422788" cy="163044"/>
            <a:chOff x="2502054" y="3271651"/>
            <a:chExt cx="932723" cy="3596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328222-198F-CB49-BFA0-AE80A8B062D9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7" y="3421975"/>
              <a:ext cx="58224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DD500D70-F73D-364C-98E2-9C56A3D2D5EC}"/>
                </a:ext>
              </a:extLst>
            </p:cNvPr>
            <p:cNvSpPr/>
            <p:nvPr/>
          </p:nvSpPr>
          <p:spPr>
            <a:xfrm>
              <a:off x="2502054" y="3271651"/>
              <a:ext cx="932723" cy="359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C41C8A0-F9A4-0248-952D-3F71E94A58EB}"/>
              </a:ext>
            </a:extLst>
          </p:cNvPr>
          <p:cNvSpPr txBox="1"/>
          <p:nvPr/>
        </p:nvSpPr>
        <p:spPr>
          <a:xfrm>
            <a:off x="67410" y="3126526"/>
            <a:ext cx="154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Beniest</a:t>
            </a:r>
            <a:r>
              <a:rPr lang="en-GB" sz="1200" i="1" dirty="0"/>
              <a:t> et al., in prep.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7718A6-52DE-F042-BB48-BC076A21739D}"/>
              </a:ext>
            </a:extLst>
          </p:cNvPr>
          <p:cNvSpPr txBox="1"/>
          <p:nvPr/>
        </p:nvSpPr>
        <p:spPr>
          <a:xfrm>
            <a:off x="2734407" y="6042684"/>
            <a:ext cx="15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Go straight to: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44BED8-AA99-E049-A811-5DD7BF0559C8}"/>
              </a:ext>
            </a:extLst>
          </p:cNvPr>
          <p:cNvCxnSpPr>
            <a:cxnSpLocks/>
          </p:cNvCxnSpPr>
          <p:nvPr/>
        </p:nvCxnSpPr>
        <p:spPr>
          <a:xfrm>
            <a:off x="2646000" y="5896947"/>
            <a:ext cx="954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BE68CE5-6393-874A-8592-67B93CE9ABB8}"/>
              </a:ext>
            </a:extLst>
          </p:cNvPr>
          <p:cNvSpPr txBox="1"/>
          <p:nvPr/>
        </p:nvSpPr>
        <p:spPr>
          <a:xfrm>
            <a:off x="2878946" y="3640671"/>
            <a:ext cx="87023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set of faults cross-cut the basement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East they do not reach the surface, covered by a thick sediment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the West they are covered in only a thin layer in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second set of faults cross-cut the basement but reach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hill-shaped features with high acoustic impedance are interpreted as volcanoes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C3F032B-56FD-7540-A1DB-995857246880}"/>
              </a:ext>
            </a:extLst>
          </p:cNvPr>
          <p:cNvCxnSpPr>
            <a:cxnSpLocks/>
          </p:cNvCxnSpPr>
          <p:nvPr/>
        </p:nvCxnSpPr>
        <p:spPr>
          <a:xfrm>
            <a:off x="6898395" y="892865"/>
            <a:ext cx="105075" cy="3504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CC2EC72-1F2E-F04C-AAB3-47420B6BED90}"/>
              </a:ext>
            </a:extLst>
          </p:cNvPr>
          <p:cNvCxnSpPr>
            <a:cxnSpLocks/>
          </p:cNvCxnSpPr>
          <p:nvPr/>
        </p:nvCxnSpPr>
        <p:spPr>
          <a:xfrm flipH="1">
            <a:off x="6642463" y="892865"/>
            <a:ext cx="75429" cy="360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5AF9F52-7BDB-A845-A992-180877A44444}"/>
              </a:ext>
            </a:extLst>
          </p:cNvPr>
          <p:cNvSpPr txBox="1"/>
          <p:nvPr/>
        </p:nvSpPr>
        <p:spPr>
          <a:xfrm>
            <a:off x="8602669" y="286433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1C70EB8-72DB-D442-8522-8C2B9CD03FBE}"/>
              </a:ext>
            </a:extLst>
          </p:cNvPr>
          <p:cNvCxnSpPr>
            <a:cxnSpLocks/>
          </p:cNvCxnSpPr>
          <p:nvPr/>
        </p:nvCxnSpPr>
        <p:spPr>
          <a:xfrm>
            <a:off x="9546273" y="869714"/>
            <a:ext cx="61279" cy="433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206940E-5C35-7E42-A04B-A684A64AB808}"/>
              </a:ext>
            </a:extLst>
          </p:cNvPr>
          <p:cNvCxnSpPr>
            <a:cxnSpLocks/>
          </p:cNvCxnSpPr>
          <p:nvPr/>
        </p:nvCxnSpPr>
        <p:spPr>
          <a:xfrm flipH="1">
            <a:off x="8960189" y="932764"/>
            <a:ext cx="113798" cy="423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7EAEB30-337C-C24A-ABAE-498AA273C889}"/>
              </a:ext>
            </a:extLst>
          </p:cNvPr>
          <p:cNvSpPr txBox="1"/>
          <p:nvPr/>
        </p:nvSpPr>
        <p:spPr>
          <a:xfrm>
            <a:off x="5632036" y="300080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Covered</a:t>
            </a:r>
          </a:p>
          <a:p>
            <a:pPr algn="ctr"/>
            <a:r>
              <a:rPr lang="en-GB" dirty="0"/>
              <a:t>Basement Fault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A7FAB25-498E-B744-8F6E-D1A42E1BC104}"/>
              </a:ext>
            </a:extLst>
          </p:cNvPr>
          <p:cNvCxnSpPr>
            <a:cxnSpLocks/>
          </p:cNvCxnSpPr>
          <p:nvPr/>
        </p:nvCxnSpPr>
        <p:spPr>
          <a:xfrm>
            <a:off x="3947370" y="1144292"/>
            <a:ext cx="207576" cy="141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0BF9D39-6345-B145-B39B-0584C9798D80}"/>
              </a:ext>
            </a:extLst>
          </p:cNvPr>
          <p:cNvCxnSpPr>
            <a:cxnSpLocks/>
          </p:cNvCxnSpPr>
          <p:nvPr/>
        </p:nvCxnSpPr>
        <p:spPr>
          <a:xfrm>
            <a:off x="2734407" y="1163013"/>
            <a:ext cx="105257" cy="173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86D9733-5D0F-3345-8F1F-FAC42D1A8B22}"/>
              </a:ext>
            </a:extLst>
          </p:cNvPr>
          <p:cNvSpPr txBox="1"/>
          <p:nvPr/>
        </p:nvSpPr>
        <p:spPr>
          <a:xfrm>
            <a:off x="7013140" y="1505450"/>
            <a:ext cx="167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Volcanoes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278B34C-7335-4C4E-AA44-4687A4D45A26}"/>
              </a:ext>
            </a:extLst>
          </p:cNvPr>
          <p:cNvCxnSpPr>
            <a:cxnSpLocks/>
          </p:cNvCxnSpPr>
          <p:nvPr/>
        </p:nvCxnSpPr>
        <p:spPr>
          <a:xfrm flipV="1">
            <a:off x="8396207" y="1458546"/>
            <a:ext cx="146033" cy="2242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8E9E8F2-31C9-B44A-BF84-734E35194844}"/>
              </a:ext>
            </a:extLst>
          </p:cNvPr>
          <p:cNvSpPr txBox="1"/>
          <p:nvPr/>
        </p:nvSpPr>
        <p:spPr>
          <a:xfrm>
            <a:off x="1208089" y="38912"/>
            <a:ext cx="294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Central Lau Spreading </a:t>
            </a:r>
            <a:r>
              <a:rPr lang="en-GB" b="1" dirty="0" err="1"/>
              <a:t>Center</a:t>
            </a:r>
            <a:endParaRPr lang="en-GB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AD798EF-FE40-7D4B-A35D-8AACDA498C53}"/>
              </a:ext>
            </a:extLst>
          </p:cNvPr>
          <p:cNvSpPr txBox="1"/>
          <p:nvPr/>
        </p:nvSpPr>
        <p:spPr>
          <a:xfrm>
            <a:off x="2392755" y="579110"/>
            <a:ext cx="167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Surfacing</a:t>
            </a:r>
          </a:p>
          <a:p>
            <a:pPr algn="ctr"/>
            <a:r>
              <a:rPr lang="en-GB" dirty="0"/>
              <a:t>Basement Fault</a:t>
            </a:r>
          </a:p>
        </p:txBody>
      </p:sp>
      <p:pic>
        <p:nvPicPr>
          <p:cNvPr id="82" name="P5 &amp; P6">
            <a:hlinkClick r:id="" action="ppaction://media"/>
            <a:extLst>
              <a:ext uri="{FF2B5EF4-FFF2-40B4-BE49-F238E27FC236}">
                <a16:creationId xmlns:a16="http://schemas.microsoft.com/office/drawing/2014/main" id="{5C59D00F-74D5-4C4B-99CE-57CF5DF51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3221" y="3300210"/>
            <a:ext cx="812800" cy="8128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70FC360-002F-1B4D-8690-76EDA5FB70FD}"/>
              </a:ext>
            </a:extLst>
          </p:cNvPr>
          <p:cNvSpPr txBox="1"/>
          <p:nvPr/>
        </p:nvSpPr>
        <p:spPr>
          <a:xfrm>
            <a:off x="870813" y="293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B1A141-1F91-804B-8A0A-DF539A8B2F1A}"/>
              </a:ext>
            </a:extLst>
          </p:cNvPr>
          <p:cNvSpPr txBox="1"/>
          <p:nvPr/>
        </p:nvSpPr>
        <p:spPr>
          <a:xfrm flipH="1">
            <a:off x="11405339" y="293200"/>
            <a:ext cx="17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AB0023-5704-6142-A10D-4EE7A4B60CE5}"/>
              </a:ext>
            </a:extLst>
          </p:cNvPr>
          <p:cNvSpPr txBox="1"/>
          <p:nvPr/>
        </p:nvSpPr>
        <p:spPr>
          <a:xfrm>
            <a:off x="81571" y="2000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BGR18-206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776191-4D70-CB4E-99A1-505B9B197F6B}"/>
              </a:ext>
            </a:extLst>
          </p:cNvPr>
          <p:cNvGrpSpPr/>
          <p:nvPr/>
        </p:nvGrpSpPr>
        <p:grpSpPr>
          <a:xfrm>
            <a:off x="4574676" y="6042684"/>
            <a:ext cx="3628517" cy="413691"/>
            <a:chOff x="3339885" y="3162966"/>
            <a:chExt cx="706926" cy="443606"/>
          </a:xfrm>
        </p:grpSpPr>
        <p:sp>
          <p:nvSpPr>
            <p:cNvPr id="57" name="Rounded Rectangle 56">
              <a:hlinkClick r:id="rId13" action="ppaction://hlinksldjump"/>
              <a:extLst>
                <a:ext uri="{FF2B5EF4-FFF2-40B4-BE49-F238E27FC236}">
                  <a16:creationId xmlns:a16="http://schemas.microsoft.com/office/drawing/2014/main" id="{8046708A-A104-AB4C-AF30-23FC23BDEB4D}"/>
                </a:ext>
              </a:extLst>
            </p:cNvPr>
            <p:cNvSpPr/>
            <p:nvPr/>
          </p:nvSpPr>
          <p:spPr>
            <a:xfrm>
              <a:off x="3339885" y="3162966"/>
              <a:ext cx="658699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TextBox 75">
              <a:hlinkClick r:id="rId14" action="ppaction://hlinksldjump"/>
              <a:extLst>
                <a:ext uri="{FF2B5EF4-FFF2-40B4-BE49-F238E27FC236}">
                  <a16:creationId xmlns:a16="http://schemas.microsoft.com/office/drawing/2014/main" id="{D740EEDE-379E-E243-89AE-F6260F74E4D3}"/>
                </a:ext>
              </a:extLst>
            </p:cNvPr>
            <p:cNvSpPr txBox="1"/>
            <p:nvPr/>
          </p:nvSpPr>
          <p:spPr>
            <a:xfrm>
              <a:off x="3347489" y="3176321"/>
              <a:ext cx="699322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Magnetic and echo sounding data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08FB1AE-6C83-154B-A0D2-3935274805D9}"/>
              </a:ext>
            </a:extLst>
          </p:cNvPr>
          <p:cNvGrpSpPr/>
          <p:nvPr/>
        </p:nvGrpSpPr>
        <p:grpSpPr>
          <a:xfrm>
            <a:off x="8798572" y="6042684"/>
            <a:ext cx="1948363" cy="413691"/>
            <a:chOff x="3339885" y="3162967"/>
            <a:chExt cx="787209" cy="443606"/>
          </a:xfrm>
        </p:grpSpPr>
        <p:sp>
          <p:nvSpPr>
            <p:cNvPr id="79" name="Rounded Rectangle 78">
              <a:hlinkClick r:id="rId15" action="ppaction://hlinksldjump"/>
              <a:extLst>
                <a:ext uri="{FF2B5EF4-FFF2-40B4-BE49-F238E27FC236}">
                  <a16:creationId xmlns:a16="http://schemas.microsoft.com/office/drawing/2014/main" id="{02154048-87E5-434B-9A16-08A5A34B9179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TextBox 79">
              <a:hlinkClick r:id="rId15" action="ppaction://hlinksldjump"/>
              <a:extLst>
                <a:ext uri="{FF2B5EF4-FFF2-40B4-BE49-F238E27FC236}">
                  <a16:creationId xmlns:a16="http://schemas.microsoft.com/office/drawing/2014/main" id="{BE249780-FE20-D24B-A805-1078AC0D14A5}"/>
                </a:ext>
              </a:extLst>
            </p:cNvPr>
            <p:cNvSpPr txBox="1"/>
            <p:nvPr/>
          </p:nvSpPr>
          <p:spPr>
            <a:xfrm>
              <a:off x="3339885" y="3200104"/>
              <a:ext cx="787209" cy="39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Tectonic evolution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72190F4-E992-5347-B0D8-8B252D05E536}"/>
              </a:ext>
            </a:extLst>
          </p:cNvPr>
          <p:cNvGrpSpPr/>
          <p:nvPr/>
        </p:nvGrpSpPr>
        <p:grpSpPr>
          <a:xfrm>
            <a:off x="11294103" y="6015204"/>
            <a:ext cx="813661" cy="443606"/>
            <a:chOff x="3339885" y="3162967"/>
            <a:chExt cx="813661" cy="443606"/>
          </a:xfrm>
        </p:grpSpPr>
        <p:sp>
          <p:nvSpPr>
            <p:cNvPr id="88" name="Rounded Rectangle 87">
              <a:hlinkClick r:id="rId16" action="ppaction://hlinksldjump"/>
              <a:extLst>
                <a:ext uri="{FF2B5EF4-FFF2-40B4-BE49-F238E27FC236}">
                  <a16:creationId xmlns:a16="http://schemas.microsoft.com/office/drawing/2014/main" id="{64D2A0BC-CEBC-5E44-9213-A5D0AAF9DC75}"/>
                </a:ext>
              </a:extLst>
            </p:cNvPr>
            <p:cNvSpPr/>
            <p:nvPr/>
          </p:nvSpPr>
          <p:spPr>
            <a:xfrm>
              <a:off x="3339885" y="3162967"/>
              <a:ext cx="759418" cy="443606"/>
            </a:xfrm>
            <a:prstGeom prst="roundRect">
              <a:avLst/>
            </a:prstGeom>
            <a:solidFill>
              <a:srgbClr val="9BB8DD"/>
            </a:solidFill>
            <a:ln w="38100">
              <a:solidFill>
                <a:srgbClr val="7E83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TextBox 88">
              <a:hlinkClick r:id="rId16" action="ppaction://hlinksldjump" tooltip="Back to the main page!"/>
              <a:extLst>
                <a:ext uri="{FF2B5EF4-FFF2-40B4-BE49-F238E27FC236}">
                  <a16:creationId xmlns:a16="http://schemas.microsoft.com/office/drawing/2014/main" id="{83E21B14-07DB-E342-8EBB-93E3D9181BC4}"/>
                </a:ext>
              </a:extLst>
            </p:cNvPr>
            <p:cNvSpPr txBox="1"/>
            <p:nvPr/>
          </p:nvSpPr>
          <p:spPr>
            <a:xfrm>
              <a:off x="3339885" y="3200104"/>
              <a:ext cx="813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1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26540</TotalTime>
  <Words>1345</Words>
  <Application>Microsoft Macintosh PowerPoint</Application>
  <PresentationFormat>Widescreen</PresentationFormat>
  <Paragraphs>279</Paragraphs>
  <Slides>14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Tectonic activity at the Mangatolu triple junction and the Fonualei Rift and Spreading Center: breaking apart the intra-oceanic Niuafo’ou-Tonga microplate, Lau Basin, southwest Pacific 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Anouk</dc:creator>
  <cp:lastModifiedBy>A. Beniest</cp:lastModifiedBy>
  <cp:revision>560</cp:revision>
  <cp:lastPrinted>2021-04-09T11:53:16Z</cp:lastPrinted>
  <dcterms:created xsi:type="dcterms:W3CDTF">2015-10-29T10:23:46Z</dcterms:created>
  <dcterms:modified xsi:type="dcterms:W3CDTF">2022-05-13T08:10:45Z</dcterms:modified>
</cp:coreProperties>
</file>