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6" r:id="rId4"/>
  </p:sldMasterIdLst>
  <p:notesMasterIdLst>
    <p:notesMasterId r:id="rId11"/>
  </p:notesMasterIdLst>
  <p:sldIdLst>
    <p:sldId id="285" r:id="rId5"/>
    <p:sldId id="293" r:id="rId6"/>
    <p:sldId id="294" r:id="rId7"/>
    <p:sldId id="295" r:id="rId8"/>
    <p:sldId id="290" r:id="rId9"/>
    <p:sldId id="296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36" autoAdjust="0"/>
    <p:restoredTop sz="94660"/>
  </p:normalViewPr>
  <p:slideViewPr>
    <p:cSldViewPr snapToGrid="0">
      <p:cViewPr varScale="1">
        <p:scale>
          <a:sx n="185" d="100"/>
          <a:sy n="185" d="100"/>
        </p:scale>
        <p:origin x="186" y="1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938646-CEA8-41F9-BD9F-D1FA107D99CC}" type="datetimeFigureOut">
              <a:rPr lang="en-US" smtClean="0"/>
              <a:t>24-May-22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040C8-62D2-4EA7-B200-D3B8C06AAF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067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39389-D342-42C9-A280-8ADE336DA885}" type="datetime1">
              <a:rPr lang="en-US" smtClean="0"/>
              <a:t>24-May-22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5ED82-9221-4209-9FC6-897FECC94D85}" type="datetime1">
              <a:rPr lang="en-US" smtClean="0"/>
              <a:t>24-May-22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95C5F-8991-4788-8021-97F7E97CAA77}" type="datetime1">
              <a:rPr lang="en-US" smtClean="0"/>
              <a:t>24-May-22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80732C-99B6-468D-8E86-54127C661C29}" type="datetime1">
              <a:rPr lang="en-US" smtClean="0"/>
              <a:t>24-May-22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096AA6-1553-455E-A701-5DB89675312A}" type="datetime1">
              <a:rPr lang="en-US" smtClean="0"/>
              <a:t>24-May-22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427D05-0AAA-4191-8602-39A011BE220C}" type="datetime1">
              <a:rPr lang="en-US" smtClean="0"/>
              <a:t>24-May-22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9B8012-90E5-4BF2-B13D-6DEC2EE5E086}" type="datetime1">
              <a:rPr lang="en-US" smtClean="0"/>
              <a:t>24-May-22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562E2D-C320-4C5E-98F1-D60DBA71A352}" type="datetime1">
              <a:rPr lang="en-US" smtClean="0"/>
              <a:t>24-May-22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06C99D-E4E2-4DDF-8629-131208CB18B0}" type="datetime1">
              <a:rPr lang="en-US" smtClean="0"/>
              <a:t>24-May-22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420CF4-5FC9-46F3-B596-BE1F927BA2F1}" type="datetime1">
              <a:rPr lang="en-US" smtClean="0"/>
              <a:t>24-May-22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BF1ABFC0-89FE-4355-9E74-11DC57FEA97E}" type="datetime1">
              <a:rPr lang="en-US" smtClean="0"/>
              <a:t>24-May-22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F9B8B6D2-5532-4B59-9C5A-AB106F128946}" type="datetime1">
              <a:rPr lang="en-US" smtClean="0"/>
              <a:t>24-May-22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atellite view of the Earth">
            <a:extLst>
              <a:ext uri="{FF2B5EF4-FFF2-40B4-BE49-F238E27FC236}">
                <a16:creationId xmlns:a16="http://schemas.microsoft.com/office/drawing/2014/main" id="{997CF875-7865-4B60-BE3C-F759090A4D5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72000" contrast="-59000"/>
                    </a14:imgEffect>
                  </a14:imgLayer>
                </a14:imgProps>
              </a:ext>
            </a:extLst>
          </a:blip>
          <a:srcRect t="3125" b="3125"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4B4D8F8-4E82-4BDB-B682-C4008F4B2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97465" y="5125507"/>
            <a:ext cx="7949565" cy="1239894"/>
          </a:xfrm>
        </p:spPr>
        <p:txBody>
          <a:bodyPr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Alexey Shulgin    -    CEED University of Oslo, </a:t>
            </a:r>
            <a:r>
              <a:rPr lang="en-US" dirty="0" err="1">
                <a:solidFill>
                  <a:srgbClr val="FFFFFF"/>
                </a:solidFill>
              </a:rPr>
              <a:t>Geomap</a:t>
            </a:r>
            <a:r>
              <a:rPr lang="en-US" dirty="0">
                <a:solidFill>
                  <a:srgbClr val="FFFFFF"/>
                </a:solidFill>
              </a:rPr>
              <a:t> Norge, Norway</a:t>
            </a:r>
          </a:p>
          <a:p>
            <a:pPr algn="l"/>
            <a:r>
              <a:rPr lang="en-US" dirty="0">
                <a:solidFill>
                  <a:srgbClr val="FFFFFF"/>
                </a:solidFill>
              </a:rPr>
              <a:t>Irina </a:t>
            </a:r>
            <a:r>
              <a:rPr lang="en-US" dirty="0" err="1">
                <a:solidFill>
                  <a:srgbClr val="FFFFFF"/>
                </a:solidFill>
              </a:rPr>
              <a:t>Artemieva</a:t>
            </a:r>
            <a:r>
              <a:rPr lang="en-US" dirty="0">
                <a:solidFill>
                  <a:srgbClr val="FFFFFF"/>
                </a:solidFill>
              </a:rPr>
              <a:t>   -    GEOMAR, Kiel, Germany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B8A3DF-C1E2-EA29-21B3-33F62AC39DB3}"/>
              </a:ext>
            </a:extLst>
          </p:cNvPr>
          <p:cNvSpPr txBox="1"/>
          <p:nvPr/>
        </p:nvSpPr>
        <p:spPr>
          <a:xfrm>
            <a:off x="1737819" y="370243"/>
            <a:ext cx="8716360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i="0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Lithospheric </a:t>
            </a:r>
          </a:p>
          <a:p>
            <a:pPr algn="ctr"/>
            <a:r>
              <a:rPr lang="en-US" sz="4400" b="1" i="0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thermo-chemical heterogeneity </a:t>
            </a:r>
          </a:p>
          <a:p>
            <a:pPr algn="ctr"/>
            <a:r>
              <a:rPr lang="en-US" sz="4400" b="1" i="0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and density structure of</a:t>
            </a:r>
          </a:p>
          <a:p>
            <a:pPr algn="ctr"/>
            <a:r>
              <a:rPr lang="en-US" sz="4400" b="1" i="0" dirty="0">
                <a:solidFill>
                  <a:srgbClr val="FFC000"/>
                </a:solidFill>
                <a:effectLst/>
                <a:latin typeface="Open Sans" panose="020B0606030504020204" pitchFamily="34" charset="0"/>
              </a:rPr>
              <a:t>the Siberian craton</a:t>
            </a:r>
          </a:p>
          <a:p>
            <a:pPr algn="ctr"/>
            <a:r>
              <a:rPr lang="en-US" sz="4400" b="1" dirty="0">
                <a:solidFill>
                  <a:srgbClr val="FFC000"/>
                </a:solidFill>
                <a:latin typeface="Open Sans" panose="020B0606030504020204" pitchFamily="34" charset="0"/>
              </a:rPr>
              <a:t>and </a:t>
            </a:r>
          </a:p>
          <a:p>
            <a:pPr algn="ctr"/>
            <a:r>
              <a:rPr lang="en-US" sz="4400" b="1" dirty="0">
                <a:solidFill>
                  <a:srgbClr val="FFC000"/>
                </a:solidFill>
                <a:latin typeface="Open Sans" panose="020B0606030504020204" pitchFamily="34" charset="0"/>
              </a:rPr>
              <a:t>the West Siberian Basin</a:t>
            </a:r>
            <a:endParaRPr lang="en-US" sz="44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068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0125821-5FDD-B281-89A0-5B6DBBF8561A}"/>
              </a:ext>
            </a:extLst>
          </p:cNvPr>
          <p:cNvGrpSpPr/>
          <p:nvPr/>
        </p:nvGrpSpPr>
        <p:grpSpPr>
          <a:xfrm>
            <a:off x="51638" y="113747"/>
            <a:ext cx="2564562" cy="1378503"/>
            <a:chOff x="373812" y="1739346"/>
            <a:chExt cx="4572000" cy="3046547"/>
          </a:xfrm>
        </p:grpSpPr>
        <p:pic>
          <p:nvPicPr>
            <p:cNvPr id="1026" name="Picture 2" descr="World Map Detailed - Bewegendes Poster - Photowall">
              <a:extLst>
                <a:ext uri="{FF2B5EF4-FFF2-40B4-BE49-F238E27FC236}">
                  <a16:creationId xmlns:a16="http://schemas.microsoft.com/office/drawing/2014/main" id="{AFCDFD89-3D39-3B61-132E-273D37AA5F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812" y="1739346"/>
              <a:ext cx="4572000" cy="30465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A72B468-6E87-4A37-4FAC-A2A6BA4073E1}"/>
                </a:ext>
              </a:extLst>
            </p:cNvPr>
            <p:cNvSpPr/>
            <p:nvPr/>
          </p:nvSpPr>
          <p:spPr>
            <a:xfrm>
              <a:off x="3288506" y="2138363"/>
              <a:ext cx="914400" cy="983456"/>
            </a:xfrm>
            <a:prstGeom prst="rect">
              <a:avLst/>
            </a:pr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0F8D88F1-77C4-18D5-8C76-AC81EF651BA9}"/>
              </a:ext>
            </a:extLst>
          </p:cNvPr>
          <p:cNvSpPr txBox="1"/>
          <p:nvPr/>
        </p:nvSpPr>
        <p:spPr>
          <a:xfrm>
            <a:off x="3223576" y="6495098"/>
            <a:ext cx="213455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err="1">
                <a:solidFill>
                  <a:schemeClr val="bg1"/>
                </a:solidFill>
              </a:rPr>
              <a:t>Cherepanova</a:t>
            </a:r>
            <a:r>
              <a:rPr lang="en-US" sz="1600" i="1" dirty="0">
                <a:solidFill>
                  <a:schemeClr val="bg1"/>
                </a:solidFill>
              </a:rPr>
              <a:t> et al., 2013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F76EDF6-5D7E-8BC0-5A64-B7F14C9F667C}"/>
              </a:ext>
            </a:extLst>
          </p:cNvPr>
          <p:cNvSpPr txBox="1"/>
          <p:nvPr/>
        </p:nvSpPr>
        <p:spPr>
          <a:xfrm>
            <a:off x="3132119" y="193625"/>
            <a:ext cx="64323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Geological and Tectonic overview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29F13B6-3A11-50A3-E44C-19FE7D54FF00}"/>
              </a:ext>
            </a:extLst>
          </p:cNvPr>
          <p:cNvGrpSpPr/>
          <p:nvPr/>
        </p:nvGrpSpPr>
        <p:grpSpPr>
          <a:xfrm>
            <a:off x="355272" y="3114675"/>
            <a:ext cx="9610260" cy="3743325"/>
            <a:chOff x="541009" y="1601220"/>
            <a:chExt cx="10854558" cy="487679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6AFB480-7003-4DF2-F4FA-1535A36C8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009" y="1601220"/>
              <a:ext cx="5373898" cy="446938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02803EA-7D54-A32E-D0A0-42A88B2883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1601220"/>
              <a:ext cx="5299567" cy="487679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3AE4C0F-5B3D-1A21-93B8-7CF237992D04}"/>
                </a:ext>
              </a:extLst>
            </p:cNvPr>
            <p:cNvSpPr txBox="1"/>
            <p:nvPr/>
          </p:nvSpPr>
          <p:spPr>
            <a:xfrm>
              <a:off x="1158461" y="3516399"/>
              <a:ext cx="10695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WSB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40EF8B6-C97D-3277-BBAD-C90C5BD3A57F}"/>
                </a:ext>
              </a:extLst>
            </p:cNvPr>
            <p:cNvSpPr txBox="1"/>
            <p:nvPr/>
          </p:nvSpPr>
          <p:spPr>
            <a:xfrm>
              <a:off x="3220741" y="3167390"/>
              <a:ext cx="6783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SC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D57581A6-07BC-A4AF-AD7A-7387FE2D640A}"/>
                </a:ext>
              </a:extLst>
            </p:cNvPr>
            <p:cNvSpPr txBox="1"/>
            <p:nvPr/>
          </p:nvSpPr>
          <p:spPr>
            <a:xfrm>
              <a:off x="8886066" y="2905780"/>
              <a:ext cx="67839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SC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6A59D70-5287-7781-7AF8-14F9F20F4255}"/>
                </a:ext>
              </a:extLst>
            </p:cNvPr>
            <p:cNvSpPr txBox="1"/>
            <p:nvPr/>
          </p:nvSpPr>
          <p:spPr>
            <a:xfrm>
              <a:off x="6907663" y="3144029"/>
              <a:ext cx="106952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/>
                <a:t>WSB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5D5B4CE0-06B6-0078-D3A9-CCFD25285D6A}"/>
              </a:ext>
            </a:extLst>
          </p:cNvPr>
          <p:cNvSpPr txBox="1"/>
          <p:nvPr/>
        </p:nvSpPr>
        <p:spPr>
          <a:xfrm>
            <a:off x="3028128" y="887305"/>
            <a:ext cx="805643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Crustal ages – from Archean to Mesozoic</a:t>
            </a:r>
          </a:p>
          <a:p>
            <a:r>
              <a:rPr lang="en-US" sz="2400" dirty="0">
                <a:solidFill>
                  <a:schemeClr val="bg1"/>
                </a:solidFill>
              </a:rPr>
              <a:t>Several pulses of magmatism and large-scale rifting</a:t>
            </a:r>
          </a:p>
          <a:p>
            <a:r>
              <a:rPr lang="en-US" sz="2400" dirty="0">
                <a:solidFill>
                  <a:schemeClr val="bg1"/>
                </a:solidFill>
              </a:rPr>
              <a:t>Large area covered by the Siberian  traps, the extent is debated</a:t>
            </a:r>
          </a:p>
          <a:p>
            <a:r>
              <a:rPr lang="en-US" sz="2400" dirty="0">
                <a:solidFill>
                  <a:schemeClr val="bg1"/>
                </a:solidFill>
              </a:rPr>
              <a:t>Data on sedimentary cover - controversial</a:t>
            </a:r>
          </a:p>
          <a:p>
            <a:r>
              <a:rPr lang="en-US" sz="2400" dirty="0">
                <a:solidFill>
                  <a:schemeClr val="bg1"/>
                </a:solidFill>
              </a:rPr>
              <a:t>Lithosphere structure - controversial</a:t>
            </a:r>
          </a:p>
        </p:txBody>
      </p:sp>
    </p:spTree>
    <p:extLst>
      <p:ext uri="{BB962C8B-B14F-4D97-AF65-F5344CB8AC3E}">
        <p14:creationId xmlns:p14="http://schemas.microsoft.com/office/powerpoint/2010/main" val="2332371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E35814ED-9F4D-0A52-2741-96611A6D6F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56" y="3317130"/>
            <a:ext cx="4817279" cy="34587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298C83-48D3-8676-A8E7-7D531E9E1C9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659571" y="3317130"/>
            <a:ext cx="4810909" cy="34587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9133B4D-B899-575A-46C5-AD8D777A29D1}"/>
              </a:ext>
            </a:extLst>
          </p:cNvPr>
          <p:cNvSpPr txBox="1"/>
          <p:nvPr/>
        </p:nvSpPr>
        <p:spPr>
          <a:xfrm>
            <a:off x="140726" y="0"/>
            <a:ext cx="11906569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FFC000"/>
                </a:solidFill>
              </a:rPr>
              <a:t>3D gravity modeling </a:t>
            </a:r>
          </a:p>
          <a:p>
            <a:r>
              <a:rPr lang="en-US" sz="2400" u="sng" dirty="0">
                <a:solidFill>
                  <a:srgbClr val="FFC000"/>
                </a:solidFill>
              </a:rPr>
              <a:t>Step 1:  </a:t>
            </a:r>
            <a:r>
              <a:rPr lang="en-US" sz="2400" dirty="0">
                <a:solidFill>
                  <a:schemeClr val="bg1"/>
                </a:solidFill>
              </a:rPr>
              <a:t>Remove crustal gravitational signature (using SibCrust database)</a:t>
            </a:r>
          </a:p>
          <a:p>
            <a:r>
              <a:rPr lang="en-US" sz="2400" u="sng" dirty="0">
                <a:solidFill>
                  <a:srgbClr val="FFC000"/>
                </a:solidFill>
              </a:rPr>
              <a:t>Step 2:  </a:t>
            </a:r>
            <a:r>
              <a:rPr lang="en-US" sz="2400" dirty="0">
                <a:solidFill>
                  <a:schemeClr val="bg1"/>
                </a:solidFill>
              </a:rPr>
              <a:t>Residual gravity anomalies, confined to the layer between Moho and LAB, are</a:t>
            </a:r>
          </a:p>
          <a:p>
            <a:r>
              <a:rPr lang="en-US" sz="2400" dirty="0">
                <a:solidFill>
                  <a:schemeClr val="bg1"/>
                </a:solidFill>
              </a:rPr>
              <a:t>		 converted to </a:t>
            </a:r>
            <a:r>
              <a:rPr lang="en-US" sz="2400" dirty="0" err="1">
                <a:solidFill>
                  <a:schemeClr val="bg1"/>
                </a:solidFill>
              </a:rPr>
              <a:t>LM</a:t>
            </a:r>
            <a:r>
              <a:rPr lang="en-US" sz="2400" dirty="0">
                <a:solidFill>
                  <a:schemeClr val="bg1"/>
                </a:solidFill>
              </a:rPr>
              <a:t> (lith. mantle) density structure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model is computed on a 0.2°x 0.2° grid down to 400 km depth.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89F9123-1123-95FF-EAE5-AB0F41B2A1FD}"/>
              </a:ext>
            </a:extLst>
          </p:cNvPr>
          <p:cNvSpPr txBox="1"/>
          <p:nvPr/>
        </p:nvSpPr>
        <p:spPr>
          <a:xfrm>
            <a:off x="244890" y="2301467"/>
            <a:ext cx="51514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err="1">
                <a:solidFill>
                  <a:srgbClr val="FFFF00"/>
                </a:solidFill>
              </a:rPr>
              <a:t>ETopo</a:t>
            </a:r>
            <a:r>
              <a:rPr lang="en-US" sz="2400" dirty="0">
                <a:solidFill>
                  <a:srgbClr val="FFFF00"/>
                </a:solidFill>
              </a:rPr>
              <a:t> </a:t>
            </a:r>
          </a:p>
          <a:p>
            <a:r>
              <a:rPr lang="en-US" dirty="0">
                <a:solidFill>
                  <a:schemeClr val="bg1"/>
                </a:solidFill>
              </a:rPr>
              <a:t>Red lines - seismic profiles constraining the SibCrust </a:t>
            </a:r>
          </a:p>
          <a:p>
            <a:r>
              <a:rPr lang="en-US" dirty="0">
                <a:solidFill>
                  <a:schemeClr val="bg1"/>
                </a:solidFill>
              </a:rPr>
              <a:t>crustal database </a:t>
            </a:r>
            <a:r>
              <a:rPr lang="en-US" i="1" dirty="0">
                <a:solidFill>
                  <a:schemeClr val="bg1"/>
                </a:solidFill>
              </a:rPr>
              <a:t>Cherepanova et al., 2013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C5528D-E403-4373-FD39-9DB9D96E138A}"/>
              </a:ext>
            </a:extLst>
          </p:cNvPr>
          <p:cNvSpPr txBox="1"/>
          <p:nvPr/>
        </p:nvSpPr>
        <p:spPr>
          <a:xfrm>
            <a:off x="7208909" y="2364261"/>
            <a:ext cx="371223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Bouguer gravity anomaly </a:t>
            </a:r>
          </a:p>
          <a:p>
            <a:pPr algn="ctr"/>
            <a:r>
              <a:rPr lang="en-US" dirty="0">
                <a:solidFill>
                  <a:schemeClr val="bg1"/>
                </a:solidFill>
              </a:rPr>
              <a:t>(</a:t>
            </a:r>
            <a:r>
              <a:rPr lang="en-US" i="1" dirty="0">
                <a:solidFill>
                  <a:schemeClr val="bg1"/>
                </a:solidFill>
              </a:rPr>
              <a:t>XGM 2016</a:t>
            </a:r>
            <a:r>
              <a:rPr lang="en-US" dirty="0">
                <a:solidFill>
                  <a:schemeClr val="bg1"/>
                </a:solidFill>
              </a:rPr>
              <a:t>), range -150 to +50 mGal</a:t>
            </a:r>
          </a:p>
        </p:txBody>
      </p:sp>
    </p:spTree>
    <p:extLst>
      <p:ext uri="{BB962C8B-B14F-4D97-AF65-F5344CB8AC3E}">
        <p14:creationId xmlns:p14="http://schemas.microsoft.com/office/powerpoint/2010/main" val="36614676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urface chart&#10;&#10;Description automatically generated">
            <a:extLst>
              <a:ext uri="{FF2B5EF4-FFF2-40B4-BE49-F238E27FC236}">
                <a16:creationId xmlns:a16="http://schemas.microsoft.com/office/drawing/2014/main" id="{EDB1502B-57BE-167B-22DC-3B93A9E9AF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539" y="465423"/>
            <a:ext cx="3624234" cy="2602191"/>
          </a:xfrm>
          <a:prstGeom prst="rect">
            <a:avLst/>
          </a:prstGeom>
        </p:spPr>
      </p:pic>
      <p:pic>
        <p:nvPicPr>
          <p:cNvPr id="6" name="Picture 5" descr="Chart, surface chart&#10;&#10;Description automatically generated">
            <a:extLst>
              <a:ext uri="{FF2B5EF4-FFF2-40B4-BE49-F238E27FC236}">
                <a16:creationId xmlns:a16="http://schemas.microsoft.com/office/drawing/2014/main" id="{6460BD31-7006-56F4-B0BB-48F9DE8950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39" y="4039908"/>
            <a:ext cx="3624234" cy="2602191"/>
          </a:xfrm>
          <a:prstGeom prst="rect">
            <a:avLst/>
          </a:prstGeom>
        </p:spPr>
      </p:pic>
      <p:pic>
        <p:nvPicPr>
          <p:cNvPr id="12" name="Picture 11" descr="Chart, diagram, surface chart&#10;&#10;Description automatically generated">
            <a:extLst>
              <a:ext uri="{FF2B5EF4-FFF2-40B4-BE49-F238E27FC236}">
                <a16:creationId xmlns:a16="http://schemas.microsoft.com/office/drawing/2014/main" id="{ABD9FF8B-BBAF-CB23-B66A-D1152BD167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5331" y="4197416"/>
            <a:ext cx="3624234" cy="260219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1C6B8C1-C0E4-6C6C-FAA5-0982D650CA76}"/>
              </a:ext>
            </a:extLst>
          </p:cNvPr>
          <p:cNvSpPr txBox="1"/>
          <p:nvPr/>
        </p:nvSpPr>
        <p:spPr>
          <a:xfrm>
            <a:off x="3826670" y="3250886"/>
            <a:ext cx="463867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Crustal structure </a:t>
            </a:r>
          </a:p>
          <a:p>
            <a:r>
              <a:rPr lang="en-US" sz="2000" dirty="0">
                <a:solidFill>
                  <a:schemeClr val="bg1"/>
                </a:solidFill>
              </a:rPr>
              <a:t>from SibCrust seismic data</a:t>
            </a:r>
          </a:p>
          <a:p>
            <a:r>
              <a:rPr lang="en-US" sz="2000" dirty="0">
                <a:solidFill>
                  <a:schemeClr val="bg1"/>
                </a:solidFill>
              </a:rPr>
              <a:t>(Cherepanova et al., 2013)</a:t>
            </a:r>
          </a:p>
          <a:p>
            <a:r>
              <a:rPr lang="en-US" sz="2000" dirty="0">
                <a:solidFill>
                  <a:schemeClr val="bg1"/>
                </a:solidFill>
              </a:rPr>
              <a:t>Includes thicknesses and Vp of 5 layers: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Sediments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Upper crust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Middle crust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Lower crust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Fast lowermost crust</a:t>
            </a:r>
          </a:p>
          <a:p>
            <a:r>
              <a:rPr lang="en-US" sz="2000" dirty="0">
                <a:solidFill>
                  <a:srgbClr val="FFFF00"/>
                </a:solidFill>
              </a:rPr>
              <a:t>We convert Vp to densities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D8CFA40-1A6E-3EF5-F5A0-95058F5D4F7C}"/>
              </a:ext>
            </a:extLst>
          </p:cNvPr>
          <p:cNvSpPr txBox="1"/>
          <p:nvPr/>
        </p:nvSpPr>
        <p:spPr>
          <a:xfrm>
            <a:off x="6318844" y="90837"/>
            <a:ext cx="4682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Model input parameters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E3711B-B80C-50F8-6663-3C5F0EECB23F}"/>
              </a:ext>
            </a:extLst>
          </p:cNvPr>
          <p:cNvSpPr txBox="1"/>
          <p:nvPr/>
        </p:nvSpPr>
        <p:spPr>
          <a:xfrm>
            <a:off x="3860773" y="1299635"/>
            <a:ext cx="609719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00"/>
                </a:solidFill>
              </a:rPr>
              <a:t>Sediment thickness </a:t>
            </a:r>
          </a:p>
          <a:p>
            <a:r>
              <a:rPr lang="en-US" sz="2000" dirty="0">
                <a:solidFill>
                  <a:schemeClr val="bg1"/>
                </a:solidFill>
              </a:rPr>
              <a:t>New compilation of multiple databases and maps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Higher resolution than previous models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Controlled by borehole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1AA634A-A6FD-8F6C-E9A8-3AEFDBE91298}"/>
              </a:ext>
            </a:extLst>
          </p:cNvPr>
          <p:cNvSpPr txBox="1"/>
          <p:nvPr/>
        </p:nvSpPr>
        <p:spPr>
          <a:xfrm>
            <a:off x="8426620" y="3308653"/>
            <a:ext cx="350165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FF00"/>
                </a:solidFill>
              </a:rPr>
              <a:t>Depth of LAB 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(TC1 model, Artemieva, 2006)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905941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urface chart&#10;&#10;Description automatically generated with low confidence">
            <a:extLst>
              <a:ext uri="{FF2B5EF4-FFF2-40B4-BE49-F238E27FC236}">
                <a16:creationId xmlns:a16="http://schemas.microsoft.com/office/drawing/2014/main" id="{DAA7AE23-7D9A-36B0-7CF0-B9E917F90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46" y="1875582"/>
            <a:ext cx="5208961" cy="37376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EAF300-20EF-51BF-7B58-AFA3771217B3}"/>
              </a:ext>
            </a:extLst>
          </p:cNvPr>
          <p:cNvSpPr txBox="1"/>
          <p:nvPr/>
        </p:nvSpPr>
        <p:spPr>
          <a:xfrm>
            <a:off x="136846" y="675253"/>
            <a:ext cx="533107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Residual Lith. Mantle Gravity Anomalies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Show gravity effect of </a:t>
            </a:r>
            <a:r>
              <a:rPr lang="en-US" sz="2400" dirty="0" err="1">
                <a:solidFill>
                  <a:schemeClr val="bg1"/>
                </a:solidFill>
              </a:rPr>
              <a:t>LM</a:t>
            </a:r>
            <a:r>
              <a:rPr lang="en-US" sz="2400" dirty="0">
                <a:solidFill>
                  <a:schemeClr val="bg1"/>
                </a:solidFill>
              </a:rPr>
              <a:t> (Moho to LAB)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Range from -200 to +200 mGal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51717BD-654C-336C-3A1A-E9FC9BCADB70}"/>
              </a:ext>
            </a:extLst>
          </p:cNvPr>
          <p:cNvSpPr txBox="1"/>
          <p:nvPr/>
        </p:nvSpPr>
        <p:spPr>
          <a:xfrm>
            <a:off x="6639877" y="675253"/>
            <a:ext cx="496219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In-situ density in Lithospheric mantle</a:t>
            </a:r>
          </a:p>
          <a:p>
            <a:r>
              <a:rPr lang="en-US" sz="2400" dirty="0">
                <a:solidFill>
                  <a:schemeClr val="bg1"/>
                </a:solidFill>
              </a:rPr>
              <a:t>Vertically averaged from Moho to LAB</a:t>
            </a:r>
          </a:p>
          <a:p>
            <a:r>
              <a:rPr lang="en-US" sz="2400" dirty="0">
                <a:solidFill>
                  <a:schemeClr val="bg1"/>
                </a:solidFill>
              </a:rPr>
              <a:t>Range from 3.20 to 3.30 g/cm</a:t>
            </a:r>
            <a:r>
              <a:rPr lang="en-US" sz="2400" baseline="30000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F6F9CC-C4A0-EF59-43B0-68FDB15A8320}"/>
              </a:ext>
            </a:extLst>
          </p:cNvPr>
          <p:cNvSpPr txBox="1"/>
          <p:nvPr/>
        </p:nvSpPr>
        <p:spPr>
          <a:xfrm>
            <a:off x="136846" y="5652354"/>
            <a:ext cx="45179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Diamonds - known kimberlite pipes:</a:t>
            </a:r>
          </a:p>
          <a:p>
            <a:r>
              <a:rPr lang="en-US" sz="2000" dirty="0">
                <a:solidFill>
                  <a:schemeClr val="bg1"/>
                </a:solidFill>
              </a:rPr>
              <a:t>White – diamondiferous; Grey - unknown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01DA163-3412-3774-82AA-37A307C80799}"/>
              </a:ext>
            </a:extLst>
          </p:cNvPr>
          <p:cNvSpPr txBox="1"/>
          <p:nvPr/>
        </p:nvSpPr>
        <p:spPr>
          <a:xfrm>
            <a:off x="2140182" y="-10199"/>
            <a:ext cx="81519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RESULTS: In situ (include T-heterogeneity)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412F836-2681-B57B-B9A2-DDDB7AAF78F3}"/>
              </a:ext>
            </a:extLst>
          </p:cNvPr>
          <p:cNvGrpSpPr/>
          <p:nvPr/>
        </p:nvGrpSpPr>
        <p:grpSpPr>
          <a:xfrm>
            <a:off x="6393107" y="1904504"/>
            <a:ext cx="5208962" cy="3737653"/>
            <a:chOff x="6393350" y="2175752"/>
            <a:chExt cx="5208962" cy="3737653"/>
          </a:xfrm>
        </p:grpSpPr>
        <p:pic>
          <p:nvPicPr>
            <p:cNvPr id="9" name="Picture 8" descr="Map&#10;&#10;Description automatically generated">
              <a:extLst>
                <a:ext uri="{FF2B5EF4-FFF2-40B4-BE49-F238E27FC236}">
                  <a16:creationId xmlns:a16="http://schemas.microsoft.com/office/drawing/2014/main" id="{C8613B27-4CA2-EEBB-4764-A09990CBE6F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93350" y="2175752"/>
              <a:ext cx="5208962" cy="3737653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0264C902-0B4D-F967-4E5F-5ED64AC4D714}"/>
                </a:ext>
              </a:extLst>
            </p:cNvPr>
            <p:cNvSpPr txBox="1"/>
            <p:nvPr/>
          </p:nvSpPr>
          <p:spPr>
            <a:xfrm>
              <a:off x="7571231" y="3940723"/>
              <a:ext cx="7777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3.28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EDC59A7-069F-5795-D3BC-6A8B104DF476}"/>
                </a:ext>
              </a:extLst>
            </p:cNvPr>
            <p:cNvSpPr txBox="1"/>
            <p:nvPr/>
          </p:nvSpPr>
          <p:spPr>
            <a:xfrm>
              <a:off x="8618774" y="3880982"/>
              <a:ext cx="7777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3.24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206172-C548-D663-BCCD-824ECFEBD5DA}"/>
                </a:ext>
              </a:extLst>
            </p:cNvPr>
            <p:cNvSpPr txBox="1"/>
            <p:nvPr/>
          </p:nvSpPr>
          <p:spPr>
            <a:xfrm>
              <a:off x="9514623" y="3940723"/>
              <a:ext cx="77777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/>
                <a:t>3.22</a:t>
              </a:r>
            </a:p>
          </p:txBody>
        </p:sp>
      </p:grp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C17DD0BE-A777-F765-BE74-5E4E153B4EC5}"/>
              </a:ext>
            </a:extLst>
          </p:cNvPr>
          <p:cNvCxnSpPr>
            <a:cxnSpLocks/>
          </p:cNvCxnSpPr>
          <p:nvPr/>
        </p:nvCxnSpPr>
        <p:spPr>
          <a:xfrm flipV="1">
            <a:off x="2802384" y="3429000"/>
            <a:ext cx="548640" cy="2223354"/>
          </a:xfrm>
          <a:prstGeom prst="straightConnector1">
            <a:avLst/>
          </a:prstGeom>
          <a:ln w="5715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40410BC-F4EA-323B-4942-74E1479B608B}"/>
              </a:ext>
            </a:extLst>
          </p:cNvPr>
          <p:cNvSpPr txBox="1"/>
          <p:nvPr/>
        </p:nvSpPr>
        <p:spPr>
          <a:xfrm>
            <a:off x="5881043" y="5582582"/>
            <a:ext cx="600465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Very high </a:t>
            </a:r>
            <a:r>
              <a:rPr lang="en-US" sz="2400" dirty="0" err="1">
                <a:solidFill>
                  <a:srgbClr val="FFFF00"/>
                </a:solidFill>
              </a:rPr>
              <a:t>LM</a:t>
            </a:r>
            <a:r>
              <a:rPr lang="en-US" sz="2400" dirty="0">
                <a:solidFill>
                  <a:srgbClr val="FFFF00"/>
                </a:solidFill>
              </a:rPr>
              <a:t> density in the rifts of WSB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Intermediate density in SC covered by traps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00"/>
                </a:solidFill>
              </a:rPr>
              <a:t>Low density </a:t>
            </a:r>
            <a:r>
              <a:rPr lang="en-US" sz="2400" dirty="0" err="1">
                <a:solidFill>
                  <a:srgbClr val="FFFF00"/>
                </a:solidFill>
              </a:rPr>
              <a:t>LM</a:t>
            </a:r>
            <a:r>
              <a:rPr lang="en-US" sz="2400" dirty="0">
                <a:solidFill>
                  <a:srgbClr val="FFFF00"/>
                </a:solidFill>
              </a:rPr>
              <a:t> in kimberlite provinces</a:t>
            </a:r>
          </a:p>
        </p:txBody>
      </p:sp>
    </p:spTree>
    <p:extLst>
      <p:ext uri="{BB962C8B-B14F-4D97-AF65-F5344CB8AC3E}">
        <p14:creationId xmlns:p14="http://schemas.microsoft.com/office/powerpoint/2010/main" val="4228909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CEFB950-FAA6-F935-37A6-91D196FCD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0733" y="730138"/>
            <a:ext cx="5861862" cy="42061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B2CF50C-D463-C81B-FE13-B263C145E0CF}"/>
              </a:ext>
            </a:extLst>
          </p:cNvPr>
          <p:cNvSpPr txBox="1"/>
          <p:nvPr/>
        </p:nvSpPr>
        <p:spPr>
          <a:xfrm>
            <a:off x="7179362" y="291858"/>
            <a:ext cx="46955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STP densities in Lithospheric Mantle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6850596-8ED4-1CBB-AF24-DB335E253952}"/>
              </a:ext>
            </a:extLst>
          </p:cNvPr>
          <p:cNvSpPr txBox="1"/>
          <p:nvPr/>
        </p:nvSpPr>
        <p:spPr>
          <a:xfrm>
            <a:off x="78181" y="894444"/>
            <a:ext cx="610505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WSB: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Very dense </a:t>
            </a:r>
            <a:r>
              <a:rPr lang="en-US" sz="2400" dirty="0" err="1">
                <a:solidFill>
                  <a:schemeClr val="bg1"/>
                </a:solidFill>
              </a:rPr>
              <a:t>LM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High density anomalies correspond to major rifts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Possible presence of cratonic fragments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r>
              <a:rPr lang="en-US" sz="2400" b="1" dirty="0">
                <a:solidFill>
                  <a:srgbClr val="FFFF00"/>
                </a:solidFill>
              </a:rPr>
              <a:t>SC: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Strongly heterogeneous </a:t>
            </a:r>
            <a:r>
              <a:rPr lang="en-US" sz="2400" dirty="0" err="1">
                <a:solidFill>
                  <a:schemeClr val="bg1"/>
                </a:solidFill>
              </a:rPr>
              <a:t>LM</a:t>
            </a:r>
            <a:endParaRPr lang="en-US" sz="2400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Increased mantle density below the traps 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 </a:t>
            </a:r>
            <a:r>
              <a:rPr lang="en-US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LM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 reworked during the trap emplacement?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Typical cratonic low density </a:t>
            </a:r>
            <a:r>
              <a:rPr lang="en-US" sz="2400" dirty="0" err="1">
                <a:solidFill>
                  <a:schemeClr val="bg1"/>
                </a:solidFill>
                <a:sym typeface="Wingdings" panose="05000000000000000000" pitchFamily="2" charset="2"/>
              </a:rPr>
              <a:t>LM</a:t>
            </a:r>
            <a:r>
              <a:rPr lang="en-US" sz="2400" dirty="0">
                <a:solidFill>
                  <a:schemeClr val="bg1"/>
                </a:solidFill>
                <a:sym typeface="Wingdings" panose="05000000000000000000" pitchFamily="2" charset="2"/>
              </a:rPr>
              <a:t> in kimberlite provinces, cluster at 3.32 g/cm</a:t>
            </a:r>
            <a:r>
              <a:rPr lang="en-US" sz="2400" baseline="30000" dirty="0">
                <a:solidFill>
                  <a:schemeClr val="bg1"/>
                </a:solidFill>
                <a:sym typeface="Wingdings" panose="05000000000000000000" pitchFamily="2" charset="2"/>
              </a:rPr>
              <a:t>3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Anomalously low density </a:t>
            </a:r>
            <a:r>
              <a:rPr lang="en-US" sz="2400" dirty="0" err="1">
                <a:solidFill>
                  <a:schemeClr val="bg1"/>
                </a:solidFill>
              </a:rPr>
              <a:t>LM</a:t>
            </a:r>
            <a:r>
              <a:rPr lang="en-US" sz="2400" dirty="0">
                <a:solidFill>
                  <a:schemeClr val="bg1"/>
                </a:solidFill>
              </a:rPr>
              <a:t> in regions without kimberlite magmatism (pristine </a:t>
            </a:r>
            <a:r>
              <a:rPr lang="en-US" sz="2400" dirty="0" err="1">
                <a:solidFill>
                  <a:schemeClr val="bg1"/>
                </a:solidFill>
              </a:rPr>
              <a:t>LM</a:t>
            </a:r>
            <a:r>
              <a:rPr lang="en-US" sz="2400" dirty="0">
                <a:solidFill>
                  <a:schemeClr val="bg1"/>
                </a:solidFill>
              </a:rPr>
              <a:t>?)</a:t>
            </a:r>
          </a:p>
        </p:txBody>
      </p:sp>
      <p:pic>
        <p:nvPicPr>
          <p:cNvPr id="10" name="Picture 9" descr="Chart, histogram&#10;&#10;Description automatically generated">
            <a:extLst>
              <a:ext uri="{FF2B5EF4-FFF2-40B4-BE49-F238E27FC236}">
                <a16:creationId xmlns:a16="http://schemas.microsoft.com/office/drawing/2014/main" id="{D72D385F-5EF0-2769-3E2C-37B9C9606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9349" y="4973915"/>
            <a:ext cx="5861862" cy="1646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35DC053-2DF6-2BDD-27A4-354BD28862A9}"/>
              </a:ext>
            </a:extLst>
          </p:cNvPr>
          <p:cNvSpPr txBox="1"/>
          <p:nvPr/>
        </p:nvSpPr>
        <p:spPr>
          <a:xfrm>
            <a:off x="139932" y="0"/>
            <a:ext cx="66883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C000"/>
                </a:solidFill>
              </a:rPr>
              <a:t>RESULTS:  </a:t>
            </a:r>
            <a:r>
              <a:rPr lang="en-US" sz="3600" dirty="0" err="1">
                <a:solidFill>
                  <a:srgbClr val="FFC000"/>
                </a:solidFill>
              </a:rPr>
              <a:t>LM</a:t>
            </a:r>
            <a:r>
              <a:rPr lang="en-US" sz="3600" dirty="0">
                <a:solidFill>
                  <a:srgbClr val="FFC000"/>
                </a:solidFill>
              </a:rPr>
              <a:t> density at room P-T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A89D11-78A6-A87C-22EA-6A90FE9951DD}"/>
              </a:ext>
            </a:extLst>
          </p:cNvPr>
          <p:cNvSpPr txBox="1"/>
          <p:nvPr/>
        </p:nvSpPr>
        <p:spPr>
          <a:xfrm>
            <a:off x="7577728" y="2690781"/>
            <a:ext cx="777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3.40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25DF9B-4305-69D1-671C-1182A08D804E}"/>
              </a:ext>
            </a:extLst>
          </p:cNvPr>
          <p:cNvSpPr txBox="1"/>
          <p:nvPr/>
        </p:nvSpPr>
        <p:spPr>
          <a:xfrm>
            <a:off x="8836616" y="2666937"/>
            <a:ext cx="777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3.34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A32C764-A8F1-126D-2957-BF1195718968}"/>
              </a:ext>
            </a:extLst>
          </p:cNvPr>
          <p:cNvSpPr txBox="1"/>
          <p:nvPr/>
        </p:nvSpPr>
        <p:spPr>
          <a:xfrm>
            <a:off x="9706615" y="2810123"/>
            <a:ext cx="777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3.32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F42ECD-6C2B-725B-3319-8A1BB9C808E0}"/>
              </a:ext>
            </a:extLst>
          </p:cNvPr>
          <p:cNvSpPr txBox="1"/>
          <p:nvPr/>
        </p:nvSpPr>
        <p:spPr>
          <a:xfrm>
            <a:off x="9225504" y="2111441"/>
            <a:ext cx="7777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3.30</a:t>
            </a:r>
          </a:p>
        </p:txBody>
      </p:sp>
    </p:spTree>
    <p:extLst>
      <p:ext uri="{BB962C8B-B14F-4D97-AF65-F5344CB8AC3E}">
        <p14:creationId xmlns:p14="http://schemas.microsoft.com/office/powerpoint/2010/main" val="927340408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775A23-75CA-4614-9647-C9B2CE742CA2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8A451F4C-A3A1-4FF3-AEA5-AE3EFF175B0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09F5EF-575C-40E7-A9C5-EC1F2A5548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Parcel design</Template>
  <TotalTime>1338</TotalTime>
  <Words>414</Words>
  <Application>Microsoft Office PowerPoint</Application>
  <PresentationFormat>Widescreen</PresentationFormat>
  <Paragraphs>77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Gill Sans MT</vt:lpstr>
      <vt:lpstr>Open Sans</vt:lpstr>
      <vt:lpstr>Parcel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Alexey Shulgin</dc:creator>
  <cp:lastModifiedBy>Alexey Shulgin</cp:lastModifiedBy>
  <cp:revision>15</cp:revision>
  <dcterms:created xsi:type="dcterms:W3CDTF">2022-05-22T13:09:34Z</dcterms:created>
  <dcterms:modified xsi:type="dcterms:W3CDTF">2022-05-25T08:18:43Z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