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01" r:id="rId2"/>
    <p:sldId id="303" r:id="rId3"/>
    <p:sldId id="352" r:id="rId4"/>
    <p:sldId id="356" r:id="rId5"/>
    <p:sldId id="353" r:id="rId6"/>
    <p:sldId id="355" r:id="rId7"/>
    <p:sldId id="320" r:id="rId8"/>
    <p:sldId id="35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is piolat" initials="lp" lastIdx="1" clrIdx="0">
    <p:extLst>
      <p:ext uri="{19B8F6BF-5375-455C-9EA6-DF929625EA0E}">
        <p15:presenceInfo xmlns:p15="http://schemas.microsoft.com/office/powerpoint/2012/main" userId="05e8fa91f9cfb6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1A90"/>
    <a:srgbClr val="EA8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0926DD88-417F-4580-BDDE-6FF0ABF4A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FD7E56E2-8918-49A3-8A81-2143863910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4DC34-A725-465A-B858-0DF768069EBB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E255E00-05D8-4614-978F-48EFA10AA2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0D57850-A7A6-4561-BE48-0DE079F439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0654C-FF7A-4BCC-B8DC-B45FFD8E1A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147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31AAB-0F73-402B-AA89-DBC2F9D80210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9E1D0-E2E4-43C4-8540-8C25467CF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823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C7C1DD-4FF3-41E0-B65D-BFBBA57E2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68A9A217-A23F-4E6F-B639-8807F2099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C5BC99E-8C0B-4FC7-81A5-9E1C3201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37ECC61-4071-47FA-ACCD-C874BBFB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A9A0106-0C30-4094-99B6-AED8B3CB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33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21A61DF-E7EC-4639-AAE5-628A2AD8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68416FC-EA49-41CE-81A5-ABE9DE0B3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26EB983-8DBB-49E0-BA00-8628E933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DF587C7-07DC-465D-88A5-C340A81C9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B599D1B-F627-4FEA-BE42-5A6BAF03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13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D01A7376-6366-4C7B-AA57-C1465BE1A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19CAEB1B-66D9-4847-ACBB-71A66FF85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6B8C049-57DF-43AC-9F81-0CCEE1ECB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5A206E9-3882-4A39-87B1-5122E553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C0B892B-051F-465D-A14E-8179AE1A0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17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02C63E-2869-4EC3-8E68-162BE21D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941B726-5988-4312-8690-98B4919B5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84AE9B8-1420-442C-9B7D-FC8E8911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BD4FEEC-C4F4-47BD-8368-805E93D3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79FDC23-25CC-487A-B568-0726D671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15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9E3604C-756F-4362-8076-D949D6CBB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019808C-8985-4DBE-B386-FBFF0E5AE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4199692-269C-45FA-9789-7C1F6B67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6433735-9B62-4AA9-80BD-1E140734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FABE64A-2C1B-4139-9E1E-2F41D9D9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25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FA25BD-969F-42B6-A968-1D29DE48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2EB94AA-857A-4FED-82B8-2D7BE64B9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F291861-2776-47E5-9103-3F37C77DF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AAF5A7F-35CC-4FBA-8AB6-0248E437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6A88EFF-B830-45A1-A526-E515379C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04EEF3D-8693-4807-B1E0-F78ABF42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66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2D67D8-4762-4B79-A3B4-ACE50F20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780E02E-E11E-47D4-A79F-58AFB347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CA25CD4A-DF8A-4628-AA8C-4C8F72872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1112DFD-98B4-4AD0-AD8E-9FBB7F5F1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990E9B0D-20FE-4C4E-8BC4-B5A52FCFC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A3025B49-EBDB-4C79-BAEB-44D426BA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6EB853BD-5242-4B24-AEA8-2A374E85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CDF07877-62B5-4783-975A-C0601578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18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2C5907-D52E-472A-8504-2AE4121E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07EE5F5-2341-4A07-A407-FBDA90F9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6BABE45-B93E-44C3-928D-2DAF6ED4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0EB8A00-C987-4E0F-A04B-4AD187B0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52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19A8FA1-024D-4853-8798-DC2956B9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AF8557E0-3C90-4B87-9243-403904BA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B56988A-1CBF-4878-BF13-3BFF7DA8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89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74B7B5B-C8BC-42E4-990C-8CCFF5B1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F317801-53AD-4773-B20F-850C2A30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C84D29A-73C3-4960-B7D2-FC3E74FEA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47FE8A0-4A28-454C-BFF7-34E11CC6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CA532CD-0D20-4661-B71A-000D69D2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AF06002-1568-4C6E-BF14-7D0AABDE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16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34BF410-AFAC-45BB-B6F2-1C4AEACC7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133FBB9-B02D-4546-AD69-5B794C351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8A23833-B4DF-47E7-9C8A-025625F4F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5B881E1-AD4E-42C8-B252-34CF6735D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Géoressources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69724D-136D-49FD-A499-9D4FCE89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loris.piolat@univ-lorraine.fr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9DAA9B0-F45F-4EE0-B82B-0ED0F9A2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75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3000" contrast="-6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64189865-4468-4E35-94B8-3A76BB14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BB65153-7EDE-40DC-9042-31088EF2E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1D595B0-B5BF-4FBA-BB03-F866DC458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Géoressources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FD5F449-2A63-4152-A402-46C21FBE3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D8EB0DF-CBB7-4CA4-9B71-C78363303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A74A9-3794-4A0D-978D-90530A9CEC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5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2330C0-995C-4408-B61C-FC0F80624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9183"/>
            <a:ext cx="10411968" cy="2462257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/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/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 err="1">
                <a:solidFill>
                  <a:schemeClr val="bg1"/>
                </a:solidFill>
              </a:rPr>
              <a:t>Electrical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geophysical</a:t>
            </a:r>
            <a:r>
              <a:rPr lang="fr-FR" b="1" dirty="0">
                <a:solidFill>
                  <a:schemeClr val="bg1"/>
                </a:solidFill>
              </a:rPr>
              <a:t> exploration of Lake </a:t>
            </a:r>
            <a:r>
              <a:rPr lang="fr-FR" b="1" dirty="0" err="1">
                <a:solidFill>
                  <a:schemeClr val="bg1"/>
                </a:solidFill>
              </a:rPr>
              <a:t>Abhé’s</a:t>
            </a:r>
            <a:r>
              <a:rPr lang="fr-FR" b="1" dirty="0">
                <a:solidFill>
                  <a:schemeClr val="bg1"/>
                </a:solidFill>
              </a:rPr>
              <a:t> hydrothermal </a:t>
            </a:r>
            <a:r>
              <a:rPr lang="fr-FR" b="1" dirty="0" err="1">
                <a:solidFill>
                  <a:schemeClr val="bg1"/>
                </a:solidFill>
              </a:rPr>
              <a:t>chimney</a:t>
            </a:r>
            <a:r>
              <a:rPr lang="fr-FR" b="1" dirty="0">
                <a:solidFill>
                  <a:schemeClr val="bg1"/>
                </a:solidFill>
              </a:rPr>
              <a:t> system, Djibouti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xmlns="" id="{9E50EF69-6B26-4D30-AE08-888847DB7F59}"/>
              </a:ext>
            </a:extLst>
          </p:cNvPr>
          <p:cNvSpPr txBox="1">
            <a:spLocks/>
          </p:cNvSpPr>
          <p:nvPr/>
        </p:nvSpPr>
        <p:spPr>
          <a:xfrm>
            <a:off x="8153400" y="4480554"/>
            <a:ext cx="3831771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xmlns="" id="{79A5AC0D-DF2B-48AE-9E79-62863A42787B}"/>
              </a:ext>
            </a:extLst>
          </p:cNvPr>
          <p:cNvSpPr txBox="1">
            <a:spLocks/>
          </p:cNvSpPr>
          <p:nvPr/>
        </p:nvSpPr>
        <p:spPr>
          <a:xfrm>
            <a:off x="238118" y="3973563"/>
            <a:ext cx="5048103" cy="231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5100" dirty="0">
                <a:solidFill>
                  <a:schemeClr val="bg1"/>
                </a:solidFill>
              </a:rPr>
              <a:t>Loris Piolat</a:t>
            </a:r>
          </a:p>
          <a:p>
            <a:pPr algn="l"/>
            <a:r>
              <a:rPr lang="fr-FR" sz="5100" dirty="0" err="1">
                <a:solidFill>
                  <a:schemeClr val="bg1"/>
                </a:solidFill>
              </a:rPr>
              <a:t>Phd</a:t>
            </a:r>
            <a:r>
              <a:rPr lang="fr-FR" sz="5100" dirty="0">
                <a:solidFill>
                  <a:schemeClr val="bg1"/>
                </a:solidFill>
              </a:rPr>
              <a:t> </a:t>
            </a:r>
            <a:r>
              <a:rPr lang="fr-FR" sz="5100" dirty="0" err="1" smtClean="0">
                <a:solidFill>
                  <a:schemeClr val="bg1"/>
                </a:solidFill>
              </a:rPr>
              <a:t>Student</a:t>
            </a:r>
            <a:endParaRPr lang="fr-FR" sz="5100" dirty="0" smtClean="0">
              <a:solidFill>
                <a:schemeClr val="bg1"/>
              </a:solidFill>
            </a:endParaRPr>
          </a:p>
          <a:p>
            <a:pPr algn="l"/>
            <a:r>
              <a:rPr lang="fr-FR" sz="5100" dirty="0" err="1" smtClean="0">
                <a:solidFill>
                  <a:schemeClr val="bg1"/>
                </a:solidFill>
              </a:rPr>
              <a:t>Engineer</a:t>
            </a:r>
            <a:r>
              <a:rPr lang="fr-FR" sz="5100" dirty="0" smtClean="0">
                <a:solidFill>
                  <a:schemeClr val="bg1"/>
                </a:solidFill>
              </a:rPr>
              <a:t> in </a:t>
            </a:r>
            <a:r>
              <a:rPr lang="fr-FR" sz="5100" dirty="0" err="1" smtClean="0">
                <a:solidFill>
                  <a:schemeClr val="bg1"/>
                </a:solidFill>
              </a:rPr>
              <a:t>geophysics</a:t>
            </a:r>
            <a:r>
              <a:rPr lang="fr-FR" sz="5100" dirty="0" smtClean="0">
                <a:solidFill>
                  <a:schemeClr val="bg1"/>
                </a:solidFill>
              </a:rPr>
              <a:t> and </a:t>
            </a:r>
            <a:r>
              <a:rPr lang="fr-FR" sz="5100" dirty="0" err="1" smtClean="0">
                <a:solidFill>
                  <a:schemeClr val="bg1"/>
                </a:solidFill>
              </a:rPr>
              <a:t>geology</a:t>
            </a:r>
            <a:endParaRPr lang="fr-FR" sz="5100" dirty="0" smtClean="0">
              <a:solidFill>
                <a:schemeClr val="bg1"/>
              </a:solidFill>
            </a:endParaRPr>
          </a:p>
          <a:p>
            <a:pPr algn="l"/>
            <a:r>
              <a:rPr lang="fr-FR" sz="5100" dirty="0" err="1" smtClean="0">
                <a:solidFill>
                  <a:schemeClr val="bg1"/>
                </a:solidFill>
              </a:rPr>
              <a:t>GeoRessources</a:t>
            </a:r>
            <a:r>
              <a:rPr lang="fr-FR" sz="5100" dirty="0" smtClean="0">
                <a:solidFill>
                  <a:schemeClr val="bg1"/>
                </a:solidFill>
              </a:rPr>
              <a:t> </a:t>
            </a:r>
            <a:r>
              <a:rPr lang="fr-FR" sz="5100" dirty="0" err="1" smtClean="0">
                <a:solidFill>
                  <a:schemeClr val="bg1"/>
                </a:solidFill>
              </a:rPr>
              <a:t>Laboratory</a:t>
            </a:r>
            <a:r>
              <a:rPr lang="fr-FR" sz="5100" dirty="0" smtClean="0">
                <a:solidFill>
                  <a:schemeClr val="bg1"/>
                </a:solidFill>
              </a:rPr>
              <a:t>, France</a:t>
            </a:r>
            <a:endParaRPr lang="fr-FR" sz="5100" dirty="0">
              <a:solidFill>
                <a:schemeClr val="bg1"/>
              </a:solidFill>
            </a:endParaRPr>
          </a:p>
          <a:p>
            <a:pPr algn="l"/>
            <a:r>
              <a:rPr lang="fr-FR" sz="5100" dirty="0" smtClean="0">
                <a:solidFill>
                  <a:schemeClr val="bg1"/>
                </a:solidFill>
              </a:rPr>
              <a:t>loris.piolat@univ-lorraine.fr </a:t>
            </a:r>
            <a:endParaRPr lang="fr-FR" dirty="0">
              <a:solidFill>
                <a:schemeClr val="bg1"/>
              </a:solidFill>
            </a:endParaRPr>
          </a:p>
          <a:p>
            <a:pPr algn="l"/>
            <a:r>
              <a:rPr lang="fr-FR" sz="5100" dirty="0">
                <a:solidFill>
                  <a:schemeClr val="bg1"/>
                </a:solidFill>
              </a:rPr>
              <a:t>l</a:t>
            </a:r>
            <a:r>
              <a:rPr lang="fr-FR" sz="5100" dirty="0" smtClean="0">
                <a:solidFill>
                  <a:schemeClr val="bg1"/>
                </a:solidFill>
              </a:rPr>
              <a:t>inkedin.com/</a:t>
            </a:r>
            <a:r>
              <a:rPr lang="fr-FR" sz="5100" dirty="0" err="1" smtClean="0">
                <a:solidFill>
                  <a:schemeClr val="bg1"/>
                </a:solidFill>
              </a:rPr>
              <a:t>lrsplt</a:t>
            </a:r>
            <a:endParaRPr lang="fr-FR" sz="5100" dirty="0">
              <a:solidFill>
                <a:schemeClr val="bg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CF4A0F91-FC42-4B2E-A8FE-835D9555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4F2664E-5035-4D48-81D5-A67B3AE6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32B254ED-4661-4B96-8EF4-E7FF3EE2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83" y="3214846"/>
            <a:ext cx="2325262" cy="30974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945" y="3212407"/>
            <a:ext cx="3102354" cy="310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0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C36FD5-DE3A-47C7-A02B-A71F3BA7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6400" y="42338"/>
            <a:ext cx="10515600" cy="797291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err="1" smtClean="0">
                <a:solidFill>
                  <a:schemeClr val="bg1"/>
                </a:solidFill>
              </a:rPr>
              <a:t>Problematics</a:t>
            </a:r>
            <a:r>
              <a:rPr lang="fr-FR" sz="2800" b="1" dirty="0" smtClean="0">
                <a:solidFill>
                  <a:schemeClr val="bg1"/>
                </a:solidFill>
              </a:rPr>
              <a:t> and </a:t>
            </a:r>
            <a:r>
              <a:rPr lang="fr-FR" sz="2800" b="1" dirty="0" err="1" smtClean="0">
                <a:solidFill>
                  <a:schemeClr val="bg1"/>
                </a:solidFill>
              </a:rPr>
              <a:t>Summary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7CDAA5B-D4C5-4E3F-B4F2-77D6CF3A6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70" y="991598"/>
            <a:ext cx="6708060" cy="5364752"/>
          </a:xfrm>
        </p:spPr>
        <p:txBody>
          <a:bodyPr>
            <a:normAutofit fontScale="70000" lnSpcReduction="20000"/>
          </a:bodyPr>
          <a:lstStyle/>
          <a:p>
            <a:r>
              <a:rPr lang="fr-FR" u="sng" dirty="0" err="1" smtClean="0">
                <a:solidFill>
                  <a:schemeClr val="bg1"/>
                </a:solidFill>
              </a:rPr>
              <a:t>European</a:t>
            </a:r>
            <a:r>
              <a:rPr lang="fr-FR" u="sng" dirty="0">
                <a:solidFill>
                  <a:schemeClr val="bg1"/>
                </a:solidFill>
              </a:rPr>
              <a:t> </a:t>
            </a:r>
            <a:r>
              <a:rPr lang="fr-FR" u="sng" dirty="0" smtClean="0">
                <a:solidFill>
                  <a:schemeClr val="bg1"/>
                </a:solidFill>
              </a:rPr>
              <a:t>Project LEAP-RE, </a:t>
            </a:r>
            <a:r>
              <a:rPr lang="fr-FR" u="sng" dirty="0" err="1" smtClean="0">
                <a:solidFill>
                  <a:schemeClr val="bg1"/>
                </a:solidFill>
              </a:rPr>
              <a:t>Subproject</a:t>
            </a:r>
            <a:r>
              <a:rPr lang="fr-FR" u="sng" dirty="0" smtClean="0">
                <a:solidFill>
                  <a:schemeClr val="bg1"/>
                </a:solidFill>
              </a:rPr>
              <a:t> </a:t>
            </a:r>
            <a:r>
              <a:rPr lang="fr-FR" u="sng" dirty="0" err="1" smtClean="0">
                <a:solidFill>
                  <a:schemeClr val="bg1"/>
                </a:solidFill>
              </a:rPr>
              <a:t>Geothermal</a:t>
            </a:r>
            <a:r>
              <a:rPr lang="fr-FR" u="sng" dirty="0" smtClean="0">
                <a:solidFill>
                  <a:schemeClr val="bg1"/>
                </a:solidFill>
              </a:rPr>
              <a:t> Village : </a:t>
            </a:r>
          </a:p>
          <a:p>
            <a:pPr marL="0" indent="0">
              <a:buNone/>
            </a:pPr>
            <a:r>
              <a:rPr lang="fr-FR" dirty="0" err="1" smtClean="0">
                <a:solidFill>
                  <a:schemeClr val="bg1"/>
                </a:solidFill>
              </a:rPr>
              <a:t>aiming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develop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geothermal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energy</a:t>
            </a:r>
            <a:r>
              <a:rPr lang="fr-FR" dirty="0" smtClean="0">
                <a:solidFill>
                  <a:schemeClr val="bg1"/>
                </a:solidFill>
              </a:rPr>
              <a:t> in off </a:t>
            </a:r>
            <a:r>
              <a:rPr lang="fr-FR" dirty="0" err="1" smtClean="0">
                <a:solidFill>
                  <a:schemeClr val="bg1"/>
                </a:solidFill>
              </a:rPr>
              <a:t>grid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regions</a:t>
            </a:r>
            <a:r>
              <a:rPr lang="fr-FR" dirty="0" smtClean="0">
                <a:solidFill>
                  <a:schemeClr val="bg1"/>
                </a:solidFill>
              </a:rPr>
              <a:t> of the East </a:t>
            </a:r>
            <a:r>
              <a:rPr lang="fr-FR" dirty="0" err="1" smtClean="0">
                <a:solidFill>
                  <a:schemeClr val="bg1"/>
                </a:solidFill>
              </a:rPr>
              <a:t>African</a:t>
            </a:r>
            <a:r>
              <a:rPr lang="fr-FR" dirty="0" smtClean="0">
                <a:solidFill>
                  <a:schemeClr val="bg1"/>
                </a:solidFill>
              </a:rPr>
              <a:t> Rift</a:t>
            </a:r>
          </a:p>
          <a:p>
            <a:r>
              <a:rPr lang="fr-FR" u="sng" dirty="0" err="1" smtClean="0">
                <a:solidFill>
                  <a:schemeClr val="bg1"/>
                </a:solidFill>
              </a:rPr>
              <a:t>Geophysical</a:t>
            </a:r>
            <a:r>
              <a:rPr lang="fr-FR" u="sng" dirty="0" smtClean="0">
                <a:solidFill>
                  <a:schemeClr val="bg1"/>
                </a:solidFill>
              </a:rPr>
              <a:t> </a:t>
            </a:r>
            <a:r>
              <a:rPr lang="fr-FR" u="sng" dirty="0" err="1" smtClean="0">
                <a:solidFill>
                  <a:schemeClr val="bg1"/>
                </a:solidFill>
              </a:rPr>
              <a:t>work</a:t>
            </a:r>
            <a:r>
              <a:rPr lang="fr-FR" u="sng" dirty="0" smtClean="0">
                <a:solidFill>
                  <a:schemeClr val="bg1"/>
                </a:solidFill>
              </a:rPr>
              <a:t> : </a:t>
            </a:r>
          </a:p>
          <a:p>
            <a:pPr marL="0" indent="0">
              <a:buNone/>
            </a:pPr>
            <a:r>
              <a:rPr lang="fr-FR" dirty="0" err="1" smtClean="0">
                <a:solidFill>
                  <a:schemeClr val="bg1"/>
                </a:solidFill>
              </a:rPr>
              <a:t>developing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electrical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resistivity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tomography</a:t>
            </a:r>
            <a:r>
              <a:rPr lang="fr-FR" dirty="0" smtClean="0">
                <a:solidFill>
                  <a:schemeClr val="bg1"/>
                </a:solidFill>
              </a:rPr>
              <a:t> (ERT) and IP </a:t>
            </a:r>
            <a:r>
              <a:rPr lang="fr-FR" dirty="0" err="1" smtClean="0">
                <a:solidFill>
                  <a:schemeClr val="bg1"/>
                </a:solidFill>
              </a:rPr>
              <a:t>methods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investigate</a:t>
            </a:r>
            <a:r>
              <a:rPr lang="fr-FR" dirty="0" smtClean="0">
                <a:solidFill>
                  <a:schemeClr val="bg1"/>
                </a:solidFill>
              </a:rPr>
              <a:t> circulation areas and structural </a:t>
            </a:r>
            <a:r>
              <a:rPr lang="fr-FR" dirty="0" err="1" smtClean="0">
                <a:solidFill>
                  <a:schemeClr val="bg1"/>
                </a:solidFill>
              </a:rPr>
              <a:t>controlling</a:t>
            </a:r>
            <a:r>
              <a:rPr lang="fr-FR" dirty="0" smtClean="0">
                <a:solidFill>
                  <a:schemeClr val="bg1"/>
                </a:solidFill>
              </a:rPr>
              <a:t> network of hydrothermal </a:t>
            </a:r>
            <a:r>
              <a:rPr lang="fr-FR" dirty="0" err="1" smtClean="0">
                <a:solidFill>
                  <a:schemeClr val="bg1"/>
                </a:solidFill>
              </a:rPr>
              <a:t>activity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u="sng" dirty="0" smtClean="0">
                <a:solidFill>
                  <a:schemeClr val="bg1"/>
                </a:solidFill>
              </a:rPr>
              <a:t>Main </a:t>
            </a:r>
            <a:r>
              <a:rPr lang="fr-FR" u="sng" dirty="0" err="1" smtClean="0">
                <a:solidFill>
                  <a:schemeClr val="bg1"/>
                </a:solidFill>
              </a:rPr>
              <a:t>survey</a:t>
            </a:r>
            <a:r>
              <a:rPr lang="fr-FR" u="sng" dirty="0" smtClean="0">
                <a:solidFill>
                  <a:schemeClr val="bg1"/>
                </a:solidFill>
              </a:rPr>
              <a:t> </a:t>
            </a:r>
            <a:r>
              <a:rPr lang="fr-FR" u="sng" dirty="0" err="1" smtClean="0">
                <a:solidFill>
                  <a:schemeClr val="bg1"/>
                </a:solidFill>
              </a:rPr>
              <a:t>parameters</a:t>
            </a:r>
            <a:r>
              <a:rPr lang="fr-FR" u="sng" dirty="0" smtClean="0">
                <a:solidFill>
                  <a:schemeClr val="bg1"/>
                </a:solidFill>
              </a:rPr>
              <a:t> </a:t>
            </a:r>
            <a:r>
              <a:rPr lang="fr-FR" u="sng" dirty="0" err="1" smtClean="0">
                <a:solidFill>
                  <a:schemeClr val="bg1"/>
                </a:solidFill>
              </a:rPr>
              <a:t>followed</a:t>
            </a:r>
            <a:r>
              <a:rPr lang="fr-FR" u="sng" dirty="0" smtClean="0">
                <a:solidFill>
                  <a:schemeClr val="bg1"/>
                </a:solidFill>
              </a:rPr>
              <a:t> : </a:t>
            </a:r>
          </a:p>
          <a:p>
            <a:pPr marL="0" indent="0">
              <a:buNone/>
            </a:pPr>
            <a:r>
              <a:rPr lang="fr-FR" dirty="0" err="1" smtClean="0">
                <a:solidFill>
                  <a:schemeClr val="bg1"/>
                </a:solidFill>
              </a:rPr>
              <a:t>electrical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resistivity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sediment</a:t>
            </a:r>
            <a:r>
              <a:rPr lang="fr-FR" dirty="0" smtClean="0">
                <a:solidFill>
                  <a:schemeClr val="bg1"/>
                </a:solidFill>
              </a:rPr>
              <a:t> vs </a:t>
            </a:r>
            <a:r>
              <a:rPr lang="fr-FR" dirty="0" err="1">
                <a:solidFill>
                  <a:schemeClr val="bg1"/>
                </a:solidFill>
              </a:rPr>
              <a:t>b</a:t>
            </a:r>
            <a:r>
              <a:rPr lang="fr-FR" dirty="0" err="1" smtClean="0">
                <a:solidFill>
                  <a:schemeClr val="bg1"/>
                </a:solidFill>
              </a:rPr>
              <a:t>asalt</a:t>
            </a:r>
            <a:r>
              <a:rPr lang="fr-FR" dirty="0" smtClean="0">
                <a:solidFill>
                  <a:schemeClr val="bg1"/>
                </a:solidFill>
              </a:rPr>
              <a:t>) and </a:t>
            </a:r>
            <a:r>
              <a:rPr lang="fr-FR" dirty="0" err="1" smtClean="0">
                <a:solidFill>
                  <a:schemeClr val="bg1"/>
                </a:solidFill>
              </a:rPr>
              <a:t>chargeability</a:t>
            </a:r>
            <a:r>
              <a:rPr lang="fr-FR" dirty="0" smtClean="0">
                <a:solidFill>
                  <a:schemeClr val="bg1"/>
                </a:solidFill>
              </a:rPr>
              <a:t> + </a:t>
            </a:r>
            <a:r>
              <a:rPr lang="fr-FR" dirty="0" err="1" smtClean="0">
                <a:solidFill>
                  <a:schemeClr val="bg1"/>
                </a:solidFill>
              </a:rPr>
              <a:t>normalized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chargeability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clay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alteration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processes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leading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higher</a:t>
            </a:r>
            <a:r>
              <a:rPr lang="fr-FR" dirty="0" smtClean="0">
                <a:solidFill>
                  <a:schemeClr val="bg1"/>
                </a:solidFill>
              </a:rPr>
              <a:t> cation exchange </a:t>
            </a:r>
            <a:r>
              <a:rPr lang="fr-FR" dirty="0" err="1" smtClean="0">
                <a:solidFill>
                  <a:schemeClr val="bg1"/>
                </a:solidFill>
              </a:rPr>
              <a:t>capacities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4000" b="1" dirty="0" err="1" smtClean="0">
                <a:solidFill>
                  <a:schemeClr val="bg1"/>
                </a:solidFill>
              </a:rPr>
              <a:t>Summary</a:t>
            </a:r>
            <a:endParaRPr lang="fr-FR" sz="4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I</a:t>
            </a:r>
            <a:r>
              <a:rPr lang="fr-FR" dirty="0">
                <a:solidFill>
                  <a:schemeClr val="bg1"/>
                </a:solidFill>
              </a:rPr>
              <a:t>) </a:t>
            </a:r>
            <a:r>
              <a:rPr lang="fr-FR" dirty="0" smtClean="0">
                <a:solidFill>
                  <a:schemeClr val="bg1"/>
                </a:solidFill>
              </a:rPr>
              <a:t>Survey </a:t>
            </a:r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II</a:t>
            </a:r>
            <a:r>
              <a:rPr lang="fr-FR" dirty="0">
                <a:solidFill>
                  <a:schemeClr val="bg1"/>
                </a:solidFill>
              </a:rPr>
              <a:t>) </a:t>
            </a:r>
            <a:r>
              <a:rPr lang="fr-FR" dirty="0" err="1">
                <a:solidFill>
                  <a:schemeClr val="bg1"/>
                </a:solidFill>
              </a:rPr>
              <a:t>Resistivity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chargeability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results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III) </a:t>
            </a:r>
            <a:r>
              <a:rPr lang="fr-FR" dirty="0" err="1">
                <a:solidFill>
                  <a:schemeClr val="bg1"/>
                </a:solidFill>
              </a:rPr>
              <a:t>Interpretation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integration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geophysical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geological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data, 3D </a:t>
            </a:r>
            <a:r>
              <a:rPr lang="fr-FR" dirty="0" err="1" smtClean="0">
                <a:solidFill>
                  <a:schemeClr val="bg1"/>
                </a:solidFill>
              </a:rPr>
              <a:t>modelling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7B255A24-DCAB-40EA-815E-A59FD91A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F42E544-1450-4C46-8891-E1902444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789" y="6337866"/>
            <a:ext cx="2743200" cy="365125"/>
          </a:xfrm>
        </p:spPr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2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xmlns="" id="{750F960E-5F89-44E9-8B18-4EC47842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D7AE397-2557-4109-A54F-4B2C9E2F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42"/>
          <a:stretch/>
        </p:blipFill>
        <p:spPr>
          <a:xfrm>
            <a:off x="7184075" y="3945332"/>
            <a:ext cx="4291914" cy="17775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7" b="21576"/>
          <a:stretch/>
        </p:blipFill>
        <p:spPr>
          <a:xfrm>
            <a:off x="7184075" y="110172"/>
            <a:ext cx="4291914" cy="2323071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6935430" y="5722861"/>
            <a:ext cx="4789204" cy="896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800" dirty="0" smtClean="0">
                <a:solidFill>
                  <a:schemeClr val="bg1"/>
                </a:solidFill>
              </a:rPr>
              <a:t>Figure 1 : LEAP-RE </a:t>
            </a:r>
            <a:r>
              <a:rPr lang="fr-FR" sz="1800" dirty="0" err="1" smtClean="0">
                <a:solidFill>
                  <a:schemeClr val="bg1"/>
                </a:solidFill>
              </a:rPr>
              <a:t>Africa</a:t>
            </a:r>
            <a:r>
              <a:rPr lang="fr-FR" sz="1800" dirty="0" smtClean="0">
                <a:solidFill>
                  <a:schemeClr val="bg1"/>
                </a:solidFill>
              </a:rPr>
              <a:t>-EU </a:t>
            </a:r>
            <a:r>
              <a:rPr lang="fr-FR" sz="1800" dirty="0" err="1" smtClean="0">
                <a:solidFill>
                  <a:schemeClr val="bg1"/>
                </a:solidFill>
              </a:rPr>
              <a:t>Partnership</a:t>
            </a:r>
            <a:r>
              <a:rPr lang="fr-FR" sz="1800" dirty="0" smtClean="0">
                <a:solidFill>
                  <a:schemeClr val="bg1"/>
                </a:solidFill>
              </a:rPr>
              <a:t> and the participants of the </a:t>
            </a:r>
            <a:r>
              <a:rPr lang="fr-FR" sz="1800" dirty="0" err="1" smtClean="0">
                <a:solidFill>
                  <a:schemeClr val="bg1"/>
                </a:solidFill>
              </a:rPr>
              <a:t>geothermal</a:t>
            </a:r>
            <a:r>
              <a:rPr lang="fr-FR" sz="1800" dirty="0" smtClean="0">
                <a:solidFill>
                  <a:schemeClr val="bg1"/>
                </a:solidFill>
              </a:rPr>
              <a:t> village </a:t>
            </a:r>
            <a:r>
              <a:rPr lang="fr-FR" sz="1800" dirty="0" err="1" smtClean="0">
                <a:solidFill>
                  <a:schemeClr val="bg1"/>
                </a:solidFill>
              </a:rPr>
              <a:t>subproject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D7AE397-2557-4109-A54F-4B2C9E2F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55"/>
          <a:stretch/>
        </p:blipFill>
        <p:spPr>
          <a:xfrm>
            <a:off x="7184075" y="2328011"/>
            <a:ext cx="4291914" cy="17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1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D2934E3-BDAF-4B4E-AF23-23364B9E6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014" y="1114060"/>
            <a:ext cx="6003714" cy="44085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672" y="18166"/>
            <a:ext cx="10515600" cy="1150555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I) Survey </a:t>
            </a:r>
            <a:r>
              <a:rPr lang="fr-FR" sz="2800" b="1" dirty="0" err="1" smtClean="0">
                <a:solidFill>
                  <a:schemeClr val="bg1"/>
                </a:solidFill>
              </a:rPr>
              <a:t>presentation</a:t>
            </a:r>
            <a:r>
              <a:rPr lang="fr-FR" sz="2800" b="1" dirty="0" smtClean="0">
                <a:solidFill>
                  <a:schemeClr val="bg1"/>
                </a:solidFill>
              </a:rPr>
              <a:t> :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041" y="5843360"/>
            <a:ext cx="11355918" cy="51542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fr-FR" dirty="0" smtClean="0">
                <a:solidFill>
                  <a:schemeClr val="bg1"/>
                </a:solidFill>
              </a:rPr>
              <a:t>Figure </a:t>
            </a:r>
            <a:r>
              <a:rPr lang="fr-FR" dirty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>
                <a:solidFill>
                  <a:schemeClr val="bg1"/>
                </a:solidFill>
              </a:rPr>
              <a:t>3</a:t>
            </a:r>
            <a:r>
              <a:rPr lang="fr-FR" dirty="0" smtClean="0">
                <a:solidFill>
                  <a:schemeClr val="bg1"/>
                </a:solidFill>
              </a:rPr>
              <a:t>, and 4 : East </a:t>
            </a:r>
            <a:r>
              <a:rPr lang="fr-FR" dirty="0" err="1" smtClean="0">
                <a:solidFill>
                  <a:schemeClr val="bg1"/>
                </a:solidFill>
              </a:rPr>
              <a:t>African</a:t>
            </a:r>
            <a:r>
              <a:rPr lang="fr-FR" dirty="0" smtClean="0">
                <a:solidFill>
                  <a:schemeClr val="bg1"/>
                </a:solidFill>
              </a:rPr>
              <a:t> Rift, Lake </a:t>
            </a:r>
            <a:r>
              <a:rPr lang="fr-FR" dirty="0" err="1" smtClean="0">
                <a:solidFill>
                  <a:schemeClr val="bg1"/>
                </a:solidFill>
              </a:rPr>
              <a:t>Abhé’s</a:t>
            </a:r>
            <a:r>
              <a:rPr lang="fr-FR" dirty="0" smtClean="0">
                <a:solidFill>
                  <a:schemeClr val="bg1"/>
                </a:solidFill>
              </a:rPr>
              <a:t> basin border, and </a:t>
            </a:r>
            <a:r>
              <a:rPr lang="fr-FR" dirty="0" err="1" smtClean="0">
                <a:solidFill>
                  <a:schemeClr val="bg1"/>
                </a:solidFill>
              </a:rPr>
              <a:t>photography</a:t>
            </a:r>
            <a:r>
              <a:rPr lang="fr-FR" dirty="0" smtClean="0">
                <a:solidFill>
                  <a:schemeClr val="bg1"/>
                </a:solidFill>
              </a:rPr>
              <a:t> of the hydrothermal </a:t>
            </a:r>
            <a:r>
              <a:rPr lang="fr-FR" dirty="0" err="1" smtClean="0">
                <a:solidFill>
                  <a:schemeClr val="bg1"/>
                </a:solidFill>
              </a:rPr>
              <a:t>chimneys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3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3696BC2-9F08-4800-A456-39FA4427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53" y="1114060"/>
            <a:ext cx="3756889" cy="44085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D7DC31F-FCC2-40AB-AC21-C91F232B6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r="16103"/>
          <a:stretch/>
        </p:blipFill>
        <p:spPr>
          <a:xfrm>
            <a:off x="7318484" y="1107130"/>
            <a:ext cx="4749873" cy="4408525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126752" y="1796640"/>
            <a:ext cx="560832" cy="5242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11" idx="0"/>
          </p:cNvCxnSpPr>
          <p:nvPr/>
        </p:nvCxnSpPr>
        <p:spPr>
          <a:xfrm flipV="1">
            <a:off x="2407168" y="1114060"/>
            <a:ext cx="1490574" cy="6825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4888992" y="1115568"/>
            <a:ext cx="1731264" cy="4395216"/>
          </a:xfrm>
          <a:custGeom>
            <a:avLst/>
            <a:gdLst>
              <a:gd name="connsiteX0" fmla="*/ 0 w 1731264"/>
              <a:gd name="connsiteY0" fmla="*/ 0 h 4395216"/>
              <a:gd name="connsiteX1" fmla="*/ 60960 w 1731264"/>
              <a:gd name="connsiteY1" fmla="*/ 36576 h 4395216"/>
              <a:gd name="connsiteX2" fmla="*/ 85344 w 1731264"/>
              <a:gd name="connsiteY2" fmla="*/ 42672 h 4395216"/>
              <a:gd name="connsiteX3" fmla="*/ 121920 w 1731264"/>
              <a:gd name="connsiteY3" fmla="*/ 67056 h 4395216"/>
              <a:gd name="connsiteX4" fmla="*/ 140208 w 1731264"/>
              <a:gd name="connsiteY4" fmla="*/ 79248 h 4395216"/>
              <a:gd name="connsiteX5" fmla="*/ 158496 w 1731264"/>
              <a:gd name="connsiteY5" fmla="*/ 97536 h 4395216"/>
              <a:gd name="connsiteX6" fmla="*/ 176784 w 1731264"/>
              <a:gd name="connsiteY6" fmla="*/ 103632 h 4395216"/>
              <a:gd name="connsiteX7" fmla="*/ 231648 w 1731264"/>
              <a:gd name="connsiteY7" fmla="*/ 134112 h 4395216"/>
              <a:gd name="connsiteX8" fmla="*/ 286512 w 1731264"/>
              <a:gd name="connsiteY8" fmla="*/ 158496 h 4395216"/>
              <a:gd name="connsiteX9" fmla="*/ 323088 w 1731264"/>
              <a:gd name="connsiteY9" fmla="*/ 182880 h 4395216"/>
              <a:gd name="connsiteX10" fmla="*/ 347472 w 1731264"/>
              <a:gd name="connsiteY10" fmla="*/ 188976 h 4395216"/>
              <a:gd name="connsiteX11" fmla="*/ 365760 w 1731264"/>
              <a:gd name="connsiteY11" fmla="*/ 201168 h 4395216"/>
              <a:gd name="connsiteX12" fmla="*/ 390144 w 1731264"/>
              <a:gd name="connsiteY12" fmla="*/ 207264 h 4395216"/>
              <a:gd name="connsiteX13" fmla="*/ 408432 w 1731264"/>
              <a:gd name="connsiteY13" fmla="*/ 213360 h 4395216"/>
              <a:gd name="connsiteX14" fmla="*/ 451104 w 1731264"/>
              <a:gd name="connsiteY14" fmla="*/ 225552 h 4395216"/>
              <a:gd name="connsiteX15" fmla="*/ 487680 w 1731264"/>
              <a:gd name="connsiteY15" fmla="*/ 249936 h 4395216"/>
              <a:gd name="connsiteX16" fmla="*/ 530352 w 1731264"/>
              <a:gd name="connsiteY16" fmla="*/ 268224 h 4395216"/>
              <a:gd name="connsiteX17" fmla="*/ 542544 w 1731264"/>
              <a:gd name="connsiteY17" fmla="*/ 286512 h 4395216"/>
              <a:gd name="connsiteX18" fmla="*/ 585216 w 1731264"/>
              <a:gd name="connsiteY18" fmla="*/ 304800 h 4395216"/>
              <a:gd name="connsiteX19" fmla="*/ 603504 w 1731264"/>
              <a:gd name="connsiteY19" fmla="*/ 323088 h 4395216"/>
              <a:gd name="connsiteX20" fmla="*/ 621792 w 1731264"/>
              <a:gd name="connsiteY20" fmla="*/ 329184 h 4395216"/>
              <a:gd name="connsiteX21" fmla="*/ 640080 w 1731264"/>
              <a:gd name="connsiteY21" fmla="*/ 341376 h 4395216"/>
              <a:gd name="connsiteX22" fmla="*/ 682752 w 1731264"/>
              <a:gd name="connsiteY22" fmla="*/ 365760 h 4395216"/>
              <a:gd name="connsiteX23" fmla="*/ 743712 w 1731264"/>
              <a:gd name="connsiteY23" fmla="*/ 384048 h 4395216"/>
              <a:gd name="connsiteX24" fmla="*/ 762000 w 1731264"/>
              <a:gd name="connsiteY24" fmla="*/ 390144 h 4395216"/>
              <a:gd name="connsiteX25" fmla="*/ 798576 w 1731264"/>
              <a:gd name="connsiteY25" fmla="*/ 420624 h 4395216"/>
              <a:gd name="connsiteX26" fmla="*/ 816864 w 1731264"/>
              <a:gd name="connsiteY26" fmla="*/ 426720 h 4395216"/>
              <a:gd name="connsiteX27" fmla="*/ 853440 w 1731264"/>
              <a:gd name="connsiteY27" fmla="*/ 451104 h 4395216"/>
              <a:gd name="connsiteX28" fmla="*/ 871728 w 1731264"/>
              <a:gd name="connsiteY28" fmla="*/ 457200 h 4395216"/>
              <a:gd name="connsiteX29" fmla="*/ 908304 w 1731264"/>
              <a:gd name="connsiteY29" fmla="*/ 481584 h 4395216"/>
              <a:gd name="connsiteX30" fmla="*/ 920496 w 1731264"/>
              <a:gd name="connsiteY30" fmla="*/ 499872 h 4395216"/>
              <a:gd name="connsiteX31" fmla="*/ 938784 w 1731264"/>
              <a:gd name="connsiteY31" fmla="*/ 512064 h 4395216"/>
              <a:gd name="connsiteX32" fmla="*/ 932688 w 1731264"/>
              <a:gd name="connsiteY32" fmla="*/ 548640 h 4395216"/>
              <a:gd name="connsiteX33" fmla="*/ 890016 w 1731264"/>
              <a:gd name="connsiteY33" fmla="*/ 536448 h 4395216"/>
              <a:gd name="connsiteX34" fmla="*/ 841248 w 1731264"/>
              <a:gd name="connsiteY34" fmla="*/ 524256 h 4395216"/>
              <a:gd name="connsiteX35" fmla="*/ 822960 w 1731264"/>
              <a:gd name="connsiteY35" fmla="*/ 505968 h 4395216"/>
              <a:gd name="connsiteX36" fmla="*/ 652272 w 1731264"/>
              <a:gd name="connsiteY36" fmla="*/ 512064 h 4395216"/>
              <a:gd name="connsiteX37" fmla="*/ 621792 w 1731264"/>
              <a:gd name="connsiteY37" fmla="*/ 518160 h 4395216"/>
              <a:gd name="connsiteX38" fmla="*/ 524256 w 1731264"/>
              <a:gd name="connsiteY38" fmla="*/ 524256 h 4395216"/>
              <a:gd name="connsiteX39" fmla="*/ 518160 w 1731264"/>
              <a:gd name="connsiteY39" fmla="*/ 560832 h 4395216"/>
              <a:gd name="connsiteX40" fmla="*/ 566928 w 1731264"/>
              <a:gd name="connsiteY40" fmla="*/ 573024 h 4395216"/>
              <a:gd name="connsiteX41" fmla="*/ 597408 w 1731264"/>
              <a:gd name="connsiteY41" fmla="*/ 579120 h 4395216"/>
              <a:gd name="connsiteX42" fmla="*/ 615696 w 1731264"/>
              <a:gd name="connsiteY42" fmla="*/ 585216 h 4395216"/>
              <a:gd name="connsiteX43" fmla="*/ 749808 w 1731264"/>
              <a:gd name="connsiteY43" fmla="*/ 591312 h 4395216"/>
              <a:gd name="connsiteX44" fmla="*/ 786384 w 1731264"/>
              <a:gd name="connsiteY44" fmla="*/ 627888 h 4395216"/>
              <a:gd name="connsiteX45" fmla="*/ 810768 w 1731264"/>
              <a:gd name="connsiteY45" fmla="*/ 664464 h 4395216"/>
              <a:gd name="connsiteX46" fmla="*/ 816864 w 1731264"/>
              <a:gd name="connsiteY46" fmla="*/ 682752 h 4395216"/>
              <a:gd name="connsiteX47" fmla="*/ 835152 w 1731264"/>
              <a:gd name="connsiteY47" fmla="*/ 701040 h 4395216"/>
              <a:gd name="connsiteX48" fmla="*/ 847344 w 1731264"/>
              <a:gd name="connsiteY48" fmla="*/ 719328 h 4395216"/>
              <a:gd name="connsiteX49" fmla="*/ 853440 w 1731264"/>
              <a:gd name="connsiteY49" fmla="*/ 737616 h 4395216"/>
              <a:gd name="connsiteX50" fmla="*/ 871728 w 1731264"/>
              <a:gd name="connsiteY50" fmla="*/ 749808 h 4395216"/>
              <a:gd name="connsiteX51" fmla="*/ 896112 w 1731264"/>
              <a:gd name="connsiteY51" fmla="*/ 792480 h 4395216"/>
              <a:gd name="connsiteX52" fmla="*/ 902208 w 1731264"/>
              <a:gd name="connsiteY52" fmla="*/ 810768 h 4395216"/>
              <a:gd name="connsiteX53" fmla="*/ 914400 w 1731264"/>
              <a:gd name="connsiteY53" fmla="*/ 853440 h 4395216"/>
              <a:gd name="connsiteX54" fmla="*/ 920496 w 1731264"/>
              <a:gd name="connsiteY54" fmla="*/ 975360 h 4395216"/>
              <a:gd name="connsiteX55" fmla="*/ 938784 w 1731264"/>
              <a:gd name="connsiteY55" fmla="*/ 981456 h 4395216"/>
              <a:gd name="connsiteX56" fmla="*/ 1036320 w 1731264"/>
              <a:gd name="connsiteY56" fmla="*/ 999744 h 4395216"/>
              <a:gd name="connsiteX57" fmla="*/ 1048512 w 1731264"/>
              <a:gd name="connsiteY57" fmla="*/ 1018032 h 4395216"/>
              <a:gd name="connsiteX58" fmla="*/ 1066800 w 1731264"/>
              <a:gd name="connsiteY58" fmla="*/ 1036320 h 4395216"/>
              <a:gd name="connsiteX59" fmla="*/ 1078992 w 1731264"/>
              <a:gd name="connsiteY59" fmla="*/ 1091184 h 4395216"/>
              <a:gd name="connsiteX60" fmla="*/ 1097280 w 1731264"/>
              <a:gd name="connsiteY60" fmla="*/ 1109472 h 4395216"/>
              <a:gd name="connsiteX61" fmla="*/ 1109472 w 1731264"/>
              <a:gd name="connsiteY61" fmla="*/ 1152144 h 4395216"/>
              <a:gd name="connsiteX62" fmla="*/ 1115568 w 1731264"/>
              <a:gd name="connsiteY62" fmla="*/ 1170432 h 4395216"/>
              <a:gd name="connsiteX63" fmla="*/ 1139952 w 1731264"/>
              <a:gd name="connsiteY63" fmla="*/ 1207008 h 4395216"/>
              <a:gd name="connsiteX64" fmla="*/ 1152144 w 1731264"/>
              <a:gd name="connsiteY64" fmla="*/ 1225296 h 4395216"/>
              <a:gd name="connsiteX65" fmla="*/ 1170432 w 1731264"/>
              <a:gd name="connsiteY65" fmla="*/ 1237488 h 4395216"/>
              <a:gd name="connsiteX66" fmla="*/ 1164336 w 1731264"/>
              <a:gd name="connsiteY66" fmla="*/ 1365504 h 4395216"/>
              <a:gd name="connsiteX67" fmla="*/ 1146048 w 1731264"/>
              <a:gd name="connsiteY67" fmla="*/ 1377696 h 4395216"/>
              <a:gd name="connsiteX68" fmla="*/ 1121664 w 1731264"/>
              <a:gd name="connsiteY68" fmla="*/ 1395984 h 4395216"/>
              <a:gd name="connsiteX69" fmla="*/ 1097280 w 1731264"/>
              <a:gd name="connsiteY69" fmla="*/ 1432560 h 4395216"/>
              <a:gd name="connsiteX70" fmla="*/ 1091184 w 1731264"/>
              <a:gd name="connsiteY70" fmla="*/ 1463040 h 4395216"/>
              <a:gd name="connsiteX71" fmla="*/ 1024128 w 1731264"/>
              <a:gd name="connsiteY71" fmla="*/ 1481328 h 4395216"/>
              <a:gd name="connsiteX72" fmla="*/ 1005840 w 1731264"/>
              <a:gd name="connsiteY72" fmla="*/ 1487424 h 4395216"/>
              <a:gd name="connsiteX73" fmla="*/ 944880 w 1731264"/>
              <a:gd name="connsiteY73" fmla="*/ 1499616 h 4395216"/>
              <a:gd name="connsiteX74" fmla="*/ 908304 w 1731264"/>
              <a:gd name="connsiteY74" fmla="*/ 1524000 h 4395216"/>
              <a:gd name="connsiteX75" fmla="*/ 871728 w 1731264"/>
              <a:gd name="connsiteY75" fmla="*/ 1536192 h 4395216"/>
              <a:gd name="connsiteX76" fmla="*/ 841248 w 1731264"/>
              <a:gd name="connsiteY76" fmla="*/ 1572768 h 4395216"/>
              <a:gd name="connsiteX77" fmla="*/ 810768 w 1731264"/>
              <a:gd name="connsiteY77" fmla="*/ 1621536 h 4395216"/>
              <a:gd name="connsiteX78" fmla="*/ 804672 w 1731264"/>
              <a:gd name="connsiteY78" fmla="*/ 1639824 h 4395216"/>
              <a:gd name="connsiteX79" fmla="*/ 786384 w 1731264"/>
              <a:gd name="connsiteY79" fmla="*/ 1658112 h 4395216"/>
              <a:gd name="connsiteX80" fmla="*/ 780288 w 1731264"/>
              <a:gd name="connsiteY80" fmla="*/ 1688592 h 4395216"/>
              <a:gd name="connsiteX81" fmla="*/ 774192 w 1731264"/>
              <a:gd name="connsiteY81" fmla="*/ 1712976 h 4395216"/>
              <a:gd name="connsiteX82" fmla="*/ 768096 w 1731264"/>
              <a:gd name="connsiteY82" fmla="*/ 1731264 h 4395216"/>
              <a:gd name="connsiteX83" fmla="*/ 755904 w 1731264"/>
              <a:gd name="connsiteY83" fmla="*/ 1786128 h 4395216"/>
              <a:gd name="connsiteX84" fmla="*/ 768096 w 1731264"/>
              <a:gd name="connsiteY84" fmla="*/ 1895856 h 4395216"/>
              <a:gd name="connsiteX85" fmla="*/ 780288 w 1731264"/>
              <a:gd name="connsiteY85" fmla="*/ 1914144 h 4395216"/>
              <a:gd name="connsiteX86" fmla="*/ 798576 w 1731264"/>
              <a:gd name="connsiteY86" fmla="*/ 1938528 h 4395216"/>
              <a:gd name="connsiteX87" fmla="*/ 816864 w 1731264"/>
              <a:gd name="connsiteY87" fmla="*/ 1944624 h 4395216"/>
              <a:gd name="connsiteX88" fmla="*/ 835152 w 1731264"/>
              <a:gd name="connsiteY88" fmla="*/ 1956816 h 4395216"/>
              <a:gd name="connsiteX89" fmla="*/ 883920 w 1731264"/>
              <a:gd name="connsiteY89" fmla="*/ 1969008 h 4395216"/>
              <a:gd name="connsiteX90" fmla="*/ 902208 w 1731264"/>
              <a:gd name="connsiteY90" fmla="*/ 1987296 h 4395216"/>
              <a:gd name="connsiteX91" fmla="*/ 999744 w 1731264"/>
              <a:gd name="connsiteY91" fmla="*/ 2005584 h 4395216"/>
              <a:gd name="connsiteX92" fmla="*/ 1005840 w 1731264"/>
              <a:gd name="connsiteY92" fmla="*/ 2048256 h 4395216"/>
              <a:gd name="connsiteX93" fmla="*/ 1036320 w 1731264"/>
              <a:gd name="connsiteY93" fmla="*/ 2084832 h 4395216"/>
              <a:gd name="connsiteX94" fmla="*/ 1066800 w 1731264"/>
              <a:gd name="connsiteY94" fmla="*/ 2133600 h 4395216"/>
              <a:gd name="connsiteX95" fmla="*/ 1078992 w 1731264"/>
              <a:gd name="connsiteY95" fmla="*/ 2151888 h 4395216"/>
              <a:gd name="connsiteX96" fmla="*/ 1121664 w 1731264"/>
              <a:gd name="connsiteY96" fmla="*/ 2200656 h 4395216"/>
              <a:gd name="connsiteX97" fmla="*/ 1152144 w 1731264"/>
              <a:gd name="connsiteY97" fmla="*/ 2249424 h 4395216"/>
              <a:gd name="connsiteX98" fmla="*/ 1164336 w 1731264"/>
              <a:gd name="connsiteY98" fmla="*/ 2286000 h 4395216"/>
              <a:gd name="connsiteX99" fmla="*/ 1170432 w 1731264"/>
              <a:gd name="connsiteY99" fmla="*/ 2304288 h 4395216"/>
              <a:gd name="connsiteX100" fmla="*/ 1164336 w 1731264"/>
              <a:gd name="connsiteY100" fmla="*/ 2353056 h 4395216"/>
              <a:gd name="connsiteX101" fmla="*/ 1097280 w 1731264"/>
              <a:gd name="connsiteY101" fmla="*/ 2359152 h 4395216"/>
              <a:gd name="connsiteX102" fmla="*/ 1072896 w 1731264"/>
              <a:gd name="connsiteY102" fmla="*/ 2346960 h 4395216"/>
              <a:gd name="connsiteX103" fmla="*/ 975360 w 1731264"/>
              <a:gd name="connsiteY103" fmla="*/ 2334768 h 4395216"/>
              <a:gd name="connsiteX104" fmla="*/ 755904 w 1731264"/>
              <a:gd name="connsiteY104" fmla="*/ 2340864 h 4395216"/>
              <a:gd name="connsiteX105" fmla="*/ 737616 w 1731264"/>
              <a:gd name="connsiteY105" fmla="*/ 2346960 h 4395216"/>
              <a:gd name="connsiteX106" fmla="*/ 719328 w 1731264"/>
              <a:gd name="connsiteY106" fmla="*/ 2359152 h 4395216"/>
              <a:gd name="connsiteX107" fmla="*/ 713232 w 1731264"/>
              <a:gd name="connsiteY107" fmla="*/ 2377440 h 4395216"/>
              <a:gd name="connsiteX108" fmla="*/ 676656 w 1731264"/>
              <a:gd name="connsiteY108" fmla="*/ 2414016 h 4395216"/>
              <a:gd name="connsiteX109" fmla="*/ 713232 w 1731264"/>
              <a:gd name="connsiteY109" fmla="*/ 2456688 h 4395216"/>
              <a:gd name="connsiteX110" fmla="*/ 749808 w 1731264"/>
              <a:gd name="connsiteY110" fmla="*/ 2487168 h 4395216"/>
              <a:gd name="connsiteX111" fmla="*/ 768096 w 1731264"/>
              <a:gd name="connsiteY111" fmla="*/ 2578608 h 4395216"/>
              <a:gd name="connsiteX112" fmla="*/ 1030224 w 1731264"/>
              <a:gd name="connsiteY112" fmla="*/ 2627376 h 4395216"/>
              <a:gd name="connsiteX113" fmla="*/ 1085088 w 1731264"/>
              <a:gd name="connsiteY113" fmla="*/ 2639568 h 4395216"/>
              <a:gd name="connsiteX114" fmla="*/ 1133856 w 1731264"/>
              <a:gd name="connsiteY114" fmla="*/ 2651760 h 4395216"/>
              <a:gd name="connsiteX115" fmla="*/ 1170432 w 1731264"/>
              <a:gd name="connsiteY115" fmla="*/ 2676144 h 4395216"/>
              <a:gd name="connsiteX116" fmla="*/ 1207008 w 1731264"/>
              <a:gd name="connsiteY116" fmla="*/ 2682240 h 4395216"/>
              <a:gd name="connsiteX117" fmla="*/ 1231392 w 1731264"/>
              <a:gd name="connsiteY117" fmla="*/ 2688336 h 4395216"/>
              <a:gd name="connsiteX118" fmla="*/ 1383792 w 1731264"/>
              <a:gd name="connsiteY118" fmla="*/ 2700528 h 4395216"/>
              <a:gd name="connsiteX119" fmla="*/ 1426464 w 1731264"/>
              <a:gd name="connsiteY119" fmla="*/ 2712720 h 4395216"/>
              <a:gd name="connsiteX120" fmla="*/ 1487424 w 1731264"/>
              <a:gd name="connsiteY120" fmla="*/ 2724912 h 4395216"/>
              <a:gd name="connsiteX121" fmla="*/ 1505712 w 1731264"/>
              <a:gd name="connsiteY121" fmla="*/ 2737104 h 4395216"/>
              <a:gd name="connsiteX122" fmla="*/ 1505712 w 1731264"/>
              <a:gd name="connsiteY122" fmla="*/ 2749296 h 4395216"/>
              <a:gd name="connsiteX123" fmla="*/ 1298448 w 1731264"/>
              <a:gd name="connsiteY123" fmla="*/ 2737104 h 4395216"/>
              <a:gd name="connsiteX124" fmla="*/ 1237488 w 1731264"/>
              <a:gd name="connsiteY124" fmla="*/ 2724912 h 4395216"/>
              <a:gd name="connsiteX125" fmla="*/ 1249680 w 1731264"/>
              <a:gd name="connsiteY125" fmla="*/ 2767584 h 4395216"/>
              <a:gd name="connsiteX126" fmla="*/ 1267968 w 1731264"/>
              <a:gd name="connsiteY126" fmla="*/ 2785872 h 4395216"/>
              <a:gd name="connsiteX127" fmla="*/ 1347216 w 1731264"/>
              <a:gd name="connsiteY127" fmla="*/ 2816352 h 4395216"/>
              <a:gd name="connsiteX128" fmla="*/ 1414272 w 1731264"/>
              <a:gd name="connsiteY128" fmla="*/ 2834640 h 4395216"/>
              <a:gd name="connsiteX129" fmla="*/ 1469136 w 1731264"/>
              <a:gd name="connsiteY129" fmla="*/ 2852928 h 4395216"/>
              <a:gd name="connsiteX130" fmla="*/ 1487424 w 1731264"/>
              <a:gd name="connsiteY130" fmla="*/ 2859024 h 4395216"/>
              <a:gd name="connsiteX131" fmla="*/ 1517904 w 1731264"/>
              <a:gd name="connsiteY131" fmla="*/ 2883408 h 4395216"/>
              <a:gd name="connsiteX132" fmla="*/ 1578864 w 1731264"/>
              <a:gd name="connsiteY132" fmla="*/ 2938272 h 4395216"/>
              <a:gd name="connsiteX133" fmla="*/ 1572768 w 1731264"/>
              <a:gd name="connsiteY133" fmla="*/ 3005328 h 4395216"/>
              <a:gd name="connsiteX134" fmla="*/ 1182624 w 1731264"/>
              <a:gd name="connsiteY134" fmla="*/ 3017520 h 4395216"/>
              <a:gd name="connsiteX135" fmla="*/ 1237488 w 1731264"/>
              <a:gd name="connsiteY135" fmla="*/ 3035808 h 4395216"/>
              <a:gd name="connsiteX136" fmla="*/ 1310640 w 1731264"/>
              <a:gd name="connsiteY136" fmla="*/ 3054096 h 4395216"/>
              <a:gd name="connsiteX137" fmla="*/ 1335024 w 1731264"/>
              <a:gd name="connsiteY137" fmla="*/ 3060192 h 4395216"/>
              <a:gd name="connsiteX138" fmla="*/ 1347216 w 1731264"/>
              <a:gd name="connsiteY138" fmla="*/ 3078480 h 4395216"/>
              <a:gd name="connsiteX139" fmla="*/ 1383792 w 1731264"/>
              <a:gd name="connsiteY139" fmla="*/ 3102864 h 4395216"/>
              <a:gd name="connsiteX140" fmla="*/ 1438656 w 1731264"/>
              <a:gd name="connsiteY140" fmla="*/ 3121152 h 4395216"/>
              <a:gd name="connsiteX141" fmla="*/ 1456944 w 1731264"/>
              <a:gd name="connsiteY141" fmla="*/ 3127248 h 4395216"/>
              <a:gd name="connsiteX142" fmla="*/ 1493520 w 1731264"/>
              <a:gd name="connsiteY142" fmla="*/ 3145536 h 4395216"/>
              <a:gd name="connsiteX143" fmla="*/ 1511808 w 1731264"/>
              <a:gd name="connsiteY143" fmla="*/ 3169920 h 4395216"/>
              <a:gd name="connsiteX144" fmla="*/ 1524000 w 1731264"/>
              <a:gd name="connsiteY144" fmla="*/ 3188208 h 4395216"/>
              <a:gd name="connsiteX145" fmla="*/ 1560576 w 1731264"/>
              <a:gd name="connsiteY145" fmla="*/ 3212592 h 4395216"/>
              <a:gd name="connsiteX146" fmla="*/ 1578864 w 1731264"/>
              <a:gd name="connsiteY146" fmla="*/ 3224784 h 4395216"/>
              <a:gd name="connsiteX147" fmla="*/ 1591056 w 1731264"/>
              <a:gd name="connsiteY147" fmla="*/ 3243072 h 4395216"/>
              <a:gd name="connsiteX148" fmla="*/ 1609344 w 1731264"/>
              <a:gd name="connsiteY148" fmla="*/ 3249168 h 4395216"/>
              <a:gd name="connsiteX149" fmla="*/ 1597152 w 1731264"/>
              <a:gd name="connsiteY149" fmla="*/ 3267456 h 4395216"/>
              <a:gd name="connsiteX150" fmla="*/ 1560576 w 1731264"/>
              <a:gd name="connsiteY150" fmla="*/ 3279648 h 4395216"/>
              <a:gd name="connsiteX151" fmla="*/ 1530096 w 1731264"/>
              <a:gd name="connsiteY151" fmla="*/ 3285744 h 4395216"/>
              <a:gd name="connsiteX152" fmla="*/ 1493520 w 1731264"/>
              <a:gd name="connsiteY152" fmla="*/ 3291840 h 4395216"/>
              <a:gd name="connsiteX153" fmla="*/ 1469136 w 1731264"/>
              <a:gd name="connsiteY153" fmla="*/ 3297936 h 4395216"/>
              <a:gd name="connsiteX154" fmla="*/ 1316736 w 1731264"/>
              <a:gd name="connsiteY154" fmla="*/ 3291840 h 4395216"/>
              <a:gd name="connsiteX155" fmla="*/ 1298448 w 1731264"/>
              <a:gd name="connsiteY155" fmla="*/ 3285744 h 4395216"/>
              <a:gd name="connsiteX156" fmla="*/ 1200912 w 1731264"/>
              <a:gd name="connsiteY156" fmla="*/ 3279648 h 4395216"/>
              <a:gd name="connsiteX157" fmla="*/ 1176528 w 1731264"/>
              <a:gd name="connsiteY157" fmla="*/ 3273552 h 4395216"/>
              <a:gd name="connsiteX158" fmla="*/ 1158240 w 1731264"/>
              <a:gd name="connsiteY158" fmla="*/ 3261360 h 4395216"/>
              <a:gd name="connsiteX159" fmla="*/ 1085088 w 1731264"/>
              <a:gd name="connsiteY159" fmla="*/ 3243072 h 4395216"/>
              <a:gd name="connsiteX160" fmla="*/ 1066800 w 1731264"/>
              <a:gd name="connsiteY160" fmla="*/ 3236976 h 4395216"/>
              <a:gd name="connsiteX161" fmla="*/ 993648 w 1731264"/>
              <a:gd name="connsiteY161" fmla="*/ 3230880 h 4395216"/>
              <a:gd name="connsiteX162" fmla="*/ 908304 w 1731264"/>
              <a:gd name="connsiteY162" fmla="*/ 3218688 h 4395216"/>
              <a:gd name="connsiteX163" fmla="*/ 822960 w 1731264"/>
              <a:gd name="connsiteY163" fmla="*/ 3230880 h 4395216"/>
              <a:gd name="connsiteX164" fmla="*/ 816864 w 1731264"/>
              <a:gd name="connsiteY164" fmla="*/ 3249168 h 4395216"/>
              <a:gd name="connsiteX165" fmla="*/ 804672 w 1731264"/>
              <a:gd name="connsiteY165" fmla="*/ 3291840 h 4395216"/>
              <a:gd name="connsiteX166" fmla="*/ 786384 w 1731264"/>
              <a:gd name="connsiteY166" fmla="*/ 3328416 h 4395216"/>
              <a:gd name="connsiteX167" fmla="*/ 792480 w 1731264"/>
              <a:gd name="connsiteY167" fmla="*/ 3401568 h 4395216"/>
              <a:gd name="connsiteX168" fmla="*/ 810768 w 1731264"/>
              <a:gd name="connsiteY168" fmla="*/ 3419856 h 4395216"/>
              <a:gd name="connsiteX169" fmla="*/ 847344 w 1731264"/>
              <a:gd name="connsiteY169" fmla="*/ 3456432 h 4395216"/>
              <a:gd name="connsiteX170" fmla="*/ 883920 w 1731264"/>
              <a:gd name="connsiteY170" fmla="*/ 3480816 h 4395216"/>
              <a:gd name="connsiteX171" fmla="*/ 969264 w 1731264"/>
              <a:gd name="connsiteY171" fmla="*/ 3493008 h 4395216"/>
              <a:gd name="connsiteX172" fmla="*/ 987552 w 1731264"/>
              <a:gd name="connsiteY172" fmla="*/ 3499104 h 4395216"/>
              <a:gd name="connsiteX173" fmla="*/ 1042416 w 1731264"/>
              <a:gd name="connsiteY173" fmla="*/ 3505200 h 4395216"/>
              <a:gd name="connsiteX174" fmla="*/ 1097280 w 1731264"/>
              <a:gd name="connsiteY174" fmla="*/ 3535680 h 4395216"/>
              <a:gd name="connsiteX175" fmla="*/ 1115568 w 1731264"/>
              <a:gd name="connsiteY175" fmla="*/ 3547872 h 4395216"/>
              <a:gd name="connsiteX176" fmla="*/ 1152144 w 1731264"/>
              <a:gd name="connsiteY176" fmla="*/ 3560064 h 4395216"/>
              <a:gd name="connsiteX177" fmla="*/ 1170432 w 1731264"/>
              <a:gd name="connsiteY177" fmla="*/ 3572256 h 4395216"/>
              <a:gd name="connsiteX178" fmla="*/ 1200912 w 1731264"/>
              <a:gd name="connsiteY178" fmla="*/ 3578352 h 4395216"/>
              <a:gd name="connsiteX179" fmla="*/ 1219200 w 1731264"/>
              <a:gd name="connsiteY179" fmla="*/ 3590544 h 4395216"/>
              <a:gd name="connsiteX180" fmla="*/ 1255776 w 1731264"/>
              <a:gd name="connsiteY180" fmla="*/ 3608832 h 4395216"/>
              <a:gd name="connsiteX181" fmla="*/ 1274064 w 1731264"/>
              <a:gd name="connsiteY181" fmla="*/ 3627120 h 4395216"/>
              <a:gd name="connsiteX182" fmla="*/ 1310640 w 1731264"/>
              <a:gd name="connsiteY182" fmla="*/ 3639312 h 4395216"/>
              <a:gd name="connsiteX183" fmla="*/ 1347216 w 1731264"/>
              <a:gd name="connsiteY183" fmla="*/ 3663696 h 4395216"/>
              <a:gd name="connsiteX184" fmla="*/ 1365504 w 1731264"/>
              <a:gd name="connsiteY184" fmla="*/ 3669792 h 4395216"/>
              <a:gd name="connsiteX185" fmla="*/ 1402080 w 1731264"/>
              <a:gd name="connsiteY185" fmla="*/ 3694176 h 4395216"/>
              <a:gd name="connsiteX186" fmla="*/ 1420368 w 1731264"/>
              <a:gd name="connsiteY186" fmla="*/ 3706368 h 4395216"/>
              <a:gd name="connsiteX187" fmla="*/ 1438656 w 1731264"/>
              <a:gd name="connsiteY187" fmla="*/ 3712464 h 4395216"/>
              <a:gd name="connsiteX188" fmla="*/ 1469136 w 1731264"/>
              <a:gd name="connsiteY188" fmla="*/ 3736848 h 4395216"/>
              <a:gd name="connsiteX189" fmla="*/ 1481328 w 1731264"/>
              <a:gd name="connsiteY189" fmla="*/ 3755136 h 4395216"/>
              <a:gd name="connsiteX190" fmla="*/ 1499616 w 1731264"/>
              <a:gd name="connsiteY190" fmla="*/ 3761232 h 4395216"/>
              <a:gd name="connsiteX191" fmla="*/ 1542288 w 1731264"/>
              <a:gd name="connsiteY191" fmla="*/ 3779520 h 4395216"/>
              <a:gd name="connsiteX192" fmla="*/ 1560576 w 1731264"/>
              <a:gd name="connsiteY192" fmla="*/ 3797808 h 4395216"/>
              <a:gd name="connsiteX193" fmla="*/ 1597152 w 1731264"/>
              <a:gd name="connsiteY193" fmla="*/ 3803904 h 4395216"/>
              <a:gd name="connsiteX194" fmla="*/ 1627632 w 1731264"/>
              <a:gd name="connsiteY194" fmla="*/ 3810000 h 4395216"/>
              <a:gd name="connsiteX195" fmla="*/ 1670304 w 1731264"/>
              <a:gd name="connsiteY195" fmla="*/ 3822192 h 4395216"/>
              <a:gd name="connsiteX196" fmla="*/ 1712976 w 1731264"/>
              <a:gd name="connsiteY196" fmla="*/ 3834384 h 4395216"/>
              <a:gd name="connsiteX197" fmla="*/ 1731264 w 1731264"/>
              <a:gd name="connsiteY197" fmla="*/ 3846576 h 4395216"/>
              <a:gd name="connsiteX198" fmla="*/ 1054608 w 1731264"/>
              <a:gd name="connsiteY198" fmla="*/ 3858768 h 4395216"/>
              <a:gd name="connsiteX199" fmla="*/ 981456 w 1731264"/>
              <a:gd name="connsiteY199" fmla="*/ 3852672 h 4395216"/>
              <a:gd name="connsiteX200" fmla="*/ 847344 w 1731264"/>
              <a:gd name="connsiteY200" fmla="*/ 3858768 h 4395216"/>
              <a:gd name="connsiteX201" fmla="*/ 804672 w 1731264"/>
              <a:gd name="connsiteY201" fmla="*/ 3877056 h 4395216"/>
              <a:gd name="connsiteX202" fmla="*/ 725424 w 1731264"/>
              <a:gd name="connsiteY202" fmla="*/ 3889248 h 4395216"/>
              <a:gd name="connsiteX203" fmla="*/ 670560 w 1731264"/>
              <a:gd name="connsiteY203" fmla="*/ 3913632 h 4395216"/>
              <a:gd name="connsiteX204" fmla="*/ 658368 w 1731264"/>
              <a:gd name="connsiteY204" fmla="*/ 3931920 h 4395216"/>
              <a:gd name="connsiteX205" fmla="*/ 640080 w 1731264"/>
              <a:gd name="connsiteY205" fmla="*/ 3938016 h 4395216"/>
              <a:gd name="connsiteX206" fmla="*/ 615696 w 1731264"/>
              <a:gd name="connsiteY206" fmla="*/ 3956304 h 4395216"/>
              <a:gd name="connsiteX207" fmla="*/ 597408 w 1731264"/>
              <a:gd name="connsiteY207" fmla="*/ 3962400 h 4395216"/>
              <a:gd name="connsiteX208" fmla="*/ 585216 w 1731264"/>
              <a:gd name="connsiteY208" fmla="*/ 3980688 h 4395216"/>
              <a:gd name="connsiteX209" fmla="*/ 566928 w 1731264"/>
              <a:gd name="connsiteY209" fmla="*/ 3992880 h 4395216"/>
              <a:gd name="connsiteX210" fmla="*/ 573024 w 1731264"/>
              <a:gd name="connsiteY210" fmla="*/ 4035552 h 4395216"/>
              <a:gd name="connsiteX211" fmla="*/ 585216 w 1731264"/>
              <a:gd name="connsiteY211" fmla="*/ 4053840 h 4395216"/>
              <a:gd name="connsiteX212" fmla="*/ 603504 w 1731264"/>
              <a:gd name="connsiteY212" fmla="*/ 4066032 h 4395216"/>
              <a:gd name="connsiteX213" fmla="*/ 682752 w 1731264"/>
              <a:gd name="connsiteY213" fmla="*/ 4078224 h 4395216"/>
              <a:gd name="connsiteX214" fmla="*/ 719328 w 1731264"/>
              <a:gd name="connsiteY214" fmla="*/ 4096512 h 4395216"/>
              <a:gd name="connsiteX215" fmla="*/ 737616 w 1731264"/>
              <a:gd name="connsiteY215" fmla="*/ 4108704 h 4395216"/>
              <a:gd name="connsiteX216" fmla="*/ 774192 w 1731264"/>
              <a:gd name="connsiteY216" fmla="*/ 4114800 h 4395216"/>
              <a:gd name="connsiteX217" fmla="*/ 798576 w 1731264"/>
              <a:gd name="connsiteY217" fmla="*/ 4120896 h 4395216"/>
              <a:gd name="connsiteX218" fmla="*/ 816864 w 1731264"/>
              <a:gd name="connsiteY218" fmla="*/ 4133088 h 4395216"/>
              <a:gd name="connsiteX219" fmla="*/ 835152 w 1731264"/>
              <a:gd name="connsiteY219" fmla="*/ 4139184 h 4395216"/>
              <a:gd name="connsiteX220" fmla="*/ 871728 w 1731264"/>
              <a:gd name="connsiteY220" fmla="*/ 4163568 h 4395216"/>
              <a:gd name="connsiteX221" fmla="*/ 890016 w 1731264"/>
              <a:gd name="connsiteY221" fmla="*/ 4169664 h 4395216"/>
              <a:gd name="connsiteX222" fmla="*/ 944880 w 1731264"/>
              <a:gd name="connsiteY222" fmla="*/ 4206240 h 4395216"/>
              <a:gd name="connsiteX223" fmla="*/ 963168 w 1731264"/>
              <a:gd name="connsiteY223" fmla="*/ 4218432 h 4395216"/>
              <a:gd name="connsiteX224" fmla="*/ 1011936 w 1731264"/>
              <a:gd name="connsiteY224" fmla="*/ 4224528 h 4395216"/>
              <a:gd name="connsiteX225" fmla="*/ 1030224 w 1731264"/>
              <a:gd name="connsiteY225" fmla="*/ 4230624 h 4395216"/>
              <a:gd name="connsiteX226" fmla="*/ 1060704 w 1731264"/>
              <a:gd name="connsiteY226" fmla="*/ 4236720 h 4395216"/>
              <a:gd name="connsiteX227" fmla="*/ 1078992 w 1731264"/>
              <a:gd name="connsiteY227" fmla="*/ 4255008 h 4395216"/>
              <a:gd name="connsiteX228" fmla="*/ 1115568 w 1731264"/>
              <a:gd name="connsiteY228" fmla="*/ 4273296 h 4395216"/>
              <a:gd name="connsiteX229" fmla="*/ 1152144 w 1731264"/>
              <a:gd name="connsiteY229" fmla="*/ 4309872 h 4395216"/>
              <a:gd name="connsiteX230" fmla="*/ 1176528 w 1731264"/>
              <a:gd name="connsiteY230" fmla="*/ 4346448 h 4395216"/>
              <a:gd name="connsiteX231" fmla="*/ 1182624 w 1731264"/>
              <a:gd name="connsiteY231" fmla="*/ 4364736 h 4395216"/>
              <a:gd name="connsiteX232" fmla="*/ 1200912 w 1731264"/>
              <a:gd name="connsiteY232" fmla="*/ 4383024 h 4395216"/>
              <a:gd name="connsiteX233" fmla="*/ 1243584 w 1731264"/>
              <a:gd name="connsiteY233" fmla="*/ 4395216 h 4395216"/>
              <a:gd name="connsiteX234" fmla="*/ 1286256 w 1731264"/>
              <a:gd name="connsiteY234" fmla="*/ 4389120 h 43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1731264" h="4395216">
                <a:moveTo>
                  <a:pt x="0" y="0"/>
                </a:moveTo>
                <a:cubicBezTo>
                  <a:pt x="18230" y="12153"/>
                  <a:pt x="39537" y="28542"/>
                  <a:pt x="60960" y="36576"/>
                </a:cubicBezTo>
                <a:cubicBezTo>
                  <a:pt x="68805" y="39518"/>
                  <a:pt x="77216" y="40640"/>
                  <a:pt x="85344" y="42672"/>
                </a:cubicBezTo>
                <a:lnTo>
                  <a:pt x="121920" y="67056"/>
                </a:lnTo>
                <a:cubicBezTo>
                  <a:pt x="128016" y="71120"/>
                  <a:pt x="135027" y="74067"/>
                  <a:pt x="140208" y="79248"/>
                </a:cubicBezTo>
                <a:cubicBezTo>
                  <a:pt x="146304" y="85344"/>
                  <a:pt x="151323" y="92754"/>
                  <a:pt x="158496" y="97536"/>
                </a:cubicBezTo>
                <a:cubicBezTo>
                  <a:pt x="163843" y="101100"/>
                  <a:pt x="171167" y="100511"/>
                  <a:pt x="176784" y="103632"/>
                </a:cubicBezTo>
                <a:cubicBezTo>
                  <a:pt x="239668" y="138567"/>
                  <a:pt x="190267" y="120318"/>
                  <a:pt x="231648" y="134112"/>
                </a:cubicBezTo>
                <a:cubicBezTo>
                  <a:pt x="272151" y="174615"/>
                  <a:pt x="222112" y="131663"/>
                  <a:pt x="286512" y="158496"/>
                </a:cubicBezTo>
                <a:cubicBezTo>
                  <a:pt x="300038" y="164132"/>
                  <a:pt x="308873" y="179326"/>
                  <a:pt x="323088" y="182880"/>
                </a:cubicBezTo>
                <a:lnTo>
                  <a:pt x="347472" y="188976"/>
                </a:lnTo>
                <a:cubicBezTo>
                  <a:pt x="353568" y="193040"/>
                  <a:pt x="359026" y="198282"/>
                  <a:pt x="365760" y="201168"/>
                </a:cubicBezTo>
                <a:cubicBezTo>
                  <a:pt x="373461" y="204468"/>
                  <a:pt x="382088" y="204962"/>
                  <a:pt x="390144" y="207264"/>
                </a:cubicBezTo>
                <a:cubicBezTo>
                  <a:pt x="396323" y="209029"/>
                  <a:pt x="402253" y="211595"/>
                  <a:pt x="408432" y="213360"/>
                </a:cubicBezTo>
                <a:cubicBezTo>
                  <a:pt x="414931" y="215217"/>
                  <a:pt x="443366" y="221253"/>
                  <a:pt x="451104" y="225552"/>
                </a:cubicBezTo>
                <a:cubicBezTo>
                  <a:pt x="463913" y="232668"/>
                  <a:pt x="474574" y="243383"/>
                  <a:pt x="487680" y="249936"/>
                </a:cubicBezTo>
                <a:cubicBezTo>
                  <a:pt x="517811" y="265002"/>
                  <a:pt x="503443" y="259254"/>
                  <a:pt x="530352" y="268224"/>
                </a:cubicBezTo>
                <a:cubicBezTo>
                  <a:pt x="534416" y="274320"/>
                  <a:pt x="536448" y="282448"/>
                  <a:pt x="542544" y="286512"/>
                </a:cubicBezTo>
                <a:cubicBezTo>
                  <a:pt x="623880" y="340736"/>
                  <a:pt x="516369" y="247428"/>
                  <a:pt x="585216" y="304800"/>
                </a:cubicBezTo>
                <a:cubicBezTo>
                  <a:pt x="591839" y="310319"/>
                  <a:pt x="596331" y="318306"/>
                  <a:pt x="603504" y="323088"/>
                </a:cubicBezTo>
                <a:cubicBezTo>
                  <a:pt x="608851" y="326652"/>
                  <a:pt x="616045" y="326310"/>
                  <a:pt x="621792" y="329184"/>
                </a:cubicBezTo>
                <a:cubicBezTo>
                  <a:pt x="628345" y="332461"/>
                  <a:pt x="634118" y="337118"/>
                  <a:pt x="640080" y="341376"/>
                </a:cubicBezTo>
                <a:cubicBezTo>
                  <a:pt x="667159" y="360718"/>
                  <a:pt x="656372" y="358223"/>
                  <a:pt x="682752" y="365760"/>
                </a:cubicBezTo>
                <a:cubicBezTo>
                  <a:pt x="747243" y="384186"/>
                  <a:pt x="656792" y="355075"/>
                  <a:pt x="743712" y="384048"/>
                </a:cubicBezTo>
                <a:lnTo>
                  <a:pt x="762000" y="390144"/>
                </a:lnTo>
                <a:cubicBezTo>
                  <a:pt x="775482" y="403626"/>
                  <a:pt x="781602" y="412137"/>
                  <a:pt x="798576" y="420624"/>
                </a:cubicBezTo>
                <a:cubicBezTo>
                  <a:pt x="804323" y="423498"/>
                  <a:pt x="811247" y="423599"/>
                  <a:pt x="816864" y="426720"/>
                </a:cubicBezTo>
                <a:cubicBezTo>
                  <a:pt x="829673" y="433836"/>
                  <a:pt x="839539" y="446470"/>
                  <a:pt x="853440" y="451104"/>
                </a:cubicBezTo>
                <a:cubicBezTo>
                  <a:pt x="859536" y="453136"/>
                  <a:pt x="866111" y="454079"/>
                  <a:pt x="871728" y="457200"/>
                </a:cubicBezTo>
                <a:cubicBezTo>
                  <a:pt x="884537" y="464316"/>
                  <a:pt x="908304" y="481584"/>
                  <a:pt x="908304" y="481584"/>
                </a:cubicBezTo>
                <a:cubicBezTo>
                  <a:pt x="912368" y="487680"/>
                  <a:pt x="915315" y="494691"/>
                  <a:pt x="920496" y="499872"/>
                </a:cubicBezTo>
                <a:cubicBezTo>
                  <a:pt x="925677" y="505053"/>
                  <a:pt x="937007" y="504956"/>
                  <a:pt x="938784" y="512064"/>
                </a:cubicBezTo>
                <a:cubicBezTo>
                  <a:pt x="941782" y="524055"/>
                  <a:pt x="934720" y="536448"/>
                  <a:pt x="932688" y="548640"/>
                </a:cubicBezTo>
                <a:lnTo>
                  <a:pt x="890016" y="536448"/>
                </a:lnTo>
                <a:cubicBezTo>
                  <a:pt x="873825" y="532131"/>
                  <a:pt x="841248" y="524256"/>
                  <a:pt x="841248" y="524256"/>
                </a:cubicBezTo>
                <a:cubicBezTo>
                  <a:pt x="835152" y="518160"/>
                  <a:pt x="831563" y="506523"/>
                  <a:pt x="822960" y="505968"/>
                </a:cubicBezTo>
                <a:cubicBezTo>
                  <a:pt x="766146" y="502303"/>
                  <a:pt x="709100" y="508620"/>
                  <a:pt x="652272" y="512064"/>
                </a:cubicBezTo>
                <a:cubicBezTo>
                  <a:pt x="641930" y="512691"/>
                  <a:pt x="632107" y="517178"/>
                  <a:pt x="621792" y="518160"/>
                </a:cubicBezTo>
                <a:cubicBezTo>
                  <a:pt x="589363" y="521248"/>
                  <a:pt x="556768" y="522224"/>
                  <a:pt x="524256" y="524256"/>
                </a:cubicBezTo>
                <a:cubicBezTo>
                  <a:pt x="519906" y="530780"/>
                  <a:pt x="499743" y="550600"/>
                  <a:pt x="518160" y="560832"/>
                </a:cubicBezTo>
                <a:cubicBezTo>
                  <a:pt x="532808" y="568970"/>
                  <a:pt x="550497" y="569738"/>
                  <a:pt x="566928" y="573024"/>
                </a:cubicBezTo>
                <a:cubicBezTo>
                  <a:pt x="577088" y="575056"/>
                  <a:pt x="587356" y="576607"/>
                  <a:pt x="597408" y="579120"/>
                </a:cubicBezTo>
                <a:cubicBezTo>
                  <a:pt x="603642" y="580678"/>
                  <a:pt x="609291" y="584704"/>
                  <a:pt x="615696" y="585216"/>
                </a:cubicBezTo>
                <a:cubicBezTo>
                  <a:pt x="660304" y="588785"/>
                  <a:pt x="705104" y="589280"/>
                  <a:pt x="749808" y="591312"/>
                </a:cubicBezTo>
                <a:cubicBezTo>
                  <a:pt x="762000" y="603504"/>
                  <a:pt x="776820" y="613542"/>
                  <a:pt x="786384" y="627888"/>
                </a:cubicBezTo>
                <a:cubicBezTo>
                  <a:pt x="794512" y="640080"/>
                  <a:pt x="806134" y="650563"/>
                  <a:pt x="810768" y="664464"/>
                </a:cubicBezTo>
                <a:cubicBezTo>
                  <a:pt x="812800" y="670560"/>
                  <a:pt x="813300" y="677405"/>
                  <a:pt x="816864" y="682752"/>
                </a:cubicBezTo>
                <a:cubicBezTo>
                  <a:pt x="821646" y="689925"/>
                  <a:pt x="829633" y="694417"/>
                  <a:pt x="835152" y="701040"/>
                </a:cubicBezTo>
                <a:cubicBezTo>
                  <a:pt x="839842" y="706668"/>
                  <a:pt x="844067" y="712775"/>
                  <a:pt x="847344" y="719328"/>
                </a:cubicBezTo>
                <a:cubicBezTo>
                  <a:pt x="850218" y="725075"/>
                  <a:pt x="849426" y="732598"/>
                  <a:pt x="853440" y="737616"/>
                </a:cubicBezTo>
                <a:cubicBezTo>
                  <a:pt x="858017" y="743337"/>
                  <a:pt x="865632" y="745744"/>
                  <a:pt x="871728" y="749808"/>
                </a:cubicBezTo>
                <a:cubicBezTo>
                  <a:pt x="884621" y="801380"/>
                  <a:pt x="867057" y="748898"/>
                  <a:pt x="896112" y="792480"/>
                </a:cubicBezTo>
                <a:cubicBezTo>
                  <a:pt x="899676" y="797827"/>
                  <a:pt x="900443" y="804589"/>
                  <a:pt x="902208" y="810768"/>
                </a:cubicBezTo>
                <a:cubicBezTo>
                  <a:pt x="917517" y="864349"/>
                  <a:pt x="899784" y="809592"/>
                  <a:pt x="914400" y="853440"/>
                </a:cubicBezTo>
                <a:cubicBezTo>
                  <a:pt x="916432" y="894080"/>
                  <a:pt x="912882" y="935388"/>
                  <a:pt x="920496" y="975360"/>
                </a:cubicBezTo>
                <a:cubicBezTo>
                  <a:pt x="921698" y="981672"/>
                  <a:pt x="933037" y="978582"/>
                  <a:pt x="938784" y="981456"/>
                </a:cubicBezTo>
                <a:cubicBezTo>
                  <a:pt x="995005" y="1009566"/>
                  <a:pt x="892311" y="988666"/>
                  <a:pt x="1036320" y="999744"/>
                </a:cubicBezTo>
                <a:cubicBezTo>
                  <a:pt x="1040384" y="1005840"/>
                  <a:pt x="1043822" y="1012404"/>
                  <a:pt x="1048512" y="1018032"/>
                </a:cubicBezTo>
                <a:cubicBezTo>
                  <a:pt x="1054031" y="1024655"/>
                  <a:pt x="1063299" y="1028442"/>
                  <a:pt x="1066800" y="1036320"/>
                </a:cubicBezTo>
                <a:cubicBezTo>
                  <a:pt x="1071226" y="1046278"/>
                  <a:pt x="1070405" y="1078303"/>
                  <a:pt x="1078992" y="1091184"/>
                </a:cubicBezTo>
                <a:cubicBezTo>
                  <a:pt x="1083774" y="1098357"/>
                  <a:pt x="1091184" y="1103376"/>
                  <a:pt x="1097280" y="1109472"/>
                </a:cubicBezTo>
                <a:cubicBezTo>
                  <a:pt x="1111896" y="1153320"/>
                  <a:pt x="1094163" y="1098563"/>
                  <a:pt x="1109472" y="1152144"/>
                </a:cubicBezTo>
                <a:cubicBezTo>
                  <a:pt x="1111237" y="1158323"/>
                  <a:pt x="1112447" y="1164815"/>
                  <a:pt x="1115568" y="1170432"/>
                </a:cubicBezTo>
                <a:cubicBezTo>
                  <a:pt x="1122684" y="1183241"/>
                  <a:pt x="1131824" y="1194816"/>
                  <a:pt x="1139952" y="1207008"/>
                </a:cubicBezTo>
                <a:cubicBezTo>
                  <a:pt x="1144016" y="1213104"/>
                  <a:pt x="1146048" y="1221232"/>
                  <a:pt x="1152144" y="1225296"/>
                </a:cubicBezTo>
                <a:lnTo>
                  <a:pt x="1170432" y="1237488"/>
                </a:lnTo>
                <a:cubicBezTo>
                  <a:pt x="1183052" y="1287969"/>
                  <a:pt x="1185443" y="1285297"/>
                  <a:pt x="1164336" y="1365504"/>
                </a:cubicBezTo>
                <a:cubicBezTo>
                  <a:pt x="1162471" y="1372589"/>
                  <a:pt x="1152010" y="1373438"/>
                  <a:pt x="1146048" y="1377696"/>
                </a:cubicBezTo>
                <a:cubicBezTo>
                  <a:pt x="1137780" y="1383601"/>
                  <a:pt x="1128414" y="1388390"/>
                  <a:pt x="1121664" y="1395984"/>
                </a:cubicBezTo>
                <a:cubicBezTo>
                  <a:pt x="1111929" y="1406936"/>
                  <a:pt x="1097280" y="1432560"/>
                  <a:pt x="1097280" y="1432560"/>
                </a:cubicBezTo>
                <a:cubicBezTo>
                  <a:pt x="1095248" y="1442720"/>
                  <a:pt x="1096325" y="1454044"/>
                  <a:pt x="1091184" y="1463040"/>
                </a:cubicBezTo>
                <a:cubicBezTo>
                  <a:pt x="1080544" y="1481659"/>
                  <a:pt x="1032584" y="1480271"/>
                  <a:pt x="1024128" y="1481328"/>
                </a:cubicBezTo>
                <a:cubicBezTo>
                  <a:pt x="1018032" y="1483360"/>
                  <a:pt x="1012141" y="1486164"/>
                  <a:pt x="1005840" y="1487424"/>
                </a:cubicBezTo>
                <a:cubicBezTo>
                  <a:pt x="993535" y="1489885"/>
                  <a:pt x="960374" y="1491008"/>
                  <a:pt x="944880" y="1499616"/>
                </a:cubicBezTo>
                <a:cubicBezTo>
                  <a:pt x="932071" y="1506732"/>
                  <a:pt x="922205" y="1519366"/>
                  <a:pt x="908304" y="1524000"/>
                </a:cubicBezTo>
                <a:lnTo>
                  <a:pt x="871728" y="1536192"/>
                </a:lnTo>
                <a:cubicBezTo>
                  <a:pt x="860243" y="1547677"/>
                  <a:pt x="848038" y="1557491"/>
                  <a:pt x="841248" y="1572768"/>
                </a:cubicBezTo>
                <a:cubicBezTo>
                  <a:pt x="819867" y="1620876"/>
                  <a:pt x="843667" y="1599603"/>
                  <a:pt x="810768" y="1621536"/>
                </a:cubicBezTo>
                <a:cubicBezTo>
                  <a:pt x="808736" y="1627632"/>
                  <a:pt x="808236" y="1634477"/>
                  <a:pt x="804672" y="1639824"/>
                </a:cubicBezTo>
                <a:cubicBezTo>
                  <a:pt x="799890" y="1646997"/>
                  <a:pt x="790239" y="1650401"/>
                  <a:pt x="786384" y="1658112"/>
                </a:cubicBezTo>
                <a:cubicBezTo>
                  <a:pt x="781750" y="1667379"/>
                  <a:pt x="782536" y="1678478"/>
                  <a:pt x="780288" y="1688592"/>
                </a:cubicBezTo>
                <a:cubicBezTo>
                  <a:pt x="778471" y="1696771"/>
                  <a:pt x="776494" y="1704920"/>
                  <a:pt x="774192" y="1712976"/>
                </a:cubicBezTo>
                <a:cubicBezTo>
                  <a:pt x="772427" y="1719155"/>
                  <a:pt x="769490" y="1724991"/>
                  <a:pt x="768096" y="1731264"/>
                </a:cubicBezTo>
                <a:cubicBezTo>
                  <a:pt x="753791" y="1795635"/>
                  <a:pt x="769627" y="1744959"/>
                  <a:pt x="755904" y="1786128"/>
                </a:cubicBezTo>
                <a:cubicBezTo>
                  <a:pt x="756349" y="1791473"/>
                  <a:pt x="761350" y="1875619"/>
                  <a:pt x="768096" y="1895856"/>
                </a:cubicBezTo>
                <a:cubicBezTo>
                  <a:pt x="770413" y="1902807"/>
                  <a:pt x="776030" y="1908182"/>
                  <a:pt x="780288" y="1914144"/>
                </a:cubicBezTo>
                <a:cubicBezTo>
                  <a:pt x="786193" y="1922412"/>
                  <a:pt x="790771" y="1932024"/>
                  <a:pt x="798576" y="1938528"/>
                </a:cubicBezTo>
                <a:cubicBezTo>
                  <a:pt x="803512" y="1942642"/>
                  <a:pt x="811117" y="1941750"/>
                  <a:pt x="816864" y="1944624"/>
                </a:cubicBezTo>
                <a:cubicBezTo>
                  <a:pt x="823417" y="1947901"/>
                  <a:pt x="828267" y="1954312"/>
                  <a:pt x="835152" y="1956816"/>
                </a:cubicBezTo>
                <a:cubicBezTo>
                  <a:pt x="850899" y="1962542"/>
                  <a:pt x="883920" y="1969008"/>
                  <a:pt x="883920" y="1969008"/>
                </a:cubicBezTo>
                <a:cubicBezTo>
                  <a:pt x="890016" y="1975104"/>
                  <a:pt x="895585" y="1981777"/>
                  <a:pt x="902208" y="1987296"/>
                </a:cubicBezTo>
                <a:cubicBezTo>
                  <a:pt x="933654" y="2013501"/>
                  <a:pt x="945328" y="2001398"/>
                  <a:pt x="999744" y="2005584"/>
                </a:cubicBezTo>
                <a:cubicBezTo>
                  <a:pt x="1001776" y="2019808"/>
                  <a:pt x="1001711" y="2034494"/>
                  <a:pt x="1005840" y="2048256"/>
                </a:cubicBezTo>
                <a:cubicBezTo>
                  <a:pt x="1009477" y="2060380"/>
                  <a:pt x="1028545" y="2077057"/>
                  <a:pt x="1036320" y="2084832"/>
                </a:cubicBezTo>
                <a:cubicBezTo>
                  <a:pt x="1050829" y="2128359"/>
                  <a:pt x="1037819" y="2114279"/>
                  <a:pt x="1066800" y="2133600"/>
                </a:cubicBezTo>
                <a:cubicBezTo>
                  <a:pt x="1070864" y="2139696"/>
                  <a:pt x="1073811" y="2146707"/>
                  <a:pt x="1078992" y="2151888"/>
                </a:cubicBezTo>
                <a:cubicBezTo>
                  <a:pt x="1103884" y="2176780"/>
                  <a:pt x="1104392" y="2148840"/>
                  <a:pt x="1121664" y="2200656"/>
                </a:cubicBezTo>
                <a:cubicBezTo>
                  <a:pt x="1136173" y="2244183"/>
                  <a:pt x="1123163" y="2230103"/>
                  <a:pt x="1152144" y="2249424"/>
                </a:cubicBezTo>
                <a:lnTo>
                  <a:pt x="1164336" y="2286000"/>
                </a:lnTo>
                <a:lnTo>
                  <a:pt x="1170432" y="2304288"/>
                </a:lnTo>
                <a:cubicBezTo>
                  <a:pt x="1168400" y="2320544"/>
                  <a:pt x="1171662" y="2338403"/>
                  <a:pt x="1164336" y="2353056"/>
                </a:cubicBezTo>
                <a:cubicBezTo>
                  <a:pt x="1153165" y="2375397"/>
                  <a:pt x="1107736" y="2360646"/>
                  <a:pt x="1097280" y="2359152"/>
                </a:cubicBezTo>
                <a:cubicBezTo>
                  <a:pt x="1089152" y="2355088"/>
                  <a:pt x="1081845" y="2348539"/>
                  <a:pt x="1072896" y="2346960"/>
                </a:cubicBezTo>
                <a:cubicBezTo>
                  <a:pt x="932883" y="2322252"/>
                  <a:pt x="1031966" y="2353637"/>
                  <a:pt x="975360" y="2334768"/>
                </a:cubicBezTo>
                <a:cubicBezTo>
                  <a:pt x="902208" y="2336800"/>
                  <a:pt x="828988" y="2337116"/>
                  <a:pt x="755904" y="2340864"/>
                </a:cubicBezTo>
                <a:cubicBezTo>
                  <a:pt x="749487" y="2341193"/>
                  <a:pt x="743363" y="2344086"/>
                  <a:pt x="737616" y="2346960"/>
                </a:cubicBezTo>
                <a:cubicBezTo>
                  <a:pt x="731063" y="2350237"/>
                  <a:pt x="725424" y="2355088"/>
                  <a:pt x="719328" y="2359152"/>
                </a:cubicBezTo>
                <a:cubicBezTo>
                  <a:pt x="717296" y="2365248"/>
                  <a:pt x="717177" y="2372368"/>
                  <a:pt x="713232" y="2377440"/>
                </a:cubicBezTo>
                <a:cubicBezTo>
                  <a:pt x="702646" y="2391050"/>
                  <a:pt x="676656" y="2414016"/>
                  <a:pt x="676656" y="2414016"/>
                </a:cubicBezTo>
                <a:cubicBezTo>
                  <a:pt x="702980" y="2492987"/>
                  <a:pt x="668895" y="2425018"/>
                  <a:pt x="713232" y="2456688"/>
                </a:cubicBezTo>
                <a:cubicBezTo>
                  <a:pt x="771359" y="2498207"/>
                  <a:pt x="699124" y="2470273"/>
                  <a:pt x="749808" y="2487168"/>
                </a:cubicBezTo>
                <a:cubicBezTo>
                  <a:pt x="784399" y="2539054"/>
                  <a:pt x="775810" y="2509181"/>
                  <a:pt x="768096" y="2578608"/>
                </a:cubicBezTo>
                <a:cubicBezTo>
                  <a:pt x="786382" y="2706608"/>
                  <a:pt x="759134" y="2616081"/>
                  <a:pt x="1030224" y="2627376"/>
                </a:cubicBezTo>
                <a:cubicBezTo>
                  <a:pt x="1065065" y="2628828"/>
                  <a:pt x="1059271" y="2632527"/>
                  <a:pt x="1085088" y="2639568"/>
                </a:cubicBezTo>
                <a:cubicBezTo>
                  <a:pt x="1101254" y="2643977"/>
                  <a:pt x="1133856" y="2651760"/>
                  <a:pt x="1133856" y="2651760"/>
                </a:cubicBezTo>
                <a:cubicBezTo>
                  <a:pt x="1146048" y="2659888"/>
                  <a:pt x="1155978" y="2673735"/>
                  <a:pt x="1170432" y="2676144"/>
                </a:cubicBezTo>
                <a:cubicBezTo>
                  <a:pt x="1182624" y="2678176"/>
                  <a:pt x="1194888" y="2679816"/>
                  <a:pt x="1207008" y="2682240"/>
                </a:cubicBezTo>
                <a:cubicBezTo>
                  <a:pt x="1215223" y="2683883"/>
                  <a:pt x="1223098" y="2687151"/>
                  <a:pt x="1231392" y="2688336"/>
                </a:cubicBezTo>
                <a:cubicBezTo>
                  <a:pt x="1271360" y="2694046"/>
                  <a:pt x="1348845" y="2698198"/>
                  <a:pt x="1383792" y="2700528"/>
                </a:cubicBezTo>
                <a:cubicBezTo>
                  <a:pt x="1401222" y="2706338"/>
                  <a:pt x="1407328" y="2708893"/>
                  <a:pt x="1426464" y="2712720"/>
                </a:cubicBezTo>
                <a:cubicBezTo>
                  <a:pt x="1501198" y="2727667"/>
                  <a:pt x="1430786" y="2710753"/>
                  <a:pt x="1487424" y="2724912"/>
                </a:cubicBezTo>
                <a:cubicBezTo>
                  <a:pt x="1493520" y="2728976"/>
                  <a:pt x="1499159" y="2733827"/>
                  <a:pt x="1505712" y="2737104"/>
                </a:cubicBezTo>
                <a:cubicBezTo>
                  <a:pt x="1525219" y="2746858"/>
                  <a:pt x="1534973" y="2739542"/>
                  <a:pt x="1505712" y="2749296"/>
                </a:cubicBezTo>
                <a:cubicBezTo>
                  <a:pt x="1459830" y="2747384"/>
                  <a:pt x="1357425" y="2745950"/>
                  <a:pt x="1298448" y="2737104"/>
                </a:cubicBezTo>
                <a:cubicBezTo>
                  <a:pt x="1277955" y="2734030"/>
                  <a:pt x="1257808" y="2728976"/>
                  <a:pt x="1237488" y="2724912"/>
                </a:cubicBezTo>
                <a:cubicBezTo>
                  <a:pt x="1241552" y="2739136"/>
                  <a:pt x="1243064" y="2754353"/>
                  <a:pt x="1249680" y="2767584"/>
                </a:cubicBezTo>
                <a:cubicBezTo>
                  <a:pt x="1253535" y="2775295"/>
                  <a:pt x="1261163" y="2780579"/>
                  <a:pt x="1267968" y="2785872"/>
                </a:cubicBezTo>
                <a:cubicBezTo>
                  <a:pt x="1308006" y="2817013"/>
                  <a:pt x="1298366" y="2809373"/>
                  <a:pt x="1347216" y="2816352"/>
                </a:cubicBezTo>
                <a:cubicBezTo>
                  <a:pt x="1385543" y="2841903"/>
                  <a:pt x="1343906" y="2818083"/>
                  <a:pt x="1414272" y="2834640"/>
                </a:cubicBezTo>
                <a:cubicBezTo>
                  <a:pt x="1433037" y="2839055"/>
                  <a:pt x="1450848" y="2846832"/>
                  <a:pt x="1469136" y="2852928"/>
                </a:cubicBezTo>
                <a:lnTo>
                  <a:pt x="1487424" y="2859024"/>
                </a:lnTo>
                <a:cubicBezTo>
                  <a:pt x="1513277" y="2897804"/>
                  <a:pt x="1483810" y="2861712"/>
                  <a:pt x="1517904" y="2883408"/>
                </a:cubicBezTo>
                <a:cubicBezTo>
                  <a:pt x="1565345" y="2913598"/>
                  <a:pt x="1557992" y="2906964"/>
                  <a:pt x="1578864" y="2938272"/>
                </a:cubicBezTo>
                <a:cubicBezTo>
                  <a:pt x="1576832" y="2960624"/>
                  <a:pt x="1594776" y="3000926"/>
                  <a:pt x="1572768" y="3005328"/>
                </a:cubicBezTo>
                <a:cubicBezTo>
                  <a:pt x="1445183" y="3030845"/>
                  <a:pt x="1182624" y="3017520"/>
                  <a:pt x="1182624" y="3017520"/>
                </a:cubicBezTo>
                <a:cubicBezTo>
                  <a:pt x="1214442" y="3038732"/>
                  <a:pt x="1188210" y="3024857"/>
                  <a:pt x="1237488" y="3035808"/>
                </a:cubicBezTo>
                <a:cubicBezTo>
                  <a:pt x="1262024" y="3041260"/>
                  <a:pt x="1286256" y="3048000"/>
                  <a:pt x="1310640" y="3054096"/>
                </a:cubicBezTo>
                <a:lnTo>
                  <a:pt x="1335024" y="3060192"/>
                </a:lnTo>
                <a:cubicBezTo>
                  <a:pt x="1339088" y="3066288"/>
                  <a:pt x="1341702" y="3073655"/>
                  <a:pt x="1347216" y="3078480"/>
                </a:cubicBezTo>
                <a:cubicBezTo>
                  <a:pt x="1358243" y="3088129"/>
                  <a:pt x="1369891" y="3098230"/>
                  <a:pt x="1383792" y="3102864"/>
                </a:cubicBezTo>
                <a:lnTo>
                  <a:pt x="1438656" y="3121152"/>
                </a:lnTo>
                <a:lnTo>
                  <a:pt x="1456944" y="3127248"/>
                </a:lnTo>
                <a:cubicBezTo>
                  <a:pt x="1471818" y="3132206"/>
                  <a:pt x="1481703" y="3133719"/>
                  <a:pt x="1493520" y="3145536"/>
                </a:cubicBezTo>
                <a:cubicBezTo>
                  <a:pt x="1500704" y="3152720"/>
                  <a:pt x="1505903" y="3161652"/>
                  <a:pt x="1511808" y="3169920"/>
                </a:cubicBezTo>
                <a:cubicBezTo>
                  <a:pt x="1516066" y="3175882"/>
                  <a:pt x="1518486" y="3183383"/>
                  <a:pt x="1524000" y="3188208"/>
                </a:cubicBezTo>
                <a:cubicBezTo>
                  <a:pt x="1535027" y="3197857"/>
                  <a:pt x="1548384" y="3204464"/>
                  <a:pt x="1560576" y="3212592"/>
                </a:cubicBezTo>
                <a:lnTo>
                  <a:pt x="1578864" y="3224784"/>
                </a:lnTo>
                <a:cubicBezTo>
                  <a:pt x="1582928" y="3230880"/>
                  <a:pt x="1585335" y="3238495"/>
                  <a:pt x="1591056" y="3243072"/>
                </a:cubicBezTo>
                <a:cubicBezTo>
                  <a:pt x="1596074" y="3247086"/>
                  <a:pt x="1607786" y="3242934"/>
                  <a:pt x="1609344" y="3249168"/>
                </a:cubicBezTo>
                <a:cubicBezTo>
                  <a:pt x="1611121" y="3256276"/>
                  <a:pt x="1603365" y="3263573"/>
                  <a:pt x="1597152" y="3267456"/>
                </a:cubicBezTo>
                <a:cubicBezTo>
                  <a:pt x="1586254" y="3274267"/>
                  <a:pt x="1573178" y="3277128"/>
                  <a:pt x="1560576" y="3279648"/>
                </a:cubicBezTo>
                <a:lnTo>
                  <a:pt x="1530096" y="3285744"/>
                </a:lnTo>
                <a:cubicBezTo>
                  <a:pt x="1517935" y="3287955"/>
                  <a:pt x="1505640" y="3289416"/>
                  <a:pt x="1493520" y="3291840"/>
                </a:cubicBezTo>
                <a:cubicBezTo>
                  <a:pt x="1485305" y="3293483"/>
                  <a:pt x="1477264" y="3295904"/>
                  <a:pt x="1469136" y="3297936"/>
                </a:cubicBezTo>
                <a:cubicBezTo>
                  <a:pt x="1418336" y="3295904"/>
                  <a:pt x="1367447" y="3295462"/>
                  <a:pt x="1316736" y="3291840"/>
                </a:cubicBezTo>
                <a:cubicBezTo>
                  <a:pt x="1310327" y="3291382"/>
                  <a:pt x="1304838" y="3286417"/>
                  <a:pt x="1298448" y="3285744"/>
                </a:cubicBezTo>
                <a:cubicBezTo>
                  <a:pt x="1266052" y="3282334"/>
                  <a:pt x="1233424" y="3281680"/>
                  <a:pt x="1200912" y="3279648"/>
                </a:cubicBezTo>
                <a:cubicBezTo>
                  <a:pt x="1192784" y="3277616"/>
                  <a:pt x="1184229" y="3276852"/>
                  <a:pt x="1176528" y="3273552"/>
                </a:cubicBezTo>
                <a:cubicBezTo>
                  <a:pt x="1169794" y="3270666"/>
                  <a:pt x="1165191" y="3263677"/>
                  <a:pt x="1158240" y="3261360"/>
                </a:cubicBezTo>
                <a:cubicBezTo>
                  <a:pt x="1134395" y="3253412"/>
                  <a:pt x="1108933" y="3251020"/>
                  <a:pt x="1085088" y="3243072"/>
                </a:cubicBezTo>
                <a:cubicBezTo>
                  <a:pt x="1078992" y="3241040"/>
                  <a:pt x="1073169" y="3237825"/>
                  <a:pt x="1066800" y="3236976"/>
                </a:cubicBezTo>
                <a:cubicBezTo>
                  <a:pt x="1042546" y="3233742"/>
                  <a:pt x="1018032" y="3232912"/>
                  <a:pt x="993648" y="3230880"/>
                </a:cubicBezTo>
                <a:cubicBezTo>
                  <a:pt x="963261" y="3223283"/>
                  <a:pt x="943942" y="3217203"/>
                  <a:pt x="908304" y="3218688"/>
                </a:cubicBezTo>
                <a:cubicBezTo>
                  <a:pt x="879592" y="3219884"/>
                  <a:pt x="851408" y="3226816"/>
                  <a:pt x="822960" y="3230880"/>
                </a:cubicBezTo>
                <a:cubicBezTo>
                  <a:pt x="820928" y="3236976"/>
                  <a:pt x="818629" y="3242989"/>
                  <a:pt x="816864" y="3249168"/>
                </a:cubicBezTo>
                <a:cubicBezTo>
                  <a:pt x="814260" y="3258283"/>
                  <a:pt x="809544" y="3282096"/>
                  <a:pt x="804672" y="3291840"/>
                </a:cubicBezTo>
                <a:cubicBezTo>
                  <a:pt x="781037" y="3339109"/>
                  <a:pt x="801706" y="3282449"/>
                  <a:pt x="786384" y="3328416"/>
                </a:cubicBezTo>
                <a:cubicBezTo>
                  <a:pt x="788416" y="3352800"/>
                  <a:pt x="786175" y="3377926"/>
                  <a:pt x="792480" y="3401568"/>
                </a:cubicBezTo>
                <a:cubicBezTo>
                  <a:pt x="794701" y="3409898"/>
                  <a:pt x="805249" y="3413233"/>
                  <a:pt x="810768" y="3419856"/>
                </a:cubicBezTo>
                <a:cubicBezTo>
                  <a:pt x="837111" y="3451468"/>
                  <a:pt x="805290" y="3426994"/>
                  <a:pt x="847344" y="3456432"/>
                </a:cubicBezTo>
                <a:cubicBezTo>
                  <a:pt x="859348" y="3464835"/>
                  <a:pt x="869380" y="3478999"/>
                  <a:pt x="883920" y="3480816"/>
                </a:cubicBezTo>
                <a:cubicBezTo>
                  <a:pt x="905011" y="3483452"/>
                  <a:pt x="946663" y="3487986"/>
                  <a:pt x="969264" y="3493008"/>
                </a:cubicBezTo>
                <a:cubicBezTo>
                  <a:pt x="975537" y="3494402"/>
                  <a:pt x="981214" y="3498048"/>
                  <a:pt x="987552" y="3499104"/>
                </a:cubicBezTo>
                <a:cubicBezTo>
                  <a:pt x="1005702" y="3502129"/>
                  <a:pt x="1024128" y="3503168"/>
                  <a:pt x="1042416" y="3505200"/>
                </a:cubicBezTo>
                <a:cubicBezTo>
                  <a:pt x="1074605" y="3515930"/>
                  <a:pt x="1055357" y="3507732"/>
                  <a:pt x="1097280" y="3535680"/>
                </a:cubicBezTo>
                <a:cubicBezTo>
                  <a:pt x="1103376" y="3539744"/>
                  <a:pt x="1108617" y="3545555"/>
                  <a:pt x="1115568" y="3547872"/>
                </a:cubicBezTo>
                <a:cubicBezTo>
                  <a:pt x="1127760" y="3551936"/>
                  <a:pt x="1141451" y="3552935"/>
                  <a:pt x="1152144" y="3560064"/>
                </a:cubicBezTo>
                <a:cubicBezTo>
                  <a:pt x="1158240" y="3564128"/>
                  <a:pt x="1163572" y="3569684"/>
                  <a:pt x="1170432" y="3572256"/>
                </a:cubicBezTo>
                <a:cubicBezTo>
                  <a:pt x="1180134" y="3575894"/>
                  <a:pt x="1190752" y="3576320"/>
                  <a:pt x="1200912" y="3578352"/>
                </a:cubicBezTo>
                <a:cubicBezTo>
                  <a:pt x="1207008" y="3582416"/>
                  <a:pt x="1212647" y="3587267"/>
                  <a:pt x="1219200" y="3590544"/>
                </a:cubicBezTo>
                <a:cubicBezTo>
                  <a:pt x="1246693" y="3604291"/>
                  <a:pt x="1229571" y="3586994"/>
                  <a:pt x="1255776" y="3608832"/>
                </a:cubicBezTo>
                <a:cubicBezTo>
                  <a:pt x="1262399" y="3614351"/>
                  <a:pt x="1266528" y="3622933"/>
                  <a:pt x="1274064" y="3627120"/>
                </a:cubicBezTo>
                <a:cubicBezTo>
                  <a:pt x="1285298" y="3633361"/>
                  <a:pt x="1299947" y="3632183"/>
                  <a:pt x="1310640" y="3639312"/>
                </a:cubicBezTo>
                <a:cubicBezTo>
                  <a:pt x="1322832" y="3647440"/>
                  <a:pt x="1333315" y="3659062"/>
                  <a:pt x="1347216" y="3663696"/>
                </a:cubicBezTo>
                <a:cubicBezTo>
                  <a:pt x="1353312" y="3665728"/>
                  <a:pt x="1359887" y="3666671"/>
                  <a:pt x="1365504" y="3669792"/>
                </a:cubicBezTo>
                <a:cubicBezTo>
                  <a:pt x="1378313" y="3676908"/>
                  <a:pt x="1389888" y="3686048"/>
                  <a:pt x="1402080" y="3694176"/>
                </a:cubicBezTo>
                <a:cubicBezTo>
                  <a:pt x="1408176" y="3698240"/>
                  <a:pt x="1413417" y="3704051"/>
                  <a:pt x="1420368" y="3706368"/>
                </a:cubicBezTo>
                <a:lnTo>
                  <a:pt x="1438656" y="3712464"/>
                </a:lnTo>
                <a:cubicBezTo>
                  <a:pt x="1473597" y="3764875"/>
                  <a:pt x="1427072" y="3703197"/>
                  <a:pt x="1469136" y="3736848"/>
                </a:cubicBezTo>
                <a:cubicBezTo>
                  <a:pt x="1474857" y="3741425"/>
                  <a:pt x="1475607" y="3750559"/>
                  <a:pt x="1481328" y="3755136"/>
                </a:cubicBezTo>
                <a:cubicBezTo>
                  <a:pt x="1486346" y="3759150"/>
                  <a:pt x="1493710" y="3758701"/>
                  <a:pt x="1499616" y="3761232"/>
                </a:cubicBezTo>
                <a:cubicBezTo>
                  <a:pt x="1552346" y="3783831"/>
                  <a:pt x="1499399" y="3765224"/>
                  <a:pt x="1542288" y="3779520"/>
                </a:cubicBezTo>
                <a:cubicBezTo>
                  <a:pt x="1548384" y="3785616"/>
                  <a:pt x="1552698" y="3794307"/>
                  <a:pt x="1560576" y="3797808"/>
                </a:cubicBezTo>
                <a:cubicBezTo>
                  <a:pt x="1571871" y="3802828"/>
                  <a:pt x="1584991" y="3801693"/>
                  <a:pt x="1597152" y="3803904"/>
                </a:cubicBezTo>
                <a:cubicBezTo>
                  <a:pt x="1607346" y="3805757"/>
                  <a:pt x="1617518" y="3807752"/>
                  <a:pt x="1627632" y="3810000"/>
                </a:cubicBezTo>
                <a:cubicBezTo>
                  <a:pt x="1670510" y="3819529"/>
                  <a:pt x="1634664" y="3812009"/>
                  <a:pt x="1670304" y="3822192"/>
                </a:cubicBezTo>
                <a:cubicBezTo>
                  <a:pt x="1679419" y="3824796"/>
                  <a:pt x="1703232" y="3829512"/>
                  <a:pt x="1712976" y="3834384"/>
                </a:cubicBezTo>
                <a:cubicBezTo>
                  <a:pt x="1719529" y="3837661"/>
                  <a:pt x="1725168" y="3842512"/>
                  <a:pt x="1731264" y="3846576"/>
                </a:cubicBezTo>
                <a:cubicBezTo>
                  <a:pt x="1670988" y="4087680"/>
                  <a:pt x="1732464" y="3875437"/>
                  <a:pt x="1054608" y="3858768"/>
                </a:cubicBezTo>
                <a:cubicBezTo>
                  <a:pt x="1030147" y="3858166"/>
                  <a:pt x="1005840" y="3854704"/>
                  <a:pt x="981456" y="3852672"/>
                </a:cubicBezTo>
                <a:cubicBezTo>
                  <a:pt x="936752" y="3854704"/>
                  <a:pt x="891952" y="3855199"/>
                  <a:pt x="847344" y="3858768"/>
                </a:cubicBezTo>
                <a:cubicBezTo>
                  <a:pt x="832052" y="3859991"/>
                  <a:pt x="818374" y="3872945"/>
                  <a:pt x="804672" y="3877056"/>
                </a:cubicBezTo>
                <a:cubicBezTo>
                  <a:pt x="796983" y="3879363"/>
                  <a:pt x="730276" y="3888555"/>
                  <a:pt x="725424" y="3889248"/>
                </a:cubicBezTo>
                <a:cubicBezTo>
                  <a:pt x="677434" y="3937238"/>
                  <a:pt x="745693" y="3876066"/>
                  <a:pt x="670560" y="3913632"/>
                </a:cubicBezTo>
                <a:cubicBezTo>
                  <a:pt x="664007" y="3916909"/>
                  <a:pt x="664089" y="3927343"/>
                  <a:pt x="658368" y="3931920"/>
                </a:cubicBezTo>
                <a:cubicBezTo>
                  <a:pt x="653350" y="3935934"/>
                  <a:pt x="646176" y="3935984"/>
                  <a:pt x="640080" y="3938016"/>
                </a:cubicBezTo>
                <a:cubicBezTo>
                  <a:pt x="631952" y="3944112"/>
                  <a:pt x="624517" y="3951263"/>
                  <a:pt x="615696" y="3956304"/>
                </a:cubicBezTo>
                <a:cubicBezTo>
                  <a:pt x="610117" y="3959492"/>
                  <a:pt x="602426" y="3958386"/>
                  <a:pt x="597408" y="3962400"/>
                </a:cubicBezTo>
                <a:cubicBezTo>
                  <a:pt x="591687" y="3966977"/>
                  <a:pt x="590397" y="3975507"/>
                  <a:pt x="585216" y="3980688"/>
                </a:cubicBezTo>
                <a:cubicBezTo>
                  <a:pt x="580035" y="3985869"/>
                  <a:pt x="573024" y="3988816"/>
                  <a:pt x="566928" y="3992880"/>
                </a:cubicBezTo>
                <a:cubicBezTo>
                  <a:pt x="568960" y="4007104"/>
                  <a:pt x="568895" y="4021790"/>
                  <a:pt x="573024" y="4035552"/>
                </a:cubicBezTo>
                <a:cubicBezTo>
                  <a:pt x="575129" y="4042569"/>
                  <a:pt x="580035" y="4048659"/>
                  <a:pt x="585216" y="4053840"/>
                </a:cubicBezTo>
                <a:cubicBezTo>
                  <a:pt x="590397" y="4059021"/>
                  <a:pt x="596951" y="4062755"/>
                  <a:pt x="603504" y="4066032"/>
                </a:cubicBezTo>
                <a:cubicBezTo>
                  <a:pt x="625473" y="4077017"/>
                  <a:pt x="665269" y="4076476"/>
                  <a:pt x="682752" y="4078224"/>
                </a:cubicBezTo>
                <a:cubicBezTo>
                  <a:pt x="735163" y="4113165"/>
                  <a:pt x="668851" y="4071273"/>
                  <a:pt x="719328" y="4096512"/>
                </a:cubicBezTo>
                <a:cubicBezTo>
                  <a:pt x="725881" y="4099789"/>
                  <a:pt x="730665" y="4106387"/>
                  <a:pt x="737616" y="4108704"/>
                </a:cubicBezTo>
                <a:cubicBezTo>
                  <a:pt x="749342" y="4112613"/>
                  <a:pt x="762072" y="4112376"/>
                  <a:pt x="774192" y="4114800"/>
                </a:cubicBezTo>
                <a:cubicBezTo>
                  <a:pt x="782407" y="4116443"/>
                  <a:pt x="790448" y="4118864"/>
                  <a:pt x="798576" y="4120896"/>
                </a:cubicBezTo>
                <a:cubicBezTo>
                  <a:pt x="804672" y="4124960"/>
                  <a:pt x="810311" y="4129811"/>
                  <a:pt x="816864" y="4133088"/>
                </a:cubicBezTo>
                <a:cubicBezTo>
                  <a:pt x="822611" y="4135962"/>
                  <a:pt x="829535" y="4136063"/>
                  <a:pt x="835152" y="4139184"/>
                </a:cubicBezTo>
                <a:cubicBezTo>
                  <a:pt x="847961" y="4146300"/>
                  <a:pt x="857827" y="4158934"/>
                  <a:pt x="871728" y="4163568"/>
                </a:cubicBezTo>
                <a:cubicBezTo>
                  <a:pt x="877824" y="4165600"/>
                  <a:pt x="884399" y="4166543"/>
                  <a:pt x="890016" y="4169664"/>
                </a:cubicBezTo>
                <a:lnTo>
                  <a:pt x="944880" y="4206240"/>
                </a:lnTo>
                <a:cubicBezTo>
                  <a:pt x="950976" y="4210304"/>
                  <a:pt x="955898" y="4217523"/>
                  <a:pt x="963168" y="4218432"/>
                </a:cubicBezTo>
                <a:lnTo>
                  <a:pt x="1011936" y="4224528"/>
                </a:lnTo>
                <a:cubicBezTo>
                  <a:pt x="1018032" y="4226560"/>
                  <a:pt x="1023990" y="4229066"/>
                  <a:pt x="1030224" y="4230624"/>
                </a:cubicBezTo>
                <a:cubicBezTo>
                  <a:pt x="1040276" y="4233137"/>
                  <a:pt x="1051437" y="4232086"/>
                  <a:pt x="1060704" y="4236720"/>
                </a:cubicBezTo>
                <a:cubicBezTo>
                  <a:pt x="1068415" y="4240575"/>
                  <a:pt x="1072369" y="4249489"/>
                  <a:pt x="1078992" y="4255008"/>
                </a:cubicBezTo>
                <a:cubicBezTo>
                  <a:pt x="1094748" y="4268138"/>
                  <a:pt x="1097239" y="4267186"/>
                  <a:pt x="1115568" y="4273296"/>
                </a:cubicBezTo>
                <a:cubicBezTo>
                  <a:pt x="1127760" y="4285488"/>
                  <a:pt x="1146692" y="4293515"/>
                  <a:pt x="1152144" y="4309872"/>
                </a:cubicBezTo>
                <a:cubicBezTo>
                  <a:pt x="1160966" y="4336339"/>
                  <a:pt x="1153696" y="4323616"/>
                  <a:pt x="1176528" y="4346448"/>
                </a:cubicBezTo>
                <a:cubicBezTo>
                  <a:pt x="1178560" y="4352544"/>
                  <a:pt x="1179060" y="4359389"/>
                  <a:pt x="1182624" y="4364736"/>
                </a:cubicBezTo>
                <a:cubicBezTo>
                  <a:pt x="1187406" y="4371909"/>
                  <a:pt x="1193739" y="4378242"/>
                  <a:pt x="1200912" y="4383024"/>
                </a:cubicBezTo>
                <a:cubicBezTo>
                  <a:pt x="1206159" y="4386522"/>
                  <a:pt x="1240332" y="4394403"/>
                  <a:pt x="1243584" y="4395216"/>
                </a:cubicBezTo>
                <a:lnTo>
                  <a:pt x="1286256" y="4389120"/>
                </a:lnTo>
              </a:path>
            </a:pathLst>
          </a:custGeom>
          <a:noFill/>
          <a:ln w="7620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>
            <a:stCxn id="11" idx="3"/>
          </p:cNvCxnSpPr>
          <p:nvPr/>
        </p:nvCxnSpPr>
        <p:spPr>
          <a:xfrm>
            <a:off x="2208884" y="2244120"/>
            <a:ext cx="1688858" cy="3278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7" idx="1"/>
          </p:cNvCxnSpPr>
          <p:nvPr/>
        </p:nvCxnSpPr>
        <p:spPr>
          <a:xfrm flipV="1">
            <a:off x="5171420" y="1114058"/>
            <a:ext cx="2123809" cy="1737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7" idx="3"/>
          </p:cNvCxnSpPr>
          <p:nvPr/>
        </p:nvCxnSpPr>
        <p:spPr>
          <a:xfrm>
            <a:off x="5171420" y="3264803"/>
            <a:ext cx="2138137" cy="22577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4137892" y="5338572"/>
            <a:ext cx="157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4535424" y="4870079"/>
            <a:ext cx="103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5km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077968" y="2765572"/>
            <a:ext cx="638131" cy="584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805182" y="2350130"/>
            <a:ext cx="1639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EA86E5"/>
                </a:solidFill>
              </a:rPr>
              <a:t>Basalt</a:t>
            </a:r>
            <a:r>
              <a:rPr lang="fr-FR" sz="2800" b="1" dirty="0" smtClean="0">
                <a:solidFill>
                  <a:srgbClr val="EA86E5"/>
                </a:solidFill>
              </a:rPr>
              <a:t> Grabens</a:t>
            </a:r>
            <a:endParaRPr lang="fr-FR" sz="2800" b="1" dirty="0">
              <a:solidFill>
                <a:srgbClr val="EA86E5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14134" y="3796545"/>
            <a:ext cx="2100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961A90"/>
                </a:solidFill>
              </a:rPr>
              <a:t>Sedimentary</a:t>
            </a:r>
            <a:r>
              <a:rPr lang="fr-FR" sz="2800" b="1" dirty="0" smtClean="0">
                <a:solidFill>
                  <a:srgbClr val="961A90"/>
                </a:solidFill>
              </a:rPr>
              <a:t> Basin</a:t>
            </a:r>
            <a:endParaRPr lang="fr-FR" sz="2800" b="1" dirty="0">
              <a:solidFill>
                <a:srgbClr val="961A9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7368107" y="1144443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3926326" y="1096316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143303" y="1114058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347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0732" y="35236"/>
            <a:ext cx="6190686" cy="744347"/>
          </a:xfrm>
        </p:spPr>
        <p:txBody>
          <a:bodyPr>
            <a:no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II) </a:t>
            </a:r>
            <a:r>
              <a:rPr lang="fr-FR" sz="2400" b="1" dirty="0" err="1">
                <a:solidFill>
                  <a:schemeClr val="bg1"/>
                </a:solidFill>
              </a:rPr>
              <a:t>Resistivity</a:t>
            </a:r>
            <a:r>
              <a:rPr lang="fr-FR" sz="2400" b="1" dirty="0">
                <a:solidFill>
                  <a:schemeClr val="bg1"/>
                </a:solidFill>
              </a:rPr>
              <a:t> and </a:t>
            </a:r>
            <a:r>
              <a:rPr lang="fr-FR" sz="2400" b="1" dirty="0" err="1">
                <a:solidFill>
                  <a:schemeClr val="bg1"/>
                </a:solidFill>
              </a:rPr>
              <a:t>chargeability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results</a:t>
            </a:r>
            <a:r>
              <a:rPr lang="fr-FR" sz="2400" b="1" dirty="0" smtClean="0">
                <a:solidFill>
                  <a:schemeClr val="bg1"/>
                </a:solidFill>
              </a:rPr>
              <a:t> : graben to basin </a:t>
            </a:r>
            <a:r>
              <a:rPr lang="fr-FR" sz="2400" b="1" dirty="0" err="1" smtClean="0">
                <a:solidFill>
                  <a:schemeClr val="bg1"/>
                </a:solidFill>
              </a:rPr>
              <a:t>typical</a:t>
            </a:r>
            <a:r>
              <a:rPr lang="fr-FR" sz="2400" b="1" dirty="0" smtClean="0">
                <a:solidFill>
                  <a:schemeClr val="bg1"/>
                </a:solidFill>
              </a:rPr>
              <a:t> signature</a:t>
            </a:r>
            <a:endParaRPr lang="fr-FR" sz="2400" b="1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263"/>
            <a:ext cx="8278427" cy="4209278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4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19565"/>
          <a:stretch/>
        </p:blipFill>
        <p:spPr>
          <a:xfrm>
            <a:off x="-1" y="4230005"/>
            <a:ext cx="8278426" cy="1622571"/>
          </a:xfrm>
          <a:prstGeom prst="rect">
            <a:avLst/>
          </a:prstGeom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xmlns="" id="{1E491807-4A58-4C39-8AD0-14C062BC0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50" y="0"/>
            <a:ext cx="3944800" cy="3171769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2DFD47EE-D463-4A2C-AC0F-F3D12638A0E7}"/>
              </a:ext>
            </a:extLst>
          </p:cNvPr>
          <p:cNvCxnSpPr>
            <a:cxnSpLocks/>
          </p:cNvCxnSpPr>
          <p:nvPr/>
        </p:nvCxnSpPr>
        <p:spPr>
          <a:xfrm flipV="1">
            <a:off x="8489968" y="919945"/>
            <a:ext cx="3149659" cy="11487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70F0A66D-DAF0-4F75-A155-AC5DCF5F515F}"/>
              </a:ext>
            </a:extLst>
          </p:cNvPr>
          <p:cNvSpPr/>
          <p:nvPr/>
        </p:nvSpPr>
        <p:spPr>
          <a:xfrm>
            <a:off x="8610600" y="1517152"/>
            <a:ext cx="697268" cy="657206"/>
          </a:xfrm>
          <a:prstGeom prst="ellipse">
            <a:avLst/>
          </a:prstGeom>
          <a:noFill/>
          <a:ln w="5715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756AEB5-28B6-4DDD-B9C3-A84F5D2BE8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67" y="3027094"/>
            <a:ext cx="3935233" cy="2857563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8C0255CE-C07A-4CD5-BE85-E6AD9BCB17E4}"/>
              </a:ext>
            </a:extLst>
          </p:cNvPr>
          <p:cNvCxnSpPr/>
          <p:nvPr/>
        </p:nvCxnSpPr>
        <p:spPr>
          <a:xfrm flipV="1">
            <a:off x="10456491" y="4671303"/>
            <a:ext cx="897309" cy="3076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" y="5413080"/>
            <a:ext cx="3685182" cy="40172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" y="3789384"/>
            <a:ext cx="3685182" cy="4017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33392" y="2665887"/>
            <a:ext cx="959008" cy="2609088"/>
          </a:xfrm>
          <a:prstGeom prst="rect">
            <a:avLst/>
          </a:prstGeom>
          <a:noFill/>
          <a:ln w="3810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355886" y="5834483"/>
            <a:ext cx="597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Figure 5a, 5b, 5c : </a:t>
            </a:r>
            <a:r>
              <a:rPr lang="fr-FR" dirty="0" err="1" smtClean="0">
                <a:solidFill>
                  <a:schemeClr val="bg1"/>
                </a:solidFill>
              </a:rPr>
              <a:t>resistivity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chargeability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normalized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chargeability</a:t>
            </a:r>
            <a:r>
              <a:rPr lang="fr-FR" dirty="0" smtClean="0">
                <a:solidFill>
                  <a:schemeClr val="bg1"/>
                </a:solidFill>
              </a:rPr>
              <a:t> for the GA profile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804465" y="1963632"/>
            <a:ext cx="2473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ρ</a:t>
            </a:r>
            <a:r>
              <a:rPr lang="fr-FR" sz="2000" b="1" dirty="0" smtClean="0"/>
              <a:t> </a:t>
            </a:r>
            <a:r>
              <a:rPr lang="fr-FR" sz="2000" b="1" dirty="0" err="1"/>
              <a:t>r</a:t>
            </a:r>
            <a:r>
              <a:rPr lang="fr-FR" sz="2000" b="1" dirty="0" err="1" smtClean="0"/>
              <a:t>esistivity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ohm.m</a:t>
            </a:r>
            <a:endParaRPr lang="fr-FR" sz="2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744363" y="3477594"/>
            <a:ext cx="2473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chargeability</a:t>
            </a:r>
            <a:r>
              <a:rPr lang="fr-FR" sz="2000" b="1" dirty="0" smtClean="0"/>
              <a:t> 10</a:t>
            </a:r>
            <a:r>
              <a:rPr lang="fr-FR" sz="2000" b="1" baseline="30000" dirty="0" smtClean="0"/>
              <a:t>e</a:t>
            </a:r>
            <a:r>
              <a:rPr lang="fr-FR" sz="2000" b="1" dirty="0" smtClean="0"/>
              <a:t>-2</a:t>
            </a:r>
            <a:endParaRPr lang="fr-FR" sz="2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5656517" y="4975597"/>
            <a:ext cx="2473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MN </a:t>
            </a:r>
            <a:r>
              <a:rPr lang="fr-FR" sz="2000" b="1" dirty="0" err="1" smtClean="0"/>
              <a:t>normalized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chargeability</a:t>
            </a:r>
            <a:r>
              <a:rPr lang="fr-FR" sz="2000" b="1" dirty="0" smtClean="0"/>
              <a:t> 10</a:t>
            </a:r>
            <a:r>
              <a:rPr lang="fr-FR" sz="2000" b="1" baseline="30000" dirty="0" smtClean="0"/>
              <a:t>e</a:t>
            </a:r>
            <a:r>
              <a:rPr lang="fr-FR" sz="2000" b="1" dirty="0" smtClean="0"/>
              <a:t>-2</a:t>
            </a:r>
            <a:endParaRPr lang="fr-FR" sz="20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8505841" y="5884657"/>
            <a:ext cx="343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Figure 6a and 6b : </a:t>
            </a:r>
            <a:r>
              <a:rPr lang="fr-FR" dirty="0" err="1" smtClean="0">
                <a:solidFill>
                  <a:schemeClr val="bg1"/>
                </a:solidFill>
              </a:rPr>
              <a:t>localization</a:t>
            </a:r>
            <a:r>
              <a:rPr lang="fr-FR" dirty="0" smtClean="0">
                <a:solidFill>
                  <a:schemeClr val="bg1"/>
                </a:solidFill>
              </a:rPr>
              <a:t> of the GA profile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419100" y="1868638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</a:t>
            </a:r>
            <a:endParaRPr lang="fr-FR" sz="20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419100" y="3357193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b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419100" y="5011306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8296291" y="6584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</a:t>
            </a:r>
            <a:endParaRPr lang="fr-FR" sz="20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8296291" y="3057268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7533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416E41D-57CB-45ED-803B-C91B96DEC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72" y="2745575"/>
            <a:ext cx="3918928" cy="28457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1540" y="-64578"/>
            <a:ext cx="9046648" cy="705271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II) </a:t>
            </a:r>
            <a:r>
              <a:rPr lang="fr-FR" sz="2400" b="1" dirty="0" err="1" smtClean="0">
                <a:solidFill>
                  <a:schemeClr val="bg1"/>
                </a:solidFill>
              </a:rPr>
              <a:t>Resistivity</a:t>
            </a:r>
            <a:r>
              <a:rPr lang="fr-FR" sz="2400" b="1" dirty="0" smtClean="0">
                <a:solidFill>
                  <a:schemeClr val="bg1"/>
                </a:solidFill>
              </a:rPr>
              <a:t> and </a:t>
            </a:r>
            <a:r>
              <a:rPr lang="fr-FR" sz="2400" b="1" dirty="0" err="1" smtClean="0">
                <a:solidFill>
                  <a:schemeClr val="bg1"/>
                </a:solidFill>
              </a:rPr>
              <a:t>chargeability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results</a:t>
            </a:r>
            <a:r>
              <a:rPr lang="fr-FR" sz="2400" b="1" dirty="0" smtClean="0">
                <a:solidFill>
                  <a:schemeClr val="bg1"/>
                </a:solidFill>
              </a:rPr>
              <a:t> : basin </a:t>
            </a:r>
            <a:r>
              <a:rPr lang="fr-FR" sz="2400" b="1" dirty="0" err="1" smtClean="0">
                <a:solidFill>
                  <a:schemeClr val="bg1"/>
                </a:solidFill>
              </a:rPr>
              <a:t>typical</a:t>
            </a:r>
            <a:r>
              <a:rPr lang="fr-FR" sz="2400" b="1" dirty="0" smtClean="0">
                <a:solidFill>
                  <a:schemeClr val="bg1"/>
                </a:solidFill>
              </a:rPr>
              <a:t> signature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77302"/>
            <a:ext cx="4114800" cy="365125"/>
          </a:xfrm>
        </p:spPr>
        <p:txBody>
          <a:bodyPr/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5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2" y="598685"/>
            <a:ext cx="8345569" cy="42434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2" y="3577417"/>
            <a:ext cx="3685182" cy="40172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5" b="20097"/>
          <a:stretch/>
        </p:blipFill>
        <p:spPr>
          <a:xfrm>
            <a:off x="4002" y="3977808"/>
            <a:ext cx="8315564" cy="160490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89088" y="2415138"/>
            <a:ext cx="877824" cy="2288264"/>
          </a:xfrm>
          <a:prstGeom prst="rect">
            <a:avLst/>
          </a:prstGeom>
          <a:noFill/>
          <a:ln w="3810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" y="5152730"/>
            <a:ext cx="3685182" cy="4017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193894" y="2322154"/>
            <a:ext cx="877824" cy="2852457"/>
          </a:xfrm>
          <a:prstGeom prst="rect">
            <a:avLst/>
          </a:prstGeom>
          <a:noFill/>
          <a:ln w="3810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4067923" y="2320592"/>
            <a:ext cx="877824" cy="2300004"/>
          </a:xfrm>
          <a:prstGeom prst="rect">
            <a:avLst/>
          </a:prstGeom>
          <a:noFill/>
          <a:ln w="3810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162826" y="2325273"/>
            <a:ext cx="731952" cy="2307419"/>
          </a:xfrm>
          <a:prstGeom prst="rect">
            <a:avLst/>
          </a:prstGeom>
          <a:noFill/>
          <a:ln w="3810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77418FD5-162C-44F1-B046-4CE5682C6B31}"/>
              </a:ext>
            </a:extLst>
          </p:cNvPr>
          <p:cNvSpPr txBox="1"/>
          <p:nvPr/>
        </p:nvSpPr>
        <p:spPr>
          <a:xfrm>
            <a:off x="7393997" y="3716047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xmlns="" id="{70F0A66D-DAF0-4F75-A155-AC5DCF5F515F}"/>
              </a:ext>
            </a:extLst>
          </p:cNvPr>
          <p:cNvSpPr/>
          <p:nvPr/>
        </p:nvSpPr>
        <p:spPr>
          <a:xfrm>
            <a:off x="9273234" y="1153348"/>
            <a:ext cx="790414" cy="805912"/>
          </a:xfrm>
          <a:prstGeom prst="ellipse">
            <a:avLst/>
          </a:prstGeom>
          <a:noFill/>
          <a:ln w="5715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5994909" y="1607998"/>
            <a:ext cx="2473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ρ</a:t>
            </a:r>
            <a:r>
              <a:rPr lang="fr-FR" sz="2000" b="1" dirty="0" smtClean="0"/>
              <a:t> </a:t>
            </a:r>
            <a:r>
              <a:rPr lang="fr-FR" sz="2000" b="1" dirty="0" err="1"/>
              <a:t>r</a:t>
            </a:r>
            <a:r>
              <a:rPr lang="fr-FR" sz="2000" b="1" dirty="0" err="1" smtClean="0"/>
              <a:t>esistivity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ohm.m</a:t>
            </a:r>
            <a:endParaRPr lang="fr-FR" sz="20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5866047" y="3161637"/>
            <a:ext cx="2473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chargeability</a:t>
            </a:r>
            <a:r>
              <a:rPr lang="fr-FR" sz="2000" b="1" dirty="0" smtClean="0"/>
              <a:t> 10</a:t>
            </a:r>
            <a:r>
              <a:rPr lang="fr-FR" sz="2000" b="1" baseline="30000" dirty="0" smtClean="0"/>
              <a:t>e</a:t>
            </a:r>
            <a:r>
              <a:rPr lang="fr-FR" sz="2000" b="1" dirty="0" smtClean="0"/>
              <a:t>-2</a:t>
            </a:r>
            <a:endParaRPr lang="fr-FR" sz="20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5807177" y="4570092"/>
            <a:ext cx="2473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MN </a:t>
            </a:r>
            <a:r>
              <a:rPr lang="fr-FR" sz="2000" b="1" dirty="0" err="1" smtClean="0"/>
              <a:t>normalized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chargeability</a:t>
            </a:r>
            <a:r>
              <a:rPr lang="fr-FR" sz="2000" b="1" dirty="0" smtClean="0"/>
              <a:t> 10</a:t>
            </a:r>
            <a:r>
              <a:rPr lang="fr-FR" sz="2000" b="1" baseline="30000" dirty="0" smtClean="0"/>
              <a:t>e</a:t>
            </a:r>
            <a:r>
              <a:rPr lang="fr-FR" sz="2000" b="1" dirty="0" smtClean="0"/>
              <a:t>-2</a:t>
            </a:r>
            <a:endParaRPr lang="fr-FR" sz="2000" b="1" dirty="0"/>
          </a:p>
        </p:txBody>
      </p:sp>
      <p:pic>
        <p:nvPicPr>
          <p:cNvPr id="37" name="Espace réservé du contenu 4">
            <a:extLst>
              <a:ext uri="{FF2B5EF4-FFF2-40B4-BE49-F238E27FC236}">
                <a16:creationId xmlns:a16="http://schemas.microsoft.com/office/drawing/2014/main" xmlns="" id="{26C9E948-52A3-429E-91E4-8289447BA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45" y="9446"/>
            <a:ext cx="2279916" cy="3367377"/>
          </a:xfrm>
          <a:prstGeom prst="rect">
            <a:avLst/>
          </a:prstGeom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xmlns="" id="{70F0A66D-DAF0-4F75-A155-AC5DCF5F515F}"/>
              </a:ext>
            </a:extLst>
          </p:cNvPr>
          <p:cNvSpPr/>
          <p:nvPr/>
        </p:nvSpPr>
        <p:spPr>
          <a:xfrm>
            <a:off x="9987676" y="261964"/>
            <a:ext cx="790414" cy="805912"/>
          </a:xfrm>
          <a:prstGeom prst="ellipse">
            <a:avLst/>
          </a:prstGeom>
          <a:noFill/>
          <a:ln w="5715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xmlns="" id="{70F0A66D-DAF0-4F75-A155-AC5DCF5F515F}"/>
              </a:ext>
            </a:extLst>
          </p:cNvPr>
          <p:cNvSpPr/>
          <p:nvPr/>
        </p:nvSpPr>
        <p:spPr>
          <a:xfrm>
            <a:off x="9730583" y="1467279"/>
            <a:ext cx="697268" cy="657206"/>
          </a:xfrm>
          <a:prstGeom prst="ellipse">
            <a:avLst/>
          </a:prstGeom>
          <a:noFill/>
          <a:ln w="5715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xmlns="" id="{70F0A66D-DAF0-4F75-A155-AC5DCF5F515F}"/>
              </a:ext>
            </a:extLst>
          </p:cNvPr>
          <p:cNvSpPr/>
          <p:nvPr/>
        </p:nvSpPr>
        <p:spPr>
          <a:xfrm>
            <a:off x="9803849" y="1133245"/>
            <a:ext cx="697268" cy="657206"/>
          </a:xfrm>
          <a:prstGeom prst="ellipse">
            <a:avLst/>
          </a:prstGeom>
          <a:noFill/>
          <a:ln w="5715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xmlns="" id="{70F0A66D-DAF0-4F75-A155-AC5DCF5F515F}"/>
              </a:ext>
            </a:extLst>
          </p:cNvPr>
          <p:cNvSpPr/>
          <p:nvPr/>
        </p:nvSpPr>
        <p:spPr>
          <a:xfrm>
            <a:off x="9538404" y="2155684"/>
            <a:ext cx="697268" cy="657206"/>
          </a:xfrm>
          <a:prstGeom prst="ellipse">
            <a:avLst/>
          </a:prstGeom>
          <a:noFill/>
          <a:ln w="57150">
            <a:solidFill>
              <a:srgbClr val="EA8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B8D0895F-315B-4CA8-94F9-7B36C12A415D}"/>
              </a:ext>
            </a:extLst>
          </p:cNvPr>
          <p:cNvCxnSpPr>
            <a:cxnSpLocks/>
          </p:cNvCxnSpPr>
          <p:nvPr/>
        </p:nvCxnSpPr>
        <p:spPr>
          <a:xfrm flipH="1">
            <a:off x="9739307" y="195065"/>
            <a:ext cx="781060" cy="2713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B8D0895F-315B-4CA8-94F9-7B36C12A415D}"/>
              </a:ext>
            </a:extLst>
          </p:cNvPr>
          <p:cNvCxnSpPr>
            <a:cxnSpLocks/>
          </p:cNvCxnSpPr>
          <p:nvPr/>
        </p:nvCxnSpPr>
        <p:spPr>
          <a:xfrm flipH="1">
            <a:off x="9470284" y="3903987"/>
            <a:ext cx="202427" cy="7994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281528" y="5611353"/>
            <a:ext cx="645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Figure 7a, 7b, 7c : </a:t>
            </a:r>
            <a:r>
              <a:rPr lang="fr-FR" dirty="0" err="1" smtClean="0">
                <a:solidFill>
                  <a:schemeClr val="bg1"/>
                </a:solidFill>
              </a:rPr>
              <a:t>resistivity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chargeability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normalized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chargeability</a:t>
            </a:r>
            <a:r>
              <a:rPr lang="fr-FR" dirty="0">
                <a:solidFill>
                  <a:schemeClr val="bg1"/>
                </a:solidFill>
              </a:rPr>
              <a:t> for </a:t>
            </a:r>
            <a:r>
              <a:rPr lang="fr-FR" dirty="0" smtClean="0">
                <a:solidFill>
                  <a:schemeClr val="bg1"/>
                </a:solidFill>
              </a:rPr>
              <a:t>the PCAW profile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40007" y="5641853"/>
            <a:ext cx="376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Figure 8a and 8b : </a:t>
            </a:r>
            <a:r>
              <a:rPr lang="fr-FR" dirty="0" err="1" smtClean="0">
                <a:solidFill>
                  <a:schemeClr val="bg1"/>
                </a:solidFill>
              </a:rPr>
              <a:t>localization</a:t>
            </a:r>
            <a:r>
              <a:rPr lang="fr-FR" dirty="0" smtClean="0">
                <a:solidFill>
                  <a:schemeClr val="bg1"/>
                </a:solidFill>
              </a:rPr>
              <a:t> of the PCAW profile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371802" y="1607998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</a:t>
            </a:r>
            <a:endParaRPr lang="fr-FR" sz="2000" b="1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371802" y="3178196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b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371802" y="4723980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</a:t>
            </a:r>
            <a:endParaRPr lang="fr-FR" sz="2000" b="1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9196023" y="-4990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</a:t>
            </a:r>
            <a:endParaRPr lang="fr-FR" sz="2000" b="1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8396944" y="2772957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b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9340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116" y="25009"/>
            <a:ext cx="11953767" cy="1001601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III) </a:t>
            </a:r>
            <a:r>
              <a:rPr lang="fr-FR" sz="3200" dirty="0" err="1" smtClean="0">
                <a:solidFill>
                  <a:schemeClr val="bg1"/>
                </a:solidFill>
              </a:rPr>
              <a:t>Interpretation</a:t>
            </a:r>
            <a:r>
              <a:rPr lang="fr-FR" sz="3200" dirty="0" smtClean="0">
                <a:solidFill>
                  <a:schemeClr val="bg1"/>
                </a:solidFill>
              </a:rPr>
              <a:t> of structural control and </a:t>
            </a:r>
            <a:r>
              <a:rPr lang="fr-FR" sz="3200" dirty="0" err="1" smtClean="0">
                <a:solidFill>
                  <a:schemeClr val="bg1"/>
                </a:solidFill>
              </a:rPr>
              <a:t>integration</a:t>
            </a:r>
            <a:r>
              <a:rPr lang="fr-FR" sz="3200" dirty="0" smtClean="0">
                <a:solidFill>
                  <a:schemeClr val="bg1"/>
                </a:solidFill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</a:rPr>
              <a:t>with</a:t>
            </a:r>
            <a:r>
              <a:rPr lang="fr-FR" sz="3200" dirty="0" smtClean="0">
                <a:solidFill>
                  <a:schemeClr val="bg1"/>
                </a:solidFill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</a:rPr>
              <a:t>geological</a:t>
            </a:r>
            <a:r>
              <a:rPr lang="fr-FR" sz="3200" dirty="0" smtClean="0">
                <a:solidFill>
                  <a:schemeClr val="bg1"/>
                </a:solidFill>
              </a:rPr>
              <a:t> and </a:t>
            </a:r>
            <a:r>
              <a:rPr lang="fr-FR" sz="3200" dirty="0" err="1" smtClean="0">
                <a:solidFill>
                  <a:schemeClr val="bg1"/>
                </a:solidFill>
              </a:rPr>
              <a:t>geophysical</a:t>
            </a:r>
            <a:r>
              <a:rPr lang="fr-FR" sz="3200" dirty="0" smtClean="0">
                <a:solidFill>
                  <a:schemeClr val="bg1"/>
                </a:solidFill>
              </a:rPr>
              <a:t> data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5722" y="1382473"/>
            <a:ext cx="3462284" cy="24405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bg1"/>
                </a:solidFill>
              </a:rPr>
              <a:t>-</a:t>
            </a:r>
            <a:r>
              <a:rPr lang="fr-FR" sz="2400" dirty="0" err="1" smtClean="0">
                <a:solidFill>
                  <a:schemeClr val="bg1"/>
                </a:solidFill>
              </a:rPr>
              <a:t>Integration</a:t>
            </a:r>
            <a:r>
              <a:rPr lang="fr-FR" sz="2400" dirty="0" smtClean="0">
                <a:solidFill>
                  <a:schemeClr val="bg1"/>
                </a:solidFill>
              </a:rPr>
              <a:t> of all </a:t>
            </a:r>
            <a:r>
              <a:rPr lang="fr-FR" sz="2400" dirty="0" err="1" smtClean="0">
                <a:solidFill>
                  <a:schemeClr val="bg1"/>
                </a:solidFill>
              </a:rPr>
              <a:t>geophysical</a:t>
            </a:r>
            <a:r>
              <a:rPr lang="fr-FR" sz="2400" dirty="0" smtClean="0">
                <a:solidFill>
                  <a:schemeClr val="bg1"/>
                </a:solidFill>
              </a:rPr>
              <a:t> data sets + structural </a:t>
            </a:r>
            <a:r>
              <a:rPr lang="fr-FR" sz="2400" dirty="0" err="1" smtClean="0">
                <a:solidFill>
                  <a:schemeClr val="bg1"/>
                </a:solidFill>
              </a:rPr>
              <a:t>survey</a:t>
            </a:r>
            <a:r>
              <a:rPr lang="fr-FR" sz="2400" dirty="0" smtClean="0">
                <a:solidFill>
                  <a:schemeClr val="bg1"/>
                </a:solidFill>
              </a:rPr>
              <a:t> on the </a:t>
            </a:r>
            <a:r>
              <a:rPr lang="fr-FR" sz="2400" dirty="0" err="1" smtClean="0">
                <a:solidFill>
                  <a:schemeClr val="bg1"/>
                </a:solidFill>
              </a:rPr>
              <a:t>field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bg1"/>
                </a:solidFill>
              </a:rPr>
              <a:t>-</a:t>
            </a:r>
            <a:r>
              <a:rPr lang="fr-FR" sz="2400" dirty="0" err="1" smtClean="0">
                <a:solidFill>
                  <a:schemeClr val="bg1"/>
                </a:solidFill>
              </a:rPr>
              <a:t>Detection</a:t>
            </a:r>
            <a:r>
              <a:rPr lang="fr-FR" sz="2400" dirty="0" smtClean="0">
                <a:solidFill>
                  <a:schemeClr val="bg1"/>
                </a:solidFill>
              </a:rPr>
              <a:t> of </a:t>
            </a:r>
            <a:r>
              <a:rPr lang="fr-FR" sz="2400" dirty="0" err="1" smtClean="0">
                <a:solidFill>
                  <a:schemeClr val="bg1"/>
                </a:solidFill>
              </a:rPr>
              <a:t>fault</a:t>
            </a:r>
            <a:r>
              <a:rPr lang="fr-FR" sz="2400" dirty="0" smtClean="0">
                <a:solidFill>
                  <a:schemeClr val="bg1"/>
                </a:solidFill>
              </a:rPr>
              <a:t> structures and extrapolation of the fracture network </a:t>
            </a:r>
            <a:r>
              <a:rPr lang="fr-FR" sz="2400" dirty="0" err="1" smtClean="0">
                <a:solidFill>
                  <a:schemeClr val="bg1"/>
                </a:solidFill>
              </a:rPr>
              <a:t>with</a:t>
            </a:r>
            <a:r>
              <a:rPr lang="fr-FR" sz="2400" dirty="0" smtClean="0">
                <a:solidFill>
                  <a:schemeClr val="bg1"/>
                </a:solidFill>
              </a:rPr>
              <a:t> IP anomalies and </a:t>
            </a:r>
            <a:r>
              <a:rPr lang="fr-FR" sz="2400" dirty="0" err="1" smtClean="0">
                <a:solidFill>
                  <a:schemeClr val="bg1"/>
                </a:solidFill>
              </a:rPr>
              <a:t>chimney’s</a:t>
            </a:r>
            <a:r>
              <a:rPr lang="fr-FR" sz="2400" dirty="0" smtClean="0">
                <a:solidFill>
                  <a:schemeClr val="bg1"/>
                </a:solidFill>
              </a:rPr>
              <a:t> satellite alignement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6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xmlns="" id="{64CF3740-5BC5-4F89-9C9B-A125C3C52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7261" b="10987"/>
          <a:stretch/>
        </p:blipFill>
        <p:spPr>
          <a:xfrm>
            <a:off x="3764801" y="1412312"/>
            <a:ext cx="8186420" cy="452849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7C60DF42-521D-4467-AF7C-D26FAD9BC7DB}"/>
              </a:ext>
            </a:extLst>
          </p:cNvPr>
          <p:cNvCxnSpPr>
            <a:cxnSpLocks/>
          </p:cNvCxnSpPr>
          <p:nvPr/>
        </p:nvCxnSpPr>
        <p:spPr>
          <a:xfrm flipH="1">
            <a:off x="10178282" y="5657276"/>
            <a:ext cx="298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F48B406-26C2-4247-9DC3-A63AA9FCE733}"/>
              </a:ext>
            </a:extLst>
          </p:cNvPr>
          <p:cNvSpPr txBox="1"/>
          <p:nvPr/>
        </p:nvSpPr>
        <p:spPr>
          <a:xfrm>
            <a:off x="10560678" y="5278380"/>
            <a:ext cx="99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600m</a:t>
            </a:r>
            <a:endParaRPr lang="fr-FR" dirty="0"/>
          </a:p>
        </p:txBody>
      </p:sp>
      <p:sp>
        <p:nvSpPr>
          <p:cNvPr id="10" name="Flèche : haut 11">
            <a:extLst>
              <a:ext uri="{FF2B5EF4-FFF2-40B4-BE49-F238E27FC236}">
                <a16:creationId xmlns:a16="http://schemas.microsoft.com/office/drawing/2014/main" xmlns="" id="{D5243831-E756-4EF7-BC0D-16AC8AD131CE}"/>
              </a:ext>
            </a:extLst>
          </p:cNvPr>
          <p:cNvSpPr/>
          <p:nvPr/>
        </p:nvSpPr>
        <p:spPr>
          <a:xfrm>
            <a:off x="9023969" y="5244027"/>
            <a:ext cx="420535" cy="53404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1B1094D-DA71-48F7-BE02-CDF8AD65A23B}"/>
              </a:ext>
            </a:extLst>
          </p:cNvPr>
          <p:cNvSpPr txBox="1"/>
          <p:nvPr/>
        </p:nvSpPr>
        <p:spPr>
          <a:xfrm>
            <a:off x="9444504" y="5287944"/>
            <a:ext cx="54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7C60DF42-521D-4467-AF7C-D26FAD9BC7DB}"/>
              </a:ext>
            </a:extLst>
          </p:cNvPr>
          <p:cNvCxnSpPr>
            <a:cxnSpLocks/>
          </p:cNvCxnSpPr>
          <p:nvPr/>
        </p:nvCxnSpPr>
        <p:spPr>
          <a:xfrm flipH="1">
            <a:off x="10208104" y="5657276"/>
            <a:ext cx="15554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01" y="1412312"/>
            <a:ext cx="1437234" cy="146140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22" y="1403456"/>
            <a:ext cx="1458177" cy="146140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042" y="1412311"/>
            <a:ext cx="1458179" cy="149730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798199" y="1412311"/>
            <a:ext cx="137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Lineation</a:t>
            </a:r>
            <a:r>
              <a:rPr lang="fr-FR" dirty="0" smtClean="0"/>
              <a:t> in </a:t>
            </a:r>
            <a:r>
              <a:rPr lang="fr-FR" dirty="0" err="1" smtClean="0"/>
              <a:t>basalt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7170311" y="1382473"/>
            <a:ext cx="137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Chimney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0513986" y="1382473"/>
            <a:ext cx="137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</a:t>
            </a:r>
            <a:r>
              <a:rPr lang="fr-FR" dirty="0" err="1" smtClean="0"/>
              <a:t>econdary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114038" y="5977345"/>
            <a:ext cx="748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Figure 9 : structural control </a:t>
            </a:r>
            <a:r>
              <a:rPr lang="fr-FR" dirty="0" err="1" smtClean="0">
                <a:solidFill>
                  <a:schemeClr val="bg1"/>
                </a:solidFill>
              </a:rPr>
              <a:t>interpreted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new ERT and IP data sets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1"/>
          <a:stretch/>
        </p:blipFill>
        <p:spPr>
          <a:xfrm>
            <a:off x="999939" y="3889930"/>
            <a:ext cx="2798260" cy="20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5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16B861-810F-4D2F-8251-8C355421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14" y="221452"/>
            <a:ext cx="5828607" cy="1101078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III) 3D </a:t>
            </a:r>
            <a:r>
              <a:rPr lang="fr-FR" dirty="0" err="1" smtClean="0">
                <a:solidFill>
                  <a:schemeClr val="bg1"/>
                </a:solidFill>
              </a:rPr>
              <a:t>modelling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F8C4722-E04C-4823-BA1B-189F7BCB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94" y="1809756"/>
            <a:ext cx="6615134" cy="4351338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Integration</a:t>
            </a:r>
            <a:r>
              <a:rPr lang="fr-FR" dirty="0">
                <a:solidFill>
                  <a:schemeClr val="bg1"/>
                </a:solidFill>
              </a:rPr>
              <a:t> of all data sets (</a:t>
            </a:r>
            <a:r>
              <a:rPr lang="fr-FR" dirty="0" err="1">
                <a:solidFill>
                  <a:schemeClr val="bg1"/>
                </a:solidFill>
              </a:rPr>
              <a:t>geological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geophysical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geochemical</a:t>
            </a:r>
            <a:r>
              <a:rPr lang="fr-FR" dirty="0" smtClean="0">
                <a:solidFill>
                  <a:schemeClr val="bg1"/>
                </a:solidFill>
              </a:rPr>
              <a:t>) </a:t>
            </a:r>
            <a:r>
              <a:rPr lang="fr-FR" dirty="0">
                <a:solidFill>
                  <a:schemeClr val="bg1"/>
                </a:solidFill>
              </a:rPr>
              <a:t>and </a:t>
            </a:r>
            <a:r>
              <a:rPr lang="fr-FR" dirty="0" err="1">
                <a:solidFill>
                  <a:schemeClr val="bg1"/>
                </a:solidFill>
              </a:rPr>
              <a:t>comparison</a:t>
            </a:r>
            <a:r>
              <a:rPr lang="fr-FR" dirty="0">
                <a:solidFill>
                  <a:schemeClr val="bg1"/>
                </a:solidFill>
              </a:rPr>
              <a:t> of signatures 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Modeling</a:t>
            </a:r>
            <a:r>
              <a:rPr lang="fr-FR" dirty="0" smtClean="0">
                <a:solidFill>
                  <a:schemeClr val="bg1"/>
                </a:solidFill>
              </a:rPr>
              <a:t> of </a:t>
            </a:r>
            <a:r>
              <a:rPr lang="fr-FR" dirty="0" err="1" smtClean="0">
                <a:solidFill>
                  <a:schemeClr val="bg1"/>
                </a:solidFill>
              </a:rPr>
              <a:t>geological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units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fault</a:t>
            </a:r>
            <a:r>
              <a:rPr lang="fr-FR" dirty="0" smtClean="0">
                <a:solidFill>
                  <a:schemeClr val="bg1"/>
                </a:solidFill>
              </a:rPr>
              <a:t> plans,  and </a:t>
            </a:r>
            <a:r>
              <a:rPr lang="fr-FR" dirty="0" err="1" smtClean="0">
                <a:solidFill>
                  <a:schemeClr val="bg1"/>
                </a:solidFill>
              </a:rPr>
              <a:t>fluid</a:t>
            </a:r>
            <a:r>
              <a:rPr lang="fr-FR" dirty="0" smtClean="0">
                <a:solidFill>
                  <a:schemeClr val="bg1"/>
                </a:solidFill>
              </a:rPr>
              <a:t> circulation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Aiming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to </a:t>
            </a:r>
            <a:r>
              <a:rPr lang="fr-FR" dirty="0" err="1">
                <a:solidFill>
                  <a:schemeClr val="bg1"/>
                </a:solidFill>
              </a:rPr>
              <a:t>suggest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drilling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first </a:t>
            </a:r>
            <a:r>
              <a:rPr lang="fr-FR" dirty="0" err="1">
                <a:solidFill>
                  <a:schemeClr val="bg1"/>
                </a:solidFill>
              </a:rPr>
              <a:t>targets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993BA1-5C88-49CC-A771-034FBAF6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69807C9-8AFC-4FBF-BFE8-C183440B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C4B1D85-7AF3-486C-982A-B85C2388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7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xmlns="" id="{A08836B5-B664-4211-B1C4-71CF7F28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422" y="297191"/>
            <a:ext cx="5047669" cy="3025130"/>
          </a:xfrm>
          <a:prstGeom prst="rect">
            <a:avLst/>
          </a:prstGeom>
        </p:spPr>
      </p:pic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xmlns="" id="{F47319B4-0C8B-4548-8D4F-0C8850362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422" y="3322321"/>
            <a:ext cx="5047670" cy="302513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BCA2E22-48E3-4910-928F-92EE6B9DFFDC}"/>
              </a:ext>
            </a:extLst>
          </p:cNvPr>
          <p:cNvSpPr txBox="1"/>
          <p:nvPr/>
        </p:nvSpPr>
        <p:spPr>
          <a:xfrm>
            <a:off x="1418081" y="5089378"/>
            <a:ext cx="467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Figure </a:t>
            </a:r>
            <a:r>
              <a:rPr lang="fr-FR" dirty="0" smtClean="0">
                <a:solidFill>
                  <a:schemeClr val="bg1"/>
                </a:solidFill>
              </a:rPr>
              <a:t>10 : ERT </a:t>
            </a:r>
            <a:r>
              <a:rPr lang="fr-FR" dirty="0">
                <a:solidFill>
                  <a:schemeClr val="bg1"/>
                </a:solidFill>
              </a:rPr>
              <a:t>and MT </a:t>
            </a:r>
            <a:r>
              <a:rPr lang="fr-FR" dirty="0" err="1">
                <a:solidFill>
                  <a:schemeClr val="bg1"/>
                </a:solidFill>
              </a:rPr>
              <a:t>integrations</a:t>
            </a:r>
            <a:r>
              <a:rPr lang="fr-FR" dirty="0">
                <a:solidFill>
                  <a:schemeClr val="bg1"/>
                </a:solidFill>
              </a:rPr>
              <a:t> in GOCAD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6373C75-191A-466B-934B-3E23B45395B7}"/>
              </a:ext>
            </a:extLst>
          </p:cNvPr>
          <p:cNvSpPr txBox="1"/>
          <p:nvPr/>
        </p:nvSpPr>
        <p:spPr>
          <a:xfrm>
            <a:off x="7065799" y="402659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B9B9AB9-07A4-4FCE-90B3-73DB8366DE3F}"/>
              </a:ext>
            </a:extLst>
          </p:cNvPr>
          <p:cNvSpPr txBox="1"/>
          <p:nvPr/>
        </p:nvSpPr>
        <p:spPr>
          <a:xfrm>
            <a:off x="7065799" y="3375055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9940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996" y="219643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Conclusion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4503" y="1775109"/>
            <a:ext cx="8441724" cy="4351338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ERT and IP </a:t>
            </a:r>
            <a:r>
              <a:rPr lang="fr-FR" dirty="0" err="1" smtClean="0">
                <a:solidFill>
                  <a:schemeClr val="bg1"/>
                </a:solidFill>
              </a:rPr>
              <a:t>used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define</a:t>
            </a:r>
            <a:r>
              <a:rPr lang="fr-FR" dirty="0" smtClean="0">
                <a:solidFill>
                  <a:schemeClr val="bg1"/>
                </a:solidFill>
              </a:rPr>
              <a:t> basin </a:t>
            </a:r>
            <a:r>
              <a:rPr lang="fr-FR" dirty="0" err="1" smtClean="0">
                <a:solidFill>
                  <a:schemeClr val="bg1"/>
                </a:solidFill>
              </a:rPr>
              <a:t>sedimentary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cover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basalt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faulting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chimney</a:t>
            </a:r>
            <a:r>
              <a:rPr lang="fr-FR" dirty="0" smtClean="0">
                <a:solidFill>
                  <a:schemeClr val="bg1"/>
                </a:solidFill>
              </a:rPr>
              <a:t> structure, and fracture network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3D </a:t>
            </a:r>
            <a:r>
              <a:rPr lang="fr-FR" dirty="0" err="1" smtClean="0">
                <a:solidFill>
                  <a:schemeClr val="bg1"/>
                </a:solidFill>
              </a:rPr>
              <a:t>modeling</a:t>
            </a:r>
            <a:r>
              <a:rPr lang="fr-FR" dirty="0" smtClean="0">
                <a:solidFill>
                  <a:schemeClr val="bg1"/>
                </a:solidFill>
              </a:rPr>
              <a:t> for </a:t>
            </a:r>
            <a:r>
              <a:rPr lang="fr-FR" dirty="0" err="1" smtClean="0">
                <a:solidFill>
                  <a:schemeClr val="bg1"/>
                </a:solidFill>
              </a:rPr>
              <a:t>basalt</a:t>
            </a:r>
            <a:r>
              <a:rPr lang="fr-FR" dirty="0" smtClean="0">
                <a:solidFill>
                  <a:schemeClr val="bg1"/>
                </a:solidFill>
              </a:rPr>
              <a:t> surface and </a:t>
            </a:r>
            <a:r>
              <a:rPr lang="fr-FR" dirty="0" err="1" smtClean="0">
                <a:solidFill>
                  <a:schemeClr val="bg1"/>
                </a:solidFill>
              </a:rPr>
              <a:t>fault</a:t>
            </a:r>
            <a:r>
              <a:rPr lang="fr-FR" dirty="0" smtClean="0">
                <a:solidFill>
                  <a:schemeClr val="bg1"/>
                </a:solidFill>
              </a:rPr>
              <a:t> network : setting of </a:t>
            </a:r>
            <a:r>
              <a:rPr lang="fr-FR" dirty="0" err="1" smtClean="0">
                <a:solidFill>
                  <a:schemeClr val="bg1"/>
                </a:solidFill>
              </a:rPr>
              <a:t>drilling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targets</a:t>
            </a:r>
            <a:r>
              <a:rPr lang="fr-FR" dirty="0" smtClean="0">
                <a:solidFill>
                  <a:schemeClr val="bg1"/>
                </a:solidFill>
              </a:rPr>
              <a:t> guidelines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Use of joint </a:t>
            </a:r>
            <a:r>
              <a:rPr lang="fr-FR" dirty="0" err="1" smtClean="0">
                <a:solidFill>
                  <a:schemeClr val="bg1"/>
                </a:solidFill>
              </a:rPr>
              <a:t>geophysical</a:t>
            </a:r>
            <a:r>
              <a:rPr lang="fr-FR" dirty="0" smtClean="0">
                <a:solidFill>
                  <a:schemeClr val="bg1"/>
                </a:solidFill>
              </a:rPr>
              <a:t> (ERT+MT), </a:t>
            </a:r>
            <a:r>
              <a:rPr lang="fr-FR" dirty="0" err="1" smtClean="0">
                <a:solidFill>
                  <a:schemeClr val="bg1"/>
                </a:solidFill>
              </a:rPr>
              <a:t>petrophysical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analysis</a:t>
            </a:r>
            <a:r>
              <a:rPr lang="fr-FR" dirty="0" smtClean="0">
                <a:solidFill>
                  <a:schemeClr val="bg1"/>
                </a:solidFill>
              </a:rPr>
              <a:t>, and </a:t>
            </a:r>
            <a:r>
              <a:rPr lang="fr-FR" dirty="0" err="1" smtClean="0">
                <a:solidFill>
                  <a:schemeClr val="bg1"/>
                </a:solidFill>
              </a:rPr>
              <a:t>geochemical</a:t>
            </a:r>
            <a:r>
              <a:rPr lang="fr-FR" dirty="0" smtClean="0">
                <a:solidFill>
                  <a:schemeClr val="bg1"/>
                </a:solidFill>
              </a:rPr>
              <a:t> data to </a:t>
            </a:r>
            <a:r>
              <a:rPr lang="fr-FR" dirty="0" err="1" smtClean="0">
                <a:solidFill>
                  <a:schemeClr val="bg1"/>
                </a:solidFill>
              </a:rPr>
              <a:t>determine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porosity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salinity</a:t>
            </a:r>
            <a:r>
              <a:rPr lang="fr-FR" dirty="0" smtClean="0">
                <a:solidFill>
                  <a:schemeClr val="bg1"/>
                </a:solidFill>
              </a:rPr>
              <a:t> and distribution of </a:t>
            </a:r>
            <a:r>
              <a:rPr lang="fr-FR" dirty="0" err="1" smtClean="0">
                <a:solidFill>
                  <a:schemeClr val="bg1"/>
                </a:solidFill>
              </a:rPr>
              <a:t>fluids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>
                    <a:lumMod val="85000"/>
                  </a:schemeClr>
                </a:solidFill>
              </a:rPr>
              <a:t>GeoRessources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>
                    <a:lumMod val="85000"/>
                  </a:schemeClr>
                </a:solidFill>
              </a:rPr>
              <a:t>loris.piolat@univ-lorraine.fr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A74A9-3794-4A0D-978D-90530A9CEC11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8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78" y="279482"/>
            <a:ext cx="2507170" cy="33397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978" y="3619277"/>
            <a:ext cx="2507170" cy="25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357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467</Words>
  <Application>Microsoft Office PowerPoint</Application>
  <PresentationFormat>Grand écran</PresentationFormat>
  <Paragraphs>95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  Electrical geophysical exploration of Lake Abhé’s hydrothermal chimney system, Djibouti</vt:lpstr>
      <vt:lpstr>Problematics and Summary</vt:lpstr>
      <vt:lpstr>I) Survey presentation :</vt:lpstr>
      <vt:lpstr>II) Resistivity and chargeability results : graben to basin typical signature</vt:lpstr>
      <vt:lpstr>II) Resistivity and chargeability results : basin typical signature</vt:lpstr>
      <vt:lpstr>III) Interpretation of structural control and integration with geological and geophysical data</vt:lpstr>
      <vt:lpstr>III) 3D modelling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Traitement + intérprétation ERT + IP Lac Abhé</dc:title>
  <dc:creator>loris piolat</dc:creator>
  <cp:lastModifiedBy>Loris Piolat</cp:lastModifiedBy>
  <cp:revision>222</cp:revision>
  <dcterms:created xsi:type="dcterms:W3CDTF">2022-01-30T21:19:07Z</dcterms:created>
  <dcterms:modified xsi:type="dcterms:W3CDTF">2022-05-23T23:10:23Z</dcterms:modified>
</cp:coreProperties>
</file>