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 id="2147483654" r:id="rId2"/>
  </p:sldMasterIdLst>
  <p:notesMasterIdLst>
    <p:notesMasterId r:id="rId11"/>
  </p:notesMasterIdLst>
  <p:handoutMasterIdLst>
    <p:handoutMasterId r:id="rId12"/>
  </p:handoutMasterIdLst>
  <p:sldIdLst>
    <p:sldId id="604" r:id="rId3"/>
    <p:sldId id="582" r:id="rId4"/>
    <p:sldId id="639" r:id="rId5"/>
    <p:sldId id="637" r:id="rId6"/>
    <p:sldId id="630" r:id="rId7"/>
    <p:sldId id="629" r:id="rId8"/>
    <p:sldId id="609" r:id="rId9"/>
    <p:sldId id="646" r:id="rId10"/>
  </p:sldIdLst>
  <p:sldSz cx="9144000" cy="6858000" type="screen4x3"/>
  <p:notesSz cx="7315200" cy="9601200"/>
  <p:custDataLst>
    <p:tags r:id="rId13"/>
  </p:custDataLst>
  <p:defaultTextStyle>
    <a:defPPr>
      <a:defRPr lang="en-CA"/>
    </a:defPPr>
    <a:lvl1pPr algn="l" rtl="0" eaLnBrk="0" fontAlgn="base" hangingPunct="0">
      <a:spcBef>
        <a:spcPct val="0"/>
      </a:spcBef>
      <a:spcAft>
        <a:spcPct val="0"/>
      </a:spcAft>
      <a:defRPr sz="20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panose="02020603050405020304" pitchFamily="18" charset="0"/>
        <a:ea typeface="+mn-ea"/>
        <a:cs typeface="+mn-cs"/>
      </a:defRPr>
    </a:lvl5pPr>
    <a:lvl6pPr marL="2286000" algn="l" defTabSz="914400" rtl="0" eaLnBrk="1" latinLnBrk="0" hangingPunct="1">
      <a:defRPr sz="2000" kern="1200">
        <a:solidFill>
          <a:schemeClr val="tx1"/>
        </a:solidFill>
        <a:latin typeface="Times" panose="02020603050405020304" pitchFamily="18" charset="0"/>
        <a:ea typeface="+mn-ea"/>
        <a:cs typeface="+mn-cs"/>
      </a:defRPr>
    </a:lvl6pPr>
    <a:lvl7pPr marL="2743200" algn="l" defTabSz="914400" rtl="0" eaLnBrk="1" latinLnBrk="0" hangingPunct="1">
      <a:defRPr sz="2000" kern="1200">
        <a:solidFill>
          <a:schemeClr val="tx1"/>
        </a:solidFill>
        <a:latin typeface="Times" panose="02020603050405020304" pitchFamily="18" charset="0"/>
        <a:ea typeface="+mn-ea"/>
        <a:cs typeface="+mn-cs"/>
      </a:defRPr>
    </a:lvl7pPr>
    <a:lvl8pPr marL="3200400" algn="l" defTabSz="914400" rtl="0" eaLnBrk="1" latinLnBrk="0" hangingPunct="1">
      <a:defRPr sz="2000" kern="1200">
        <a:solidFill>
          <a:schemeClr val="tx1"/>
        </a:solidFill>
        <a:latin typeface="Times" panose="02020603050405020304" pitchFamily="18" charset="0"/>
        <a:ea typeface="+mn-ea"/>
        <a:cs typeface="+mn-cs"/>
      </a:defRPr>
    </a:lvl8pPr>
    <a:lvl9pPr marL="3657600" algn="l" defTabSz="914400" rtl="0" eaLnBrk="1" latinLnBrk="0" hangingPunct="1">
      <a:defRPr sz="20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300"/>
    <a:srgbClr val="FFB28B"/>
    <a:srgbClr val="B5C9D9"/>
    <a:srgbClr val="669933"/>
    <a:srgbClr val="71FF71"/>
    <a:srgbClr val="66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5" autoAdjust="0"/>
    <p:restoredTop sz="82908" autoAdjust="0"/>
  </p:normalViewPr>
  <p:slideViewPr>
    <p:cSldViewPr>
      <p:cViewPr varScale="1">
        <p:scale>
          <a:sx n="96" d="100"/>
          <a:sy n="9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7" d="100"/>
          <a:sy n="77" d="100"/>
        </p:scale>
        <p:origin x="-2220" y="-84"/>
      </p:cViewPr>
      <p:guideLst>
        <p:guide orient="horz" pos="3024"/>
        <p:guide pos="230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t" anchorCtr="0" compatLnSpc="1">
            <a:prstTxWarp prst="textNoShape">
              <a:avLst/>
            </a:prstTxWarp>
          </a:bodyPr>
          <a:lstStyle>
            <a:lvl1pPr defTabSz="957263">
              <a:defRPr sz="1300">
                <a:latin typeface="Arial Unicode MS" pitchFamily="34" charset="-128"/>
              </a:defRPr>
            </a:lvl1pPr>
          </a:lstStyle>
          <a:p>
            <a:pPr>
              <a:defRPr/>
            </a:pPr>
            <a:endParaRPr lang="en-CA" altLang="en-US"/>
          </a:p>
        </p:txBody>
      </p:sp>
      <p:sp>
        <p:nvSpPr>
          <p:cNvPr id="82947"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t" anchorCtr="0" compatLnSpc="1">
            <a:prstTxWarp prst="textNoShape">
              <a:avLst/>
            </a:prstTxWarp>
          </a:bodyPr>
          <a:lstStyle>
            <a:lvl1pPr algn="r" defTabSz="957263">
              <a:defRPr sz="1300">
                <a:latin typeface="Arial Unicode MS" pitchFamily="34" charset="-128"/>
              </a:defRPr>
            </a:lvl1pPr>
          </a:lstStyle>
          <a:p>
            <a:pPr>
              <a:defRPr/>
            </a:pPr>
            <a:endParaRPr lang="en-CA" altLang="en-US"/>
          </a:p>
        </p:txBody>
      </p:sp>
      <p:sp>
        <p:nvSpPr>
          <p:cNvPr id="82948"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b" anchorCtr="0" compatLnSpc="1">
            <a:prstTxWarp prst="textNoShape">
              <a:avLst/>
            </a:prstTxWarp>
          </a:bodyPr>
          <a:lstStyle>
            <a:lvl1pPr defTabSz="957263">
              <a:defRPr sz="1300">
                <a:latin typeface="Arial Unicode MS" pitchFamily="34" charset="-128"/>
              </a:defRPr>
            </a:lvl1pPr>
          </a:lstStyle>
          <a:p>
            <a:pPr>
              <a:defRPr/>
            </a:pPr>
            <a:endParaRPr lang="en-CA" altLang="en-US"/>
          </a:p>
        </p:txBody>
      </p:sp>
      <p:sp>
        <p:nvSpPr>
          <p:cNvPr id="82949"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b" anchorCtr="0" compatLnSpc="1">
            <a:prstTxWarp prst="textNoShape">
              <a:avLst/>
            </a:prstTxWarp>
          </a:bodyPr>
          <a:lstStyle>
            <a:lvl1pPr algn="r" defTabSz="957263">
              <a:defRPr sz="1300" smtClean="0">
                <a:latin typeface="Arial Unicode MS" pitchFamily="34" charset="-128"/>
              </a:defRPr>
            </a:lvl1pPr>
          </a:lstStyle>
          <a:p>
            <a:pPr>
              <a:defRPr/>
            </a:pPr>
            <a:fld id="{59BACF2F-B6B8-4845-B7A5-C0AB8EBC1E1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t" anchorCtr="0" compatLnSpc="1">
            <a:prstTxWarp prst="textNoShape">
              <a:avLst/>
            </a:prstTxWarp>
          </a:bodyPr>
          <a:lstStyle>
            <a:lvl1pPr defTabSz="957263">
              <a:defRPr sz="1300">
                <a:latin typeface="Arial Unicode MS" pitchFamily="34" charset="-128"/>
              </a:defRPr>
            </a:lvl1pPr>
          </a:lstStyle>
          <a:p>
            <a:pPr>
              <a:defRPr/>
            </a:pPr>
            <a:endParaRPr lang="en-CA" altLang="en-US"/>
          </a:p>
        </p:txBody>
      </p:sp>
      <p:sp>
        <p:nvSpPr>
          <p:cNvPr id="5123"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t" anchorCtr="0" compatLnSpc="1">
            <a:prstTxWarp prst="textNoShape">
              <a:avLst/>
            </a:prstTxWarp>
          </a:bodyPr>
          <a:lstStyle>
            <a:lvl1pPr algn="r" defTabSz="957263">
              <a:defRPr sz="1300">
                <a:latin typeface="Arial Unicode MS" pitchFamily="34" charset="-128"/>
              </a:defRPr>
            </a:lvl1pPr>
          </a:lstStyle>
          <a:p>
            <a:pPr>
              <a:defRPr/>
            </a:pPr>
            <a:endParaRPr lang="en-CA" altLang="en-US"/>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74725" y="4560888"/>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5126"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b" anchorCtr="0" compatLnSpc="1">
            <a:prstTxWarp prst="textNoShape">
              <a:avLst/>
            </a:prstTxWarp>
          </a:bodyPr>
          <a:lstStyle>
            <a:lvl1pPr defTabSz="957263">
              <a:defRPr sz="1300">
                <a:latin typeface="Arial Unicode MS" pitchFamily="34" charset="-128"/>
              </a:defRPr>
            </a:lvl1pPr>
          </a:lstStyle>
          <a:p>
            <a:pPr>
              <a:defRPr/>
            </a:pPr>
            <a:endParaRPr lang="en-CA" altLang="en-US"/>
          </a:p>
        </p:txBody>
      </p:sp>
      <p:sp>
        <p:nvSpPr>
          <p:cNvPr id="5127"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3" tIns="47862" rIns="95723" bIns="47862" numCol="1" anchor="b" anchorCtr="0" compatLnSpc="1">
            <a:prstTxWarp prst="textNoShape">
              <a:avLst/>
            </a:prstTxWarp>
          </a:bodyPr>
          <a:lstStyle>
            <a:lvl1pPr algn="r" defTabSz="957263">
              <a:defRPr sz="1300" smtClean="0">
                <a:latin typeface="Arial Unicode MS" pitchFamily="34" charset="-128"/>
              </a:defRPr>
            </a:lvl1pPr>
          </a:lstStyle>
          <a:p>
            <a:pPr>
              <a:defRPr/>
            </a:pPr>
            <a:fld id="{D558F013-AEF2-4980-A60D-00879B84E2B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altLang="en-US" smtClean="0"/>
              <a:t>One of the most detrimental impacts of space weather on critical infrastructure is the effect of geomagnetic storms on the operations of electrical power systems. Depending on the severity of the geomagnetic storms (often referred as Geomagnetic Disturbance, GMD), significant GIC can be produced, followed by multiple negative effects, from voltage fluctuations to power blackouts and damage to transformers. Remarkable progress has been made in the last decades towards understanding the complete chain of phenomena, from the solar sources, through the geophysical responses, to the power system problems, which has resulted in the development of mitigation procedures and standards (North American Electric Reliability Corporation (NERC) Implementation Plan, 2018). </a:t>
            </a:r>
            <a:endParaRPr lang="en-CA" altLang="en-US" smtClean="0"/>
          </a:p>
        </p:txBody>
      </p:sp>
      <p:sp>
        <p:nvSpPr>
          <p:cNvPr id="9220" name="Slide Number Placeholder 3"/>
          <p:cNvSpPr>
            <a:spLocks noGrp="1"/>
          </p:cNvSpPr>
          <p:nvPr>
            <p:ph type="sldNum" sz="quarter" idx="5"/>
          </p:nvPr>
        </p:nvSpPr>
        <p:spPr>
          <a:noFill/>
        </p:spPr>
        <p:txBody>
          <a:bodyPr/>
          <a:lstStyle>
            <a:lvl1pPr defTabSz="957263">
              <a:defRPr sz="2000">
                <a:solidFill>
                  <a:schemeClr val="tx1"/>
                </a:solidFill>
                <a:latin typeface="Times" panose="02020603050405020304" pitchFamily="18" charset="0"/>
              </a:defRPr>
            </a:lvl1pPr>
            <a:lvl2pPr marL="742950" indent="-285750" defTabSz="957263">
              <a:defRPr sz="2000">
                <a:solidFill>
                  <a:schemeClr val="tx1"/>
                </a:solidFill>
                <a:latin typeface="Times" panose="02020603050405020304" pitchFamily="18" charset="0"/>
              </a:defRPr>
            </a:lvl2pPr>
            <a:lvl3pPr marL="1143000" indent="-228600" defTabSz="957263">
              <a:defRPr sz="2000">
                <a:solidFill>
                  <a:schemeClr val="tx1"/>
                </a:solidFill>
                <a:latin typeface="Times" panose="02020603050405020304" pitchFamily="18" charset="0"/>
              </a:defRPr>
            </a:lvl3pPr>
            <a:lvl4pPr marL="1600200" indent="-228600" defTabSz="957263">
              <a:defRPr sz="2000">
                <a:solidFill>
                  <a:schemeClr val="tx1"/>
                </a:solidFill>
                <a:latin typeface="Times" panose="02020603050405020304" pitchFamily="18" charset="0"/>
              </a:defRPr>
            </a:lvl4pPr>
            <a:lvl5pPr marL="2057400" indent="-228600" defTabSz="957263">
              <a:defRPr sz="20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0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0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0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000">
                <a:solidFill>
                  <a:schemeClr val="tx1"/>
                </a:solidFill>
                <a:latin typeface="Times" panose="02020603050405020304" pitchFamily="18" charset="0"/>
              </a:defRPr>
            </a:lvl9pPr>
          </a:lstStyle>
          <a:p>
            <a:fld id="{F85C941D-337A-4F77-B48B-88A4C24BBCFF}" type="slidenum">
              <a:rPr lang="en-CA" altLang="en-US" sz="1300">
                <a:latin typeface="Arial Unicode MS" pitchFamily="34" charset="-128"/>
              </a:rPr>
              <a:pPr/>
              <a:t>2</a:t>
            </a:fld>
            <a:endParaRPr lang="en-CA" altLang="en-US" sz="130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r>
              <a:rPr lang="en-CA" altLang="en-US" smtClean="0"/>
              <a:t>The origin of disturbances in the Earth magnetic field: The Sun. Presented are SDO AIA 304  image of the Sun with “shadow “ caused by a filament eruption on Sept 29, 2013 (inside the white oval). Corresponding disturbances in solar wind are presented at ACE measurements of IMF and solar wind speed on October 01-03 2013. The impact is seen on October 2 as magnetic storm (Ottawa geomagnetic data), increase of GIC (North American Power grids) and harmonics in power system (North American Power grid).</a:t>
            </a:r>
            <a:r>
              <a:rPr lang="en-US" altLang="en-US" smtClean="0"/>
              <a:t> GIC Impacts: Harmonics due to half-cycle saturation; increased reactive power demand; </a:t>
            </a:r>
          </a:p>
          <a:p>
            <a:r>
              <a:rPr lang="en-US" altLang="en-US" smtClean="0"/>
              <a:t>transformer heating; power blackout (Hydro Quebec, March 1989)</a:t>
            </a:r>
            <a:endParaRPr lang="en-CA" altLang="en-US" smtClean="0"/>
          </a:p>
        </p:txBody>
      </p:sp>
      <p:sp>
        <p:nvSpPr>
          <p:cNvPr id="11268" name="Slide Number Placeholder 3"/>
          <p:cNvSpPr>
            <a:spLocks noGrp="1"/>
          </p:cNvSpPr>
          <p:nvPr>
            <p:ph type="sldNum" sz="quarter" idx="5"/>
          </p:nvPr>
        </p:nvSpPr>
        <p:spPr>
          <a:noFill/>
        </p:spPr>
        <p:txBody>
          <a:bodyPr/>
          <a:lstStyle>
            <a:lvl1pPr defTabSz="957263">
              <a:defRPr sz="2000">
                <a:solidFill>
                  <a:schemeClr val="tx1"/>
                </a:solidFill>
                <a:latin typeface="Times" panose="02020603050405020304" pitchFamily="18" charset="0"/>
              </a:defRPr>
            </a:lvl1pPr>
            <a:lvl2pPr marL="742950" indent="-285750" defTabSz="957263">
              <a:defRPr sz="2000">
                <a:solidFill>
                  <a:schemeClr val="tx1"/>
                </a:solidFill>
                <a:latin typeface="Times" panose="02020603050405020304" pitchFamily="18" charset="0"/>
              </a:defRPr>
            </a:lvl2pPr>
            <a:lvl3pPr marL="1143000" indent="-228600" defTabSz="957263">
              <a:defRPr sz="2000">
                <a:solidFill>
                  <a:schemeClr val="tx1"/>
                </a:solidFill>
                <a:latin typeface="Times" panose="02020603050405020304" pitchFamily="18" charset="0"/>
              </a:defRPr>
            </a:lvl3pPr>
            <a:lvl4pPr marL="1600200" indent="-228600" defTabSz="957263">
              <a:defRPr sz="2000">
                <a:solidFill>
                  <a:schemeClr val="tx1"/>
                </a:solidFill>
                <a:latin typeface="Times" panose="02020603050405020304" pitchFamily="18" charset="0"/>
              </a:defRPr>
            </a:lvl4pPr>
            <a:lvl5pPr marL="2057400" indent="-228600" defTabSz="957263">
              <a:defRPr sz="20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0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0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0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000">
                <a:solidFill>
                  <a:schemeClr val="tx1"/>
                </a:solidFill>
                <a:latin typeface="Times" panose="02020603050405020304" pitchFamily="18" charset="0"/>
              </a:defRPr>
            </a:lvl9pPr>
          </a:lstStyle>
          <a:p>
            <a:fld id="{C4AB00D0-DC3B-4336-BFF8-1B4305E7634B}" type="slidenum">
              <a:rPr lang="en-CA" altLang="en-US" sz="1300">
                <a:latin typeface="Arial Unicode MS" pitchFamily="34" charset="-128"/>
              </a:rPr>
              <a:pPr/>
              <a:t>3</a:t>
            </a:fld>
            <a:endParaRPr lang="en-CA" altLang="en-US" sz="1300">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CA" altLang="en-US" smtClean="0"/>
              <a:t>Due to the limiting availability of GIC and other relevant observations on power grids, modelling has been a primary source for GIC evaluations for many power companies. </a:t>
            </a:r>
            <a:r>
              <a:rPr lang="en-US" altLang="en-US" smtClean="0"/>
              <a:t>Modelling of the GMD effects on power systems has played a vital role in the development of mitigation standards.</a:t>
            </a:r>
          </a:p>
          <a:p>
            <a:r>
              <a:rPr lang="en-CA" altLang="en-US" smtClean="0"/>
              <a:t>The modelling approach includes: calculation of GIC based on power network model (usually as linear circuit with Ohmic resistances at geophysical frequencies), calculations of electromotive force based on geoelectric field. In turn, the geoelectric field needs to be modelled, as there are no continuous local to power grid recordings available. Thus, the geoelectric field is modelled based on MT relation in frequency domain, which includes: Earth’s surface impedance (in frequency domain, depends on frequency) and geomagnetic field (FFT to frequency domain). Thus, geomagnetic field observations are the clue to the GIC understanding.</a:t>
            </a:r>
          </a:p>
        </p:txBody>
      </p:sp>
      <p:sp>
        <p:nvSpPr>
          <p:cNvPr id="13316" name="Slide Number Placeholder 3"/>
          <p:cNvSpPr>
            <a:spLocks noGrp="1"/>
          </p:cNvSpPr>
          <p:nvPr>
            <p:ph type="sldNum" sz="quarter" idx="5"/>
          </p:nvPr>
        </p:nvSpPr>
        <p:spPr>
          <a:noFill/>
        </p:spPr>
        <p:txBody>
          <a:bodyPr/>
          <a:lstStyle>
            <a:lvl1pPr defTabSz="957263">
              <a:defRPr sz="2000">
                <a:solidFill>
                  <a:schemeClr val="tx1"/>
                </a:solidFill>
                <a:latin typeface="Times" panose="02020603050405020304" pitchFamily="18" charset="0"/>
              </a:defRPr>
            </a:lvl1pPr>
            <a:lvl2pPr marL="742950" indent="-285750" defTabSz="957263">
              <a:defRPr sz="2000">
                <a:solidFill>
                  <a:schemeClr val="tx1"/>
                </a:solidFill>
                <a:latin typeface="Times" panose="02020603050405020304" pitchFamily="18" charset="0"/>
              </a:defRPr>
            </a:lvl2pPr>
            <a:lvl3pPr marL="1143000" indent="-228600" defTabSz="957263">
              <a:defRPr sz="2000">
                <a:solidFill>
                  <a:schemeClr val="tx1"/>
                </a:solidFill>
                <a:latin typeface="Times" panose="02020603050405020304" pitchFamily="18" charset="0"/>
              </a:defRPr>
            </a:lvl3pPr>
            <a:lvl4pPr marL="1600200" indent="-228600" defTabSz="957263">
              <a:defRPr sz="2000">
                <a:solidFill>
                  <a:schemeClr val="tx1"/>
                </a:solidFill>
                <a:latin typeface="Times" panose="02020603050405020304" pitchFamily="18" charset="0"/>
              </a:defRPr>
            </a:lvl4pPr>
            <a:lvl5pPr marL="2057400" indent="-228600" defTabSz="957263">
              <a:defRPr sz="20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0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0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0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000">
                <a:solidFill>
                  <a:schemeClr val="tx1"/>
                </a:solidFill>
                <a:latin typeface="Times" panose="02020603050405020304" pitchFamily="18" charset="0"/>
              </a:defRPr>
            </a:lvl9pPr>
          </a:lstStyle>
          <a:p>
            <a:fld id="{8010ECF4-0C83-4DA8-9DAA-651752C3A5B6}" type="slidenum">
              <a:rPr lang="en-CA" altLang="en-US" sz="1300">
                <a:latin typeface="Arial Unicode MS" pitchFamily="34" charset="-128"/>
              </a:rPr>
              <a:pPr/>
              <a:t>4</a:t>
            </a:fld>
            <a:endParaRPr lang="en-CA" altLang="en-US" sz="1300">
              <a:latin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CA" altLang="en-US" smtClean="0"/>
              <a:t>To properly model GIC the sufficient sampling rate of geomagnetic data should be provided. As presented in examples, the 1 min geomagnetic data (OTT, Intermagnet) can under-estimate the variations by 200-300 nT in this period of time, shifting the time of maximum (green line)</a:t>
            </a:r>
          </a:p>
          <a:p>
            <a:r>
              <a:rPr lang="en-CA" altLang="en-US" smtClean="0"/>
              <a:t>While for GIC, as presented by examples of GIC observations for the same period of time, (originally 2 sec., then down-sampled by averaging to 10 sec and 1 min), the underestimation of GIC can be as large as 35 A for 1 min and 10 A for 10 sec.</a:t>
            </a:r>
          </a:p>
          <a:p>
            <a:r>
              <a:rPr lang="en-CA" altLang="en-US" smtClean="0"/>
              <a:t>Thus, sufficient (best available) geomagnetic sampling rate is most useful when the amplitude and timing of GIC are of primary importance. It should be noted, that fast sampling rate introduces artificial noise due to many types of interference, and de-spiking of data, especially near-real time,  is difficult.</a:t>
            </a:r>
          </a:p>
        </p:txBody>
      </p:sp>
      <p:sp>
        <p:nvSpPr>
          <p:cNvPr id="15364" name="Slide Number Placeholder 3"/>
          <p:cNvSpPr>
            <a:spLocks noGrp="1"/>
          </p:cNvSpPr>
          <p:nvPr>
            <p:ph type="sldNum" sz="quarter" idx="5"/>
          </p:nvPr>
        </p:nvSpPr>
        <p:spPr>
          <a:noFill/>
        </p:spPr>
        <p:txBody>
          <a:bodyPr/>
          <a:lstStyle>
            <a:lvl1pPr defTabSz="957263">
              <a:defRPr sz="2000">
                <a:solidFill>
                  <a:schemeClr val="tx1"/>
                </a:solidFill>
                <a:latin typeface="Times" panose="02020603050405020304" pitchFamily="18" charset="0"/>
              </a:defRPr>
            </a:lvl1pPr>
            <a:lvl2pPr marL="742950" indent="-285750" defTabSz="957263">
              <a:defRPr sz="2000">
                <a:solidFill>
                  <a:schemeClr val="tx1"/>
                </a:solidFill>
                <a:latin typeface="Times" panose="02020603050405020304" pitchFamily="18" charset="0"/>
              </a:defRPr>
            </a:lvl2pPr>
            <a:lvl3pPr marL="1143000" indent="-228600" defTabSz="957263">
              <a:defRPr sz="2000">
                <a:solidFill>
                  <a:schemeClr val="tx1"/>
                </a:solidFill>
                <a:latin typeface="Times" panose="02020603050405020304" pitchFamily="18" charset="0"/>
              </a:defRPr>
            </a:lvl3pPr>
            <a:lvl4pPr marL="1600200" indent="-228600" defTabSz="957263">
              <a:defRPr sz="2000">
                <a:solidFill>
                  <a:schemeClr val="tx1"/>
                </a:solidFill>
                <a:latin typeface="Times" panose="02020603050405020304" pitchFamily="18" charset="0"/>
              </a:defRPr>
            </a:lvl4pPr>
            <a:lvl5pPr marL="2057400" indent="-228600" defTabSz="957263">
              <a:defRPr sz="20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0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0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0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000">
                <a:solidFill>
                  <a:schemeClr val="tx1"/>
                </a:solidFill>
                <a:latin typeface="Times" panose="02020603050405020304" pitchFamily="18" charset="0"/>
              </a:defRPr>
            </a:lvl9pPr>
          </a:lstStyle>
          <a:p>
            <a:fld id="{05AC91AE-3A1A-4D06-B3D3-06BED55318F2}" type="slidenum">
              <a:rPr lang="en-CA" altLang="en-US" sz="1300">
                <a:latin typeface="Arial Unicode MS" pitchFamily="34" charset="-128"/>
              </a:rPr>
              <a:pPr/>
              <a:t>5</a:t>
            </a:fld>
            <a:endParaRPr lang="en-CA" altLang="en-US" sz="1300">
              <a:latin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CA" altLang="en-US" smtClean="0"/>
              <a:t>Although it has been shown that higher sampling rate gives better GIC modelling results, to forecast geomagnetic variations at 1 sec or even 1 min cadence is not yet possible. </a:t>
            </a:r>
          </a:p>
          <a:p>
            <a:r>
              <a:rPr lang="en-CA" altLang="en-US" smtClean="0"/>
              <a:t>However, forecasts of the geomagnetic indices, such as Dst, Kp, Hourly range index, are provided by many space weather service centres. Would these forecasts be useful for GIC applications? As shown on the stack-plot, the logarithm of 3 hr maximum GIC (index) at 3 different observational sites can be linearly fitted by geomagnetic 3-hour index ap (which is similar to Kp, but have continuous numerical values) </a:t>
            </a:r>
          </a:p>
        </p:txBody>
      </p:sp>
      <p:sp>
        <p:nvSpPr>
          <p:cNvPr id="17412" name="Slide Number Placeholder 3"/>
          <p:cNvSpPr>
            <a:spLocks noGrp="1"/>
          </p:cNvSpPr>
          <p:nvPr>
            <p:ph type="sldNum" sz="quarter" idx="5"/>
          </p:nvPr>
        </p:nvSpPr>
        <p:spPr>
          <a:noFill/>
        </p:spPr>
        <p:txBody>
          <a:bodyPr/>
          <a:lstStyle>
            <a:lvl1pPr defTabSz="957263">
              <a:defRPr sz="2000">
                <a:solidFill>
                  <a:schemeClr val="tx1"/>
                </a:solidFill>
                <a:latin typeface="Times" panose="02020603050405020304" pitchFamily="18" charset="0"/>
              </a:defRPr>
            </a:lvl1pPr>
            <a:lvl2pPr marL="742950" indent="-285750" defTabSz="957263">
              <a:defRPr sz="2000">
                <a:solidFill>
                  <a:schemeClr val="tx1"/>
                </a:solidFill>
                <a:latin typeface="Times" panose="02020603050405020304" pitchFamily="18" charset="0"/>
              </a:defRPr>
            </a:lvl2pPr>
            <a:lvl3pPr marL="1143000" indent="-228600" defTabSz="957263">
              <a:defRPr sz="2000">
                <a:solidFill>
                  <a:schemeClr val="tx1"/>
                </a:solidFill>
                <a:latin typeface="Times" panose="02020603050405020304" pitchFamily="18" charset="0"/>
              </a:defRPr>
            </a:lvl3pPr>
            <a:lvl4pPr marL="1600200" indent="-228600" defTabSz="957263">
              <a:defRPr sz="2000">
                <a:solidFill>
                  <a:schemeClr val="tx1"/>
                </a:solidFill>
                <a:latin typeface="Times" panose="02020603050405020304" pitchFamily="18" charset="0"/>
              </a:defRPr>
            </a:lvl4pPr>
            <a:lvl5pPr marL="2057400" indent="-228600" defTabSz="957263">
              <a:defRPr sz="20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0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0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0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000">
                <a:solidFill>
                  <a:schemeClr val="tx1"/>
                </a:solidFill>
                <a:latin typeface="Times" panose="02020603050405020304" pitchFamily="18" charset="0"/>
              </a:defRPr>
            </a:lvl9pPr>
          </a:lstStyle>
          <a:p>
            <a:fld id="{12506A76-57A0-4920-AEA2-610B0B2B0111}" type="slidenum">
              <a:rPr lang="en-CA" altLang="en-US" sz="1300">
                <a:latin typeface="Arial Unicode MS" pitchFamily="34" charset="-128"/>
              </a:rPr>
              <a:pPr/>
              <a:t>6</a:t>
            </a:fld>
            <a:endParaRPr lang="en-CA" altLang="en-US" sz="1300">
              <a:latin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CA" altLang="en-US" smtClean="0"/>
              <a:t>The geomagnetic field variations differ significantly from location to location, as presented at the left stack plot. Thus, when the goal is to model GIC at specific location, the use of local geomagnetic observations is important. Although to monitor the overall global activity, less detailed coverage can be sussessfully utilised, as presented in the global map of geomagnetic activity extracted from Intermagnet website.</a:t>
            </a:r>
          </a:p>
        </p:txBody>
      </p:sp>
      <p:sp>
        <p:nvSpPr>
          <p:cNvPr id="19460" name="Slide Number Placeholder 3"/>
          <p:cNvSpPr>
            <a:spLocks noGrp="1"/>
          </p:cNvSpPr>
          <p:nvPr>
            <p:ph type="sldNum" sz="quarter" idx="5"/>
          </p:nvPr>
        </p:nvSpPr>
        <p:spPr>
          <a:noFill/>
        </p:spPr>
        <p:txBody>
          <a:bodyPr/>
          <a:lstStyle>
            <a:lvl1pPr defTabSz="957263">
              <a:defRPr sz="2000">
                <a:solidFill>
                  <a:schemeClr val="tx1"/>
                </a:solidFill>
                <a:latin typeface="Times" panose="02020603050405020304" pitchFamily="18" charset="0"/>
              </a:defRPr>
            </a:lvl1pPr>
            <a:lvl2pPr marL="742950" indent="-285750" defTabSz="957263">
              <a:defRPr sz="2000">
                <a:solidFill>
                  <a:schemeClr val="tx1"/>
                </a:solidFill>
                <a:latin typeface="Times" panose="02020603050405020304" pitchFamily="18" charset="0"/>
              </a:defRPr>
            </a:lvl2pPr>
            <a:lvl3pPr marL="1143000" indent="-228600" defTabSz="957263">
              <a:defRPr sz="2000">
                <a:solidFill>
                  <a:schemeClr val="tx1"/>
                </a:solidFill>
                <a:latin typeface="Times" panose="02020603050405020304" pitchFamily="18" charset="0"/>
              </a:defRPr>
            </a:lvl3pPr>
            <a:lvl4pPr marL="1600200" indent="-228600" defTabSz="957263">
              <a:defRPr sz="2000">
                <a:solidFill>
                  <a:schemeClr val="tx1"/>
                </a:solidFill>
                <a:latin typeface="Times" panose="02020603050405020304" pitchFamily="18" charset="0"/>
              </a:defRPr>
            </a:lvl4pPr>
            <a:lvl5pPr marL="2057400" indent="-228600" defTabSz="957263">
              <a:defRPr sz="2000">
                <a:solidFill>
                  <a:schemeClr val="tx1"/>
                </a:solidFill>
                <a:latin typeface="Times" panose="02020603050405020304" pitchFamily="18" charset="0"/>
              </a:defRPr>
            </a:lvl5pPr>
            <a:lvl6pPr marL="2514600" indent="-228600" defTabSz="957263" eaLnBrk="0" fontAlgn="base" hangingPunct="0">
              <a:spcBef>
                <a:spcPct val="0"/>
              </a:spcBef>
              <a:spcAft>
                <a:spcPct val="0"/>
              </a:spcAft>
              <a:defRPr sz="2000">
                <a:solidFill>
                  <a:schemeClr val="tx1"/>
                </a:solidFill>
                <a:latin typeface="Times" panose="02020603050405020304" pitchFamily="18" charset="0"/>
              </a:defRPr>
            </a:lvl6pPr>
            <a:lvl7pPr marL="2971800" indent="-228600" defTabSz="957263" eaLnBrk="0" fontAlgn="base" hangingPunct="0">
              <a:spcBef>
                <a:spcPct val="0"/>
              </a:spcBef>
              <a:spcAft>
                <a:spcPct val="0"/>
              </a:spcAft>
              <a:defRPr sz="2000">
                <a:solidFill>
                  <a:schemeClr val="tx1"/>
                </a:solidFill>
                <a:latin typeface="Times" panose="02020603050405020304" pitchFamily="18" charset="0"/>
              </a:defRPr>
            </a:lvl7pPr>
            <a:lvl8pPr marL="3429000" indent="-228600" defTabSz="957263" eaLnBrk="0" fontAlgn="base" hangingPunct="0">
              <a:spcBef>
                <a:spcPct val="0"/>
              </a:spcBef>
              <a:spcAft>
                <a:spcPct val="0"/>
              </a:spcAft>
              <a:defRPr sz="2000">
                <a:solidFill>
                  <a:schemeClr val="tx1"/>
                </a:solidFill>
                <a:latin typeface="Times" panose="02020603050405020304" pitchFamily="18" charset="0"/>
              </a:defRPr>
            </a:lvl8pPr>
            <a:lvl9pPr marL="3886200" indent="-228600" defTabSz="957263" eaLnBrk="0" fontAlgn="base" hangingPunct="0">
              <a:spcBef>
                <a:spcPct val="0"/>
              </a:spcBef>
              <a:spcAft>
                <a:spcPct val="0"/>
              </a:spcAft>
              <a:defRPr sz="2000">
                <a:solidFill>
                  <a:schemeClr val="tx1"/>
                </a:solidFill>
                <a:latin typeface="Times" panose="02020603050405020304" pitchFamily="18" charset="0"/>
              </a:defRPr>
            </a:lvl9pPr>
          </a:lstStyle>
          <a:p>
            <a:fld id="{4DA54C06-4CFA-473E-B089-D7FA351827F5}" type="slidenum">
              <a:rPr lang="en-CA" altLang="en-US" sz="1300">
                <a:latin typeface="Arial Unicode MS" pitchFamily="34" charset="-128"/>
              </a:rPr>
              <a:pPr/>
              <a:t>7</a:t>
            </a:fld>
            <a:endParaRPr lang="en-CA" altLang="en-US" sz="1300">
              <a:latin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Unicode MS" pitchFamily="34" charset="-128"/>
              </a:defRPr>
            </a:lvl1pPr>
            <a:lvl2pPr marL="715963" indent="-274638" defTabSz="922338">
              <a:spcBef>
                <a:spcPct val="30000"/>
              </a:spcBef>
              <a:defRPr sz="1200">
                <a:solidFill>
                  <a:schemeClr val="tx1"/>
                </a:solidFill>
                <a:latin typeface="Arial Unicode MS" pitchFamily="34" charset="-128"/>
              </a:defRPr>
            </a:lvl2pPr>
            <a:lvl3pPr marL="1100138" indent="-219075" defTabSz="922338">
              <a:spcBef>
                <a:spcPct val="30000"/>
              </a:spcBef>
              <a:defRPr sz="1200">
                <a:solidFill>
                  <a:schemeClr val="tx1"/>
                </a:solidFill>
                <a:latin typeface="Arial Unicode MS" pitchFamily="34" charset="-128"/>
              </a:defRPr>
            </a:lvl3pPr>
            <a:lvl4pPr marL="1541463" indent="-219075" defTabSz="922338">
              <a:spcBef>
                <a:spcPct val="30000"/>
              </a:spcBef>
              <a:defRPr sz="1200">
                <a:solidFill>
                  <a:schemeClr val="tx1"/>
                </a:solidFill>
                <a:latin typeface="Arial Unicode MS" pitchFamily="34" charset="-128"/>
              </a:defRPr>
            </a:lvl4pPr>
            <a:lvl5pPr marL="1982788" indent="-219075" defTabSz="922338">
              <a:spcBef>
                <a:spcPct val="30000"/>
              </a:spcBef>
              <a:defRPr sz="1200">
                <a:solidFill>
                  <a:schemeClr val="tx1"/>
                </a:solidFill>
                <a:latin typeface="Arial Unicode MS" pitchFamily="34" charset="-128"/>
              </a:defRPr>
            </a:lvl5pPr>
            <a:lvl6pPr marL="2439988" indent="-219075" defTabSz="922338" eaLnBrk="0" fontAlgn="base" hangingPunct="0">
              <a:spcBef>
                <a:spcPct val="30000"/>
              </a:spcBef>
              <a:spcAft>
                <a:spcPct val="0"/>
              </a:spcAft>
              <a:defRPr sz="1200">
                <a:solidFill>
                  <a:schemeClr val="tx1"/>
                </a:solidFill>
                <a:latin typeface="Arial Unicode MS" pitchFamily="34" charset="-128"/>
              </a:defRPr>
            </a:lvl6pPr>
            <a:lvl7pPr marL="2897188" indent="-219075" defTabSz="922338" eaLnBrk="0" fontAlgn="base" hangingPunct="0">
              <a:spcBef>
                <a:spcPct val="30000"/>
              </a:spcBef>
              <a:spcAft>
                <a:spcPct val="0"/>
              </a:spcAft>
              <a:defRPr sz="1200">
                <a:solidFill>
                  <a:schemeClr val="tx1"/>
                </a:solidFill>
                <a:latin typeface="Arial Unicode MS" pitchFamily="34" charset="-128"/>
              </a:defRPr>
            </a:lvl7pPr>
            <a:lvl8pPr marL="3354388" indent="-219075" defTabSz="922338" eaLnBrk="0" fontAlgn="base" hangingPunct="0">
              <a:spcBef>
                <a:spcPct val="30000"/>
              </a:spcBef>
              <a:spcAft>
                <a:spcPct val="0"/>
              </a:spcAft>
              <a:defRPr sz="1200">
                <a:solidFill>
                  <a:schemeClr val="tx1"/>
                </a:solidFill>
                <a:latin typeface="Arial Unicode MS" pitchFamily="34" charset="-128"/>
              </a:defRPr>
            </a:lvl8pPr>
            <a:lvl9pPr marL="3811588" indent="-219075" defTabSz="922338" eaLnBrk="0" fontAlgn="base" hangingPunct="0">
              <a:spcBef>
                <a:spcPct val="30000"/>
              </a:spcBef>
              <a:spcAft>
                <a:spcPct val="0"/>
              </a:spcAft>
              <a:defRPr sz="1200">
                <a:solidFill>
                  <a:schemeClr val="tx1"/>
                </a:solidFill>
                <a:latin typeface="Arial Unicode MS" pitchFamily="34" charset="-128"/>
              </a:defRPr>
            </a:lvl9pPr>
          </a:lstStyle>
          <a:p>
            <a:pPr eaLnBrk="1" hangingPunct="1">
              <a:spcBef>
                <a:spcPct val="0"/>
              </a:spcBef>
            </a:pPr>
            <a:fld id="{64CDACF1-B15E-422D-B499-91E45C1E1AA2}" type="slidenum">
              <a:rPr lang="en-CA" altLang="en-US">
                <a:solidFill>
                  <a:srgbClr val="000000"/>
                </a:solidFill>
                <a:latin typeface="Arial" panose="020B0604020202020204" pitchFamily="34" charset="0"/>
              </a:rPr>
              <a:pPr eaLnBrk="1" hangingPunct="1">
                <a:spcBef>
                  <a:spcPct val="0"/>
                </a:spcBef>
              </a:pPr>
              <a:t>8</a:t>
            </a:fld>
            <a:endParaRPr lang="en-CA" altLang="en-US">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0" y="2281238"/>
            <a:ext cx="8147050" cy="6350"/>
          </a:xfrm>
          <a:prstGeom prst="line">
            <a:avLst/>
          </a:prstGeom>
          <a:noFill/>
          <a:ln w="571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5" name="Picture 16" descr="corpo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552450"/>
            <a:ext cx="2209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6699"/>
                </a:solidFill>
                <a:miter lim="800000"/>
                <a:headEnd/>
                <a:tailEnd/>
              </a14:hiddenLine>
            </a:ext>
          </a:extLst>
        </p:spPr>
      </p:pic>
      <p:sp>
        <p:nvSpPr>
          <p:cNvPr id="6" name="Text Box 20"/>
          <p:cNvSpPr txBox="1">
            <a:spLocks noChangeArrowheads="1"/>
          </p:cNvSpPr>
          <p:nvPr/>
        </p:nvSpPr>
        <p:spPr bwMode="auto">
          <a:xfrm>
            <a:off x="4076700" y="233363"/>
            <a:ext cx="4186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lgn="r">
              <a:defRPr/>
            </a:pPr>
            <a:r>
              <a:rPr lang="en-CA" altLang="en-US" sz="3200" b="1" smtClean="0">
                <a:solidFill>
                  <a:srgbClr val="5F5F5F"/>
                </a:solidFill>
                <a:latin typeface="Arial" charset="0"/>
                <a:cs typeface="Arial" charset="0"/>
              </a:rPr>
              <a:t>Canmet</a:t>
            </a:r>
            <a:r>
              <a:rPr lang="en-CA" altLang="en-US" sz="3200" b="1" smtClean="0">
                <a:solidFill>
                  <a:srgbClr val="336699"/>
                </a:solidFill>
                <a:latin typeface="Arial" charset="0"/>
                <a:cs typeface="Arial" charset="0"/>
              </a:rPr>
              <a:t>MATERIALS</a:t>
            </a:r>
          </a:p>
        </p:txBody>
      </p:sp>
      <p:pic>
        <p:nvPicPr>
          <p:cNvPr id="7" name="Picture 26" descr="corpora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762000"/>
            <a:ext cx="2209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6699"/>
                </a:solidFill>
                <a:miter lim="800000"/>
                <a:headEnd/>
                <a:tailEnd/>
              </a14:hiddenLine>
            </a:ext>
          </a:extLst>
        </p:spPr>
      </p:pic>
      <p:sp>
        <p:nvSpPr>
          <p:cNvPr id="8" name="Line 28"/>
          <p:cNvSpPr>
            <a:spLocks noChangeShapeType="1"/>
          </p:cNvSpPr>
          <p:nvPr userDrawn="1"/>
        </p:nvSpPr>
        <p:spPr bwMode="auto">
          <a:xfrm>
            <a:off x="0" y="2286000"/>
            <a:ext cx="8001000" cy="0"/>
          </a:xfrm>
          <a:prstGeom prst="line">
            <a:avLst/>
          </a:prstGeom>
          <a:noFill/>
          <a:ln w="571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9" name="Line 29"/>
          <p:cNvSpPr>
            <a:spLocks noChangeShapeType="1"/>
          </p:cNvSpPr>
          <p:nvPr userDrawn="1"/>
        </p:nvSpPr>
        <p:spPr bwMode="auto">
          <a:xfrm flipH="1">
            <a:off x="3286125" y="714375"/>
            <a:ext cx="690563" cy="146208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0" name="Picture 34" descr="canada_2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2088" y="6440488"/>
            <a:ext cx="1243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0"/>
          <p:cNvSpPr txBox="1">
            <a:spLocks noChangeArrowheads="1"/>
          </p:cNvSpPr>
          <p:nvPr userDrawn="1"/>
        </p:nvSpPr>
        <p:spPr bwMode="auto">
          <a:xfrm>
            <a:off x="457200" y="6438900"/>
            <a:ext cx="44053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r>
              <a:rPr lang="en-CA" altLang="en-US" sz="1400" smtClean="0">
                <a:solidFill>
                  <a:srgbClr val="336699"/>
                </a:solidFill>
                <a:latin typeface="Tahoma" pitchFamily="34" charset="0"/>
              </a:rPr>
              <a:t>Canada’s Natural Resources – </a:t>
            </a:r>
            <a:r>
              <a:rPr lang="en-CA" altLang="en-US" sz="1400" i="1" smtClean="0">
                <a:solidFill>
                  <a:srgbClr val="336699"/>
                </a:solidFill>
                <a:latin typeface="Tahoma" pitchFamily="34" charset="0"/>
              </a:rPr>
              <a:t>Now and for the Future</a:t>
            </a:r>
          </a:p>
          <a:p>
            <a:pPr>
              <a:defRPr/>
            </a:pPr>
            <a:endParaRPr lang="en-CA" altLang="en-US" sz="1400" smtClean="0">
              <a:solidFill>
                <a:srgbClr val="336699"/>
              </a:solidFill>
              <a:latin typeface="Tahoma" pitchFamily="34" charset="0"/>
            </a:endParaRPr>
          </a:p>
        </p:txBody>
      </p:sp>
      <p:sp>
        <p:nvSpPr>
          <p:cNvPr id="12" name="Line 41"/>
          <p:cNvSpPr>
            <a:spLocks noChangeShapeType="1"/>
          </p:cNvSpPr>
          <p:nvPr userDrawn="1"/>
        </p:nvSpPr>
        <p:spPr bwMode="auto">
          <a:xfrm>
            <a:off x="0" y="6362700"/>
            <a:ext cx="9144000" cy="0"/>
          </a:xfrm>
          <a:prstGeom prst="line">
            <a:avLst/>
          </a:prstGeom>
          <a:noFill/>
          <a:ln w="508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 name="Line 42"/>
          <p:cNvSpPr>
            <a:spLocks noChangeShapeType="1"/>
          </p:cNvSpPr>
          <p:nvPr userDrawn="1"/>
        </p:nvSpPr>
        <p:spPr bwMode="auto">
          <a:xfrm flipH="1">
            <a:off x="7586663" y="6362700"/>
            <a:ext cx="219075" cy="495300"/>
          </a:xfrm>
          <a:prstGeom prst="line">
            <a:avLst/>
          </a:prstGeom>
          <a:noFill/>
          <a:ln w="508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 name="AutoShape 49"/>
          <p:cNvSpPr>
            <a:spLocks noChangeArrowheads="1"/>
          </p:cNvSpPr>
          <p:nvPr userDrawn="1"/>
        </p:nvSpPr>
        <p:spPr bwMode="auto">
          <a:xfrm>
            <a:off x="4976813" y="998538"/>
            <a:ext cx="2070100" cy="1270000"/>
          </a:xfrm>
          <a:prstGeom prst="parallelogram">
            <a:avLst>
              <a:gd name="adj" fmla="val 40750"/>
            </a:avLst>
          </a:prstGeom>
          <a:blipFill dpi="0" rotWithShape="1">
            <a:blip r:embed="rId5"/>
            <a:srcRect/>
            <a:stretch>
              <a:fillRect b="-8667"/>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5" name="AutoShape 51"/>
          <p:cNvSpPr>
            <a:spLocks noChangeAspect="1" noChangeArrowheads="1"/>
          </p:cNvSpPr>
          <p:nvPr userDrawn="1"/>
        </p:nvSpPr>
        <p:spPr bwMode="auto">
          <a:xfrm>
            <a:off x="3581400" y="998538"/>
            <a:ext cx="1890713" cy="1260475"/>
          </a:xfrm>
          <a:prstGeom prst="parallelogram">
            <a:avLst>
              <a:gd name="adj" fmla="val 37500"/>
            </a:avLst>
          </a:prstGeom>
          <a:blipFill dpi="0" rotWithShape="1">
            <a:blip r:embed="rId6"/>
            <a:srcRect/>
            <a:stretch>
              <a:fillRect b="-9351"/>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6" name="AutoShape 52"/>
          <p:cNvSpPr>
            <a:spLocks noChangeArrowheads="1"/>
          </p:cNvSpPr>
          <p:nvPr userDrawn="1"/>
        </p:nvSpPr>
        <p:spPr bwMode="auto">
          <a:xfrm>
            <a:off x="6551613" y="998538"/>
            <a:ext cx="2116137" cy="1260475"/>
          </a:xfrm>
          <a:prstGeom prst="parallelogram">
            <a:avLst>
              <a:gd name="adj" fmla="val 41971"/>
            </a:avLst>
          </a:prstGeom>
          <a:blipFill dpi="0" rotWithShape="1">
            <a:blip r:embed="rId7"/>
            <a:srcRect/>
            <a:stretch>
              <a:fillRect b="-11196"/>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7" name="Line 13"/>
          <p:cNvSpPr>
            <a:spLocks noChangeShapeType="1"/>
          </p:cNvSpPr>
          <p:nvPr/>
        </p:nvSpPr>
        <p:spPr bwMode="auto">
          <a:xfrm flipH="1">
            <a:off x="8128000" y="0"/>
            <a:ext cx="1016000" cy="2273300"/>
          </a:xfrm>
          <a:prstGeom prst="line">
            <a:avLst/>
          </a:prstGeom>
          <a:noFill/>
          <a:ln w="571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8" name="Line 19"/>
          <p:cNvSpPr>
            <a:spLocks noChangeShapeType="1"/>
          </p:cNvSpPr>
          <p:nvPr/>
        </p:nvSpPr>
        <p:spPr bwMode="auto">
          <a:xfrm flipH="1">
            <a:off x="4976813" y="998538"/>
            <a:ext cx="495300" cy="1274762"/>
          </a:xfrm>
          <a:prstGeom prst="line">
            <a:avLst/>
          </a:prstGeom>
          <a:noFill/>
          <a:ln w="571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9" name="Line 18"/>
          <p:cNvSpPr>
            <a:spLocks noChangeShapeType="1"/>
          </p:cNvSpPr>
          <p:nvPr/>
        </p:nvSpPr>
        <p:spPr bwMode="auto">
          <a:xfrm flipH="1">
            <a:off x="6507163" y="998538"/>
            <a:ext cx="539750" cy="1304925"/>
          </a:xfrm>
          <a:prstGeom prst="line">
            <a:avLst/>
          </a:prstGeom>
          <a:noFill/>
          <a:ln w="571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 name="Line 17"/>
          <p:cNvSpPr>
            <a:spLocks noChangeShapeType="1"/>
          </p:cNvSpPr>
          <p:nvPr/>
        </p:nvSpPr>
        <p:spPr bwMode="auto">
          <a:xfrm flipH="1" flipV="1">
            <a:off x="4032250" y="998538"/>
            <a:ext cx="4684713" cy="7937"/>
          </a:xfrm>
          <a:prstGeom prst="line">
            <a:avLst/>
          </a:prstGeom>
          <a:noFill/>
          <a:ln w="571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 name="Line 14"/>
          <p:cNvSpPr>
            <a:spLocks noChangeShapeType="1"/>
          </p:cNvSpPr>
          <p:nvPr/>
        </p:nvSpPr>
        <p:spPr bwMode="auto">
          <a:xfrm flipH="1">
            <a:off x="3536950" y="998538"/>
            <a:ext cx="495300" cy="1304925"/>
          </a:xfrm>
          <a:prstGeom prst="line">
            <a:avLst/>
          </a:prstGeom>
          <a:noFill/>
          <a:ln w="571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4723" name="Rectangle 3"/>
          <p:cNvSpPr>
            <a:spLocks noGrp="1" noChangeArrowheads="1"/>
          </p:cNvSpPr>
          <p:nvPr>
            <p:ph type="ctrTitle"/>
          </p:nvPr>
        </p:nvSpPr>
        <p:spPr>
          <a:xfrm>
            <a:off x="657225" y="2933700"/>
            <a:ext cx="7772400" cy="4270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Lst>
        </p:spPr>
        <p:txBody>
          <a:bodyPr/>
          <a:lstStyle>
            <a:lvl1pPr algn="ctr">
              <a:defRPr sz="2800" b="1"/>
            </a:lvl1pPr>
          </a:lstStyle>
          <a:p>
            <a:pPr lvl="0"/>
            <a:endParaRPr lang="en-US" altLang="en-US" noProof="0" smtClean="0"/>
          </a:p>
        </p:txBody>
      </p:sp>
      <p:sp>
        <p:nvSpPr>
          <p:cNvPr id="414724" name="Rectangle 4"/>
          <p:cNvSpPr>
            <a:spLocks noGrp="1" noChangeArrowheads="1"/>
          </p:cNvSpPr>
          <p:nvPr>
            <p:ph type="subTitle" idx="1"/>
          </p:nvPr>
        </p:nvSpPr>
        <p:spPr>
          <a:xfrm>
            <a:off x="1381125" y="3724275"/>
            <a:ext cx="6400800" cy="365125"/>
          </a:xfrm>
        </p:spPr>
        <p:txBody>
          <a:bodyPr/>
          <a:lstStyle>
            <a:lvl1pPr marL="0" indent="0" algn="ctr">
              <a:buFont typeface="Wingdings" pitchFamily="2" charset="2"/>
              <a:buNone/>
              <a:defRPr sz="2400"/>
            </a:lvl1pPr>
          </a:lstStyle>
          <a:p>
            <a:pPr lvl="0"/>
            <a:r>
              <a:rPr lang="en-CA" altLang="en-US" noProof="0" smtClean="0"/>
              <a:t>Click to edit Master subtitle style</a:t>
            </a:r>
          </a:p>
        </p:txBody>
      </p:sp>
    </p:spTree>
    <p:extLst>
      <p:ext uri="{BB962C8B-B14F-4D97-AF65-F5344CB8AC3E}">
        <p14:creationId xmlns:p14="http://schemas.microsoft.com/office/powerpoint/2010/main" val="172185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7655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0150" y="458788"/>
            <a:ext cx="1947863" cy="32353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31800" y="458788"/>
            <a:ext cx="5695950" cy="323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6647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rown-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s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600" y="1600200"/>
            <a:ext cx="7315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anada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5200" y="6305550"/>
            <a:ext cx="1600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rcan_fip_e_2c_5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8600" y="6477000"/>
            <a:ext cx="3124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p:cNvSpPr>
            <a:spLocks noChangeShapeType="1"/>
          </p:cNvSpPr>
          <p:nvPr userDrawn="1"/>
        </p:nvSpPr>
        <p:spPr bwMode="auto">
          <a:xfrm>
            <a:off x="990600" y="1600200"/>
            <a:ext cx="7315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1156" name="Rectangle 4"/>
          <p:cNvSpPr>
            <a:spLocks noGrp="1" noChangeArrowheads="1"/>
          </p:cNvSpPr>
          <p:nvPr>
            <p:ph type="ctrTitle"/>
          </p:nvPr>
        </p:nvSpPr>
        <p:spPr>
          <a:xfrm>
            <a:off x="990600" y="3276600"/>
            <a:ext cx="7391400" cy="1085850"/>
          </a:xfrm>
        </p:spPr>
        <p:txBody>
          <a:bodyPr/>
          <a:lstStyle>
            <a:lvl1pPr algn="ctr">
              <a:defRPr sz="3200">
                <a:latin typeface="Tahoma" pitchFamily="34" charset="0"/>
              </a:defRPr>
            </a:lvl1pPr>
          </a:lstStyle>
          <a:p>
            <a:pPr lvl="0"/>
            <a:r>
              <a:rPr lang="en-US" altLang="en-US" noProof="0" smtClean="0"/>
              <a:t>Click to edit Master title style</a:t>
            </a:r>
          </a:p>
        </p:txBody>
      </p:sp>
      <p:sp>
        <p:nvSpPr>
          <p:cNvPr id="561157" name="Rectangle 5"/>
          <p:cNvSpPr>
            <a:spLocks noGrp="1" noChangeArrowheads="1"/>
          </p:cNvSpPr>
          <p:nvPr>
            <p:ph type="subTitle" idx="1"/>
          </p:nvPr>
        </p:nvSpPr>
        <p:spPr>
          <a:xfrm>
            <a:off x="685800" y="4038600"/>
            <a:ext cx="7772400" cy="1600200"/>
          </a:xfrm>
          <a:extLst>
            <a:ext uri="{909E8E84-426E-40DD-AFC4-6F175D3DCCD1}">
              <a14:hiddenFill xmlns:a14="http://schemas.microsoft.com/office/drawing/2010/main">
                <a:solidFill>
                  <a:srgbClr val="A0725A"/>
                </a:solidFill>
              </a14:hiddenFill>
            </a:ext>
          </a:extLst>
        </p:spPr>
        <p:txBody>
          <a:bodyPr/>
          <a:lstStyle>
            <a:lvl1pPr marL="0" indent="0" algn="ctr">
              <a:buFont typeface="Wingdings" pitchFamily="2" charset="2"/>
              <a:buNone/>
              <a:defRPr sz="2800">
                <a:solidFill>
                  <a:srgbClr val="A0725A"/>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91424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5C9CEF78-8A76-48F3-B3D0-5F3FFBDC3FCC}" type="slidenum">
              <a:rPr lang="en-US" altLang="en-US"/>
              <a:pPr>
                <a:defRPr/>
              </a:pPr>
              <a:t>‹#›</a:t>
            </a:fld>
            <a:endParaRPr lang="en-US" altLang="en-US"/>
          </a:p>
        </p:txBody>
      </p:sp>
    </p:spTree>
    <p:extLst>
      <p:ext uri="{BB962C8B-B14F-4D97-AF65-F5344CB8AC3E}">
        <p14:creationId xmlns:p14="http://schemas.microsoft.com/office/powerpoint/2010/main" val="64084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1933EA5-003C-4489-92B1-1AA591E84E62}" type="slidenum">
              <a:rPr lang="en-US" altLang="en-US"/>
              <a:pPr>
                <a:defRPr/>
              </a:pPr>
              <a:t>‹#›</a:t>
            </a:fld>
            <a:endParaRPr lang="en-US" altLang="en-US"/>
          </a:p>
        </p:txBody>
      </p:sp>
    </p:spTree>
    <p:extLst>
      <p:ext uri="{BB962C8B-B14F-4D97-AF65-F5344CB8AC3E}">
        <p14:creationId xmlns:p14="http://schemas.microsoft.com/office/powerpoint/2010/main" val="3527227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sldNum" sz="quarter" idx="10"/>
          </p:nvPr>
        </p:nvSpPr>
        <p:spPr>
          <a:ln/>
        </p:spPr>
        <p:txBody>
          <a:bodyPr/>
          <a:lstStyle>
            <a:lvl1pPr>
              <a:defRPr/>
            </a:lvl1pPr>
          </a:lstStyle>
          <a:p>
            <a:pPr>
              <a:defRPr/>
            </a:pPr>
            <a:fld id="{B3FCBEEC-0AFA-4618-B5BD-D03C7F0FBA39}" type="slidenum">
              <a:rPr lang="en-US" altLang="en-US"/>
              <a:pPr>
                <a:defRPr/>
              </a:pPr>
              <a:t>‹#›</a:t>
            </a:fld>
            <a:endParaRPr lang="en-US" altLang="en-US"/>
          </a:p>
        </p:txBody>
      </p:sp>
    </p:spTree>
    <p:extLst>
      <p:ext uri="{BB962C8B-B14F-4D97-AF65-F5344CB8AC3E}">
        <p14:creationId xmlns:p14="http://schemas.microsoft.com/office/powerpoint/2010/main" val="405192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sldNum" sz="quarter" idx="10"/>
          </p:nvPr>
        </p:nvSpPr>
        <p:spPr>
          <a:ln/>
        </p:spPr>
        <p:txBody>
          <a:bodyPr/>
          <a:lstStyle>
            <a:lvl1pPr>
              <a:defRPr/>
            </a:lvl1pPr>
          </a:lstStyle>
          <a:p>
            <a:pPr>
              <a:defRPr/>
            </a:pPr>
            <a:fld id="{76970AEF-80DA-4778-8791-03072F27205A}" type="slidenum">
              <a:rPr lang="en-US" altLang="en-US"/>
              <a:pPr>
                <a:defRPr/>
              </a:pPr>
              <a:t>‹#›</a:t>
            </a:fld>
            <a:endParaRPr lang="en-US" altLang="en-US"/>
          </a:p>
        </p:txBody>
      </p:sp>
    </p:spTree>
    <p:extLst>
      <p:ext uri="{BB962C8B-B14F-4D97-AF65-F5344CB8AC3E}">
        <p14:creationId xmlns:p14="http://schemas.microsoft.com/office/powerpoint/2010/main" val="408434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sldNum" sz="quarter" idx="10"/>
          </p:nvPr>
        </p:nvSpPr>
        <p:spPr>
          <a:ln/>
        </p:spPr>
        <p:txBody>
          <a:bodyPr/>
          <a:lstStyle>
            <a:lvl1pPr>
              <a:defRPr/>
            </a:lvl1pPr>
          </a:lstStyle>
          <a:p>
            <a:pPr>
              <a:defRPr/>
            </a:pPr>
            <a:fld id="{3FF8346B-C8A7-4052-9060-83F490929EE0}" type="slidenum">
              <a:rPr lang="en-US" altLang="en-US"/>
              <a:pPr>
                <a:defRPr/>
              </a:pPr>
              <a:t>‹#›</a:t>
            </a:fld>
            <a:endParaRPr lang="en-US" altLang="en-US"/>
          </a:p>
        </p:txBody>
      </p:sp>
    </p:spTree>
    <p:extLst>
      <p:ext uri="{BB962C8B-B14F-4D97-AF65-F5344CB8AC3E}">
        <p14:creationId xmlns:p14="http://schemas.microsoft.com/office/powerpoint/2010/main" val="615267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17E49FE-4A82-4B3A-827D-298DA4D0AA65}" type="slidenum">
              <a:rPr lang="en-US" altLang="en-US"/>
              <a:pPr>
                <a:defRPr/>
              </a:pPr>
              <a:t>‹#›</a:t>
            </a:fld>
            <a:endParaRPr lang="en-US" altLang="en-US"/>
          </a:p>
        </p:txBody>
      </p:sp>
    </p:spTree>
    <p:extLst>
      <p:ext uri="{BB962C8B-B14F-4D97-AF65-F5344CB8AC3E}">
        <p14:creationId xmlns:p14="http://schemas.microsoft.com/office/powerpoint/2010/main" val="672797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F438799-1898-4576-8E1B-D92DBF3596AE}" type="slidenum">
              <a:rPr lang="en-US" altLang="en-US"/>
              <a:pPr>
                <a:defRPr/>
              </a:pPr>
              <a:t>‹#›</a:t>
            </a:fld>
            <a:endParaRPr lang="en-US" altLang="en-US"/>
          </a:p>
        </p:txBody>
      </p:sp>
    </p:spTree>
    <p:extLst>
      <p:ext uri="{BB962C8B-B14F-4D97-AF65-F5344CB8AC3E}">
        <p14:creationId xmlns:p14="http://schemas.microsoft.com/office/powerpoint/2010/main" val="338564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3082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B796E8B-A3DE-4264-8D79-97775FD7C433}" type="slidenum">
              <a:rPr lang="en-US" altLang="en-US"/>
              <a:pPr>
                <a:defRPr/>
              </a:pPr>
              <a:t>‹#›</a:t>
            </a:fld>
            <a:endParaRPr lang="en-US" altLang="en-US"/>
          </a:p>
        </p:txBody>
      </p:sp>
    </p:spTree>
    <p:extLst>
      <p:ext uri="{BB962C8B-B14F-4D97-AF65-F5344CB8AC3E}">
        <p14:creationId xmlns:p14="http://schemas.microsoft.com/office/powerpoint/2010/main" val="3531313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D963ACDE-7911-4DBF-BA37-979F6F90459E}" type="slidenum">
              <a:rPr lang="en-US" altLang="en-US"/>
              <a:pPr>
                <a:defRPr/>
              </a:pPr>
              <a:t>‹#›</a:t>
            </a:fld>
            <a:endParaRPr lang="en-US" altLang="en-US"/>
          </a:p>
        </p:txBody>
      </p:sp>
    </p:spTree>
    <p:extLst>
      <p:ext uri="{BB962C8B-B14F-4D97-AF65-F5344CB8AC3E}">
        <p14:creationId xmlns:p14="http://schemas.microsoft.com/office/powerpoint/2010/main" val="3732863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F0603DAF-4044-4590-9CF4-6DF91051589A}" type="slidenum">
              <a:rPr lang="en-US" altLang="en-US"/>
              <a:pPr>
                <a:defRPr/>
              </a:pPr>
              <a:t>‹#›</a:t>
            </a:fld>
            <a:endParaRPr lang="en-US" altLang="en-US"/>
          </a:p>
        </p:txBody>
      </p:sp>
    </p:spTree>
    <p:extLst>
      <p:ext uri="{BB962C8B-B14F-4D97-AF65-F5344CB8AC3E}">
        <p14:creationId xmlns:p14="http://schemas.microsoft.com/office/powerpoint/2010/main" val="186653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335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4213" y="1690688"/>
            <a:ext cx="3695700" cy="200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32313" y="1690688"/>
            <a:ext cx="3695700" cy="200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035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7873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9214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57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709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34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400800"/>
            <a:ext cx="914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endParaRPr lang="en-US" altLang="en-US" smtClean="0"/>
          </a:p>
        </p:txBody>
      </p:sp>
      <p:sp>
        <p:nvSpPr>
          <p:cNvPr id="1027" name="Freeform 3"/>
          <p:cNvSpPr>
            <a:spLocks/>
          </p:cNvSpPr>
          <p:nvPr/>
        </p:nvSpPr>
        <p:spPr bwMode="auto">
          <a:xfrm>
            <a:off x="-9525" y="-19050"/>
            <a:ext cx="7400925" cy="1304925"/>
          </a:xfrm>
          <a:custGeom>
            <a:avLst/>
            <a:gdLst>
              <a:gd name="T0" fmla="*/ 0 w 4662"/>
              <a:gd name="T1" fmla="*/ 2147483646 h 822"/>
              <a:gd name="T2" fmla="*/ 2147483646 w 4662"/>
              <a:gd name="T3" fmla="*/ 2147483646 h 822"/>
              <a:gd name="T4" fmla="*/ 2147483646 w 4662"/>
              <a:gd name="T5" fmla="*/ 0 h 822"/>
              <a:gd name="T6" fmla="*/ 2147483646 w 4662"/>
              <a:gd name="T7" fmla="*/ 0 h 822"/>
              <a:gd name="T8" fmla="*/ 0 w 4662"/>
              <a:gd name="T9" fmla="*/ 2147483646 h 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62" h="822">
                <a:moveTo>
                  <a:pt x="0" y="822"/>
                </a:moveTo>
                <a:lnTo>
                  <a:pt x="4284" y="822"/>
                </a:lnTo>
                <a:lnTo>
                  <a:pt x="4662" y="0"/>
                </a:lnTo>
                <a:lnTo>
                  <a:pt x="6" y="0"/>
                </a:lnTo>
                <a:lnTo>
                  <a:pt x="0" y="8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8" name="Rectangle 5"/>
          <p:cNvSpPr>
            <a:spLocks noGrp="1" noChangeArrowheads="1"/>
          </p:cNvSpPr>
          <p:nvPr>
            <p:ph type="title"/>
          </p:nvPr>
        </p:nvSpPr>
        <p:spPr bwMode="auto">
          <a:xfrm>
            <a:off x="431800" y="458788"/>
            <a:ext cx="6326188" cy="487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CA" altLang="en-US" smtClean="0"/>
              <a:t>Click to edit Master title style</a:t>
            </a:r>
          </a:p>
        </p:txBody>
      </p:sp>
      <p:sp>
        <p:nvSpPr>
          <p:cNvPr id="1029" name="Rectangle 6"/>
          <p:cNvSpPr>
            <a:spLocks noGrp="1" noChangeArrowheads="1"/>
          </p:cNvSpPr>
          <p:nvPr>
            <p:ph type="body" idx="1"/>
          </p:nvPr>
        </p:nvSpPr>
        <p:spPr bwMode="auto">
          <a:xfrm>
            <a:off x="684213" y="1690688"/>
            <a:ext cx="7543800"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30" name="Rectangle 7"/>
          <p:cNvSpPr>
            <a:spLocks noChangeArrowheads="1"/>
          </p:cNvSpPr>
          <p:nvPr/>
        </p:nvSpPr>
        <p:spPr bwMode="auto">
          <a:xfrm>
            <a:off x="4192588" y="-12684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endParaRPr lang="en-US" altLang="en-US" sz="2400" smtClean="0"/>
          </a:p>
        </p:txBody>
      </p:sp>
      <p:sp>
        <p:nvSpPr>
          <p:cNvPr id="1031" name="Text Box 8"/>
          <p:cNvSpPr txBox="1">
            <a:spLocks noChangeArrowheads="1"/>
          </p:cNvSpPr>
          <p:nvPr/>
        </p:nvSpPr>
        <p:spPr bwMode="auto">
          <a:xfrm>
            <a:off x="457200" y="6477000"/>
            <a:ext cx="44053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r>
              <a:rPr lang="en-CA" altLang="en-US" sz="1400" smtClean="0">
                <a:solidFill>
                  <a:srgbClr val="336699"/>
                </a:solidFill>
                <a:latin typeface="Tahoma" pitchFamily="34" charset="0"/>
              </a:rPr>
              <a:t>Canada’s Natural Resources – </a:t>
            </a:r>
            <a:r>
              <a:rPr lang="en-CA" altLang="en-US" sz="1400" i="1" smtClean="0">
                <a:solidFill>
                  <a:srgbClr val="336699"/>
                </a:solidFill>
                <a:latin typeface="Tahoma" pitchFamily="34" charset="0"/>
              </a:rPr>
              <a:t>Now and for the Future</a:t>
            </a:r>
          </a:p>
          <a:p>
            <a:pPr>
              <a:defRPr/>
            </a:pPr>
            <a:endParaRPr lang="en-CA" altLang="en-US" sz="1400" smtClean="0">
              <a:solidFill>
                <a:srgbClr val="336699"/>
              </a:solidFill>
              <a:latin typeface="Tahoma" pitchFamily="34" charset="0"/>
            </a:endParaRPr>
          </a:p>
        </p:txBody>
      </p:sp>
      <p:sp>
        <p:nvSpPr>
          <p:cNvPr id="1032" name="Freeform 9"/>
          <p:cNvSpPr>
            <a:spLocks/>
          </p:cNvSpPr>
          <p:nvPr/>
        </p:nvSpPr>
        <p:spPr bwMode="auto">
          <a:xfrm>
            <a:off x="0" y="0"/>
            <a:ext cx="7391400" cy="1295400"/>
          </a:xfrm>
          <a:custGeom>
            <a:avLst/>
            <a:gdLst>
              <a:gd name="T0" fmla="*/ 0 w 4656"/>
              <a:gd name="T1" fmla="*/ 2147483646 h 816"/>
              <a:gd name="T2" fmla="*/ 2147483646 w 4656"/>
              <a:gd name="T3" fmla="*/ 2147483646 h 816"/>
              <a:gd name="T4" fmla="*/ 2147483646 w 4656"/>
              <a:gd name="T5" fmla="*/ 0 h 816"/>
              <a:gd name="T6" fmla="*/ 0 60000 65536"/>
              <a:gd name="T7" fmla="*/ 0 60000 65536"/>
              <a:gd name="T8" fmla="*/ 0 60000 65536"/>
            </a:gdLst>
            <a:ahLst/>
            <a:cxnLst>
              <a:cxn ang="T6">
                <a:pos x="T0" y="T1"/>
              </a:cxn>
              <a:cxn ang="T7">
                <a:pos x="T2" y="T3"/>
              </a:cxn>
              <a:cxn ang="T8">
                <a:pos x="T4" y="T5"/>
              </a:cxn>
            </a:cxnLst>
            <a:rect l="0" t="0" r="r" b="b"/>
            <a:pathLst>
              <a:path w="4656" h="816">
                <a:moveTo>
                  <a:pt x="0" y="816"/>
                </a:moveTo>
                <a:lnTo>
                  <a:pt x="4273" y="816"/>
                </a:lnTo>
                <a:lnTo>
                  <a:pt x="4656" y="0"/>
                </a:lnTo>
              </a:path>
            </a:pathLst>
          </a:custGeom>
          <a:noFill/>
          <a:ln w="50800">
            <a:solidFill>
              <a:srgbClr val="33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3" name="Line 10"/>
          <p:cNvSpPr>
            <a:spLocks noChangeShapeType="1"/>
          </p:cNvSpPr>
          <p:nvPr/>
        </p:nvSpPr>
        <p:spPr bwMode="auto">
          <a:xfrm>
            <a:off x="0" y="6400800"/>
            <a:ext cx="9144000" cy="0"/>
          </a:xfrm>
          <a:prstGeom prst="line">
            <a:avLst/>
          </a:prstGeom>
          <a:noFill/>
          <a:ln w="508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4" name="Line 11"/>
          <p:cNvSpPr>
            <a:spLocks noChangeShapeType="1"/>
          </p:cNvSpPr>
          <p:nvPr/>
        </p:nvSpPr>
        <p:spPr bwMode="auto">
          <a:xfrm flipH="1">
            <a:off x="7705725" y="6400800"/>
            <a:ext cx="219075" cy="495300"/>
          </a:xfrm>
          <a:prstGeom prst="line">
            <a:avLst/>
          </a:prstGeom>
          <a:noFill/>
          <a:ln w="508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5" name="Text Box 12"/>
          <p:cNvSpPr txBox="1">
            <a:spLocks noChangeArrowheads="1"/>
          </p:cNvSpPr>
          <p:nvPr/>
        </p:nvSpPr>
        <p:spPr bwMode="auto">
          <a:xfrm>
            <a:off x="8618538" y="6469063"/>
            <a:ext cx="449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pPr>
              <a:defRPr/>
            </a:pPr>
            <a:fld id="{2DFAED95-C480-43D1-9344-CB1907106AF2}" type="slidenum">
              <a:rPr lang="en-US" altLang="en-US" sz="1400" smtClean="0">
                <a:solidFill>
                  <a:srgbClr val="336699"/>
                </a:solidFill>
                <a:latin typeface="Tahoma" panose="020B0604030504040204" pitchFamily="34" charset="0"/>
              </a:rPr>
              <a:pPr>
                <a:defRPr/>
              </a:pPr>
              <a:t>‹#›</a:t>
            </a:fld>
            <a:endParaRPr lang="en-US" altLang="en-US" sz="1400" smtClean="0">
              <a:solidFill>
                <a:srgbClr val="336699"/>
              </a:solidFill>
              <a:latin typeface="Tahoma" panose="020B0604030504040204" pitchFamily="34" charset="0"/>
            </a:endParaRPr>
          </a:p>
        </p:txBody>
      </p:sp>
      <p:pic>
        <p:nvPicPr>
          <p:cNvPr id="1036" name="Picture 15" descr="Untitle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18413" y="0"/>
            <a:ext cx="152558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charset="0"/>
        </a:defRPr>
      </a:lvl2pPr>
      <a:lvl3pPr algn="l" rtl="0" eaLnBrk="0" fontAlgn="base" hangingPunct="0">
        <a:spcBef>
          <a:spcPct val="0"/>
        </a:spcBef>
        <a:spcAft>
          <a:spcPct val="0"/>
        </a:spcAft>
        <a:defRPr sz="3200">
          <a:solidFill>
            <a:srgbClr val="336699"/>
          </a:solidFill>
          <a:latin typeface="Arial" charset="0"/>
        </a:defRPr>
      </a:lvl3pPr>
      <a:lvl4pPr algn="l" rtl="0" eaLnBrk="0" fontAlgn="base" hangingPunct="0">
        <a:spcBef>
          <a:spcPct val="0"/>
        </a:spcBef>
        <a:spcAft>
          <a:spcPct val="0"/>
        </a:spcAft>
        <a:defRPr sz="3200">
          <a:solidFill>
            <a:srgbClr val="336699"/>
          </a:solidFill>
          <a:latin typeface="Arial" charset="0"/>
        </a:defRPr>
      </a:lvl4pPr>
      <a:lvl5pPr algn="l" rtl="0" eaLnBrk="0" fontAlgn="base" hangingPunct="0">
        <a:spcBef>
          <a:spcPct val="0"/>
        </a:spcBef>
        <a:spcAft>
          <a:spcPct val="0"/>
        </a:spcAft>
        <a:defRPr sz="3200">
          <a:solidFill>
            <a:srgbClr val="336699"/>
          </a:solidFill>
          <a:latin typeface="Arial" charset="0"/>
        </a:defRPr>
      </a:lvl5pPr>
      <a:lvl6pPr marL="457200" algn="l" rtl="0" fontAlgn="base">
        <a:spcBef>
          <a:spcPct val="0"/>
        </a:spcBef>
        <a:spcAft>
          <a:spcPct val="0"/>
        </a:spcAft>
        <a:defRPr sz="3200">
          <a:solidFill>
            <a:srgbClr val="336699"/>
          </a:solidFill>
          <a:latin typeface="Arial" charset="0"/>
        </a:defRPr>
      </a:lvl6pPr>
      <a:lvl7pPr marL="914400" algn="l" rtl="0" fontAlgn="base">
        <a:spcBef>
          <a:spcPct val="0"/>
        </a:spcBef>
        <a:spcAft>
          <a:spcPct val="0"/>
        </a:spcAft>
        <a:defRPr sz="3200">
          <a:solidFill>
            <a:srgbClr val="336699"/>
          </a:solidFill>
          <a:latin typeface="Arial" charset="0"/>
        </a:defRPr>
      </a:lvl7pPr>
      <a:lvl8pPr marL="1371600" algn="l" rtl="0" fontAlgn="base">
        <a:spcBef>
          <a:spcPct val="0"/>
        </a:spcBef>
        <a:spcAft>
          <a:spcPct val="0"/>
        </a:spcAft>
        <a:defRPr sz="3200">
          <a:solidFill>
            <a:srgbClr val="336699"/>
          </a:solidFill>
          <a:latin typeface="Arial" charset="0"/>
        </a:defRPr>
      </a:lvl8pPr>
      <a:lvl9pPr marL="1828800" algn="l" rtl="0" fontAlgn="base">
        <a:spcBef>
          <a:spcPct val="0"/>
        </a:spcBef>
        <a:spcAft>
          <a:spcPct val="0"/>
        </a:spcAft>
        <a:defRPr sz="3200">
          <a:solidFill>
            <a:srgbClr val="336699"/>
          </a:solidFill>
          <a:latin typeface="Arial" charset="0"/>
        </a:defRPr>
      </a:lvl9pPr>
    </p:titleStyle>
    <p:bodyStyle>
      <a:lvl1pPr marL="342900" indent="-342900" algn="l" rtl="0" eaLnBrk="0" fontAlgn="base" hangingPunct="0">
        <a:spcBef>
          <a:spcPct val="50000"/>
        </a:spcBef>
        <a:spcAft>
          <a:spcPct val="0"/>
        </a:spcAft>
        <a:buClr>
          <a:srgbClr val="336699"/>
        </a:buClr>
        <a:buFont typeface="Wingdings" panose="05000000000000000000" pitchFamily="2" charset="2"/>
        <a:buChar char="Ø"/>
        <a:defRPr sz="2600">
          <a:solidFill>
            <a:srgbClr val="333333"/>
          </a:solidFill>
          <a:latin typeface="+mn-lt"/>
          <a:ea typeface="+mn-ea"/>
          <a:cs typeface="+mn-cs"/>
        </a:defRPr>
      </a:lvl1pPr>
      <a:lvl2pPr marL="742950" indent="-285750" algn="l" rtl="0" eaLnBrk="0" fontAlgn="base" hangingPunct="0">
        <a:spcBef>
          <a:spcPct val="20000"/>
        </a:spcBef>
        <a:spcAft>
          <a:spcPct val="0"/>
        </a:spcAft>
        <a:buClr>
          <a:srgbClr val="336699"/>
        </a:buClr>
        <a:buFont typeface="Wingdings" panose="05000000000000000000" pitchFamily="2" charset="2"/>
        <a:buChar char="§"/>
        <a:defRPr sz="2400">
          <a:solidFill>
            <a:srgbClr val="333333"/>
          </a:solidFill>
          <a:latin typeface="+mn-lt"/>
        </a:defRPr>
      </a:lvl2pPr>
      <a:lvl3pPr marL="1143000" indent="-228600" algn="l" rtl="0" eaLnBrk="0" fontAlgn="base" hangingPunct="0">
        <a:spcBef>
          <a:spcPct val="20000"/>
        </a:spcBef>
        <a:spcAft>
          <a:spcPct val="0"/>
        </a:spcAft>
        <a:buClr>
          <a:srgbClr val="336699"/>
        </a:buClr>
        <a:buFont typeface="Wingdings" panose="05000000000000000000" pitchFamily="2" charset="2"/>
        <a:buChar char="§"/>
        <a:defRPr sz="2400">
          <a:solidFill>
            <a:srgbClr val="333333"/>
          </a:solidFill>
          <a:latin typeface="+mn-lt"/>
        </a:defRPr>
      </a:lvl3pPr>
      <a:lvl4pPr marL="1600200" indent="-228600" algn="l" rtl="0" eaLnBrk="0" fontAlgn="base" hangingPunct="0">
        <a:spcBef>
          <a:spcPct val="20000"/>
        </a:spcBef>
        <a:spcAft>
          <a:spcPct val="0"/>
        </a:spcAft>
        <a:buClr>
          <a:srgbClr val="336699"/>
        </a:buClr>
        <a:buFont typeface="Wingdings" panose="05000000000000000000" pitchFamily="2" charset="2"/>
        <a:buChar char="§"/>
        <a:defRPr sz="2000">
          <a:solidFill>
            <a:srgbClr val="333333"/>
          </a:solidFill>
          <a:latin typeface="+mn-lt"/>
        </a:defRPr>
      </a:lvl4pPr>
      <a:lvl5pPr marL="2057400" indent="-228600" algn="l" rtl="0" eaLnBrk="0" fontAlgn="base" hangingPunct="0">
        <a:spcBef>
          <a:spcPct val="20000"/>
        </a:spcBef>
        <a:spcAft>
          <a:spcPct val="0"/>
        </a:spcAft>
        <a:buClr>
          <a:srgbClr val="336699"/>
        </a:buClr>
        <a:buFont typeface="Wingdings" panose="05000000000000000000" pitchFamily="2" charset="2"/>
        <a:buChar char="§"/>
        <a:defRPr sz="2000">
          <a:solidFill>
            <a:srgbClr val="333333"/>
          </a:solidFill>
          <a:latin typeface="+mn-lt"/>
        </a:defRPr>
      </a:lvl5pPr>
      <a:lvl6pPr marL="2514600" indent="-228600" algn="l" rtl="0" fontAlgn="base">
        <a:spcBef>
          <a:spcPct val="20000"/>
        </a:spcBef>
        <a:spcAft>
          <a:spcPct val="0"/>
        </a:spcAft>
        <a:buClr>
          <a:srgbClr val="336699"/>
        </a:buClr>
        <a:buFont typeface="Wingdings" pitchFamily="2" charset="2"/>
        <a:buChar char="§"/>
        <a:defRPr sz="2000">
          <a:solidFill>
            <a:srgbClr val="333333"/>
          </a:solidFill>
          <a:latin typeface="+mn-lt"/>
        </a:defRPr>
      </a:lvl6pPr>
      <a:lvl7pPr marL="2971800" indent="-228600" algn="l" rtl="0" fontAlgn="base">
        <a:spcBef>
          <a:spcPct val="20000"/>
        </a:spcBef>
        <a:spcAft>
          <a:spcPct val="0"/>
        </a:spcAft>
        <a:buClr>
          <a:srgbClr val="336699"/>
        </a:buClr>
        <a:buFont typeface="Wingdings" pitchFamily="2" charset="2"/>
        <a:buChar char="§"/>
        <a:defRPr sz="2000">
          <a:solidFill>
            <a:srgbClr val="333333"/>
          </a:solidFill>
          <a:latin typeface="+mn-lt"/>
        </a:defRPr>
      </a:lvl7pPr>
      <a:lvl8pPr marL="3429000" indent="-228600" algn="l" rtl="0" fontAlgn="base">
        <a:spcBef>
          <a:spcPct val="20000"/>
        </a:spcBef>
        <a:spcAft>
          <a:spcPct val="0"/>
        </a:spcAft>
        <a:buClr>
          <a:srgbClr val="336699"/>
        </a:buClr>
        <a:buFont typeface="Wingdings" pitchFamily="2" charset="2"/>
        <a:buChar char="§"/>
        <a:defRPr sz="2000">
          <a:solidFill>
            <a:srgbClr val="333333"/>
          </a:solidFill>
          <a:latin typeface="+mn-lt"/>
        </a:defRPr>
      </a:lvl8pPr>
      <a:lvl9pPr marL="3886200" indent="-228600" algn="l" rtl="0" fontAlgn="base">
        <a:spcBef>
          <a:spcPct val="20000"/>
        </a:spcBef>
        <a:spcAft>
          <a:spcPct val="0"/>
        </a:spcAft>
        <a:buClr>
          <a:srgbClr val="336699"/>
        </a:buClr>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04800"/>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0132" name="Rectangle 4"/>
          <p:cNvSpPr>
            <a:spLocks noGrp="1" noChangeArrowheads="1"/>
          </p:cNvSpPr>
          <p:nvPr>
            <p:ph type="sldNum" sz="quarter" idx="4"/>
          </p:nvPr>
        </p:nvSpPr>
        <p:spPr bwMode="auto">
          <a:xfrm>
            <a:off x="7010400" y="152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A22F312C-9D38-48E7-943F-2A7CEF184DF9}" type="slidenum">
              <a:rPr lang="en-US" altLang="en-US"/>
              <a:pPr>
                <a:defRPr/>
              </a:pPr>
              <a:t>‹#›</a:t>
            </a:fld>
            <a:endParaRPr lang="en-US" altLang="en-US"/>
          </a:p>
        </p:txBody>
      </p:sp>
      <p:pic>
        <p:nvPicPr>
          <p:cNvPr id="2053" name="Picture 12" descr="Canad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96200" y="6400800"/>
            <a:ext cx="1295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nrcan_fip_e_2c_5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477000"/>
            <a:ext cx="24971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p:cNvSpPr>
            <a:spLocks noChangeArrowheads="1"/>
          </p:cNvSpPr>
          <p:nvPr userDrawn="1"/>
        </p:nvSpPr>
        <p:spPr bwMode="auto">
          <a:xfrm>
            <a:off x="2514600" y="0"/>
            <a:ext cx="3733800" cy="228600"/>
          </a:xfrm>
          <a:prstGeom prst="rect">
            <a:avLst/>
          </a:prstGeom>
          <a:solidFill>
            <a:srgbClr val="A072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endParaRPr lang="en-US" altLang="en-US" smtClean="0"/>
          </a:p>
        </p:txBody>
      </p:sp>
      <p:sp>
        <p:nvSpPr>
          <p:cNvPr id="2056" name="Rectangle 8"/>
          <p:cNvSpPr>
            <a:spLocks noChangeArrowheads="1"/>
          </p:cNvSpPr>
          <p:nvPr userDrawn="1"/>
        </p:nvSpPr>
        <p:spPr bwMode="auto">
          <a:xfrm>
            <a:off x="0" y="0"/>
            <a:ext cx="2895600" cy="228600"/>
          </a:xfrm>
          <a:prstGeom prst="rect">
            <a:avLst/>
          </a:prstGeom>
          <a:solidFill>
            <a:srgbClr val="6446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endParaRPr lang="en-US" altLang="en-US" smtClean="0"/>
          </a:p>
        </p:txBody>
      </p:sp>
      <p:sp>
        <p:nvSpPr>
          <p:cNvPr id="2057" name="Rectangle 9"/>
          <p:cNvSpPr>
            <a:spLocks noChangeArrowheads="1"/>
          </p:cNvSpPr>
          <p:nvPr userDrawn="1"/>
        </p:nvSpPr>
        <p:spPr bwMode="auto">
          <a:xfrm>
            <a:off x="6019800" y="0"/>
            <a:ext cx="3124200" cy="228600"/>
          </a:xfrm>
          <a:prstGeom prst="rect">
            <a:avLst/>
          </a:prstGeom>
          <a:solidFill>
            <a:srgbClr val="C1A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eaLnBrk="0" fontAlgn="base" hangingPunct="0">
              <a:spcBef>
                <a:spcPct val="0"/>
              </a:spcBef>
              <a:spcAft>
                <a:spcPct val="0"/>
              </a:spcAft>
              <a:defRPr sz="2000">
                <a:solidFill>
                  <a:schemeClr val="tx1"/>
                </a:solidFill>
                <a:latin typeface="Times" pitchFamily="18" charset="0"/>
              </a:defRPr>
            </a:lvl6pPr>
            <a:lvl7pPr marL="2971800" indent="-228600" eaLnBrk="0" fontAlgn="base" hangingPunct="0">
              <a:spcBef>
                <a:spcPct val="0"/>
              </a:spcBef>
              <a:spcAft>
                <a:spcPct val="0"/>
              </a:spcAft>
              <a:defRPr sz="2000">
                <a:solidFill>
                  <a:schemeClr val="tx1"/>
                </a:solidFill>
                <a:latin typeface="Times" pitchFamily="18" charset="0"/>
              </a:defRPr>
            </a:lvl7pPr>
            <a:lvl8pPr marL="3429000" indent="-228600" eaLnBrk="0" fontAlgn="base" hangingPunct="0">
              <a:spcBef>
                <a:spcPct val="0"/>
              </a:spcBef>
              <a:spcAft>
                <a:spcPct val="0"/>
              </a:spcAft>
              <a:defRPr sz="2000">
                <a:solidFill>
                  <a:schemeClr val="tx1"/>
                </a:solidFill>
                <a:latin typeface="Times" pitchFamily="18" charset="0"/>
              </a:defRPr>
            </a:lvl8pPr>
            <a:lvl9pPr marL="3886200" indent="-228600" eaLnBrk="0" fontAlgn="base" hangingPunct="0">
              <a:spcBef>
                <a:spcPct val="0"/>
              </a:spcBef>
              <a:spcAft>
                <a:spcPct val="0"/>
              </a:spcAft>
              <a:defRPr sz="2000">
                <a:solidFill>
                  <a:schemeClr val="tx1"/>
                </a:solidFill>
                <a:latin typeface="Times" pitchFamily="18"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3819"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spcBef>
          <a:spcPct val="0"/>
        </a:spcBef>
        <a:spcAft>
          <a:spcPct val="0"/>
        </a:spcAft>
        <a:defRPr sz="3600" b="1">
          <a:solidFill>
            <a:srgbClr val="644637"/>
          </a:solidFill>
          <a:latin typeface="+mj-lt"/>
          <a:ea typeface="+mj-ea"/>
          <a:cs typeface="+mj-cs"/>
        </a:defRPr>
      </a:lvl1pPr>
      <a:lvl2pPr algn="l" rtl="0" eaLnBrk="0" fontAlgn="base" hangingPunct="0">
        <a:spcBef>
          <a:spcPct val="0"/>
        </a:spcBef>
        <a:spcAft>
          <a:spcPct val="0"/>
        </a:spcAft>
        <a:defRPr sz="3600" b="1">
          <a:solidFill>
            <a:srgbClr val="644637"/>
          </a:solidFill>
          <a:latin typeface="Arial" charset="0"/>
        </a:defRPr>
      </a:lvl2pPr>
      <a:lvl3pPr algn="l" rtl="0" eaLnBrk="0" fontAlgn="base" hangingPunct="0">
        <a:spcBef>
          <a:spcPct val="0"/>
        </a:spcBef>
        <a:spcAft>
          <a:spcPct val="0"/>
        </a:spcAft>
        <a:defRPr sz="3600" b="1">
          <a:solidFill>
            <a:srgbClr val="644637"/>
          </a:solidFill>
          <a:latin typeface="Arial" charset="0"/>
        </a:defRPr>
      </a:lvl3pPr>
      <a:lvl4pPr algn="l" rtl="0" eaLnBrk="0" fontAlgn="base" hangingPunct="0">
        <a:spcBef>
          <a:spcPct val="0"/>
        </a:spcBef>
        <a:spcAft>
          <a:spcPct val="0"/>
        </a:spcAft>
        <a:defRPr sz="3600" b="1">
          <a:solidFill>
            <a:srgbClr val="644637"/>
          </a:solidFill>
          <a:latin typeface="Arial" charset="0"/>
        </a:defRPr>
      </a:lvl4pPr>
      <a:lvl5pPr algn="l" rtl="0" eaLnBrk="0" fontAlgn="base" hangingPunct="0">
        <a:spcBef>
          <a:spcPct val="0"/>
        </a:spcBef>
        <a:spcAft>
          <a:spcPct val="0"/>
        </a:spcAft>
        <a:defRPr sz="3600" b="1">
          <a:solidFill>
            <a:srgbClr val="644637"/>
          </a:solidFill>
          <a:latin typeface="Arial" charset="0"/>
        </a:defRPr>
      </a:lvl5pPr>
      <a:lvl6pPr marL="457200" algn="l" rtl="0" fontAlgn="base">
        <a:spcBef>
          <a:spcPct val="0"/>
        </a:spcBef>
        <a:spcAft>
          <a:spcPct val="0"/>
        </a:spcAft>
        <a:defRPr sz="3600" b="1">
          <a:solidFill>
            <a:srgbClr val="644637"/>
          </a:solidFill>
          <a:latin typeface="Arial" charset="0"/>
        </a:defRPr>
      </a:lvl6pPr>
      <a:lvl7pPr marL="914400" algn="l" rtl="0" fontAlgn="base">
        <a:spcBef>
          <a:spcPct val="0"/>
        </a:spcBef>
        <a:spcAft>
          <a:spcPct val="0"/>
        </a:spcAft>
        <a:defRPr sz="3600" b="1">
          <a:solidFill>
            <a:srgbClr val="644637"/>
          </a:solidFill>
          <a:latin typeface="Arial" charset="0"/>
        </a:defRPr>
      </a:lvl7pPr>
      <a:lvl8pPr marL="1371600" algn="l" rtl="0" fontAlgn="base">
        <a:spcBef>
          <a:spcPct val="0"/>
        </a:spcBef>
        <a:spcAft>
          <a:spcPct val="0"/>
        </a:spcAft>
        <a:defRPr sz="3600" b="1">
          <a:solidFill>
            <a:srgbClr val="644637"/>
          </a:solidFill>
          <a:latin typeface="Arial" charset="0"/>
        </a:defRPr>
      </a:lvl8pPr>
      <a:lvl9pPr marL="1828800" algn="l" rtl="0" fontAlgn="base">
        <a:spcBef>
          <a:spcPct val="0"/>
        </a:spcBef>
        <a:spcAft>
          <a:spcPct val="0"/>
        </a:spcAft>
        <a:defRPr sz="3600" b="1">
          <a:solidFill>
            <a:srgbClr val="644637"/>
          </a:solidFill>
          <a:latin typeface="Arial" charset="0"/>
        </a:defRPr>
      </a:lvl9pPr>
    </p:titleStyle>
    <p:bodyStyle>
      <a:lvl1pPr marL="342900" indent="-342900" algn="l" rtl="0" eaLnBrk="0" fontAlgn="base" hangingPunct="0">
        <a:spcBef>
          <a:spcPct val="20000"/>
        </a:spcBef>
        <a:spcAft>
          <a:spcPct val="0"/>
        </a:spcAft>
        <a:buClr>
          <a:srgbClr val="A0725A"/>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0725A"/>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A0725A"/>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0725A"/>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0725A"/>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0725A"/>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0725A"/>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hyperlink" Target="https://doi.org/10.1109/TPS.2004.8309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www.intermagnet.org/activitymap/activitymap-eng.php" TargetMode="Externa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3473450"/>
            <a:ext cx="9144000" cy="2655888"/>
          </a:xfrm>
        </p:spPr>
        <p:txBody>
          <a:bodyPr/>
          <a:lstStyle/>
          <a:p>
            <a:pPr eaLnBrk="1" hangingPunct="1"/>
            <a:r>
              <a:rPr lang="en-US" altLang="en-US" sz="2800" smtClean="0">
                <a:solidFill>
                  <a:schemeClr val="tx1"/>
                </a:solidFill>
              </a:rPr>
              <a:t>Utilization of geomagnetic data and indices for GIC applications</a:t>
            </a:r>
            <a:br>
              <a:rPr lang="en-US" altLang="en-US" sz="2800" smtClean="0">
                <a:solidFill>
                  <a:schemeClr val="tx1"/>
                </a:solidFill>
              </a:rPr>
            </a:br>
            <a:r>
              <a:rPr lang="en-US" altLang="en-US" sz="3400" smtClean="0">
                <a:solidFill>
                  <a:schemeClr val="tx1"/>
                </a:solidFill>
              </a:rPr>
              <a:t/>
            </a:r>
            <a:br>
              <a:rPr lang="en-US" altLang="en-US" sz="3400" smtClean="0">
                <a:solidFill>
                  <a:schemeClr val="tx1"/>
                </a:solidFill>
              </a:rPr>
            </a:br>
            <a:r>
              <a:rPr lang="en-US" altLang="en-US" sz="1600" smtClean="0">
                <a:solidFill>
                  <a:schemeClr val="tx1"/>
                </a:solidFill>
              </a:rPr>
              <a:t>Larisa Trichtchenko</a:t>
            </a:r>
            <a:br>
              <a:rPr lang="en-US" altLang="en-US" sz="1600" smtClean="0">
                <a:solidFill>
                  <a:schemeClr val="tx1"/>
                </a:solidFill>
              </a:rPr>
            </a:br>
            <a:r>
              <a:rPr lang="en-US" altLang="en-US" sz="1600" smtClean="0">
                <a:solidFill>
                  <a:schemeClr val="tx1"/>
                </a:solidFill>
              </a:rPr>
              <a:t/>
            </a:r>
            <a:br>
              <a:rPr lang="en-US" altLang="en-US" sz="1600" smtClean="0">
                <a:solidFill>
                  <a:schemeClr val="tx1"/>
                </a:solidFill>
              </a:rPr>
            </a:br>
            <a:r>
              <a:rPr lang="en-US" altLang="en-US" sz="1600" smtClean="0">
                <a:solidFill>
                  <a:schemeClr val="tx1"/>
                </a:solidFill>
              </a:rPr>
              <a:t>Geomagnetic Laboratory/Canadian Space Weather Forecast Centre</a:t>
            </a:r>
            <a:br>
              <a:rPr lang="en-US" altLang="en-US" sz="1600" smtClean="0">
                <a:solidFill>
                  <a:schemeClr val="tx1"/>
                </a:solidFill>
              </a:rPr>
            </a:br>
            <a:r>
              <a:rPr lang="en-US" altLang="en-US" sz="1600" smtClean="0">
                <a:solidFill>
                  <a:schemeClr val="tx1"/>
                </a:solidFill>
              </a:rPr>
              <a:t>Natural Resources Canada</a:t>
            </a:r>
            <a:br>
              <a:rPr lang="en-US" altLang="en-US" sz="1600" smtClean="0">
                <a:solidFill>
                  <a:schemeClr val="tx1"/>
                </a:solidFill>
              </a:rPr>
            </a:br>
            <a:endParaRPr lang="en-CA" altLang="en-US" sz="1600" smtClean="0">
              <a:solidFill>
                <a:schemeClr val="tx1"/>
              </a:solidFill>
            </a:endParaRPr>
          </a:p>
        </p:txBody>
      </p:sp>
      <p:sp>
        <p:nvSpPr>
          <p:cNvPr id="7171" name="Rectangle 16"/>
          <p:cNvSpPr>
            <a:spLocks noChangeArrowheads="1"/>
          </p:cNvSpPr>
          <p:nvPr/>
        </p:nvSpPr>
        <p:spPr bwMode="auto">
          <a:xfrm>
            <a:off x="654050" y="409575"/>
            <a:ext cx="1022350" cy="307975"/>
          </a:xfrm>
          <a:prstGeom prst="rect">
            <a:avLst/>
          </a:prstGeom>
          <a:noFill/>
          <a:ln>
            <a:noFill/>
          </a:ln>
          <a:effectLst/>
          <a:extLst>
            <a:ext uri="{909E8E84-426E-40DD-AFC4-6F175D3DCCD1}">
              <a14:hiddenFill xmlns:a14="http://schemas.microsoft.com/office/drawing/2010/main">
                <a:solidFill>
                  <a:schemeClr val="accent1">
                    <a:alpha val="7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b="1">
                <a:solidFill>
                  <a:schemeClr val="bg1"/>
                </a:solidFill>
              </a:rPr>
              <a:t>EGU 2022</a:t>
            </a:r>
          </a:p>
        </p:txBody>
      </p:sp>
      <p:pic>
        <p:nvPicPr>
          <p:cNvPr id="7172" name="Picture 22" descr="U:\MyFiles\Pictures\GIC\March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97025"/>
            <a:ext cx="2474913" cy="163195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23" descr="U:\MyFiles\Pictures\GIC\pj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1587500"/>
            <a:ext cx="2520950" cy="164147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24" descr="U:\MyFiles\Pictures\GIC\pj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13" y="1587500"/>
            <a:ext cx="2462212" cy="164147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2"/>
          <p:cNvSpPr txBox="1">
            <a:spLocks noChangeArrowheads="1"/>
          </p:cNvSpPr>
          <p:nvPr/>
        </p:nvSpPr>
        <p:spPr bwMode="auto">
          <a:xfrm>
            <a:off x="1285875" y="593725"/>
            <a:ext cx="6153150" cy="4740275"/>
          </a:xfrm>
          <a:prstGeom prst="rect">
            <a:avLst/>
          </a:prstGeom>
          <a:noFill/>
          <a:ln>
            <a:noFill/>
          </a:ln>
          <a:effectLst/>
          <a:extLst>
            <a:ext uri="{909E8E84-426E-40DD-AFC4-6F175D3DCCD1}">
              <a14:hiddenFill xmlns:a14="http://schemas.microsoft.com/office/drawing/2010/main">
                <a:gradFill rotWithShape="1">
                  <a:gsLst>
                    <a:gs pos="0">
                      <a:schemeClr val="accent1">
                        <a:alpha val="25998"/>
                      </a:schemeClr>
                    </a:gs>
                    <a:gs pos="100000">
                      <a:schemeClr val="bg1">
                        <a:alpha val="0"/>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CA" altLang="en-US" b="1"/>
              <a:t>Outline:</a:t>
            </a:r>
          </a:p>
          <a:p>
            <a:pPr algn="ctr">
              <a:spcBef>
                <a:spcPct val="0"/>
              </a:spcBef>
              <a:buClrTx/>
              <a:buFontTx/>
              <a:buNone/>
            </a:pPr>
            <a:endParaRPr lang="en-CA" altLang="en-US" b="1"/>
          </a:p>
          <a:p>
            <a:pPr algn="ctr">
              <a:spcBef>
                <a:spcPct val="0"/>
              </a:spcBef>
              <a:buClrTx/>
              <a:buFontTx/>
              <a:buNone/>
            </a:pPr>
            <a:r>
              <a:rPr lang="en-CA" altLang="en-US" sz="2000" b="1"/>
              <a:t>Understanding the phenomena: observations </a:t>
            </a:r>
          </a:p>
          <a:p>
            <a:pPr algn="ctr">
              <a:spcBef>
                <a:spcPct val="0"/>
              </a:spcBef>
              <a:buClrTx/>
              <a:buFontTx/>
              <a:buNone/>
            </a:pPr>
            <a:endParaRPr lang="en-CA" altLang="en-US" sz="2000" b="1"/>
          </a:p>
          <a:p>
            <a:pPr algn="ctr">
              <a:spcBef>
                <a:spcPct val="0"/>
              </a:spcBef>
              <a:buClrTx/>
              <a:buFont typeface="Wingdings" panose="05000000000000000000" pitchFamily="2" charset="2"/>
              <a:buNone/>
            </a:pPr>
            <a:r>
              <a:rPr lang="en-CA" altLang="en-US" sz="2000" b="1"/>
              <a:t>Understanding the need: modelling</a:t>
            </a:r>
          </a:p>
          <a:p>
            <a:pPr algn="ctr">
              <a:spcBef>
                <a:spcPct val="0"/>
              </a:spcBef>
              <a:buClrTx/>
              <a:buFontTx/>
              <a:buNone/>
            </a:pPr>
            <a:endParaRPr lang="en-CA" altLang="en-US" sz="2000" b="1"/>
          </a:p>
          <a:p>
            <a:pPr algn="ctr">
              <a:spcBef>
                <a:spcPct val="0"/>
              </a:spcBef>
              <a:buClrTx/>
              <a:buFontTx/>
              <a:buNone/>
            </a:pPr>
            <a:r>
              <a:rPr lang="en-CA" altLang="en-US" sz="2000" b="1"/>
              <a:t>Geomagnetic data: fast sampling </a:t>
            </a:r>
          </a:p>
          <a:p>
            <a:pPr algn="ctr">
              <a:spcBef>
                <a:spcPct val="0"/>
              </a:spcBef>
              <a:buClrTx/>
              <a:buFontTx/>
              <a:buNone/>
            </a:pPr>
            <a:endParaRPr lang="en-CA" altLang="en-US" sz="2000" b="1"/>
          </a:p>
          <a:p>
            <a:pPr algn="ctr">
              <a:spcBef>
                <a:spcPct val="0"/>
              </a:spcBef>
              <a:buClrTx/>
              <a:buFontTx/>
              <a:buNone/>
            </a:pPr>
            <a:r>
              <a:rPr lang="en-CA" altLang="en-US" sz="2000" b="1"/>
              <a:t>Geomagnetic data: indices</a:t>
            </a:r>
          </a:p>
          <a:p>
            <a:pPr algn="ctr">
              <a:spcBef>
                <a:spcPct val="0"/>
              </a:spcBef>
              <a:buClrTx/>
              <a:buFontTx/>
              <a:buNone/>
            </a:pPr>
            <a:endParaRPr lang="en-CA" altLang="en-US" sz="2000" b="1" i="1"/>
          </a:p>
          <a:p>
            <a:pPr algn="ctr">
              <a:spcBef>
                <a:spcPct val="0"/>
              </a:spcBef>
              <a:buClrTx/>
              <a:buFontTx/>
              <a:buNone/>
            </a:pPr>
            <a:r>
              <a:rPr lang="en-CA" altLang="en-US" sz="2000" b="1" i="1"/>
              <a:t>Geomagnetic data: importance of good coverage</a:t>
            </a:r>
          </a:p>
          <a:p>
            <a:pPr algn="ctr">
              <a:spcBef>
                <a:spcPct val="0"/>
              </a:spcBef>
              <a:buClrTx/>
              <a:buFontTx/>
              <a:buNone/>
            </a:pPr>
            <a:endParaRPr lang="en-US" altLang="en-US" sz="2000" b="1" i="1"/>
          </a:p>
          <a:p>
            <a:pPr algn="ctr">
              <a:spcBef>
                <a:spcPct val="0"/>
              </a:spcBef>
              <a:buClrTx/>
              <a:buFontTx/>
              <a:buNone/>
            </a:pPr>
            <a:r>
              <a:rPr lang="en-US" altLang="en-US" sz="2000" b="1"/>
              <a:t>Conclusions</a:t>
            </a:r>
            <a:endParaRPr lang="en-US" altLang="en-US" sz="1800" b="1"/>
          </a:p>
          <a:p>
            <a:pPr algn="ctr">
              <a:spcBef>
                <a:spcPct val="0"/>
              </a:spcBef>
              <a:buClrTx/>
              <a:buFontTx/>
              <a:buNone/>
            </a:pPr>
            <a:endParaRPr lang="en-CA" altLang="en-US" sz="18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Text Box 98"/>
          <p:cNvSpPr txBox="1">
            <a:spLocks noChangeArrowheads="1"/>
          </p:cNvSpPr>
          <p:nvPr/>
        </p:nvSpPr>
        <p:spPr bwMode="auto">
          <a:xfrm>
            <a:off x="558800" y="1301750"/>
            <a:ext cx="8378825" cy="39211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alpha val="25882"/>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496C8"/>
              </a:buClr>
              <a:buFont typeface="Wingdings" panose="05000000000000000000" pitchFamily="2" charset="2"/>
              <a:buChar char="§"/>
              <a:defRPr sz="2400">
                <a:solidFill>
                  <a:schemeClr val="tx1"/>
                </a:solidFill>
                <a:latin typeface="Tahoma" panose="020B0604030504040204" pitchFamily="34" charset="0"/>
              </a:defRPr>
            </a:lvl1pPr>
            <a:lvl2pPr marL="742950" indent="-285750">
              <a:spcBef>
                <a:spcPct val="20000"/>
              </a:spcBef>
              <a:buClr>
                <a:srgbClr val="6496C8"/>
              </a:buClr>
              <a:buFont typeface="Wingdings" panose="05000000000000000000" pitchFamily="2" charset="2"/>
              <a:buChar char="§"/>
              <a:defRPr sz="2000">
                <a:solidFill>
                  <a:schemeClr val="tx1"/>
                </a:solidFill>
                <a:latin typeface="Tahoma" panose="020B0604030504040204" pitchFamily="34" charset="0"/>
              </a:defRPr>
            </a:lvl2pPr>
            <a:lvl3pPr marL="1143000" indent="-228600">
              <a:spcBef>
                <a:spcPct val="20000"/>
              </a:spcBef>
              <a:buClr>
                <a:srgbClr val="6496C8"/>
              </a:buClr>
              <a:buFont typeface="Wingdings" panose="05000000000000000000" pitchFamily="2" charset="2"/>
              <a:buChar char="§"/>
              <a:defRPr>
                <a:solidFill>
                  <a:schemeClr val="tx1"/>
                </a:solidFill>
                <a:latin typeface="Tahoma" panose="020B0604030504040204" pitchFamily="34" charset="0"/>
              </a:defRPr>
            </a:lvl3pPr>
            <a:lvl4pPr marL="1600200" indent="-228600">
              <a:spcBef>
                <a:spcPct val="20000"/>
              </a:spcBef>
              <a:buClr>
                <a:srgbClr val="6496C8"/>
              </a:buClr>
              <a:buFont typeface="Wingdings" panose="05000000000000000000" pitchFamily="2" charset="2"/>
              <a:buChar char="§"/>
              <a:defRPr sz="1600">
                <a:solidFill>
                  <a:schemeClr val="tx1"/>
                </a:solidFill>
                <a:latin typeface="Tahoma" panose="020B0604030504040204" pitchFamily="34" charset="0"/>
              </a:defRPr>
            </a:lvl4pPr>
            <a:lvl5pPr marL="2057400" indent="-228600">
              <a:spcBef>
                <a:spcPct val="20000"/>
              </a:spcBef>
              <a:buClr>
                <a:srgbClr val="6496C8"/>
              </a:buClr>
              <a:buFont typeface="Wingdings" panose="05000000000000000000" pitchFamily="2" charset="2"/>
              <a:buChar char="§"/>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496C8"/>
              </a:buClr>
              <a:buFont typeface="Wingdings" panose="05000000000000000000" pitchFamily="2" charset="2"/>
              <a:buChar char="§"/>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496C8"/>
              </a:buClr>
              <a:buFont typeface="Wingdings" panose="05000000000000000000" pitchFamily="2" charset="2"/>
              <a:buChar char="§"/>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496C8"/>
              </a:buClr>
              <a:buFont typeface="Wingdings" panose="05000000000000000000" pitchFamily="2" charset="2"/>
              <a:buChar char="§"/>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496C8"/>
              </a:buClr>
              <a:buFont typeface="Wingdings" panose="05000000000000000000" pitchFamily="2" charset="2"/>
              <a:buChar char="§"/>
              <a:defRPr sz="1400">
                <a:solidFill>
                  <a:schemeClr val="tx1"/>
                </a:solidFill>
                <a:latin typeface="Tahoma" panose="020B0604030504040204" pitchFamily="34" charset="0"/>
              </a:defRPr>
            </a:lvl9pPr>
          </a:lstStyle>
          <a:p>
            <a:pPr eaLnBrk="1" hangingPunct="1">
              <a:spcBef>
                <a:spcPct val="0"/>
              </a:spcBef>
              <a:buClrTx/>
              <a:buFontTx/>
              <a:buNone/>
              <a:defRPr/>
            </a:pPr>
            <a:r>
              <a:rPr lang="en-CA" altLang="en-US" sz="975" b="1" dirty="0">
                <a:latin typeface="Times" panose="02020603050405020304" pitchFamily="18" charset="0"/>
              </a:rPr>
              <a:t>29 September </a:t>
            </a:r>
            <a:r>
              <a:rPr lang="en-CA" altLang="en-US" sz="975" dirty="0">
                <a:latin typeface="Times" panose="02020603050405020304" pitchFamily="18" charset="0"/>
              </a:rPr>
              <a:t>2013/2337 UT</a:t>
            </a:r>
            <a:r>
              <a:rPr lang="en-CA" altLang="en-US" sz="975" dirty="0" smtClean="0">
                <a:latin typeface="Times" panose="02020603050405020304" pitchFamily="18" charset="0"/>
              </a:rPr>
              <a:t>: CME </a:t>
            </a:r>
            <a:r>
              <a:rPr lang="en-CA" altLang="en-US" sz="975" dirty="0">
                <a:latin typeface="Times" panose="02020603050405020304" pitchFamily="18" charset="0"/>
              </a:rPr>
              <a:t>produced by filament </a:t>
            </a:r>
            <a:r>
              <a:rPr lang="en-CA" altLang="en-US" sz="975" dirty="0" smtClean="0">
                <a:latin typeface="Times" panose="02020603050405020304" pitchFamily="18" charset="0"/>
              </a:rPr>
              <a:t>eruption; Approximate </a:t>
            </a:r>
            <a:r>
              <a:rPr lang="en-CA" altLang="en-US" sz="975" dirty="0">
                <a:latin typeface="Times" panose="02020603050405020304" pitchFamily="18" charset="0"/>
              </a:rPr>
              <a:t>location at: </a:t>
            </a:r>
            <a:r>
              <a:rPr lang="en-CA" altLang="en-US" sz="975" dirty="0" smtClean="0">
                <a:latin typeface="Times" panose="02020603050405020304" pitchFamily="18" charset="0"/>
              </a:rPr>
              <a:t>N15W40. </a:t>
            </a:r>
            <a:endParaRPr lang="en-CA" altLang="en-US" sz="975" dirty="0">
              <a:latin typeface="Times" panose="02020603050405020304" pitchFamily="18" charset="0"/>
            </a:endParaRPr>
          </a:p>
          <a:p>
            <a:pPr eaLnBrk="1" hangingPunct="1">
              <a:spcBef>
                <a:spcPct val="0"/>
              </a:spcBef>
              <a:buClrTx/>
              <a:buFontTx/>
              <a:buNone/>
              <a:defRPr/>
            </a:pPr>
            <a:r>
              <a:rPr lang="en-CA" altLang="en-US" sz="975" b="1" dirty="0">
                <a:latin typeface="Times" panose="02020603050405020304" pitchFamily="18" charset="0"/>
              </a:rPr>
              <a:t>02 October </a:t>
            </a:r>
            <a:r>
              <a:rPr lang="en-CA" altLang="en-US" sz="975" dirty="0" smtClean="0">
                <a:latin typeface="Times" panose="02020603050405020304" pitchFamily="18" charset="0"/>
              </a:rPr>
              <a:t>ACE </a:t>
            </a:r>
            <a:r>
              <a:rPr lang="en-CA" altLang="en-US" sz="975" dirty="0">
                <a:latin typeface="Times" panose="02020603050405020304" pitchFamily="18" charset="0"/>
              </a:rPr>
              <a:t>Solar </a:t>
            </a:r>
            <a:r>
              <a:rPr lang="en-CA" altLang="en-US" sz="975" dirty="0" smtClean="0">
                <a:latin typeface="Times" panose="02020603050405020304" pitchFamily="18" charset="0"/>
              </a:rPr>
              <a:t>wind: ~</a:t>
            </a:r>
            <a:r>
              <a:rPr lang="en-CA" altLang="en-US" sz="975" dirty="0">
                <a:latin typeface="Times" panose="02020603050405020304" pitchFamily="18" charset="0"/>
              </a:rPr>
              <a:t>01:20 UT: </a:t>
            </a:r>
            <a:r>
              <a:rPr lang="en-CA" altLang="en-US" sz="975" dirty="0" smtClean="0">
                <a:latin typeface="Times" panose="02020603050405020304" pitchFamily="18" charset="0"/>
              </a:rPr>
              <a:t>speed </a:t>
            </a:r>
            <a:r>
              <a:rPr lang="en-CA" altLang="en-US" sz="975" dirty="0">
                <a:latin typeface="Times" panose="02020603050405020304" pitchFamily="18" charset="0"/>
              </a:rPr>
              <a:t>increased from ~ 400 km/s </a:t>
            </a:r>
            <a:r>
              <a:rPr lang="en-CA" altLang="en-US" sz="975" dirty="0" smtClean="0">
                <a:latin typeface="Times" panose="02020603050405020304" pitchFamily="18" charset="0"/>
              </a:rPr>
              <a:t>~ 640 </a:t>
            </a:r>
            <a:r>
              <a:rPr lang="en-CA" altLang="en-US" sz="975" dirty="0">
                <a:latin typeface="Times" panose="02020603050405020304" pitchFamily="18" charset="0"/>
              </a:rPr>
              <a:t>km/s after the shock</a:t>
            </a:r>
            <a:r>
              <a:rPr lang="en-CA" altLang="en-US" sz="975" dirty="0" smtClean="0">
                <a:latin typeface="Times" panose="02020603050405020304" pitchFamily="18" charset="0"/>
              </a:rPr>
              <a:t>.</a:t>
            </a:r>
            <a:r>
              <a:rPr lang="en-CA" altLang="en-US" sz="975" dirty="0">
                <a:latin typeface="Times" panose="02020603050405020304" pitchFamily="18" charset="0"/>
              </a:rPr>
              <a:t> </a:t>
            </a:r>
            <a:r>
              <a:rPr lang="en-CA" altLang="en-US" sz="975" dirty="0" smtClean="0">
                <a:latin typeface="Times" panose="02020603050405020304" pitchFamily="18" charset="0"/>
              </a:rPr>
              <a:t>At ~0425 </a:t>
            </a:r>
            <a:r>
              <a:rPr lang="en-CA" altLang="en-US" sz="975" dirty="0">
                <a:latin typeface="Times" panose="02020603050405020304" pitchFamily="18" charset="0"/>
              </a:rPr>
              <a:t>UT</a:t>
            </a:r>
            <a:r>
              <a:rPr lang="en-CA" altLang="en-US" sz="975" dirty="0" smtClean="0">
                <a:latin typeface="Times" panose="02020603050405020304" pitchFamily="18" charset="0"/>
              </a:rPr>
              <a:t>: IMF </a:t>
            </a:r>
            <a:r>
              <a:rPr lang="en-CA" altLang="en-US" sz="975" dirty="0" err="1">
                <a:latin typeface="Times" panose="02020603050405020304" pitchFamily="18" charset="0"/>
              </a:rPr>
              <a:t>Bz</a:t>
            </a:r>
            <a:r>
              <a:rPr lang="en-CA" altLang="en-US" sz="975" dirty="0">
                <a:latin typeface="Times" panose="02020603050405020304" pitchFamily="18" charset="0"/>
              </a:rPr>
              <a:t> decreases to ~ -30 </a:t>
            </a:r>
            <a:r>
              <a:rPr lang="en-CA" altLang="en-US" sz="975" dirty="0" err="1" smtClean="0">
                <a:latin typeface="Times" panose="02020603050405020304" pitchFamily="18" charset="0"/>
              </a:rPr>
              <a:t>nT</a:t>
            </a:r>
            <a:endParaRPr lang="en-CA" altLang="en-US" sz="975" dirty="0">
              <a:latin typeface="Times" panose="02020603050405020304" pitchFamily="18" charset="0"/>
            </a:endParaRPr>
          </a:p>
        </p:txBody>
      </p:sp>
      <p:grpSp>
        <p:nvGrpSpPr>
          <p:cNvPr id="10243" name="Group 1"/>
          <p:cNvGrpSpPr>
            <a:grpSpLocks/>
          </p:cNvGrpSpPr>
          <p:nvPr/>
        </p:nvGrpSpPr>
        <p:grpSpPr bwMode="auto">
          <a:xfrm>
            <a:off x="1101725" y="414338"/>
            <a:ext cx="7161213" cy="763587"/>
            <a:chOff x="1101685" y="593685"/>
            <a:chExt cx="7161323" cy="764492"/>
          </a:xfrm>
        </p:grpSpPr>
        <p:sp>
          <p:nvSpPr>
            <p:cNvPr id="10262" name="Rectangle 11"/>
            <p:cNvSpPr>
              <a:spLocks noChangeArrowheads="1"/>
            </p:cNvSpPr>
            <p:nvPr/>
          </p:nvSpPr>
          <p:spPr bwMode="auto">
            <a:xfrm>
              <a:off x="1101685" y="1050400"/>
              <a:ext cx="7161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CA" altLang="en-US" sz="1400" b="1"/>
                <a:t>Space Weather Event October 2013: Solar Source and interplanetary </a:t>
              </a:r>
              <a:r>
                <a:rPr lang="en-US" altLang="en-US" sz="1400" b="1"/>
                <a:t>response</a:t>
              </a:r>
              <a:endParaRPr lang="en-CA" altLang="en-US" sz="1400" b="1"/>
            </a:p>
          </p:txBody>
        </p:sp>
        <p:sp>
          <p:nvSpPr>
            <p:cNvPr id="10263" name="Rectangle 2"/>
            <p:cNvSpPr txBox="1">
              <a:spLocks noChangeArrowheads="1"/>
            </p:cNvSpPr>
            <p:nvPr/>
          </p:nvSpPr>
          <p:spPr bwMode="auto">
            <a:xfrm>
              <a:off x="1485901" y="593685"/>
              <a:ext cx="6286500" cy="33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CA" altLang="en-US" sz="2000">
                  <a:latin typeface="Tahoma" panose="020B0604030504040204" pitchFamily="34" charset="0"/>
                </a:rPr>
                <a:t>Understanding the phenomena: observations</a:t>
              </a:r>
            </a:p>
          </p:txBody>
        </p:sp>
      </p:grpSp>
      <p:grpSp>
        <p:nvGrpSpPr>
          <p:cNvPr id="10245" name="Group 9"/>
          <p:cNvGrpSpPr>
            <a:grpSpLocks/>
          </p:cNvGrpSpPr>
          <p:nvPr/>
        </p:nvGrpSpPr>
        <p:grpSpPr bwMode="auto">
          <a:xfrm>
            <a:off x="4436986" y="1788204"/>
            <a:ext cx="4707015" cy="4992009"/>
            <a:chOff x="4436874" y="1788479"/>
            <a:chExt cx="4707126" cy="4992198"/>
          </a:xfrm>
        </p:grpSpPr>
        <p:grpSp>
          <p:nvGrpSpPr>
            <p:cNvPr id="10246" name="Group 4"/>
            <p:cNvGrpSpPr>
              <a:grpSpLocks/>
            </p:cNvGrpSpPr>
            <p:nvPr/>
          </p:nvGrpSpPr>
          <p:grpSpPr bwMode="auto">
            <a:xfrm>
              <a:off x="4436874" y="1788479"/>
              <a:ext cx="3622014" cy="3750239"/>
              <a:chOff x="4543752" y="1933232"/>
              <a:chExt cx="3622014" cy="3750239"/>
            </a:xfrm>
          </p:grpSpPr>
          <p:pic>
            <p:nvPicPr>
              <p:cNvPr id="10251" name="Picture 2" descr="Graph4"/>
              <p:cNvPicPr>
                <a:picLocks noChangeAspect="1" noChangeArrowheads="1"/>
              </p:cNvPicPr>
              <p:nvPr/>
            </p:nvPicPr>
            <p:blipFill>
              <a:blip r:embed="rId3">
                <a:extLst>
                  <a:ext uri="{28A0092B-C50C-407E-A947-70E740481C1C}">
                    <a14:useLocalDpi xmlns:a14="http://schemas.microsoft.com/office/drawing/2010/main" val="0"/>
                  </a:ext>
                </a:extLst>
              </a:blip>
              <a:srcRect t="3375" r="5630" b="6299"/>
              <a:stretch>
                <a:fillRect/>
              </a:stretch>
            </p:blipFill>
            <p:spPr bwMode="auto">
              <a:xfrm>
                <a:off x="4543752" y="3698954"/>
                <a:ext cx="3622014" cy="19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 descr="Graph1"/>
              <p:cNvPicPr>
                <a:picLocks noChangeAspect="1" noChangeArrowheads="1"/>
              </p:cNvPicPr>
              <p:nvPr/>
            </p:nvPicPr>
            <p:blipFill>
              <a:blip r:embed="rId4">
                <a:extLst>
                  <a:ext uri="{28A0092B-C50C-407E-A947-70E740481C1C}">
                    <a14:useLocalDpi xmlns:a14="http://schemas.microsoft.com/office/drawing/2010/main" val="0"/>
                  </a:ext>
                </a:extLst>
              </a:blip>
              <a:srcRect l="3691" t="7231" r="7382" b="10124"/>
              <a:stretch>
                <a:fillRect/>
              </a:stretch>
            </p:blipFill>
            <p:spPr bwMode="auto">
              <a:xfrm>
                <a:off x="4694066" y="1933232"/>
                <a:ext cx="3405706" cy="178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7" name="TextBox 5"/>
            <p:cNvSpPr txBox="1">
              <a:spLocks noChangeArrowheads="1"/>
            </p:cNvSpPr>
            <p:nvPr/>
          </p:nvSpPr>
          <p:spPr bwMode="auto">
            <a:xfrm>
              <a:off x="7914724" y="2154370"/>
              <a:ext cx="1229276" cy="286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800" dirty="0"/>
                <a:t>Solar Wind</a:t>
              </a:r>
            </a:p>
            <a:p>
              <a:endParaRPr lang="en-CA" altLang="en-US" sz="1800" dirty="0"/>
            </a:p>
            <a:p>
              <a:endParaRPr lang="en-CA" altLang="en-US" sz="1800" dirty="0"/>
            </a:p>
            <a:p>
              <a:endParaRPr lang="en-CA" altLang="en-US" sz="1800" dirty="0"/>
            </a:p>
            <a:p>
              <a:endParaRPr lang="en-CA" altLang="en-US" sz="1800" dirty="0" smtClean="0"/>
            </a:p>
            <a:p>
              <a:endParaRPr lang="en-CA" altLang="en-US" sz="1800" dirty="0"/>
            </a:p>
            <a:p>
              <a:r>
                <a:rPr lang="en-CA" altLang="en-US" sz="1800" dirty="0" err="1"/>
                <a:t>Geomag</a:t>
              </a:r>
              <a:endParaRPr lang="en-CA" altLang="en-US" sz="1800" dirty="0"/>
            </a:p>
            <a:p>
              <a:endParaRPr lang="en-CA" altLang="en-US" sz="1800" dirty="0"/>
            </a:p>
            <a:p>
              <a:endParaRPr lang="en-CA" altLang="en-US" sz="1800" dirty="0"/>
            </a:p>
            <a:p>
              <a:r>
                <a:rPr lang="en-CA" altLang="en-US" sz="1800" dirty="0"/>
                <a:t>GIC</a:t>
              </a:r>
            </a:p>
          </p:txBody>
        </p:sp>
        <p:pic>
          <p:nvPicPr>
            <p:cNvPr id="10248" name="Picture 6"/>
            <p:cNvPicPr>
              <a:picLocks noChangeAspect="1"/>
            </p:cNvPicPr>
            <p:nvPr/>
          </p:nvPicPr>
          <p:blipFill>
            <a:blip r:embed="rId5" cstate="print">
              <a:extLst>
                <a:ext uri="{28A0092B-C50C-407E-A947-70E740481C1C}">
                  <a14:useLocalDpi xmlns:a14="http://schemas.microsoft.com/office/drawing/2010/main" val="0"/>
                </a:ext>
              </a:extLst>
            </a:blip>
            <a:srcRect l="-16833" t="2272" r="15912" b="-2272"/>
            <a:stretch>
              <a:fillRect/>
            </a:stretch>
          </p:blipFill>
          <p:spPr bwMode="auto">
            <a:xfrm>
              <a:off x="5731385" y="5635648"/>
              <a:ext cx="1146826" cy="884112"/>
            </a:xfrm>
            <a:prstGeom prst="rect">
              <a:avLst/>
            </a:prstGeom>
            <a:solidFill>
              <a:schemeClr val="bg1"/>
            </a:solidFill>
            <a:ln w="15875">
              <a:solidFill>
                <a:schemeClr val="tx1"/>
              </a:solidFill>
              <a:miter lim="800000"/>
              <a:headEnd/>
              <a:tailEnd/>
            </a:ln>
          </p:spPr>
        </p:pic>
        <p:sp>
          <p:nvSpPr>
            <p:cNvPr id="10250" name="Rectangle 8"/>
            <p:cNvSpPr>
              <a:spLocks noChangeArrowheads="1"/>
            </p:cNvSpPr>
            <p:nvPr/>
          </p:nvSpPr>
          <p:spPr bwMode="auto">
            <a:xfrm>
              <a:off x="7542330" y="6354325"/>
              <a:ext cx="1601670" cy="42635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0249" name="TextBox 7"/>
            <p:cNvSpPr txBox="1">
              <a:spLocks noChangeArrowheads="1"/>
            </p:cNvSpPr>
            <p:nvPr/>
          </p:nvSpPr>
          <p:spPr bwMode="auto">
            <a:xfrm>
              <a:off x="7029328" y="5811874"/>
              <a:ext cx="1755650" cy="64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800" dirty="0"/>
                <a:t>Harmonics</a:t>
              </a:r>
            </a:p>
            <a:p>
              <a:r>
                <a:rPr lang="en-CA" altLang="en-US" sz="1800" dirty="0"/>
                <a:t>in power system </a:t>
              </a:r>
            </a:p>
          </p:txBody>
        </p:sp>
      </p:grpSp>
      <p:pic>
        <p:nvPicPr>
          <p:cNvPr id="24" name="Picture 80" descr="20130929_201408_512_0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20130929_212920_512_0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4" descr="20130929_214332_512_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6" descr="20130929_215956_512_03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8" descr="20130929_221408_512_03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0" descr="20130929_222908_512_03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4" descr="20130929_231432_512_03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6" descr="20130929_232956_512_03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028" y="1816100"/>
            <a:ext cx="4397788" cy="43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p:nvPr/>
        </p:nvSpPr>
        <p:spPr>
          <a:xfrm rot="19528967">
            <a:off x="2637357" y="2011583"/>
            <a:ext cx="780653" cy="2536592"/>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485900" y="414338"/>
            <a:ext cx="6286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CA" altLang="en-US" sz="2000">
                <a:latin typeface="Tahoma" panose="020B0604030504040204" pitchFamily="34" charset="0"/>
              </a:rPr>
              <a:t>Understanding the phenomena: need for modelling</a:t>
            </a:r>
          </a:p>
        </p:txBody>
      </p:sp>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939800"/>
            <a:ext cx="3190875"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3"/>
          <p:cNvPicPr>
            <a:picLocks noChangeAspect="1"/>
          </p:cNvPicPr>
          <p:nvPr/>
        </p:nvPicPr>
        <p:blipFill>
          <a:blip r:embed="rId4">
            <a:extLst>
              <a:ext uri="{28A0092B-C50C-407E-A947-70E740481C1C}">
                <a14:useLocalDpi xmlns:a14="http://schemas.microsoft.com/office/drawing/2010/main" val="0"/>
              </a:ext>
            </a:extLst>
          </a:blip>
          <a:srcRect t="32370"/>
          <a:stretch>
            <a:fillRect/>
          </a:stretch>
        </p:blipFill>
        <p:spPr bwMode="auto">
          <a:xfrm>
            <a:off x="2222500" y="1808163"/>
            <a:ext cx="2679700" cy="82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4838" y="2782888"/>
            <a:ext cx="3375025"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Box 5"/>
          <p:cNvSpPr txBox="1">
            <a:spLocks noChangeArrowheads="1"/>
          </p:cNvSpPr>
          <p:nvPr/>
        </p:nvSpPr>
        <p:spPr bwMode="auto">
          <a:xfrm>
            <a:off x="163513" y="1023938"/>
            <a:ext cx="1793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t>GIC in network</a:t>
            </a:r>
          </a:p>
          <a:p>
            <a:endParaRPr lang="en-CA" altLang="en-US"/>
          </a:p>
          <a:p>
            <a:endParaRPr lang="en-CA" altLang="en-US"/>
          </a:p>
          <a:p>
            <a:r>
              <a:rPr lang="en-CA" altLang="en-US"/>
              <a:t>               emf</a:t>
            </a:r>
          </a:p>
        </p:txBody>
      </p:sp>
      <p:grpSp>
        <p:nvGrpSpPr>
          <p:cNvPr id="12295" name="Group 14"/>
          <p:cNvGrpSpPr>
            <a:grpSpLocks/>
          </p:cNvGrpSpPr>
          <p:nvPr/>
        </p:nvGrpSpPr>
        <p:grpSpPr bwMode="auto">
          <a:xfrm>
            <a:off x="5529263" y="819150"/>
            <a:ext cx="3498850" cy="1074738"/>
            <a:chOff x="5529227" y="1139448"/>
            <a:chExt cx="3498268" cy="1074417"/>
          </a:xfrm>
        </p:grpSpPr>
        <p:sp>
          <p:nvSpPr>
            <p:cNvPr id="12309" name="TextBox 10"/>
            <p:cNvSpPr txBox="1">
              <a:spLocks noChangeArrowheads="1"/>
            </p:cNvSpPr>
            <p:nvPr/>
          </p:nvSpPr>
          <p:spPr bwMode="auto">
            <a:xfrm>
              <a:off x="6595419" y="1139448"/>
              <a:ext cx="24320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t>is frequency</a:t>
              </a:r>
            </a:p>
            <a:p>
              <a:r>
                <a:rPr lang="en-CA" altLang="en-US"/>
                <a:t>is network impedance</a:t>
              </a:r>
            </a:p>
            <a:p>
              <a:r>
                <a:rPr lang="en-CA" altLang="en-US"/>
                <a:t>is emf</a:t>
              </a:r>
            </a:p>
          </p:txBody>
        </p:sp>
        <p:grpSp>
          <p:nvGrpSpPr>
            <p:cNvPr id="12310" name="Group 13"/>
            <p:cNvGrpSpPr>
              <a:grpSpLocks/>
            </p:cNvGrpSpPr>
            <p:nvPr/>
          </p:nvGrpSpPr>
          <p:grpSpPr bwMode="auto">
            <a:xfrm>
              <a:off x="5529227" y="1223755"/>
              <a:ext cx="1113004" cy="990110"/>
              <a:chOff x="5529227" y="1223755"/>
              <a:chExt cx="1113004" cy="990110"/>
            </a:xfrm>
          </p:grpSpPr>
          <p:pic>
            <p:nvPicPr>
              <p:cNvPr id="1231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5307" y="1223755"/>
                <a:ext cx="251918" cy="25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2460" y="1730358"/>
                <a:ext cx="519770" cy="48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9227" y="1448780"/>
                <a:ext cx="1113004" cy="41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6" name="TextBox 15"/>
          <p:cNvSpPr txBox="1">
            <a:spLocks noChangeArrowheads="1"/>
          </p:cNvSpPr>
          <p:nvPr/>
        </p:nvSpPr>
        <p:spPr bwMode="auto">
          <a:xfrm>
            <a:off x="5741988" y="2263775"/>
            <a:ext cx="313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i="1"/>
              <a:t>n</a:t>
            </a:r>
            <a:r>
              <a:rPr lang="en-CA" altLang="en-US" i="1" baseline="-25000"/>
              <a:t>1</a:t>
            </a:r>
            <a:r>
              <a:rPr lang="en-CA" altLang="en-US" i="1"/>
              <a:t> </a:t>
            </a:r>
            <a:r>
              <a:rPr lang="en-CA" altLang="en-US"/>
              <a:t>and </a:t>
            </a:r>
            <a:r>
              <a:rPr lang="en-CA" altLang="en-US" i="1"/>
              <a:t>n</a:t>
            </a:r>
            <a:r>
              <a:rPr lang="en-CA" altLang="en-US" i="1" baseline="-25000"/>
              <a:t>2</a:t>
            </a:r>
            <a:r>
              <a:rPr lang="en-CA" altLang="en-US"/>
              <a:t> are network nodes</a:t>
            </a:r>
          </a:p>
        </p:txBody>
      </p:sp>
      <p:grpSp>
        <p:nvGrpSpPr>
          <p:cNvPr id="12297" name="Group 21"/>
          <p:cNvGrpSpPr>
            <a:grpSpLocks/>
          </p:cNvGrpSpPr>
          <p:nvPr/>
        </p:nvGrpSpPr>
        <p:grpSpPr bwMode="auto">
          <a:xfrm>
            <a:off x="5637213" y="2663825"/>
            <a:ext cx="3441700" cy="727075"/>
            <a:chOff x="5636436" y="2663915"/>
            <a:chExt cx="3442470" cy="727338"/>
          </a:xfrm>
        </p:grpSpPr>
        <p:sp>
          <p:nvSpPr>
            <p:cNvPr id="12305" name="TextBox 55"/>
            <p:cNvSpPr txBox="1">
              <a:spLocks noChangeArrowheads="1"/>
            </p:cNvSpPr>
            <p:nvPr/>
          </p:nvSpPr>
          <p:spPr bwMode="auto">
            <a:xfrm>
              <a:off x="6747819" y="2683367"/>
              <a:ext cx="2331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t>is geoelectric field</a:t>
              </a:r>
            </a:p>
            <a:p>
              <a:r>
                <a:rPr lang="en-CA" altLang="en-US"/>
                <a:t>is surface impedance</a:t>
              </a:r>
            </a:p>
          </p:txBody>
        </p:sp>
        <p:grpSp>
          <p:nvGrpSpPr>
            <p:cNvPr id="12306" name="Group 20"/>
            <p:cNvGrpSpPr>
              <a:grpSpLocks/>
            </p:cNvGrpSpPr>
            <p:nvPr/>
          </p:nvGrpSpPr>
          <p:grpSpPr bwMode="auto">
            <a:xfrm>
              <a:off x="5636436" y="2663915"/>
              <a:ext cx="1050799" cy="716921"/>
              <a:chOff x="5636436" y="2663915"/>
              <a:chExt cx="1050799" cy="716921"/>
            </a:xfrm>
          </p:grpSpPr>
          <p:pic>
            <p:nvPicPr>
              <p:cNvPr id="12307"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6436" y="2933945"/>
                <a:ext cx="1050799" cy="4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55917" y="2663915"/>
                <a:ext cx="586313" cy="41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8" name="TextBox 22"/>
          <p:cNvSpPr txBox="1">
            <a:spLocks noChangeArrowheads="1"/>
          </p:cNvSpPr>
          <p:nvPr/>
        </p:nvSpPr>
        <p:spPr bwMode="auto">
          <a:xfrm>
            <a:off x="0" y="2876550"/>
            <a:ext cx="189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t>Geoelectric field</a:t>
            </a:r>
          </a:p>
        </p:txBody>
      </p:sp>
      <p:sp>
        <p:nvSpPr>
          <p:cNvPr id="12299" name="TextBox 59"/>
          <p:cNvSpPr txBox="1">
            <a:spLocks noChangeArrowheads="1"/>
          </p:cNvSpPr>
          <p:nvPr/>
        </p:nvSpPr>
        <p:spPr bwMode="auto">
          <a:xfrm>
            <a:off x="3554413" y="3821113"/>
            <a:ext cx="208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t>Geomagnetic field</a:t>
            </a:r>
          </a:p>
        </p:txBody>
      </p:sp>
      <p:sp>
        <p:nvSpPr>
          <p:cNvPr id="12300" name="Oval 23"/>
          <p:cNvSpPr>
            <a:spLocks noChangeArrowheads="1"/>
          </p:cNvSpPr>
          <p:nvPr/>
        </p:nvSpPr>
        <p:spPr bwMode="auto">
          <a:xfrm>
            <a:off x="3297238" y="3679825"/>
            <a:ext cx="2789237" cy="687388"/>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2301" name="Oval 24"/>
          <p:cNvSpPr>
            <a:spLocks noChangeArrowheads="1"/>
          </p:cNvSpPr>
          <p:nvPr/>
        </p:nvSpPr>
        <p:spPr bwMode="auto">
          <a:xfrm>
            <a:off x="4302125" y="2936875"/>
            <a:ext cx="600075" cy="404813"/>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2302" name="TextBox 26"/>
          <p:cNvSpPr txBox="1">
            <a:spLocks noChangeArrowheads="1"/>
          </p:cNvSpPr>
          <p:nvPr/>
        </p:nvSpPr>
        <p:spPr bwMode="auto">
          <a:xfrm>
            <a:off x="76200" y="4865688"/>
            <a:ext cx="9067800" cy="101600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latin typeface="Tahoma" panose="020B0604030504040204" pitchFamily="34" charset="0"/>
                <a:cs typeface="Tahoma" panose="020B0604030504040204" pitchFamily="34" charset="0"/>
              </a:rPr>
              <a:t>1. Case studies;   2. Climatology/extremes (for design of network components)  </a:t>
            </a:r>
          </a:p>
          <a:p>
            <a:endParaRPr lang="en-CA" altLang="en-US">
              <a:latin typeface="Tahoma" panose="020B0604030504040204" pitchFamily="34" charset="0"/>
              <a:cs typeface="Tahoma" panose="020B0604030504040204" pitchFamily="34" charset="0"/>
            </a:endParaRPr>
          </a:p>
          <a:p>
            <a:r>
              <a:rPr lang="en-CA" altLang="en-US">
                <a:latin typeface="Tahoma" panose="020B0604030504040204" pitchFamily="34" charset="0"/>
                <a:cs typeface="Tahoma" panose="020B0604030504040204" pitchFamily="34" charset="0"/>
              </a:rPr>
              <a:t>3. NRT monitoring;  3. Forecast  (for mitigation purposes) </a:t>
            </a:r>
          </a:p>
        </p:txBody>
      </p:sp>
      <p:sp>
        <p:nvSpPr>
          <p:cNvPr id="12303" name="Down Arrow 28671"/>
          <p:cNvSpPr>
            <a:spLocks noChangeArrowheads="1"/>
          </p:cNvSpPr>
          <p:nvPr/>
        </p:nvSpPr>
        <p:spPr bwMode="auto">
          <a:xfrm>
            <a:off x="4211638" y="4367213"/>
            <a:ext cx="958850" cy="498475"/>
          </a:xfrm>
          <a:prstGeom prst="downArrow">
            <a:avLst>
              <a:gd name="adj1" fmla="val 50000"/>
              <a:gd name="adj2" fmla="val 50000"/>
            </a:avLst>
          </a:prstGeom>
          <a:gradFill rotWithShape="1">
            <a:gsLst>
              <a:gs pos="0">
                <a:schemeClr val="accent1">
                  <a:alpha val="25998"/>
                </a:schemeClr>
              </a:gs>
              <a:gs pos="100000">
                <a:schemeClr val="bg1">
                  <a:alpha val="0"/>
                </a:scheme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2304" name="Oval 65"/>
          <p:cNvSpPr>
            <a:spLocks noChangeArrowheads="1"/>
          </p:cNvSpPr>
          <p:nvPr/>
        </p:nvSpPr>
        <p:spPr bwMode="auto">
          <a:xfrm>
            <a:off x="2347913" y="1130300"/>
            <a:ext cx="600075" cy="406400"/>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1106488" y="414338"/>
            <a:ext cx="792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CA" altLang="en-US" sz="2000">
                <a:latin typeface="Tahoma" panose="020B0604030504040204" pitchFamily="34" charset="0"/>
              </a:rPr>
              <a:t>Geomagnetic data: which sampling rate to use?</a:t>
            </a:r>
          </a:p>
        </p:txBody>
      </p:sp>
      <p:sp>
        <p:nvSpPr>
          <p:cNvPr id="14339" name="TextBox 4"/>
          <p:cNvSpPr txBox="1">
            <a:spLocks noChangeArrowheads="1"/>
          </p:cNvSpPr>
          <p:nvPr/>
        </p:nvSpPr>
        <p:spPr bwMode="auto">
          <a:xfrm>
            <a:off x="4787900" y="3100388"/>
            <a:ext cx="4240213" cy="10763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600">
                <a:latin typeface="Tahoma" panose="020B0604030504040204" pitchFamily="34" charset="0"/>
                <a:cs typeface="Tahoma" panose="020B0604030504040204" pitchFamily="34" charset="0"/>
              </a:rPr>
              <a:t>GIC variations have fine structure: under-sampling leads to significant underestimation </a:t>
            </a:r>
          </a:p>
          <a:p>
            <a:r>
              <a:rPr lang="en-CA" altLang="en-US" sz="1600">
                <a:latin typeface="Tahoma" panose="020B0604030504040204" pitchFamily="34" charset="0"/>
                <a:cs typeface="Tahoma" panose="020B0604030504040204" pitchFamily="34" charset="0"/>
              </a:rPr>
              <a:t>of GIC amplitude and introduce errors in timing of the largest GIC.</a:t>
            </a:r>
          </a:p>
        </p:txBody>
      </p:sp>
      <p:sp>
        <p:nvSpPr>
          <p:cNvPr id="14340" name="TextBox 13"/>
          <p:cNvSpPr txBox="1">
            <a:spLocks noChangeArrowheads="1"/>
          </p:cNvSpPr>
          <p:nvPr/>
        </p:nvSpPr>
        <p:spPr bwMode="auto">
          <a:xfrm>
            <a:off x="5080000" y="1017588"/>
            <a:ext cx="3565525" cy="306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400">
                <a:latin typeface="Tahoma" panose="020B0604030504040204" pitchFamily="34" charset="0"/>
                <a:cs typeface="Tahoma" panose="020B0604030504040204" pitchFamily="34" charset="0"/>
              </a:rPr>
              <a:t>GIC observations during storm main phase</a:t>
            </a:r>
          </a:p>
        </p:txBody>
      </p:sp>
      <p:grpSp>
        <p:nvGrpSpPr>
          <p:cNvPr id="14341" name="Group 14"/>
          <p:cNvGrpSpPr>
            <a:grpSpLocks/>
          </p:cNvGrpSpPr>
          <p:nvPr/>
        </p:nvGrpSpPr>
        <p:grpSpPr bwMode="auto">
          <a:xfrm>
            <a:off x="4803775" y="1633538"/>
            <a:ext cx="4149725" cy="1374775"/>
            <a:chOff x="4932040" y="1616492"/>
            <a:chExt cx="3790446" cy="1186043"/>
          </a:xfrm>
        </p:grpSpPr>
        <p:pic>
          <p:nvPicPr>
            <p:cNvPr id="1435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16492"/>
              <a:ext cx="3790446" cy="118604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14354" name="Group 7"/>
            <p:cNvGrpSpPr>
              <a:grpSpLocks/>
            </p:cNvGrpSpPr>
            <p:nvPr/>
          </p:nvGrpSpPr>
          <p:grpSpPr bwMode="auto">
            <a:xfrm>
              <a:off x="5741416" y="1982668"/>
              <a:ext cx="2377818" cy="264429"/>
              <a:chOff x="1105901" y="2078850"/>
              <a:chExt cx="2377818" cy="264429"/>
            </a:xfrm>
          </p:grpSpPr>
          <p:sp>
            <p:nvSpPr>
              <p:cNvPr id="14355" name="Oval 6"/>
              <p:cNvSpPr>
                <a:spLocks noChangeArrowheads="1"/>
              </p:cNvSpPr>
              <p:nvPr/>
            </p:nvSpPr>
            <p:spPr bwMode="auto">
              <a:xfrm>
                <a:off x="1105901" y="2078850"/>
                <a:ext cx="45719" cy="45719"/>
              </a:xfrm>
              <a:prstGeom prst="ellipse">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4356" name="Oval 16"/>
              <p:cNvSpPr>
                <a:spLocks noChangeArrowheads="1"/>
              </p:cNvSpPr>
              <p:nvPr/>
            </p:nvSpPr>
            <p:spPr bwMode="auto">
              <a:xfrm>
                <a:off x="1241630" y="2123855"/>
                <a:ext cx="45719" cy="45719"/>
              </a:xfrm>
              <a:prstGeom prst="ellipse">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4357" name="Oval 17"/>
              <p:cNvSpPr>
                <a:spLocks noChangeArrowheads="1"/>
              </p:cNvSpPr>
              <p:nvPr/>
            </p:nvSpPr>
            <p:spPr bwMode="auto">
              <a:xfrm>
                <a:off x="3294000" y="2146714"/>
                <a:ext cx="45719" cy="45719"/>
              </a:xfrm>
              <a:prstGeom prst="ellipse">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4358" name="Oval 18"/>
              <p:cNvSpPr>
                <a:spLocks noChangeArrowheads="1"/>
              </p:cNvSpPr>
              <p:nvPr/>
            </p:nvSpPr>
            <p:spPr bwMode="auto">
              <a:xfrm>
                <a:off x="3438000" y="2297560"/>
                <a:ext cx="45719" cy="45719"/>
              </a:xfrm>
              <a:prstGeom prst="ellipse">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grpSp>
      </p:grpSp>
      <p:pic>
        <p:nvPicPr>
          <p:cNvPr id="14342" name="Picture 10"/>
          <p:cNvPicPr>
            <a:picLocks noChangeAspect="1"/>
          </p:cNvPicPr>
          <p:nvPr/>
        </p:nvPicPr>
        <p:blipFill>
          <a:blip r:embed="rId4" cstate="print">
            <a:extLst>
              <a:ext uri="{28A0092B-C50C-407E-A947-70E740481C1C}">
                <a14:useLocalDpi xmlns:a14="http://schemas.microsoft.com/office/drawing/2010/main" val="0"/>
              </a:ext>
            </a:extLst>
          </a:blip>
          <a:srcRect t="68620"/>
          <a:stretch>
            <a:fillRect/>
          </a:stretch>
        </p:blipFill>
        <p:spPr bwMode="auto">
          <a:xfrm>
            <a:off x="444500" y="1644650"/>
            <a:ext cx="4086225" cy="1354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Box 22"/>
          <p:cNvSpPr txBox="1">
            <a:spLocks noChangeArrowheads="1"/>
          </p:cNvSpPr>
          <p:nvPr/>
        </p:nvSpPr>
        <p:spPr bwMode="auto">
          <a:xfrm>
            <a:off x="444500" y="1008063"/>
            <a:ext cx="40513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400">
                <a:latin typeface="Tahoma" panose="020B0604030504040204" pitchFamily="34" charset="0"/>
                <a:cs typeface="Tahoma" panose="020B0604030504040204" pitchFamily="34" charset="0"/>
              </a:rPr>
              <a:t>Geomagnetic variations during storm main phase</a:t>
            </a:r>
          </a:p>
        </p:txBody>
      </p:sp>
      <p:sp>
        <p:nvSpPr>
          <p:cNvPr id="14344" name="TextBox 11"/>
          <p:cNvSpPr txBox="1">
            <a:spLocks noChangeArrowheads="1"/>
          </p:cNvSpPr>
          <p:nvPr/>
        </p:nvSpPr>
        <p:spPr bwMode="auto">
          <a:xfrm>
            <a:off x="831850" y="1336675"/>
            <a:ext cx="296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400">
                <a:latin typeface="Tahoma" panose="020B0604030504040204" pitchFamily="34" charset="0"/>
                <a:cs typeface="Tahoma" panose="020B0604030504040204" pitchFamily="34" charset="0"/>
              </a:rPr>
              <a:t>March 31, 2001         July 27, 2004</a:t>
            </a:r>
          </a:p>
        </p:txBody>
      </p:sp>
      <p:sp>
        <p:nvSpPr>
          <p:cNvPr id="14345" name="TextBox 26"/>
          <p:cNvSpPr txBox="1">
            <a:spLocks noChangeArrowheads="1"/>
          </p:cNvSpPr>
          <p:nvPr/>
        </p:nvSpPr>
        <p:spPr bwMode="auto">
          <a:xfrm>
            <a:off x="5300663" y="1344613"/>
            <a:ext cx="2967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400">
                <a:latin typeface="Tahoma" panose="020B0604030504040204" pitchFamily="34" charset="0"/>
                <a:cs typeface="Tahoma" panose="020B0604030504040204" pitchFamily="34" charset="0"/>
              </a:rPr>
              <a:t>March 31, 2001         July 27, 2004</a:t>
            </a:r>
          </a:p>
        </p:txBody>
      </p:sp>
      <p:cxnSp>
        <p:nvCxnSpPr>
          <p:cNvPr id="14346" name="Straight Connector 20"/>
          <p:cNvCxnSpPr>
            <a:cxnSpLocks noChangeShapeType="1"/>
          </p:cNvCxnSpPr>
          <p:nvPr/>
        </p:nvCxnSpPr>
        <p:spPr bwMode="auto">
          <a:xfrm>
            <a:off x="1331913" y="2122488"/>
            <a:ext cx="179387" cy="136525"/>
          </a:xfrm>
          <a:prstGeom prst="line">
            <a:avLst/>
          </a:prstGeom>
          <a:noFill/>
          <a:ln w="19050" algn="ctr">
            <a:solidFill>
              <a:srgbClr val="00B05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TextBox 31"/>
          <p:cNvSpPr txBox="1">
            <a:spLocks noChangeArrowheads="1"/>
          </p:cNvSpPr>
          <p:nvPr/>
        </p:nvSpPr>
        <p:spPr bwMode="auto">
          <a:xfrm>
            <a:off x="20638" y="4741863"/>
            <a:ext cx="9102725" cy="101600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latin typeface="Tahoma" panose="020B0604030504040204" pitchFamily="34" charset="0"/>
                <a:cs typeface="Tahoma" panose="020B0604030504040204" pitchFamily="34" charset="0"/>
              </a:rPr>
              <a:t>1. Case studies;   2. Climatology/extremes (for design of network components)  </a:t>
            </a:r>
          </a:p>
          <a:p>
            <a:endParaRPr lang="en-CA" altLang="en-US">
              <a:latin typeface="Tahoma" panose="020B0604030504040204" pitchFamily="34" charset="0"/>
              <a:cs typeface="Tahoma" panose="020B0604030504040204" pitchFamily="34" charset="0"/>
            </a:endParaRPr>
          </a:p>
          <a:p>
            <a:r>
              <a:rPr lang="en-CA" altLang="en-US">
                <a:latin typeface="Tahoma" panose="020B0604030504040204" pitchFamily="34" charset="0"/>
                <a:cs typeface="Tahoma" panose="020B0604030504040204" pitchFamily="34" charset="0"/>
              </a:rPr>
              <a:t>3. NRT monitoring;  4. Forecast  (for mitigation purposes) </a:t>
            </a:r>
          </a:p>
        </p:txBody>
      </p:sp>
      <p:sp>
        <p:nvSpPr>
          <p:cNvPr id="14348" name="TextBox 24"/>
          <p:cNvSpPr txBox="1">
            <a:spLocks noChangeArrowheads="1"/>
          </p:cNvSpPr>
          <p:nvPr/>
        </p:nvSpPr>
        <p:spPr bwMode="auto">
          <a:xfrm>
            <a:off x="2084388" y="4321175"/>
            <a:ext cx="547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latin typeface="Tahoma" panose="020B0604030504040204" pitchFamily="34" charset="0"/>
                <a:cs typeface="Tahoma" panose="020B0604030504040204" pitchFamily="34" charset="0"/>
              </a:rPr>
              <a:t>1 sec magnetic data are best suitable for GIC: </a:t>
            </a:r>
          </a:p>
        </p:txBody>
      </p:sp>
      <p:sp>
        <p:nvSpPr>
          <p:cNvPr id="14349" name="TextBox 33"/>
          <p:cNvSpPr txBox="1">
            <a:spLocks noChangeArrowheads="1"/>
          </p:cNvSpPr>
          <p:nvPr/>
        </p:nvSpPr>
        <p:spPr bwMode="auto">
          <a:xfrm>
            <a:off x="355600" y="3121025"/>
            <a:ext cx="4175125" cy="1076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600">
                <a:latin typeface="Tahoma" panose="020B0604030504040204" pitchFamily="34" charset="0"/>
                <a:cs typeface="Tahoma" panose="020B0604030504040204" pitchFamily="34" charset="0"/>
              </a:rPr>
              <a:t>Geomagnetic variations can be under-estimated due to under-sampling. It is important to know if this can impact GIC modelling</a:t>
            </a:r>
          </a:p>
        </p:txBody>
      </p:sp>
      <p:sp>
        <p:nvSpPr>
          <p:cNvPr id="14350" name="Rectangle 25"/>
          <p:cNvSpPr>
            <a:spLocks noChangeArrowheads="1"/>
          </p:cNvSpPr>
          <p:nvPr/>
        </p:nvSpPr>
        <p:spPr bwMode="auto">
          <a:xfrm>
            <a:off x="2265363" y="5229225"/>
            <a:ext cx="6846887" cy="508000"/>
          </a:xfrm>
          <a:prstGeom prst="rect">
            <a:avLst/>
          </a:prstGeom>
          <a:solidFill>
            <a:schemeClr val="bg1"/>
          </a:solidFill>
          <a:ln w="9525" algn="ctr">
            <a:solidFill>
              <a:schemeClr val="tx1"/>
            </a:solidFill>
            <a:round/>
            <a:headEnd/>
            <a:tailEnd/>
          </a:ln>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4351" name="TextBox 27"/>
          <p:cNvSpPr txBox="1">
            <a:spLocks noChangeArrowheads="1"/>
          </p:cNvSpPr>
          <p:nvPr/>
        </p:nvSpPr>
        <p:spPr bwMode="auto">
          <a:xfrm>
            <a:off x="1538288" y="5848350"/>
            <a:ext cx="7627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sz="1400"/>
              <a:t>Reference: Trichtchenko L., Frequency considerations in GIC applications, 10.1029/2020SW002694</a:t>
            </a:r>
          </a:p>
        </p:txBody>
      </p:sp>
      <p:sp>
        <p:nvSpPr>
          <p:cNvPr id="14352" name="Rectangle 36"/>
          <p:cNvSpPr>
            <a:spLocks noChangeArrowheads="1"/>
          </p:cNvSpPr>
          <p:nvPr/>
        </p:nvSpPr>
        <p:spPr bwMode="auto">
          <a:xfrm>
            <a:off x="2427288" y="4762500"/>
            <a:ext cx="1373187" cy="390525"/>
          </a:xfrm>
          <a:prstGeom prst="rect">
            <a:avLst/>
          </a:prstGeom>
          <a:solidFill>
            <a:schemeClr val="bg1"/>
          </a:solidFill>
          <a:ln w="9525" algn="ctr">
            <a:solidFill>
              <a:schemeClr val="tx1"/>
            </a:solidFill>
            <a:round/>
            <a:headEnd/>
            <a:tailEnd/>
          </a:ln>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p:cNvGrpSpPr>
          <p:nvPr/>
        </p:nvGrpSpPr>
        <p:grpSpPr bwMode="auto">
          <a:xfrm>
            <a:off x="-11113" y="5184775"/>
            <a:ext cx="9124951" cy="1019175"/>
            <a:chOff x="-1655" y="4738848"/>
            <a:chExt cx="9125278" cy="1019217"/>
          </a:xfrm>
        </p:grpSpPr>
        <p:sp>
          <p:nvSpPr>
            <p:cNvPr id="16396" name="TextBox 7"/>
            <p:cNvSpPr txBox="1">
              <a:spLocks noChangeArrowheads="1"/>
            </p:cNvSpPr>
            <p:nvPr/>
          </p:nvSpPr>
          <p:spPr bwMode="auto">
            <a:xfrm>
              <a:off x="20375" y="4742402"/>
              <a:ext cx="9103248" cy="1015663"/>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latin typeface="Tahoma" panose="020B0604030504040204" pitchFamily="34" charset="0"/>
                  <a:cs typeface="Tahoma" panose="020B0604030504040204" pitchFamily="34" charset="0"/>
                </a:rPr>
                <a:t>1. Case studies;   2. Climatology/extremes (for design of network components)  </a:t>
              </a:r>
            </a:p>
            <a:p>
              <a:endParaRPr lang="en-CA" altLang="en-US">
                <a:latin typeface="Tahoma" panose="020B0604030504040204" pitchFamily="34" charset="0"/>
                <a:cs typeface="Tahoma" panose="020B0604030504040204" pitchFamily="34" charset="0"/>
              </a:endParaRPr>
            </a:p>
            <a:p>
              <a:r>
                <a:rPr lang="en-CA" altLang="en-US">
                  <a:latin typeface="Tahoma" panose="020B0604030504040204" pitchFamily="34" charset="0"/>
                  <a:cs typeface="Tahoma" panose="020B0604030504040204" pitchFamily="34" charset="0"/>
                </a:rPr>
                <a:t>3. NRT monitoring;  4. Forecast  (for mitigation purposes) </a:t>
              </a:r>
            </a:p>
          </p:txBody>
        </p:sp>
        <p:sp>
          <p:nvSpPr>
            <p:cNvPr id="16397" name="Rectangle 9"/>
            <p:cNvSpPr>
              <a:spLocks noChangeArrowheads="1"/>
            </p:cNvSpPr>
            <p:nvPr/>
          </p:nvSpPr>
          <p:spPr bwMode="auto">
            <a:xfrm>
              <a:off x="-1655" y="4738848"/>
              <a:ext cx="2086467" cy="507832"/>
            </a:xfrm>
            <a:prstGeom prst="rect">
              <a:avLst/>
            </a:prstGeom>
            <a:solidFill>
              <a:schemeClr val="bg1"/>
            </a:solidFill>
            <a:ln w="9525" algn="ctr">
              <a:solidFill>
                <a:schemeClr val="tx1"/>
              </a:solidFill>
              <a:round/>
              <a:headEnd/>
              <a:tailEnd/>
            </a:ln>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sp>
          <p:nvSpPr>
            <p:cNvPr id="16398" name="Rectangle 11"/>
            <p:cNvSpPr>
              <a:spLocks noChangeArrowheads="1"/>
            </p:cNvSpPr>
            <p:nvPr/>
          </p:nvSpPr>
          <p:spPr bwMode="auto">
            <a:xfrm>
              <a:off x="3761910" y="4750024"/>
              <a:ext cx="1170130" cy="389166"/>
            </a:xfrm>
            <a:prstGeom prst="rect">
              <a:avLst/>
            </a:prstGeom>
            <a:solidFill>
              <a:schemeClr val="bg1"/>
            </a:solidFill>
            <a:ln w="9525" algn="ctr">
              <a:solidFill>
                <a:schemeClr val="tx1"/>
              </a:solidFill>
              <a:round/>
              <a:headEnd/>
              <a:tailEnd/>
            </a:ln>
          </p:spPr>
          <p:txBody>
            <a:bodyPr wrap="none" anchor="ct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endParaRPr lang="en-US" altLang="en-US"/>
            </a:p>
          </p:txBody>
        </p:sp>
      </p:grpSp>
      <p:grpSp>
        <p:nvGrpSpPr>
          <p:cNvPr id="16387" name="Group 19"/>
          <p:cNvGrpSpPr>
            <a:grpSpLocks/>
          </p:cNvGrpSpPr>
          <p:nvPr/>
        </p:nvGrpSpPr>
        <p:grpSpPr bwMode="auto">
          <a:xfrm>
            <a:off x="5819775" y="492125"/>
            <a:ext cx="3219450" cy="479425"/>
            <a:chOff x="-557971" y="2862871"/>
            <a:chExt cx="5021371" cy="799121"/>
          </a:xfrm>
        </p:grpSpPr>
        <p:sp>
          <p:nvSpPr>
            <p:cNvPr id="15" name="Right Arrow 14"/>
            <p:cNvSpPr/>
            <p:nvPr/>
          </p:nvSpPr>
          <p:spPr>
            <a:xfrm>
              <a:off x="1323805" y="2899916"/>
              <a:ext cx="1510373" cy="762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schemeClr val="tx1"/>
                  </a:solidFill>
                </a:rPr>
                <a:t>MODEL</a:t>
              </a:r>
            </a:p>
          </p:txBody>
        </p:sp>
        <p:sp>
          <p:nvSpPr>
            <p:cNvPr id="16" name="Rectangle 15"/>
            <p:cNvSpPr/>
            <p:nvPr/>
          </p:nvSpPr>
          <p:spPr>
            <a:xfrm>
              <a:off x="-557971" y="2862871"/>
              <a:ext cx="1738167" cy="751491"/>
            </a:xfrm>
            <a:prstGeom prst="rect">
              <a:avLst/>
            </a:prstGeom>
            <a:noFill/>
            <a:ln w="31750">
              <a:solidFill>
                <a:srgbClr val="F275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schemeClr val="tx1"/>
                  </a:solidFill>
                </a:rPr>
                <a:t>MAG Index</a:t>
              </a:r>
            </a:p>
            <a:p>
              <a:pPr algn="ctr">
                <a:defRPr/>
              </a:pPr>
              <a:r>
                <a:rPr lang="en-CA" sz="1400" dirty="0">
                  <a:solidFill>
                    <a:schemeClr val="tx1"/>
                  </a:solidFill>
                </a:rPr>
                <a:t>FCST </a:t>
              </a:r>
            </a:p>
          </p:txBody>
        </p:sp>
        <p:sp>
          <p:nvSpPr>
            <p:cNvPr id="17" name="Rectangle 16"/>
            <p:cNvSpPr/>
            <p:nvPr/>
          </p:nvSpPr>
          <p:spPr>
            <a:xfrm>
              <a:off x="2834178" y="2862871"/>
              <a:ext cx="1629222" cy="751491"/>
            </a:xfrm>
            <a:prstGeom prst="rect">
              <a:avLst/>
            </a:prstGeom>
            <a:noFill/>
            <a:ln w="31750">
              <a:solidFill>
                <a:srgbClr val="F275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solidFill>
                    <a:schemeClr val="tx1"/>
                  </a:solidFill>
                </a:rPr>
                <a:t>GIC Index</a:t>
              </a:r>
            </a:p>
            <a:p>
              <a:pPr algn="ctr">
                <a:defRPr/>
              </a:pPr>
              <a:r>
                <a:rPr lang="en-CA" sz="1400" dirty="0">
                  <a:solidFill>
                    <a:schemeClr val="tx1"/>
                  </a:solidFill>
                </a:rPr>
                <a:t>FCST</a:t>
              </a:r>
            </a:p>
          </p:txBody>
        </p:sp>
      </p:gr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t="7251" r="5347" b="5917"/>
          <a:stretch>
            <a:fillRect/>
          </a:stretch>
        </p:blipFill>
        <p:spPr bwMode="auto">
          <a:xfrm>
            <a:off x="3146425" y="1081088"/>
            <a:ext cx="28321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p:cNvSpPr txBox="1">
            <a:spLocks noChangeArrowheads="1"/>
          </p:cNvSpPr>
          <p:nvPr/>
        </p:nvSpPr>
        <p:spPr bwMode="auto">
          <a:xfrm>
            <a:off x="6083300" y="1184275"/>
            <a:ext cx="28559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pPr algn="just"/>
            <a:r>
              <a:rPr lang="en-CA" altLang="en-US" sz="1600">
                <a:latin typeface="Tahoma" panose="020B0604030504040204" pitchFamily="34" charset="0"/>
                <a:cs typeface="Tahoma" panose="020B0604030504040204" pitchFamily="34" charset="0"/>
              </a:rPr>
              <a:t>GIC indices are obtained from observations at different recording sites of different networks and compared with magnetic indices (global ap  and local, hourly range)</a:t>
            </a:r>
          </a:p>
          <a:p>
            <a:pPr algn="just"/>
            <a:endParaRPr lang="en-CA" altLang="en-US" sz="1600">
              <a:latin typeface="Tahoma" panose="020B0604030504040204" pitchFamily="34" charset="0"/>
              <a:cs typeface="Tahoma" panose="020B0604030504040204" pitchFamily="34" charset="0"/>
            </a:endParaRPr>
          </a:p>
          <a:p>
            <a:r>
              <a:rPr lang="en-CA" altLang="en-US" sz="1200">
                <a:solidFill>
                  <a:srgbClr val="000000"/>
                </a:solidFill>
              </a:rPr>
              <a:t>Ref: Trichtchenko, L., Boteler, D H., Modeling geomagnetically induced currents using geomagnetic indices and data, IEEE Trans. on Plasma Science vol. 32, no. 4, pt. 1, 2004 p. 1459-1467, </a:t>
            </a:r>
            <a:r>
              <a:rPr lang="en-CA" altLang="en-US" sz="1200">
                <a:solidFill>
                  <a:srgbClr val="000000"/>
                </a:solidFill>
                <a:hlinkClick r:id="rId4"/>
              </a:rPr>
              <a:t>https://doi.org/10.1109/TPS.2004.830993</a:t>
            </a:r>
            <a:r>
              <a:rPr lang="en-CA" altLang="en-US" sz="1200">
                <a:solidFill>
                  <a:srgbClr val="000000"/>
                </a:solidFill>
              </a:rPr>
              <a:t> </a:t>
            </a:r>
          </a:p>
        </p:txBody>
      </p:sp>
      <p:pic>
        <p:nvPicPr>
          <p:cNvPr id="16390" name="Picture 23"/>
          <p:cNvPicPr>
            <a:picLocks noChangeAspect="1"/>
          </p:cNvPicPr>
          <p:nvPr/>
        </p:nvPicPr>
        <p:blipFill>
          <a:blip r:embed="rId5">
            <a:extLst>
              <a:ext uri="{28A0092B-C50C-407E-A947-70E740481C1C}">
                <a14:useLocalDpi xmlns:a14="http://schemas.microsoft.com/office/drawing/2010/main" val="0"/>
              </a:ext>
            </a:extLst>
          </a:blip>
          <a:srcRect t="5861" r="6885" b="7031"/>
          <a:stretch>
            <a:fillRect/>
          </a:stretch>
        </p:blipFill>
        <p:spPr bwMode="auto">
          <a:xfrm>
            <a:off x="-36513" y="877888"/>
            <a:ext cx="3163888"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8"/>
          <p:cNvSpPr txBox="1">
            <a:spLocks noChangeArrowheads="1"/>
          </p:cNvSpPr>
          <p:nvPr/>
        </p:nvSpPr>
        <p:spPr bwMode="auto">
          <a:xfrm>
            <a:off x="1797050" y="4683125"/>
            <a:ext cx="5081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r>
              <a:rPr lang="en-CA" altLang="en-US">
                <a:latin typeface="Tahoma" panose="020B0604030504040204" pitchFamily="34" charset="0"/>
                <a:cs typeface="Tahoma" panose="020B0604030504040204" pitchFamily="34" charset="0"/>
              </a:rPr>
              <a:t>magnetic indices are best suitable for GIC: </a:t>
            </a:r>
          </a:p>
        </p:txBody>
      </p:sp>
      <p:sp>
        <p:nvSpPr>
          <p:cNvPr id="16392" name="Rectangle 2"/>
          <p:cNvSpPr txBox="1">
            <a:spLocks noChangeArrowheads="1"/>
          </p:cNvSpPr>
          <p:nvPr/>
        </p:nvSpPr>
        <p:spPr bwMode="auto">
          <a:xfrm>
            <a:off x="-36513" y="290513"/>
            <a:ext cx="592137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CA" altLang="en-US" sz="2000">
                <a:latin typeface="Tahoma" panose="020B0604030504040204" pitchFamily="34" charset="0"/>
              </a:rPr>
              <a:t>Geomagnetic data: which sampling rate to use?</a:t>
            </a:r>
          </a:p>
          <a:p>
            <a:pPr algn="ctr" eaLnBrk="1" hangingPunct="1">
              <a:spcBef>
                <a:spcPct val="0"/>
              </a:spcBef>
              <a:buClrTx/>
              <a:buFontTx/>
              <a:buNone/>
            </a:pPr>
            <a:r>
              <a:rPr lang="en-CA" altLang="en-US" sz="2000">
                <a:latin typeface="Tahoma" panose="020B0604030504040204" pitchFamily="34" charset="0"/>
              </a:rPr>
              <a:t>Forecast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709738"/>
            <a:ext cx="2925763" cy="3546475"/>
          </a:xfrm>
          <a:prstGeom prst="rect">
            <a:avLst/>
          </a:prstGeom>
          <a:noFill/>
          <a:ln w="15875">
            <a:solidFill>
              <a:srgbClr val="12547C"/>
            </a:solidFill>
            <a:miter lim="800000"/>
            <a:headEnd/>
            <a:tailEnd/>
          </a:ln>
          <a:extLst>
            <a:ext uri="{909E8E84-426E-40DD-AFC4-6F175D3DCCD1}">
              <a14:hiddenFill xmlns:a14="http://schemas.microsoft.com/office/drawing/2010/main">
                <a:solidFill>
                  <a:schemeClr val="accent1"/>
                </a:solidFill>
              </a14:hiddenFill>
            </a:ext>
          </a:extLst>
        </p:spPr>
      </p:pic>
      <p:sp>
        <p:nvSpPr>
          <p:cNvPr id="18435" name="Rectangle 1"/>
          <p:cNvSpPr>
            <a:spLocks noChangeArrowheads="1"/>
          </p:cNvSpPr>
          <p:nvPr/>
        </p:nvSpPr>
        <p:spPr bwMode="auto">
          <a:xfrm>
            <a:off x="274638" y="881063"/>
            <a:ext cx="3097212"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pPr eaLnBrk="1" hangingPunct="1"/>
            <a:r>
              <a:rPr lang="en-CA" altLang="en-US" sz="1400">
                <a:latin typeface="Tahoma" panose="020B0604030504040204" pitchFamily="34" charset="0"/>
                <a:cs typeface="Tahoma" panose="020B0604030504040204" pitchFamily="34" charset="0"/>
              </a:rPr>
              <a:t>Example: October 29-31, 2003 event</a:t>
            </a:r>
          </a:p>
          <a:p>
            <a:pPr eaLnBrk="1" hangingPunct="1"/>
            <a:r>
              <a:rPr lang="en-CA" altLang="en-US" sz="1400">
                <a:latin typeface="Tahoma" panose="020B0604030504040204" pitchFamily="34" charset="0"/>
                <a:cs typeface="Tahoma" panose="020B0604030504040204" pitchFamily="34" charset="0"/>
              </a:rPr>
              <a:t>1 min data 7 observatories, from 73N to 32S</a:t>
            </a:r>
          </a:p>
        </p:txBody>
      </p:sp>
      <p:sp>
        <p:nvSpPr>
          <p:cNvPr id="18436" name="TextBox 11"/>
          <p:cNvSpPr txBox="1">
            <a:spLocks noChangeArrowheads="1"/>
          </p:cNvSpPr>
          <p:nvPr/>
        </p:nvSpPr>
        <p:spPr bwMode="auto">
          <a:xfrm>
            <a:off x="274638" y="5340350"/>
            <a:ext cx="3462337" cy="307975"/>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CA" altLang="en-US" sz="1400"/>
              <a:t>ATTENTION: SCALES ARE DIFFERENT</a:t>
            </a:r>
          </a:p>
        </p:txBody>
      </p:sp>
      <p:pic>
        <p:nvPicPr>
          <p:cNvPr id="184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313" y="1833563"/>
            <a:ext cx="5065712" cy="31257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38" name="TextBox 13"/>
          <p:cNvSpPr txBox="1">
            <a:spLocks noChangeArrowheads="1"/>
          </p:cNvSpPr>
          <p:nvPr/>
        </p:nvSpPr>
        <p:spPr bwMode="auto">
          <a:xfrm>
            <a:off x="4248150" y="1189038"/>
            <a:ext cx="4530725"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pPr algn="just"/>
            <a:r>
              <a:rPr lang="en-CA" altLang="en-US" sz="1400">
                <a:latin typeface="Tahoma" panose="020B0604030504040204" pitchFamily="34" charset="0"/>
                <a:cs typeface="Tahoma" panose="020B0604030504040204" pitchFamily="34" charset="0"/>
              </a:rPr>
              <a:t>Example: Global Geomagnetic activity map (hourly indices), 29 October 2003, 00:00 UT </a:t>
            </a:r>
          </a:p>
        </p:txBody>
      </p:sp>
      <p:sp>
        <p:nvSpPr>
          <p:cNvPr id="18439" name="Rectangle 2"/>
          <p:cNvSpPr txBox="1">
            <a:spLocks noChangeArrowheads="1"/>
          </p:cNvSpPr>
          <p:nvPr/>
        </p:nvSpPr>
        <p:spPr bwMode="auto">
          <a:xfrm>
            <a:off x="1106488" y="414338"/>
            <a:ext cx="792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CA" altLang="en-US" sz="2000">
                <a:latin typeface="Tahoma" panose="020B0604030504040204" pitchFamily="34" charset="0"/>
              </a:rPr>
              <a:t>Geomagnetic data: spatial coverage - more dense is better</a:t>
            </a:r>
          </a:p>
        </p:txBody>
      </p:sp>
      <p:sp>
        <p:nvSpPr>
          <p:cNvPr id="18440" name="TextBox 15"/>
          <p:cNvSpPr txBox="1">
            <a:spLocks noChangeArrowheads="1"/>
          </p:cNvSpPr>
          <p:nvPr/>
        </p:nvSpPr>
        <p:spPr bwMode="auto">
          <a:xfrm>
            <a:off x="4257675" y="5080000"/>
            <a:ext cx="45291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pPr algn="just"/>
            <a:r>
              <a:rPr lang="en-CA" altLang="en-US" sz="1400">
                <a:latin typeface="Tahoma" panose="020B0604030504040204" pitchFamily="34" charset="0"/>
                <a:cs typeface="Tahoma" panose="020B0604030504040204" pitchFamily="34" charset="0"/>
                <a:hlinkClick r:id="rId5"/>
              </a:rPr>
              <a:t>https://www.intermagnet.org/activitymap/activitymap-eng.php</a:t>
            </a:r>
            <a:r>
              <a:rPr lang="en-CA" altLang="en-US" sz="1400">
                <a:latin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fld id="{13400C84-B9AB-4C1E-A0B8-5BDB975BDC5F}" type="slidenum">
              <a:rPr lang="en-US" altLang="en-US" sz="1200">
                <a:solidFill>
                  <a:srgbClr val="000000"/>
                </a:solidFill>
              </a:rPr>
              <a:pPr>
                <a:spcBef>
                  <a:spcPct val="0"/>
                </a:spcBef>
                <a:buClrTx/>
                <a:buFontTx/>
                <a:buNone/>
              </a:pPr>
              <a:t>8</a:t>
            </a:fld>
            <a:endParaRPr lang="en-US" altLang="en-US" sz="1200">
              <a:solidFill>
                <a:srgbClr val="000000"/>
              </a:solidFill>
            </a:endParaRPr>
          </a:p>
        </p:txBody>
      </p:sp>
      <p:sp>
        <p:nvSpPr>
          <p:cNvPr id="20483" name="Rectangle 2"/>
          <p:cNvSpPr txBox="1">
            <a:spLocks noChangeArrowheads="1"/>
          </p:cNvSpPr>
          <p:nvPr/>
        </p:nvSpPr>
        <p:spPr bwMode="auto">
          <a:xfrm>
            <a:off x="836613" y="628650"/>
            <a:ext cx="79216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0725A"/>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A0725A"/>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A0725A"/>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A0725A"/>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0725A"/>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CA" altLang="en-US" sz="2000">
                <a:latin typeface="Tahoma" panose="020B0604030504040204" pitchFamily="34" charset="0"/>
              </a:rPr>
              <a:t>Geomagnetic data are of primary importance for GIC applications, as GIC are directly related to the geomagnetic disturbances. Thus, all listed below provides essential information for GIC applications:</a:t>
            </a: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Tx/>
              <a:buNone/>
            </a:pPr>
            <a:r>
              <a:rPr lang="en-CA" altLang="en-US" sz="2000">
                <a:latin typeface="Tahoma" panose="020B0604030504040204" pitchFamily="34" charset="0"/>
              </a:rPr>
              <a:t>Availability of historical indices and data</a:t>
            </a: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Tx/>
              <a:buNone/>
            </a:pPr>
            <a:r>
              <a:rPr lang="en-CA" altLang="en-US" sz="2000">
                <a:latin typeface="Tahoma" panose="020B0604030504040204" pitchFamily="34" charset="0"/>
              </a:rPr>
              <a:t>Availability of high quality 1 min data</a:t>
            </a: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Tx/>
              <a:buNone/>
            </a:pPr>
            <a:r>
              <a:rPr lang="en-CA" altLang="en-US" sz="2000">
                <a:latin typeface="Tahoma" panose="020B0604030504040204" pitchFamily="34" charset="0"/>
              </a:rPr>
              <a:t>Substantial progress in availability of 1 sec data</a:t>
            </a: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 typeface="Wingdings" panose="05000000000000000000" pitchFamily="2" charset="2"/>
              <a:buNone/>
            </a:pPr>
            <a:r>
              <a:rPr lang="en-CA" altLang="en-US" sz="2000">
                <a:latin typeface="Tahoma" panose="020B0604030504040204" pitchFamily="34" charset="0"/>
              </a:rPr>
              <a:t>Availability of NRT data</a:t>
            </a: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Tx/>
              <a:buNone/>
            </a:pPr>
            <a:r>
              <a:rPr lang="en-CA" altLang="en-US" sz="2000">
                <a:latin typeface="Tahoma" panose="020B0604030504040204" pitchFamily="34" charset="0"/>
              </a:rPr>
              <a:t>Possibility to improve spatial coverage</a:t>
            </a:r>
          </a:p>
          <a:p>
            <a:pPr algn="just" eaLnBrk="1" hangingPunct="1">
              <a:spcBef>
                <a:spcPct val="0"/>
              </a:spcBef>
              <a:buClrTx/>
              <a:buFontTx/>
              <a:buNone/>
            </a:pPr>
            <a:endParaRPr lang="en-CA" altLang="en-US" sz="2000">
              <a:latin typeface="Tahoma" panose="020B0604030504040204" pitchFamily="34" charset="0"/>
            </a:endParaRPr>
          </a:p>
          <a:p>
            <a:pPr algn="just" eaLnBrk="1" hangingPunct="1">
              <a:spcBef>
                <a:spcPct val="0"/>
              </a:spcBef>
              <a:buClrTx/>
              <a:buFontTx/>
              <a:buNone/>
            </a:pPr>
            <a:r>
              <a:rPr lang="en-CA" altLang="en-US" sz="2000">
                <a:latin typeface="Tahoma" panose="020B0604030504040204" pitchFamily="34" charset="0"/>
              </a:rPr>
              <a:t>Availability of the forecast of geomagnetic indices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28b8f9d35354148c82e952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009 - End-use">
  <a:themeElements>
    <a:clrScheme name="2009 - End-u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 End-use">
      <a:majorFont>
        <a:latin typeface="Arial"/>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alpha val="25999"/>
              </a:schemeClr>
            </a:gs>
            <a:gs pos="100000">
              <a:schemeClr val="bg1">
                <a:alpha val="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0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gradFill rotWithShape="1">
          <a:gsLst>
            <a:gs pos="0">
              <a:schemeClr val="accent1">
                <a:alpha val="25999"/>
              </a:schemeClr>
            </a:gs>
            <a:gs pos="100000">
              <a:schemeClr val="bg1">
                <a:alpha val="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0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009 - End-u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 End-u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 End-u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 End-u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 End-u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 End-u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 End-us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 End-u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 End-u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 End-u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 End-u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 End-u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alpha val="25999"/>
              </a:schemeClr>
            </a:gs>
            <a:gs pos="100000">
              <a:schemeClr val="bg1">
                <a:alpha val="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0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gradFill rotWithShape="1">
          <a:gsLst>
            <a:gs pos="0">
              <a:schemeClr val="accent1">
                <a:alpha val="25999"/>
              </a:schemeClr>
            </a:gs>
            <a:gs pos="100000">
              <a:schemeClr val="bg1">
                <a:alpha val="0"/>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0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29151</TotalTime>
  <Words>1334</Words>
  <Application>Microsoft Office PowerPoint</Application>
  <PresentationFormat>On-screen Show (4:3)</PresentationFormat>
  <Paragraphs>113</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Unicode MS</vt:lpstr>
      <vt:lpstr>Tahoma</vt:lpstr>
      <vt:lpstr>Times</vt:lpstr>
      <vt:lpstr>Wingdings</vt:lpstr>
      <vt:lpstr>2009 - End-use</vt:lpstr>
      <vt:lpstr>Default Design</vt:lpstr>
      <vt:lpstr>Utilization of geomagnetic data and indices for GIC applications  Larisa Trichtchenko  Geomagnetic Laboratory/Canadian Space Weather Forecast Centre Natural Resources Canada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NRCAN-RNCAN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GIC</dc:title>
  <dc:creator>Trichtchenko</dc:creator>
  <cp:lastModifiedBy>Trichtchenko, Larisa</cp:lastModifiedBy>
  <cp:revision>816</cp:revision>
  <cp:lastPrinted>2016-04-14T19:13:34Z</cp:lastPrinted>
  <dcterms:created xsi:type="dcterms:W3CDTF">2009-03-05T18:22:43Z</dcterms:created>
  <dcterms:modified xsi:type="dcterms:W3CDTF">2022-05-23T13:43:57Z</dcterms:modified>
</cp:coreProperties>
</file>