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0.png" ContentType="image/png"/>
  <Override PartName="/ppt/media/image39.png" ContentType="image/png"/>
  <Override PartName="/ppt/media/image14.png" ContentType="image/png"/>
  <Override PartName="/ppt/media/image38.png" ContentType="image/png"/>
  <Override PartName="/ppt/media/image13.png" ContentType="image/png"/>
  <Override PartName="/ppt/media/image16.png" ContentType="image/png"/>
  <Override PartName="/ppt/media/image15.png" ContentType="image/png"/>
  <Override PartName="/ppt/media/image17.png" ContentType="image/png"/>
  <Override PartName="/ppt/media/image18.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10.png" ContentType="image/png"/>
  <Override PartName="/ppt/media/image35.png" ContentType="image/png"/>
  <Override PartName="/ppt/media/image11.png" ContentType="image/png"/>
  <Override PartName="/ppt/media/image36.png" ContentType="image/png"/>
  <Override PartName="/ppt/media/image9.png" ContentType="image/png"/>
  <Override PartName="/ppt/media/image8.png" ContentType="image/png"/>
  <Override PartName="/ppt/media/image7.png" ContentType="image/png"/>
  <Override PartName="/ppt/media/image2.png" ContentType="image/png"/>
  <Override PartName="/ppt/media/image1.png" ContentType="image/png"/>
  <Override PartName="/ppt/media/image3.png" ContentType="image/png"/>
  <Override PartName="/ppt/media/image4.png" ContentType="image/png"/>
  <Override PartName="/ppt/media/image5.png" ContentType="image/png"/>
  <Override PartName="/ppt/media/image6.png" ContentType="image/png"/>
  <Override PartName="/ppt/media/image37.png" ContentType="image/png"/>
  <Override PartName="/ppt/media/image12.png" ContentType="image/png"/>
  <Override PartName="/ppt/media/image19.jpeg" ContentType="image/jpeg"/>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s/_rels/slide11.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1.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18.xml.rels" ContentType="application/vnd.openxmlformats-package.relationships+xml"/>
  <Override PartName="/ppt/slideLayouts/_rels/slideLayout4.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3.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15.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16.xml.rels" ContentType="application/vnd.openxmlformats-package.relationships+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sldImg"/>
          </p:nvPr>
        </p:nvSpPr>
        <p:spPr>
          <a:xfrm>
            <a:off x="216000" y="812520"/>
            <a:ext cx="7127280" cy="4008960"/>
          </a:xfrm>
          <a:prstGeom prst="rect">
            <a:avLst/>
          </a:prstGeom>
        </p:spPr>
        <p:txBody>
          <a:bodyPr lIns="0" rIns="0" tIns="0" bIns="0" anchor="ctr"/>
          <a:p>
            <a:pPr algn="ctr"/>
            <a:r>
              <a:rPr b="0" lang="en-GB" sz="4400" spc="-1" strike="noStrike">
                <a:latin typeface="Arial"/>
              </a:rPr>
              <a:t>Click to move the slide</a:t>
            </a:r>
            <a:endParaRPr b="0" lang="en-GB" sz="4400" spc="-1" strike="noStrike">
              <a:latin typeface="Arial"/>
            </a:endParaRPr>
          </a:p>
        </p:txBody>
      </p:sp>
      <p:sp>
        <p:nvSpPr>
          <p:cNvPr id="90" name="PlaceHolder 2"/>
          <p:cNvSpPr>
            <a:spLocks noGrp="1"/>
          </p:cNvSpPr>
          <p:nvPr>
            <p:ph type="body"/>
          </p:nvPr>
        </p:nvSpPr>
        <p:spPr>
          <a:xfrm>
            <a:off x="756000" y="5078520"/>
            <a:ext cx="6047640" cy="4811040"/>
          </a:xfrm>
          <a:prstGeom prst="rect">
            <a:avLst/>
          </a:prstGeom>
        </p:spPr>
        <p:txBody>
          <a:bodyPr lIns="0" rIns="0" tIns="0" bIns="0"/>
          <a:p>
            <a:r>
              <a:rPr b="0" lang="en-GB" sz="2000" spc="-1" strike="noStrike">
                <a:latin typeface="Arial"/>
              </a:rPr>
              <a:t>Click to edit </a:t>
            </a:r>
            <a:r>
              <a:rPr b="0" lang="en-GB" sz="2000" spc="-1" strike="noStrike">
                <a:latin typeface="Arial"/>
              </a:rPr>
              <a:t>the notes </a:t>
            </a:r>
            <a:r>
              <a:rPr b="0" lang="en-GB" sz="2000" spc="-1" strike="noStrike">
                <a:latin typeface="Arial"/>
              </a:rPr>
              <a:t>format</a:t>
            </a:r>
            <a:endParaRPr b="0" lang="en-GB" sz="2000" spc="-1" strike="noStrike">
              <a:latin typeface="Arial"/>
            </a:endParaRPr>
          </a:p>
        </p:txBody>
      </p:sp>
      <p:sp>
        <p:nvSpPr>
          <p:cNvPr id="91" name="PlaceHolder 3"/>
          <p:cNvSpPr>
            <a:spLocks noGrp="1"/>
          </p:cNvSpPr>
          <p:nvPr>
            <p:ph type="hdr"/>
          </p:nvPr>
        </p:nvSpPr>
        <p:spPr>
          <a:xfrm>
            <a:off x="0" y="0"/>
            <a:ext cx="3280680" cy="534240"/>
          </a:xfrm>
          <a:prstGeom prst="rect">
            <a:avLst/>
          </a:prstGeom>
        </p:spPr>
        <p:txBody>
          <a:bodyPr lIns="0" rIns="0" tIns="0" bIns="0"/>
          <a:p>
            <a:r>
              <a:rPr b="0" lang="en-GB" sz="1400" spc="-1" strike="noStrike">
                <a:latin typeface="Times New Roman"/>
              </a:rPr>
              <a:t> </a:t>
            </a:r>
            <a:endParaRPr b="0" lang="en-GB" sz="1400" spc="-1" strike="noStrike">
              <a:latin typeface="Times New Roman"/>
            </a:endParaRPr>
          </a:p>
        </p:txBody>
      </p:sp>
      <p:sp>
        <p:nvSpPr>
          <p:cNvPr id="92" name="PlaceHolder 4"/>
          <p:cNvSpPr>
            <a:spLocks noGrp="1"/>
          </p:cNvSpPr>
          <p:nvPr>
            <p:ph type="dt"/>
          </p:nvPr>
        </p:nvSpPr>
        <p:spPr>
          <a:xfrm>
            <a:off x="4278960" y="0"/>
            <a:ext cx="3280680" cy="534240"/>
          </a:xfrm>
          <a:prstGeom prst="rect">
            <a:avLst/>
          </a:prstGeom>
        </p:spPr>
        <p:txBody>
          <a:bodyPr lIns="0" rIns="0" tIns="0" bIns="0"/>
          <a:p>
            <a:pPr algn="r"/>
            <a:r>
              <a:rPr b="0" lang="en-GB" sz="1400" spc="-1" strike="noStrike">
                <a:latin typeface="Times New Roman"/>
              </a:rPr>
              <a:t> </a:t>
            </a:r>
            <a:endParaRPr b="0" lang="en-GB" sz="1400" spc="-1" strike="noStrike">
              <a:latin typeface="Times New Roman"/>
            </a:endParaRPr>
          </a:p>
        </p:txBody>
      </p:sp>
      <p:sp>
        <p:nvSpPr>
          <p:cNvPr id="93" name="PlaceHolder 5"/>
          <p:cNvSpPr>
            <a:spLocks noGrp="1"/>
          </p:cNvSpPr>
          <p:nvPr>
            <p:ph type="ftr"/>
          </p:nvPr>
        </p:nvSpPr>
        <p:spPr>
          <a:xfrm>
            <a:off x="0" y="10157400"/>
            <a:ext cx="3280680" cy="534240"/>
          </a:xfrm>
          <a:prstGeom prst="rect">
            <a:avLst/>
          </a:prstGeom>
        </p:spPr>
        <p:txBody>
          <a:bodyPr lIns="0" rIns="0" tIns="0" bIns="0" anchor="b"/>
          <a:p>
            <a:r>
              <a:rPr b="0" lang="en-GB" sz="1400" spc="-1" strike="noStrike">
                <a:latin typeface="Times New Roman"/>
              </a:rPr>
              <a:t> </a:t>
            </a:r>
            <a:endParaRPr b="0" lang="en-GB" sz="1400" spc="-1" strike="noStrike">
              <a:latin typeface="Times New Roman"/>
            </a:endParaRPr>
          </a:p>
        </p:txBody>
      </p:sp>
      <p:sp>
        <p:nvSpPr>
          <p:cNvPr id="94" name="PlaceHolder 6"/>
          <p:cNvSpPr>
            <a:spLocks noGrp="1"/>
          </p:cNvSpPr>
          <p:nvPr>
            <p:ph type="sldNum"/>
          </p:nvPr>
        </p:nvSpPr>
        <p:spPr>
          <a:xfrm>
            <a:off x="4278960" y="10157400"/>
            <a:ext cx="3280680" cy="534240"/>
          </a:xfrm>
          <a:prstGeom prst="rect">
            <a:avLst/>
          </a:prstGeom>
        </p:spPr>
        <p:txBody>
          <a:bodyPr lIns="0" rIns="0" tIns="0" bIns="0" anchor="b"/>
          <a:p>
            <a:pPr algn="r"/>
            <a:fld id="{11F9C14C-F25D-4EF5-93B9-1ACD3420DB93}" type="slidenum">
              <a:rPr b="0" lang="en-GB" sz="1400" spc="-1" strike="noStrike">
                <a:latin typeface="Times New Roman"/>
              </a:rPr>
              <a:t>1</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216000" y="812520"/>
            <a:ext cx="7127280" cy="4008960"/>
          </a:xfrm>
          <a:prstGeom prst="rect">
            <a:avLst/>
          </a:prstGeom>
        </p:spPr>
      </p:sp>
      <p:sp>
        <p:nvSpPr>
          <p:cNvPr id="207"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rPr>
              <a:t>A plant growth chamber that allows separate and continuous monitoring of </a:t>
            </a:r>
            <a:r>
              <a:rPr b="0" lang="en-GB" sz="1400" spc="-1" strike="noStrike">
                <a:latin typeface="Arial"/>
              </a:rPr>
              <a:t>shoot and root gas fluxes.</a:t>
            </a:r>
            <a:endParaRPr b="0" lang="en-GB" sz="14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sldImg"/>
          </p:nvPr>
        </p:nvSpPr>
        <p:spPr>
          <a:xfrm>
            <a:off x="216000" y="812520"/>
            <a:ext cx="7127280" cy="4008960"/>
          </a:xfrm>
          <a:prstGeom prst="rect">
            <a:avLst/>
          </a:prstGeom>
        </p:spPr>
      </p:sp>
      <p:sp>
        <p:nvSpPr>
          <p:cNvPr id="225" name="PlaceHolder 2"/>
          <p:cNvSpPr>
            <a:spLocks noGrp="1"/>
          </p:cNvSpPr>
          <p:nvPr>
            <p:ph type="body"/>
          </p:nvPr>
        </p:nvSpPr>
        <p:spPr>
          <a:xfrm>
            <a:off x="756000" y="5078520"/>
            <a:ext cx="6047640" cy="4811040"/>
          </a:xfrm>
          <a:prstGeom prst="rect">
            <a:avLst/>
          </a:prstGeom>
        </p:spPr>
        <p:txBody>
          <a:bodyPr lIns="0" rIns="0" tIns="0" bIns="0"/>
          <a:p>
            <a:r>
              <a:rPr b="0" lang="en-GB" sz="1500" spc="-1" strike="noStrike">
                <a:latin typeface="Arial"/>
              </a:rPr>
              <a:t>On this slide, I would like to use the little figure on the top left to remind us about my research motivation at the start of this presentation, where Evapotranspiration was correlated with root length but not root biomass. </a:t>
            </a:r>
            <a:endParaRPr b="0" lang="en-GB" sz="1500" spc="-1" strike="noStrike">
              <a:latin typeface="Arial"/>
            </a:endParaRPr>
          </a:p>
          <a:p>
            <a:endParaRPr b="0" lang="en-GB" sz="1500" spc="-1" strike="noStrike">
              <a:latin typeface="Arial"/>
            </a:endParaRPr>
          </a:p>
          <a:p>
            <a:r>
              <a:rPr b="0" lang="en-GB" sz="1500" spc="-1" strike="noStrike">
                <a:latin typeface="Arial"/>
              </a:rPr>
              <a:t>On the lower left plot, we see that there is a correlation between total cost (ie sum of root respiration and root biomass) explaining the correlation implied by the bar plot in the previous slide.</a:t>
            </a:r>
            <a:endParaRPr b="0" lang="en-GB" sz="1500" spc="-1" strike="noStrike">
              <a:latin typeface="Arial"/>
            </a:endParaRPr>
          </a:p>
          <a:p>
            <a:endParaRPr b="0" lang="en-GB" sz="1500" spc="-1" strike="noStrike">
              <a:latin typeface="Arial"/>
            </a:endParaRPr>
          </a:p>
          <a:p>
            <a:r>
              <a:rPr b="0" lang="en-GB" sz="1500" spc="-1" strike="noStrike">
                <a:latin typeface="Arial"/>
              </a:rPr>
              <a:t>We can also clearly see that as suspected in the beginning, root respiration correlates with root length as shown on the lower right plot.</a:t>
            </a:r>
            <a:endParaRPr b="0" lang="en-GB" sz="1500" spc="-1" strike="noStrike">
              <a:latin typeface="Arial"/>
            </a:endParaRPr>
          </a:p>
          <a:p>
            <a:endParaRPr b="0" lang="en-GB" sz="1500" spc="-1" strike="noStrike">
              <a:latin typeface="Arial"/>
            </a:endParaRPr>
          </a:p>
          <a:p>
            <a:r>
              <a:rPr b="0" lang="en-GB" sz="1500" spc="-1" strike="noStrike">
                <a:latin typeface="Arial"/>
              </a:rPr>
              <a:t>While my pre-experiments suggested no relationship between evapotranspiration and Root biomass, this current experiment shows otherwise. I will be investigating this more in my next experiments. </a:t>
            </a:r>
            <a:endParaRPr b="0" lang="en-GB" sz="15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sldImg"/>
          </p:nvPr>
        </p:nvSpPr>
        <p:spPr>
          <a:xfrm>
            <a:off x="216000" y="812520"/>
            <a:ext cx="7127280" cy="4008960"/>
          </a:xfrm>
          <a:prstGeom prst="rect">
            <a:avLst/>
          </a:prstGeom>
        </p:spPr>
      </p:sp>
      <p:sp>
        <p:nvSpPr>
          <p:cNvPr id="227"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rPr>
              <a:t>In conclusion...</a:t>
            </a:r>
            <a:endParaRPr b="0" lang="en-GB" sz="14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216000" y="812520"/>
            <a:ext cx="7127280" cy="4008960"/>
          </a:xfrm>
          <a:prstGeom prst="rect">
            <a:avLst/>
          </a:prstGeom>
        </p:spPr>
      </p:sp>
      <p:sp>
        <p:nvSpPr>
          <p:cNvPr id="209" name="PlaceHolder 2"/>
          <p:cNvSpPr>
            <a:spLocks noGrp="1"/>
          </p:cNvSpPr>
          <p:nvPr>
            <p:ph type="body"/>
          </p:nvPr>
        </p:nvSpPr>
        <p:spPr>
          <a:xfrm>
            <a:off x="756000" y="5078520"/>
            <a:ext cx="6047640" cy="4852080"/>
          </a:xfrm>
          <a:prstGeom prst="rect">
            <a:avLst/>
          </a:prstGeom>
        </p:spPr>
        <p:txBody>
          <a:bodyPr lIns="0" rIns="0" tIns="0" bIns="0"/>
          <a:p>
            <a:pPr marL="216000" indent="-216000" algn="just">
              <a:lnSpc>
                <a:spcPct val="100000"/>
              </a:lnSpc>
              <a:spcBef>
                <a:spcPts val="1134"/>
              </a:spcBef>
            </a:pPr>
            <a:r>
              <a:rPr b="0" lang="en-GB" sz="1400" spc="-1" strike="noStrike">
                <a:solidFill>
                  <a:srgbClr val="000000"/>
                </a:solidFill>
                <a:latin typeface="Arial"/>
                <a:ea typeface="DejaVu Sans"/>
              </a:rPr>
              <a:t>M</a:t>
            </a:r>
            <a:r>
              <a:rPr b="0" lang="en-GB" sz="1400" spc="-1" strike="noStrike">
                <a:solidFill>
                  <a:srgbClr val="000000"/>
                </a:solidFill>
                <a:latin typeface="Arial"/>
                <a:ea typeface="DejaVu Sans"/>
              </a:rPr>
              <a:t>any field studies have highlighted the relationship between ET and rooting depth / root length density. </a:t>
            </a:r>
            <a:endParaRPr b="0" lang="en-GB" sz="1400" spc="-1" strike="noStrike">
              <a:latin typeface="Arial"/>
            </a:endParaRPr>
          </a:p>
          <a:p>
            <a:pPr marL="216000" indent="-216000" algn="just">
              <a:lnSpc>
                <a:spcPct val="100000"/>
              </a:lnSpc>
              <a:spcBef>
                <a:spcPts val="1134"/>
              </a:spcBef>
            </a:pPr>
            <a:endParaRPr b="0" lang="en-GB" sz="1400" spc="-1" strike="noStrike">
              <a:latin typeface="Arial"/>
            </a:endParaRPr>
          </a:p>
          <a:p>
            <a:r>
              <a:rPr b="0" lang="en-GB" sz="1400" spc="-1" strike="noStrike">
                <a:solidFill>
                  <a:srgbClr val="000000"/>
                </a:solidFill>
                <a:latin typeface="Arial"/>
                <a:ea typeface="DejaVu Sans"/>
              </a:rPr>
              <a:t>My preliminary experiments to determine the best carbon free soil substrate for my studies (I will come to this later) confirmed this relationship between Evapotranspiration and Root Length but not with Root Biomass as displayed on the plots on the left of this slide. (</a:t>
            </a:r>
            <a:r>
              <a:rPr b="1" lang="en-GB" sz="1400" spc="-1" strike="noStrike">
                <a:solidFill>
                  <a:srgbClr val="000000"/>
                </a:solidFill>
                <a:latin typeface="Arial"/>
                <a:ea typeface="DejaVu Sans"/>
              </a:rPr>
              <a:t>The legend shows the sample names, and similarly coloured points are replicates of same sample.</a:t>
            </a:r>
            <a:endParaRPr b="0" lang="en-GB" sz="1400" spc="-1" strike="noStrike">
              <a:latin typeface="Arial"/>
            </a:endParaRPr>
          </a:p>
          <a:p>
            <a:endParaRPr b="0" lang="en-GB" sz="1400" spc="-1" strike="noStrike">
              <a:latin typeface="Arial"/>
            </a:endParaRPr>
          </a:p>
          <a:p>
            <a:r>
              <a:rPr b="0" lang="en-GB" sz="1400" spc="-1" strike="noStrike">
                <a:solidFill>
                  <a:srgbClr val="000000"/>
                </a:solidFill>
                <a:latin typeface="Arial"/>
                <a:ea typeface="DejaVu Sans"/>
              </a:rPr>
              <a:t>This observed relationship is due to root exploration of  soils with varying penetration resistance in order to take up water and nutrients, increasing energetic costs. This </a:t>
            </a:r>
            <a:r>
              <a:rPr b="1" lang="en-GB" sz="1400" spc="-1" strike="noStrike">
                <a:solidFill>
                  <a:srgbClr val="000000"/>
                </a:solidFill>
                <a:latin typeface="Arial"/>
                <a:ea typeface="DejaVu Sans"/>
              </a:rPr>
              <a:t>emphasizes the need to measure root respiration, not just biomass for capturing root costs.</a:t>
            </a:r>
            <a:endParaRPr b="0" lang="en-GB" sz="1400" spc="-1" strike="noStrike">
              <a:latin typeface="Arial"/>
            </a:endParaRPr>
          </a:p>
          <a:p>
            <a:endParaRPr b="0" lang="en-GB" sz="1400" spc="-1" strike="noStrike">
              <a:latin typeface="Arial"/>
            </a:endParaRPr>
          </a:p>
          <a:p>
            <a:r>
              <a:rPr b="0" lang="en-GB" sz="1400" spc="-1" strike="noStrike">
                <a:solidFill>
                  <a:srgbClr val="000000"/>
                </a:solidFill>
                <a:latin typeface="Arial"/>
                <a:ea typeface="DejaVu Sans"/>
              </a:rPr>
              <a:t>This begs the question: </a:t>
            </a:r>
            <a:endParaRPr b="0" lang="en-GB" sz="1400" spc="-1" strike="noStrike">
              <a:latin typeface="Arial"/>
            </a:endParaRPr>
          </a:p>
          <a:p>
            <a:endParaRPr b="0" lang="en-GB" sz="1400" spc="-1" strike="noStrike">
              <a:latin typeface="Arial"/>
            </a:endParaRPr>
          </a:p>
          <a:p>
            <a:r>
              <a:rPr b="1" lang="en-GB" sz="1400" spc="-1" strike="noStrike">
                <a:solidFill>
                  <a:srgbClr val="000000"/>
                </a:solidFill>
                <a:latin typeface="Arial"/>
                <a:ea typeface="DejaVu Sans"/>
              </a:rPr>
              <a:t>How do we capture these costs empirically? </a:t>
            </a:r>
            <a:endParaRPr b="0" lang="en-GB" sz="1400" spc="-1" strike="noStrike">
              <a:latin typeface="Arial"/>
            </a:endParaRPr>
          </a:p>
          <a:p>
            <a:r>
              <a:rPr b="1" lang="en-GB" sz="1400" spc="-1" strike="noStrike">
                <a:solidFill>
                  <a:srgbClr val="000000"/>
                </a:solidFill>
                <a:latin typeface="Arial"/>
                <a:ea typeface="DejaVu Sans"/>
              </a:rPr>
              <a:t>We need to measure root respiration and/exudates.</a:t>
            </a:r>
            <a:endParaRPr b="0" lang="en-GB" sz="1400" spc="-1" strike="noStrike">
              <a:latin typeface="Arial"/>
            </a:endParaRPr>
          </a:p>
          <a:p>
            <a:endParaRPr b="0" lang="en-GB" sz="1400" spc="-1" strike="noStrike">
              <a:latin typeface="Arial"/>
            </a:endParaRPr>
          </a:p>
          <a:p>
            <a:endParaRPr b="0" lang="en-GB" sz="1400" spc="-1" strike="noStrike">
              <a:latin typeface="Arial"/>
            </a:endParaRPr>
          </a:p>
          <a:p>
            <a:endParaRPr b="0" lang="en-GB" sz="1400" spc="-1" strike="noStrike">
              <a:latin typeface="Arial"/>
            </a:endParaRPr>
          </a:p>
          <a:p>
            <a:endParaRPr b="0" lang="en-GB" sz="14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sldImg"/>
          </p:nvPr>
        </p:nvSpPr>
        <p:spPr>
          <a:xfrm>
            <a:off x="216000" y="812520"/>
            <a:ext cx="7127280" cy="4008960"/>
          </a:xfrm>
          <a:prstGeom prst="rect">
            <a:avLst/>
          </a:prstGeom>
        </p:spPr>
      </p:sp>
      <p:sp>
        <p:nvSpPr>
          <p:cNvPr id="211"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ea typeface="Noto Sans CJK SC"/>
              </a:rPr>
              <a:t>Capturing the </a:t>
            </a:r>
            <a:r>
              <a:rPr b="0" lang="en-GB" sz="1400" spc="-1" strike="noStrike">
                <a:latin typeface="Arial"/>
                <a:ea typeface="Noto Sans CJK SC"/>
              </a:rPr>
              <a:t>carbon costs of </a:t>
            </a:r>
            <a:r>
              <a:rPr b="0" lang="en-GB" sz="1400" spc="-1" strike="noStrike">
                <a:latin typeface="Arial"/>
                <a:ea typeface="Noto Sans CJK SC"/>
              </a:rPr>
              <a:t>construction, </a:t>
            </a:r>
            <a:r>
              <a:rPr b="0" lang="en-GB" sz="1400" spc="-1" strike="noStrike">
                <a:latin typeface="Arial"/>
                <a:ea typeface="Noto Sans CJK SC"/>
              </a:rPr>
              <a:t>maintenance </a:t>
            </a:r>
            <a:r>
              <a:rPr b="0" lang="en-GB" sz="1400" spc="-1" strike="noStrike">
                <a:latin typeface="Arial"/>
                <a:ea typeface="Noto Sans CJK SC"/>
              </a:rPr>
              <a:t>and </a:t>
            </a:r>
            <a:r>
              <a:rPr b="0" lang="en-GB" sz="1400" spc="-1" strike="noStrike">
                <a:latin typeface="Arial"/>
              </a:rPr>
              <a:t>cost of </a:t>
            </a:r>
            <a:r>
              <a:rPr b="0" lang="en-GB" sz="1400" spc="-1" strike="noStrike">
                <a:latin typeface="Arial"/>
              </a:rPr>
              <a:t>resources </a:t>
            </a:r>
            <a:r>
              <a:rPr b="0" lang="en-GB" sz="1400" spc="-1" strike="noStrike">
                <a:latin typeface="Arial"/>
              </a:rPr>
              <a:t>acquisition by </a:t>
            </a:r>
            <a:r>
              <a:rPr b="0" lang="en-GB" sz="1400" spc="-1" strike="noStrike">
                <a:latin typeface="Arial"/>
              </a:rPr>
              <a:t>plant roots is </a:t>
            </a:r>
            <a:r>
              <a:rPr b="0" lang="en-GB" sz="1400" spc="-1" strike="noStrike">
                <a:latin typeface="Arial"/>
              </a:rPr>
              <a:t>important to </a:t>
            </a:r>
            <a:r>
              <a:rPr b="0" lang="en-GB" sz="1400" spc="-1" strike="noStrike">
                <a:latin typeface="Arial"/>
              </a:rPr>
              <a:t>access plant root </a:t>
            </a:r>
            <a:r>
              <a:rPr b="0" lang="en-GB" sz="1400" spc="-1" strike="noStrike">
                <a:latin typeface="Arial"/>
              </a:rPr>
              <a:t>carbon </a:t>
            </a:r>
            <a:r>
              <a:rPr b="0" lang="en-GB" sz="1400" spc="-1" strike="noStrike">
                <a:latin typeface="Arial"/>
              </a:rPr>
              <a:t>investments, </a:t>
            </a:r>
            <a:r>
              <a:rPr b="0" lang="en-GB" sz="1400" spc="-1" strike="noStrike">
                <a:latin typeface="Arial"/>
              </a:rPr>
              <a:t>benefits and </a:t>
            </a:r>
            <a:r>
              <a:rPr b="0" lang="en-GB" sz="1400" spc="-1" strike="noStrike">
                <a:latin typeface="Arial"/>
              </a:rPr>
              <a:t>tradeoffs, </a:t>
            </a:r>
            <a:r>
              <a:rPr b="0" lang="en-GB" sz="1400" spc="-1" strike="noStrike">
                <a:latin typeface="Arial"/>
              </a:rPr>
              <a:t>bringing me to </a:t>
            </a:r>
            <a:r>
              <a:rPr b="0" lang="en-GB" sz="1400" spc="-1" strike="noStrike">
                <a:latin typeface="Arial"/>
              </a:rPr>
              <a:t>the objective of </a:t>
            </a:r>
            <a:r>
              <a:rPr b="0" lang="en-GB" sz="1400" spc="-1" strike="noStrike">
                <a:latin typeface="Arial"/>
              </a:rPr>
              <a:t>my study.  </a:t>
            </a:r>
            <a:endParaRPr b="0" lang="en-GB" sz="1400" spc="-1" strike="noStrike">
              <a:latin typeface="Arial"/>
            </a:endParaRPr>
          </a:p>
          <a:p>
            <a:pPr algn="just">
              <a:lnSpc>
                <a:spcPct val="100000"/>
              </a:lnSpc>
              <a:spcBef>
                <a:spcPts val="1134"/>
              </a:spcBef>
            </a:pPr>
            <a:r>
              <a:rPr b="1" lang="en-GB" sz="1400" spc="-1" strike="noStrike">
                <a:solidFill>
                  <a:srgbClr val="000000"/>
                </a:solidFill>
                <a:latin typeface="Arial"/>
                <a:ea typeface="DejaVu Sans"/>
              </a:rPr>
              <a:t>1. To quantify </a:t>
            </a:r>
            <a:r>
              <a:rPr b="1" lang="en-GB" sz="1400" spc="-1" strike="noStrike">
                <a:solidFill>
                  <a:srgbClr val="000000"/>
                </a:solidFill>
                <a:latin typeface="Arial"/>
                <a:ea typeface="DejaVu Sans"/>
              </a:rPr>
              <a:t>carbon </a:t>
            </a:r>
            <a:r>
              <a:rPr b="1" lang="en-GB" sz="1400" spc="-1" strike="noStrike">
                <a:solidFill>
                  <a:srgbClr val="000000"/>
                </a:solidFill>
                <a:latin typeface="Arial"/>
                <a:ea typeface="DejaVu Sans"/>
              </a:rPr>
              <a:t>investment </a:t>
            </a:r>
            <a:r>
              <a:rPr b="1" lang="en-GB" sz="1400" spc="-1" strike="noStrike">
                <a:solidFill>
                  <a:srgbClr val="000000"/>
                </a:solidFill>
                <a:latin typeface="Arial"/>
                <a:ea typeface="DejaVu Sans"/>
              </a:rPr>
              <a:t>dynamics in the </a:t>
            </a:r>
            <a:r>
              <a:rPr b="1" lang="en-GB" sz="1400" spc="-1" strike="noStrike">
                <a:solidFill>
                  <a:srgbClr val="000000"/>
                </a:solidFill>
                <a:latin typeface="Arial"/>
                <a:ea typeface="DejaVu Sans"/>
              </a:rPr>
              <a:t>root system and</a:t>
            </a:r>
            <a:endParaRPr b="0" lang="en-GB" sz="1400" spc="-1" strike="noStrike">
              <a:latin typeface="Arial"/>
            </a:endParaRPr>
          </a:p>
          <a:p>
            <a:r>
              <a:rPr b="1" lang="en-GB" sz="1400" spc="-1" strike="noStrike">
                <a:solidFill>
                  <a:srgbClr val="000000"/>
                </a:solidFill>
                <a:latin typeface="Arial"/>
                <a:ea typeface="DejaVu Sans"/>
              </a:rPr>
              <a:t>2. To compare </a:t>
            </a:r>
            <a:r>
              <a:rPr b="1" lang="en-GB" sz="1400" spc="-1" strike="noStrike">
                <a:solidFill>
                  <a:srgbClr val="000000"/>
                </a:solidFill>
                <a:latin typeface="Arial"/>
                <a:ea typeface="DejaVu Sans"/>
              </a:rPr>
              <a:t>these dynamic </a:t>
            </a:r>
            <a:r>
              <a:rPr b="1" lang="en-GB" sz="1400" spc="-1" strike="noStrike">
                <a:solidFill>
                  <a:srgbClr val="000000"/>
                </a:solidFill>
                <a:latin typeface="Arial"/>
                <a:ea typeface="DejaVu Sans"/>
              </a:rPr>
              <a:t>root </a:t>
            </a:r>
            <a:r>
              <a:rPr b="1" lang="en-GB" sz="1400" spc="-1" strike="noStrike">
                <a:solidFill>
                  <a:srgbClr val="000000"/>
                </a:solidFill>
                <a:latin typeface="Arial"/>
                <a:ea typeface="DejaVu Sans"/>
              </a:rPr>
              <a:t>investments to </a:t>
            </a:r>
            <a:r>
              <a:rPr b="1" lang="en-GB" sz="1400" spc="-1" strike="noStrike">
                <a:solidFill>
                  <a:srgbClr val="000000"/>
                </a:solidFill>
                <a:latin typeface="Arial"/>
                <a:ea typeface="DejaVu Sans"/>
              </a:rPr>
              <a:t>shoot </a:t>
            </a:r>
            <a:r>
              <a:rPr b="1" lang="en-GB" sz="1400" spc="-1" strike="noStrike">
                <a:solidFill>
                  <a:srgbClr val="000000"/>
                </a:solidFill>
                <a:latin typeface="Arial"/>
                <a:ea typeface="DejaVu Sans"/>
              </a:rPr>
              <a:t>assimilation.</a:t>
            </a:r>
            <a:endParaRPr b="0" lang="en-GB" sz="1400" spc="-1" strike="noStrike">
              <a:latin typeface="Arial"/>
            </a:endParaRPr>
          </a:p>
          <a:p>
            <a:endParaRPr b="0" lang="en-GB" sz="1400" spc="-1" strike="noStrike">
              <a:latin typeface="Arial"/>
            </a:endParaRPr>
          </a:p>
          <a:p>
            <a:r>
              <a:rPr b="0" lang="en-GB" sz="1400" spc="-1" strike="noStrike">
                <a:solidFill>
                  <a:srgbClr val="000000"/>
                </a:solidFill>
                <a:latin typeface="Arial"/>
                <a:ea typeface="DejaVu Sans"/>
              </a:rPr>
              <a:t>To achieve these </a:t>
            </a:r>
            <a:r>
              <a:rPr b="0" lang="en-GB" sz="1400" spc="-1" strike="noStrike">
                <a:solidFill>
                  <a:srgbClr val="000000"/>
                </a:solidFill>
                <a:latin typeface="Arial"/>
                <a:ea typeface="DejaVu Sans"/>
              </a:rPr>
              <a:t>objectives, we </a:t>
            </a:r>
            <a:r>
              <a:rPr b="0" lang="en-GB" sz="1400" spc="-1" strike="noStrike">
                <a:solidFill>
                  <a:srgbClr val="000000"/>
                </a:solidFill>
                <a:latin typeface="Arial"/>
                <a:ea typeface="DejaVu Sans"/>
              </a:rPr>
              <a:t>need a plant </a:t>
            </a:r>
            <a:r>
              <a:rPr b="0" lang="en-GB" sz="1400" spc="-1" strike="noStrike">
                <a:solidFill>
                  <a:srgbClr val="000000"/>
                </a:solidFill>
                <a:latin typeface="Arial"/>
                <a:ea typeface="DejaVu Sans"/>
              </a:rPr>
              <a:t>growth chamber </a:t>
            </a:r>
            <a:r>
              <a:rPr b="0" lang="en-GB" sz="1400" spc="-1" strike="noStrike">
                <a:solidFill>
                  <a:srgbClr val="000000"/>
                </a:solidFill>
                <a:latin typeface="Arial"/>
                <a:ea typeface="DejaVu Sans"/>
              </a:rPr>
              <a:t>that allows </a:t>
            </a:r>
            <a:r>
              <a:rPr b="0" lang="en-GB" sz="1400" spc="-1" strike="noStrike">
                <a:solidFill>
                  <a:srgbClr val="000000"/>
                </a:solidFill>
                <a:latin typeface="Arial"/>
                <a:ea typeface="DejaVu Sans"/>
              </a:rPr>
              <a:t>separation </a:t>
            </a:r>
            <a:r>
              <a:rPr b="0" lang="en-GB" sz="1400" spc="-1" strike="noStrike">
                <a:solidFill>
                  <a:srgbClr val="000000"/>
                </a:solidFill>
                <a:latin typeface="Arial"/>
                <a:ea typeface="DejaVu Sans"/>
              </a:rPr>
              <a:t>beween the </a:t>
            </a:r>
            <a:r>
              <a:rPr b="0" lang="en-GB" sz="1400" spc="-1" strike="noStrike">
                <a:solidFill>
                  <a:srgbClr val="000000"/>
                </a:solidFill>
                <a:latin typeface="Arial"/>
                <a:ea typeface="DejaVu Sans"/>
              </a:rPr>
              <a:t>roots and the </a:t>
            </a:r>
            <a:r>
              <a:rPr b="0" lang="en-GB" sz="1400" spc="-1" strike="noStrike">
                <a:solidFill>
                  <a:srgbClr val="000000"/>
                </a:solidFill>
                <a:latin typeface="Arial"/>
                <a:ea typeface="DejaVu Sans"/>
              </a:rPr>
              <a:t>shoots.</a:t>
            </a:r>
            <a:endParaRPr b="0" lang="en-GB" sz="1400" spc="-1" strike="noStrike">
              <a:latin typeface="Arial"/>
            </a:endParaRPr>
          </a:p>
          <a:p>
            <a:endParaRPr b="0" lang="en-GB" sz="1400" spc="-1" strike="noStrike">
              <a:latin typeface="Arial"/>
            </a:endParaRPr>
          </a:p>
          <a:p>
            <a:r>
              <a:rPr b="0" lang="en-GB" sz="1400" spc="-1" strike="noStrike">
                <a:solidFill>
                  <a:srgbClr val="000000"/>
                </a:solidFill>
                <a:latin typeface="Arial"/>
                <a:ea typeface="DejaVu Sans"/>
              </a:rPr>
              <a:t>We need to </a:t>
            </a:r>
            <a:r>
              <a:rPr b="0" lang="en-GB" sz="1400" spc="-1" strike="noStrike">
                <a:solidFill>
                  <a:srgbClr val="000000"/>
                </a:solidFill>
                <a:latin typeface="Arial"/>
                <a:ea typeface="DejaVu Sans"/>
              </a:rPr>
              <a:t>separately and </a:t>
            </a:r>
            <a:r>
              <a:rPr b="0" lang="en-GB" sz="1400" spc="-1" strike="noStrike">
                <a:solidFill>
                  <a:srgbClr val="000000"/>
                </a:solidFill>
                <a:latin typeface="Arial"/>
                <a:ea typeface="DejaVu Sans"/>
              </a:rPr>
              <a:t>simultaneously </a:t>
            </a:r>
            <a:r>
              <a:rPr b="0" lang="en-GB" sz="1400" spc="-1" strike="noStrike">
                <a:solidFill>
                  <a:srgbClr val="000000"/>
                </a:solidFill>
                <a:latin typeface="Arial"/>
                <a:ea typeface="DejaVu Sans"/>
              </a:rPr>
              <a:t>monitor gas </a:t>
            </a:r>
            <a:r>
              <a:rPr b="0" lang="en-GB" sz="1400" spc="-1" strike="noStrike">
                <a:solidFill>
                  <a:srgbClr val="000000"/>
                </a:solidFill>
                <a:latin typeface="Arial"/>
                <a:ea typeface="DejaVu Sans"/>
              </a:rPr>
              <a:t>fluxes in each </a:t>
            </a:r>
            <a:r>
              <a:rPr b="0" lang="en-GB" sz="1400" spc="-1" strike="noStrike">
                <a:solidFill>
                  <a:srgbClr val="000000"/>
                </a:solidFill>
                <a:latin typeface="Arial"/>
                <a:ea typeface="DejaVu Sans"/>
              </a:rPr>
              <a:t>compartment </a:t>
            </a:r>
            <a:r>
              <a:rPr b="0" lang="en-GB" sz="1400" spc="-1" strike="noStrike">
                <a:solidFill>
                  <a:srgbClr val="000000"/>
                </a:solidFill>
                <a:latin typeface="Arial"/>
                <a:ea typeface="DejaVu Sans"/>
              </a:rPr>
              <a:t>and we  also </a:t>
            </a:r>
            <a:r>
              <a:rPr b="0" lang="en-GB" sz="1400" spc="-1" strike="noStrike">
                <a:solidFill>
                  <a:srgbClr val="000000"/>
                </a:solidFill>
                <a:latin typeface="Arial"/>
                <a:ea typeface="DejaVu Sans"/>
              </a:rPr>
              <a:t>need to nicely </a:t>
            </a:r>
            <a:r>
              <a:rPr b="0" lang="en-GB" sz="1400" spc="-1" strike="noStrike">
                <a:solidFill>
                  <a:srgbClr val="000000"/>
                </a:solidFill>
                <a:latin typeface="Arial"/>
                <a:ea typeface="DejaVu Sans"/>
              </a:rPr>
              <a:t>isolate root </a:t>
            </a:r>
            <a:r>
              <a:rPr b="0" lang="en-GB" sz="1400" spc="-1" strike="noStrike">
                <a:solidFill>
                  <a:srgbClr val="000000"/>
                </a:solidFill>
                <a:latin typeface="Arial"/>
                <a:ea typeface="DejaVu Sans"/>
              </a:rPr>
              <a:t>respiration from </a:t>
            </a:r>
            <a:r>
              <a:rPr b="0" lang="en-GB" sz="1400" spc="-1" strike="noStrike">
                <a:solidFill>
                  <a:srgbClr val="000000"/>
                </a:solidFill>
                <a:latin typeface="Arial"/>
                <a:ea typeface="DejaVu Sans"/>
              </a:rPr>
              <a:t>other soil </a:t>
            </a:r>
            <a:r>
              <a:rPr b="0" lang="en-GB" sz="1400" spc="-1" strike="noStrike">
                <a:solidFill>
                  <a:srgbClr val="000000"/>
                </a:solidFill>
                <a:latin typeface="Arial"/>
                <a:ea typeface="DejaVu Sans"/>
              </a:rPr>
              <a:t>processes </a:t>
            </a:r>
            <a:r>
              <a:rPr b="0" lang="en-GB" sz="1400" spc="-1" strike="noStrike">
                <a:solidFill>
                  <a:srgbClr val="000000"/>
                </a:solidFill>
                <a:latin typeface="Arial"/>
                <a:ea typeface="DejaVu Sans"/>
              </a:rPr>
              <a:t>including </a:t>
            </a:r>
            <a:r>
              <a:rPr b="0" lang="en-GB" sz="1400" spc="-1" strike="noStrike">
                <a:solidFill>
                  <a:srgbClr val="000000"/>
                </a:solidFill>
                <a:latin typeface="Arial"/>
                <a:ea typeface="DejaVu Sans"/>
              </a:rPr>
              <a:t>microbial </a:t>
            </a:r>
            <a:r>
              <a:rPr b="0" lang="en-GB" sz="1400" spc="-1" strike="noStrike">
                <a:solidFill>
                  <a:srgbClr val="000000"/>
                </a:solidFill>
                <a:latin typeface="Arial"/>
                <a:ea typeface="DejaVu Sans"/>
              </a:rPr>
              <a:t>respiration.</a:t>
            </a:r>
            <a:endParaRPr b="0" lang="en-GB" sz="14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216000" y="812520"/>
            <a:ext cx="7127280" cy="4008960"/>
          </a:xfrm>
          <a:prstGeom prst="rect">
            <a:avLst/>
          </a:prstGeom>
        </p:spPr>
      </p:sp>
      <p:sp>
        <p:nvSpPr>
          <p:cNvPr id="213"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rPr>
              <a:t>… </a:t>
            </a:r>
            <a:r>
              <a:rPr b="0" lang="en-GB" sz="1400" spc="-1" strike="noStrike">
                <a:latin typeface="Arial"/>
              </a:rPr>
              <a:t>Bringi</a:t>
            </a:r>
            <a:r>
              <a:rPr b="0" lang="en-GB" sz="1400" spc="-1" strike="noStrike">
                <a:latin typeface="Arial"/>
              </a:rPr>
              <a:t>ng us </a:t>
            </a:r>
            <a:r>
              <a:rPr b="0" lang="en-GB" sz="1400" spc="-1" strike="noStrike">
                <a:latin typeface="Arial"/>
              </a:rPr>
              <a:t>to my </a:t>
            </a:r>
            <a:r>
              <a:rPr b="0" lang="en-GB" sz="1400" spc="-1" strike="noStrike">
                <a:latin typeface="Arial"/>
              </a:rPr>
              <a:t>experi</a:t>
            </a:r>
            <a:r>
              <a:rPr b="0" lang="en-GB" sz="1400" spc="-1" strike="noStrike">
                <a:latin typeface="Arial"/>
              </a:rPr>
              <a:t>menta</a:t>
            </a:r>
            <a:r>
              <a:rPr b="0" lang="en-GB" sz="1400" spc="-1" strike="noStrike">
                <a:latin typeface="Arial"/>
              </a:rPr>
              <a:t>l </a:t>
            </a:r>
            <a:r>
              <a:rPr b="0" lang="en-GB" sz="1400" spc="-1" strike="noStrike">
                <a:latin typeface="Arial"/>
              </a:rPr>
              <a:t>solutio</a:t>
            </a:r>
            <a:r>
              <a:rPr b="0" lang="en-GB" sz="1400" spc="-1" strike="noStrike">
                <a:latin typeface="Arial"/>
              </a:rPr>
              <a:t>n.</a:t>
            </a:r>
            <a:endParaRPr b="0" lang="en-GB" sz="1400" spc="-1" strike="noStrike">
              <a:latin typeface="Arial"/>
            </a:endParaRPr>
          </a:p>
          <a:p>
            <a:endParaRPr b="0" lang="en-GB" sz="1400" spc="-1" strike="noStrike">
              <a:latin typeface="Arial"/>
            </a:endParaRPr>
          </a:p>
          <a:p>
            <a:r>
              <a:rPr b="0" lang="en-GB" sz="1400" spc="-1" strike="noStrike">
                <a:latin typeface="Arial"/>
              </a:rPr>
              <a:t>Our </a:t>
            </a:r>
            <a:r>
              <a:rPr b="0" lang="en-GB" sz="1400" spc="-1" strike="noStrike">
                <a:latin typeface="Arial"/>
              </a:rPr>
              <a:t>growt</a:t>
            </a:r>
            <a:r>
              <a:rPr b="0" lang="en-GB" sz="1400" spc="-1" strike="noStrike">
                <a:latin typeface="Arial"/>
              </a:rPr>
              <a:t>h </a:t>
            </a:r>
            <a:r>
              <a:rPr b="0" lang="en-GB" sz="1400" spc="-1" strike="noStrike">
                <a:latin typeface="Arial"/>
              </a:rPr>
              <a:t>cham</a:t>
            </a:r>
            <a:r>
              <a:rPr b="0" lang="en-GB" sz="1400" spc="-1" strike="noStrike">
                <a:latin typeface="Arial"/>
              </a:rPr>
              <a:t>bers </a:t>
            </a:r>
            <a:r>
              <a:rPr b="0" lang="en-GB" sz="1400" spc="-1" strike="noStrike">
                <a:latin typeface="Arial"/>
              </a:rPr>
              <a:t>allow </a:t>
            </a:r>
            <a:r>
              <a:rPr b="0" lang="en-GB" sz="1400" spc="-1" strike="noStrike">
                <a:latin typeface="Arial"/>
              </a:rPr>
              <a:t>the </a:t>
            </a:r>
            <a:r>
              <a:rPr b="0" lang="en-GB" sz="1400" spc="-1" strike="noStrike">
                <a:latin typeface="Arial"/>
              </a:rPr>
              <a:t>separ</a:t>
            </a:r>
            <a:r>
              <a:rPr b="0" lang="en-GB" sz="1400" spc="-1" strike="noStrike">
                <a:latin typeface="Arial"/>
              </a:rPr>
              <a:t>ation </a:t>
            </a:r>
            <a:r>
              <a:rPr b="0" lang="en-GB" sz="1400" spc="-1" strike="noStrike">
                <a:latin typeface="Arial"/>
              </a:rPr>
              <a:t>of the </a:t>
            </a:r>
            <a:r>
              <a:rPr b="0" lang="en-GB" sz="1400" spc="-1" strike="noStrike">
                <a:latin typeface="Arial"/>
              </a:rPr>
              <a:t>above </a:t>
            </a:r>
            <a:r>
              <a:rPr b="0" lang="en-GB" sz="1400" spc="-1" strike="noStrike">
                <a:latin typeface="Arial"/>
              </a:rPr>
              <a:t>and </a:t>
            </a:r>
            <a:r>
              <a:rPr b="0" lang="en-GB" sz="1400" spc="-1" strike="noStrike">
                <a:latin typeface="Arial"/>
              </a:rPr>
              <a:t>below </a:t>
            </a:r>
            <a:r>
              <a:rPr b="0" lang="en-GB" sz="1400" spc="-1" strike="noStrike">
                <a:latin typeface="Arial"/>
              </a:rPr>
              <a:t>groun</a:t>
            </a:r>
            <a:r>
              <a:rPr b="0" lang="en-GB" sz="1400" spc="-1" strike="noStrike">
                <a:latin typeface="Arial"/>
              </a:rPr>
              <a:t>d </a:t>
            </a:r>
            <a:r>
              <a:rPr b="0" lang="en-GB" sz="1400" spc="-1" strike="noStrike">
                <a:latin typeface="Arial"/>
              </a:rPr>
              <a:t>comp</a:t>
            </a:r>
            <a:r>
              <a:rPr b="0" lang="en-GB" sz="1400" spc="-1" strike="noStrike">
                <a:latin typeface="Arial"/>
              </a:rPr>
              <a:t>artme</a:t>
            </a:r>
            <a:r>
              <a:rPr b="0" lang="en-GB" sz="1400" spc="-1" strike="noStrike">
                <a:latin typeface="Arial"/>
              </a:rPr>
              <a:t>nts </a:t>
            </a:r>
            <a:r>
              <a:rPr b="0" lang="en-GB" sz="1400" spc="-1" strike="noStrike">
                <a:latin typeface="Arial"/>
              </a:rPr>
              <a:t>using </a:t>
            </a:r>
            <a:r>
              <a:rPr b="0" lang="en-GB" sz="1400" spc="-1" strike="noStrike">
                <a:latin typeface="Arial"/>
              </a:rPr>
              <a:t>a wax </a:t>
            </a:r>
            <a:r>
              <a:rPr b="0" lang="en-GB" sz="1400" spc="-1" strike="noStrike">
                <a:latin typeface="Arial"/>
              </a:rPr>
              <a:t>layer </a:t>
            </a:r>
            <a:r>
              <a:rPr b="0" lang="en-GB" sz="1400" spc="-1" strike="noStrike">
                <a:latin typeface="Arial"/>
              </a:rPr>
              <a:t>as </a:t>
            </a:r>
            <a:r>
              <a:rPr b="0" lang="en-GB" sz="1400" spc="-1" strike="noStrike">
                <a:latin typeface="Arial"/>
              </a:rPr>
              <a:t>show</a:t>
            </a:r>
            <a:r>
              <a:rPr b="0" lang="en-GB" sz="1400" spc="-1" strike="noStrike">
                <a:latin typeface="Arial"/>
              </a:rPr>
              <a:t>n in </a:t>
            </a:r>
            <a:r>
              <a:rPr b="0" lang="en-GB" sz="1400" spc="-1" strike="noStrike">
                <a:latin typeface="Arial"/>
              </a:rPr>
              <a:t>the </a:t>
            </a:r>
            <a:r>
              <a:rPr b="0" lang="en-GB" sz="1400" spc="-1" strike="noStrike">
                <a:latin typeface="Arial"/>
              </a:rPr>
              <a:t>image </a:t>
            </a:r>
            <a:r>
              <a:rPr b="0" lang="en-GB" sz="1400" spc="-1" strike="noStrike">
                <a:latin typeface="Arial"/>
              </a:rPr>
              <a:t>on the </a:t>
            </a:r>
            <a:r>
              <a:rPr b="0" lang="en-GB" sz="1400" spc="-1" strike="noStrike">
                <a:latin typeface="Arial"/>
              </a:rPr>
              <a:t>right </a:t>
            </a:r>
            <a:r>
              <a:rPr b="0" lang="en-GB" sz="1400" spc="-1" strike="noStrike">
                <a:latin typeface="Arial"/>
              </a:rPr>
              <a:t>corner</a:t>
            </a:r>
            <a:r>
              <a:rPr b="0" lang="en-GB" sz="1400" spc="-1" strike="noStrike">
                <a:latin typeface="Arial"/>
              </a:rPr>
              <a:t>.</a:t>
            </a:r>
            <a:endParaRPr b="0" lang="en-GB" sz="1400" spc="-1" strike="noStrike">
              <a:latin typeface="Arial"/>
            </a:endParaRPr>
          </a:p>
          <a:p>
            <a:endParaRPr b="0" lang="en-GB" sz="1400" spc="-1" strike="noStrike">
              <a:latin typeface="Arial"/>
            </a:endParaRPr>
          </a:p>
          <a:p>
            <a:r>
              <a:rPr b="0" lang="en-GB" sz="1400" spc="-1" strike="noStrike">
                <a:latin typeface="Arial"/>
              </a:rPr>
              <a:t>Fluxes </a:t>
            </a:r>
            <a:r>
              <a:rPr b="0" lang="en-GB" sz="1400" spc="-1" strike="noStrike">
                <a:latin typeface="Arial"/>
              </a:rPr>
              <a:t>are </a:t>
            </a:r>
            <a:r>
              <a:rPr b="0" lang="en-GB" sz="1400" spc="-1" strike="noStrike">
                <a:latin typeface="Arial"/>
              </a:rPr>
              <a:t>meas</a:t>
            </a:r>
            <a:r>
              <a:rPr b="0" lang="en-GB" sz="1400" spc="-1" strike="noStrike">
                <a:latin typeface="Arial"/>
              </a:rPr>
              <a:t>ured </a:t>
            </a:r>
            <a:r>
              <a:rPr b="0" lang="en-GB" sz="1400" spc="-1" strike="noStrike">
                <a:latin typeface="Arial"/>
              </a:rPr>
              <a:t>in </a:t>
            </a:r>
            <a:r>
              <a:rPr b="0" lang="en-GB" sz="1400" spc="-1" strike="noStrike">
                <a:latin typeface="Arial"/>
              </a:rPr>
              <a:t>both </a:t>
            </a:r>
            <a:r>
              <a:rPr b="0" lang="en-GB" sz="1400" spc="-1" strike="noStrike">
                <a:latin typeface="Arial"/>
              </a:rPr>
              <a:t>comp</a:t>
            </a:r>
            <a:r>
              <a:rPr b="0" lang="en-GB" sz="1400" spc="-1" strike="noStrike">
                <a:latin typeface="Arial"/>
              </a:rPr>
              <a:t>artme</a:t>
            </a:r>
            <a:r>
              <a:rPr b="0" lang="en-GB" sz="1400" spc="-1" strike="noStrike">
                <a:latin typeface="Arial"/>
              </a:rPr>
              <a:t>nts </a:t>
            </a:r>
            <a:r>
              <a:rPr b="0" lang="en-GB" sz="1400" spc="-1" strike="noStrike">
                <a:latin typeface="Arial"/>
              </a:rPr>
              <a:t>simult</a:t>
            </a:r>
            <a:r>
              <a:rPr b="0" lang="en-GB" sz="1400" spc="-1" strike="noStrike">
                <a:latin typeface="Arial"/>
              </a:rPr>
              <a:t>aneou</a:t>
            </a:r>
            <a:r>
              <a:rPr b="0" lang="en-GB" sz="1400" spc="-1" strike="noStrike">
                <a:latin typeface="Arial"/>
              </a:rPr>
              <a:t>sly </a:t>
            </a:r>
            <a:r>
              <a:rPr b="0" lang="en-GB" sz="1400" spc="-1" strike="noStrike">
                <a:latin typeface="Arial"/>
              </a:rPr>
              <a:t>and </a:t>
            </a:r>
            <a:r>
              <a:rPr b="0" lang="en-GB" sz="1400" spc="-1" strike="noStrike">
                <a:latin typeface="Arial"/>
              </a:rPr>
              <a:t>contin</a:t>
            </a:r>
            <a:r>
              <a:rPr b="0" lang="en-GB" sz="1400" spc="-1" strike="noStrike">
                <a:latin typeface="Arial"/>
              </a:rPr>
              <a:t>uousl</a:t>
            </a:r>
            <a:r>
              <a:rPr b="0" lang="en-GB" sz="1400" spc="-1" strike="noStrike">
                <a:latin typeface="Arial"/>
              </a:rPr>
              <a:t>y </a:t>
            </a:r>
            <a:r>
              <a:rPr b="0" lang="en-GB" sz="1400" spc="-1" strike="noStrike">
                <a:latin typeface="Arial"/>
              </a:rPr>
              <a:t>using </a:t>
            </a:r>
            <a:r>
              <a:rPr b="0" lang="en-GB" sz="1400" spc="-1" strike="noStrike">
                <a:latin typeface="Arial"/>
              </a:rPr>
              <a:t>two </a:t>
            </a:r>
            <a:r>
              <a:rPr b="0" lang="en-GB" sz="1400" spc="-1" strike="noStrike">
                <a:latin typeface="Arial"/>
              </a:rPr>
              <a:t>Licor </a:t>
            </a:r>
            <a:r>
              <a:rPr b="0" lang="en-GB" sz="1400" spc="-1" strike="noStrike">
                <a:latin typeface="Arial"/>
              </a:rPr>
              <a:t>portab</a:t>
            </a:r>
            <a:r>
              <a:rPr b="0" lang="en-GB" sz="1400" spc="-1" strike="noStrike">
                <a:latin typeface="Arial"/>
              </a:rPr>
              <a:t>le </a:t>
            </a:r>
            <a:r>
              <a:rPr b="0" lang="en-GB" sz="1400" spc="-1" strike="noStrike">
                <a:latin typeface="Arial"/>
              </a:rPr>
              <a:t>photo</a:t>
            </a:r>
            <a:r>
              <a:rPr b="0" lang="en-GB" sz="1400" spc="-1" strike="noStrike">
                <a:latin typeface="Arial"/>
              </a:rPr>
              <a:t>synth</a:t>
            </a:r>
            <a:r>
              <a:rPr b="0" lang="en-GB" sz="1400" spc="-1" strike="noStrike">
                <a:latin typeface="Arial"/>
              </a:rPr>
              <a:t>esis </a:t>
            </a:r>
            <a:r>
              <a:rPr b="0" lang="en-GB" sz="1400" spc="-1" strike="noStrike">
                <a:latin typeface="Arial"/>
              </a:rPr>
              <a:t>devic</a:t>
            </a:r>
            <a:r>
              <a:rPr b="0" lang="en-GB" sz="1400" spc="-1" strike="noStrike">
                <a:latin typeface="Arial"/>
              </a:rPr>
              <a:t>es.</a:t>
            </a:r>
            <a:endParaRPr b="0" lang="en-GB" sz="1400" spc="-1" strike="noStrike">
              <a:latin typeface="Arial"/>
            </a:endParaRPr>
          </a:p>
          <a:p>
            <a:endParaRPr b="0" lang="en-GB" sz="1400" spc="-1" strike="noStrike">
              <a:latin typeface="Arial"/>
            </a:endParaRPr>
          </a:p>
          <a:p>
            <a:r>
              <a:rPr b="0" lang="en-GB" sz="1400" spc="-1" strike="noStrike">
                <a:latin typeface="Arial"/>
              </a:rPr>
              <a:t>Isolation </a:t>
            </a:r>
            <a:r>
              <a:rPr b="0" lang="en-GB" sz="1400" spc="-1" strike="noStrike">
                <a:latin typeface="Arial"/>
              </a:rPr>
              <a:t>of root </a:t>
            </a:r>
            <a:r>
              <a:rPr b="0" lang="en-GB" sz="1400" spc="-1" strike="noStrike">
                <a:latin typeface="Arial"/>
              </a:rPr>
              <a:t>respir</a:t>
            </a:r>
            <a:r>
              <a:rPr b="0" lang="en-GB" sz="1400" spc="-1" strike="noStrike">
                <a:latin typeface="Arial"/>
              </a:rPr>
              <a:t>ation </a:t>
            </a:r>
            <a:r>
              <a:rPr b="0" lang="en-GB" sz="1400" spc="-1" strike="noStrike">
                <a:latin typeface="Arial"/>
              </a:rPr>
              <a:t>from </a:t>
            </a:r>
            <a:r>
              <a:rPr b="0" lang="en-GB" sz="1400" spc="-1" strike="noStrike">
                <a:latin typeface="Arial"/>
              </a:rPr>
              <a:t>other </a:t>
            </a:r>
            <a:r>
              <a:rPr b="0" lang="en-GB" sz="1400" spc="-1" strike="noStrike">
                <a:latin typeface="Arial"/>
              </a:rPr>
              <a:t>soil </a:t>
            </a:r>
            <a:r>
              <a:rPr b="0" lang="en-GB" sz="1400" spc="-1" strike="noStrike">
                <a:latin typeface="Arial"/>
              </a:rPr>
              <a:t>activiti</a:t>
            </a:r>
            <a:r>
              <a:rPr b="0" lang="en-GB" sz="1400" spc="-1" strike="noStrike">
                <a:latin typeface="Arial"/>
              </a:rPr>
              <a:t>es is </a:t>
            </a:r>
            <a:r>
              <a:rPr b="0" lang="en-GB" sz="1400" spc="-1" strike="noStrike">
                <a:latin typeface="Arial"/>
              </a:rPr>
              <a:t>achie</a:t>
            </a:r>
            <a:r>
              <a:rPr b="0" lang="en-GB" sz="1400" spc="-1" strike="noStrike">
                <a:latin typeface="Arial"/>
              </a:rPr>
              <a:t>ved </a:t>
            </a:r>
            <a:r>
              <a:rPr b="0" lang="en-GB" sz="1400" spc="-1" strike="noStrike">
                <a:latin typeface="Arial"/>
              </a:rPr>
              <a:t>by </a:t>
            </a:r>
            <a:r>
              <a:rPr b="0" lang="en-GB" sz="1400" spc="-1" strike="noStrike">
                <a:latin typeface="Arial"/>
              </a:rPr>
              <a:t>using </a:t>
            </a:r>
            <a:r>
              <a:rPr b="0" lang="en-GB" sz="1400" spc="-1" strike="noStrike">
                <a:latin typeface="Arial"/>
              </a:rPr>
              <a:t>a </a:t>
            </a:r>
            <a:r>
              <a:rPr b="0" lang="en-GB" sz="1400" spc="-1" strike="noStrike">
                <a:latin typeface="Arial"/>
              </a:rPr>
              <a:t>carbo</a:t>
            </a:r>
            <a:r>
              <a:rPr b="0" lang="en-GB" sz="1400" spc="-1" strike="noStrike">
                <a:latin typeface="Arial"/>
              </a:rPr>
              <a:t>n free </a:t>
            </a:r>
            <a:r>
              <a:rPr b="0" lang="en-GB" sz="1400" spc="-1" strike="noStrike">
                <a:latin typeface="Arial"/>
              </a:rPr>
              <a:t>soil </a:t>
            </a:r>
            <a:r>
              <a:rPr b="0" lang="en-GB" sz="1400" spc="-1" strike="noStrike">
                <a:latin typeface="Arial"/>
              </a:rPr>
              <a:t>consis</a:t>
            </a:r>
            <a:r>
              <a:rPr b="0" lang="en-GB" sz="1400" spc="-1" strike="noStrike">
                <a:latin typeface="Arial"/>
              </a:rPr>
              <a:t>ting of </a:t>
            </a:r>
            <a:r>
              <a:rPr b="0" lang="en-GB" sz="1400" spc="-1" strike="noStrike">
                <a:latin typeface="Arial"/>
              </a:rPr>
              <a:t>Quart</a:t>
            </a:r>
            <a:r>
              <a:rPr b="0" lang="en-GB" sz="1400" spc="-1" strike="noStrike">
                <a:latin typeface="Arial"/>
              </a:rPr>
              <a:t>z and </a:t>
            </a:r>
            <a:r>
              <a:rPr b="0" lang="en-GB" sz="1400" spc="-1" strike="noStrike">
                <a:latin typeface="Arial"/>
              </a:rPr>
              <a:t>Bento</a:t>
            </a:r>
            <a:r>
              <a:rPr b="0" lang="en-GB" sz="1400" spc="-1" strike="noStrike">
                <a:latin typeface="Arial"/>
              </a:rPr>
              <a:t>nite.</a:t>
            </a:r>
            <a:endParaRPr b="0" lang="en-GB" sz="1400" spc="-1" strike="noStrike">
              <a:latin typeface="Arial"/>
            </a:endParaRPr>
          </a:p>
          <a:p>
            <a:endParaRPr b="0" lang="en-GB" sz="1400" spc="-1" strike="noStrike">
              <a:latin typeface="Arial"/>
            </a:endParaRPr>
          </a:p>
          <a:p>
            <a:r>
              <a:rPr b="0" lang="en-GB" sz="1400" spc="-1" strike="noStrike">
                <a:latin typeface="Arial"/>
              </a:rPr>
              <a:t>You </a:t>
            </a:r>
            <a:r>
              <a:rPr b="0" lang="en-GB" sz="1400" spc="-1" strike="noStrike">
                <a:latin typeface="Arial"/>
              </a:rPr>
              <a:t>might </a:t>
            </a:r>
            <a:r>
              <a:rPr b="0" lang="en-GB" sz="1400" spc="-1" strike="noStrike">
                <a:latin typeface="Arial"/>
              </a:rPr>
              <a:t>ask? </a:t>
            </a:r>
            <a:r>
              <a:rPr b="1" lang="en-GB" sz="1400" spc="-1" strike="noStrike">
                <a:latin typeface="Arial"/>
              </a:rPr>
              <a:t>What </a:t>
            </a:r>
            <a:r>
              <a:rPr b="1" lang="en-GB" sz="1400" spc="-1" strike="noStrike">
                <a:latin typeface="Arial"/>
              </a:rPr>
              <a:t>about </a:t>
            </a:r>
            <a:r>
              <a:rPr b="1" lang="en-GB" sz="1400" spc="-1" strike="noStrike">
                <a:latin typeface="Arial"/>
              </a:rPr>
              <a:t>replic</a:t>
            </a:r>
            <a:r>
              <a:rPr b="1" lang="en-GB" sz="1400" spc="-1" strike="noStrike">
                <a:latin typeface="Arial"/>
              </a:rPr>
              <a:t>ates </a:t>
            </a:r>
            <a:r>
              <a:rPr b="1" lang="en-GB" sz="1400" spc="-1" strike="noStrike">
                <a:latin typeface="Arial"/>
              </a:rPr>
              <a:t>and </a:t>
            </a:r>
            <a:r>
              <a:rPr b="1" lang="en-GB" sz="1400" spc="-1" strike="noStrike">
                <a:latin typeface="Arial"/>
              </a:rPr>
              <a:t>contr</a:t>
            </a:r>
            <a:r>
              <a:rPr b="1" lang="en-GB" sz="1400" spc="-1" strike="noStrike">
                <a:latin typeface="Arial"/>
              </a:rPr>
              <a:t>ol?</a:t>
            </a:r>
            <a:endParaRPr b="0" lang="en-GB" sz="1400" spc="-1" strike="noStrike">
              <a:latin typeface="Arial"/>
            </a:endParaRPr>
          </a:p>
          <a:p>
            <a:endParaRPr b="0" lang="en-GB" sz="1400" spc="-1" strike="noStrike">
              <a:latin typeface="Arial"/>
            </a:endParaRPr>
          </a:p>
          <a:p>
            <a:endParaRPr b="0" lang="en-GB" sz="14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216000" y="812520"/>
            <a:ext cx="7127280" cy="4008960"/>
          </a:xfrm>
          <a:prstGeom prst="rect">
            <a:avLst/>
          </a:prstGeom>
        </p:spPr>
      </p:sp>
      <p:sp>
        <p:nvSpPr>
          <p:cNvPr id="215"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rPr>
              <a:t>Our </a:t>
            </a:r>
            <a:r>
              <a:rPr b="0" lang="en-GB" sz="1400" spc="-1" strike="noStrike">
                <a:latin typeface="Arial"/>
              </a:rPr>
              <a:t>compl</a:t>
            </a:r>
            <a:r>
              <a:rPr b="0" lang="en-GB" sz="1400" spc="-1" strike="noStrike">
                <a:latin typeface="Arial"/>
              </a:rPr>
              <a:t>ete </a:t>
            </a:r>
            <a:r>
              <a:rPr b="0" lang="en-GB" sz="1400" spc="-1" strike="noStrike">
                <a:latin typeface="Arial"/>
              </a:rPr>
              <a:t>system </a:t>
            </a:r>
            <a:r>
              <a:rPr b="0" lang="en-GB" sz="1400" spc="-1" strike="noStrike">
                <a:latin typeface="Arial"/>
              </a:rPr>
              <a:t>allows </a:t>
            </a:r>
            <a:r>
              <a:rPr b="0" lang="en-GB" sz="1400" spc="-1" strike="noStrike">
                <a:latin typeface="Arial"/>
              </a:rPr>
              <a:t>the </a:t>
            </a:r>
            <a:r>
              <a:rPr b="0" lang="en-GB" sz="1400" spc="-1" strike="noStrike">
                <a:latin typeface="Arial"/>
              </a:rPr>
              <a:t>measu</a:t>
            </a:r>
            <a:r>
              <a:rPr b="0" lang="en-GB" sz="1400" spc="-1" strike="noStrike">
                <a:latin typeface="Arial"/>
              </a:rPr>
              <a:t>rement </a:t>
            </a:r>
            <a:r>
              <a:rPr b="0" lang="en-GB" sz="1400" spc="-1" strike="noStrike">
                <a:latin typeface="Arial"/>
              </a:rPr>
              <a:t>of 15 </a:t>
            </a:r>
            <a:r>
              <a:rPr b="0" lang="en-GB" sz="1400" spc="-1" strike="noStrike">
                <a:latin typeface="Arial"/>
              </a:rPr>
              <a:t>plants </a:t>
            </a:r>
            <a:r>
              <a:rPr b="0" lang="en-GB" sz="1400" spc="-1" strike="noStrike">
                <a:latin typeface="Arial"/>
              </a:rPr>
              <a:t>in </a:t>
            </a:r>
            <a:r>
              <a:rPr b="0" lang="en-GB" sz="1400" spc="-1" strike="noStrike">
                <a:latin typeface="Arial"/>
              </a:rPr>
              <a:t>parallel</a:t>
            </a:r>
            <a:r>
              <a:rPr b="0" lang="en-GB" sz="1400" spc="-1" strike="noStrike">
                <a:latin typeface="Arial"/>
              </a:rPr>
              <a:t>, each </a:t>
            </a:r>
            <a:r>
              <a:rPr b="0" lang="en-GB" sz="1400" spc="-1" strike="noStrike">
                <a:latin typeface="Arial"/>
              </a:rPr>
              <a:t>compa</a:t>
            </a:r>
            <a:r>
              <a:rPr b="0" lang="en-GB" sz="1400" spc="-1" strike="noStrike">
                <a:latin typeface="Arial"/>
              </a:rPr>
              <a:t>rtment </a:t>
            </a:r>
            <a:r>
              <a:rPr b="0" lang="en-GB" sz="1400" spc="-1" strike="noStrike">
                <a:latin typeface="Arial"/>
              </a:rPr>
              <a:t>with </a:t>
            </a:r>
            <a:r>
              <a:rPr b="0" lang="en-GB" sz="1400" spc="-1" strike="noStrike">
                <a:latin typeface="Arial"/>
              </a:rPr>
              <a:t>one </a:t>
            </a:r>
            <a:r>
              <a:rPr b="0" lang="en-GB" sz="1400" spc="-1" strike="noStrike">
                <a:latin typeface="Arial"/>
              </a:rPr>
              <a:t>Licor </a:t>
            </a:r>
            <a:r>
              <a:rPr b="0" lang="en-GB" sz="1400" spc="-1" strike="noStrike">
                <a:latin typeface="Arial"/>
              </a:rPr>
              <a:t>using </a:t>
            </a:r>
            <a:r>
              <a:rPr b="0" lang="en-GB" sz="1400" spc="-1" strike="noStrike">
                <a:latin typeface="Arial"/>
              </a:rPr>
              <a:t>multipl</a:t>
            </a:r>
            <a:r>
              <a:rPr b="0" lang="en-GB" sz="1400" spc="-1" strike="noStrike">
                <a:latin typeface="Arial"/>
              </a:rPr>
              <a:t>exing </a:t>
            </a:r>
            <a:r>
              <a:rPr b="0" lang="en-GB" sz="1400" spc="-1" strike="noStrike">
                <a:latin typeface="Arial"/>
              </a:rPr>
              <a:t>valve </a:t>
            </a:r>
            <a:r>
              <a:rPr b="0" lang="en-GB" sz="1400" spc="-1" strike="noStrike">
                <a:latin typeface="Arial"/>
              </a:rPr>
              <a:t>system</a:t>
            </a:r>
            <a:r>
              <a:rPr b="0" lang="en-GB" sz="1400" spc="-1" strike="noStrike">
                <a:latin typeface="Arial"/>
              </a:rPr>
              <a:t>s to </a:t>
            </a:r>
            <a:r>
              <a:rPr b="0" lang="en-GB" sz="1400" spc="-1" strike="noStrike">
                <a:latin typeface="Arial"/>
              </a:rPr>
              <a:t>switch </a:t>
            </a:r>
            <a:r>
              <a:rPr b="0" lang="en-GB" sz="1400" spc="-1" strike="noStrike">
                <a:latin typeface="Arial"/>
              </a:rPr>
              <a:t>from </a:t>
            </a:r>
            <a:r>
              <a:rPr b="0" lang="en-GB" sz="1400" spc="-1" strike="noStrike">
                <a:latin typeface="Arial"/>
              </a:rPr>
              <a:t>one </a:t>
            </a:r>
            <a:r>
              <a:rPr b="0" lang="en-GB" sz="1400" spc="-1" strike="noStrike">
                <a:latin typeface="Arial"/>
              </a:rPr>
              <a:t>growth </a:t>
            </a:r>
            <a:r>
              <a:rPr b="0" lang="en-GB" sz="1400" spc="-1" strike="noStrike">
                <a:latin typeface="Arial"/>
              </a:rPr>
              <a:t>chamb</a:t>
            </a:r>
            <a:r>
              <a:rPr b="0" lang="en-GB" sz="1400" spc="-1" strike="noStrike">
                <a:latin typeface="Arial"/>
              </a:rPr>
              <a:t>er to </a:t>
            </a:r>
            <a:r>
              <a:rPr b="0" lang="en-GB" sz="1400" spc="-1" strike="noStrike">
                <a:latin typeface="Arial"/>
              </a:rPr>
              <a:t>the </a:t>
            </a:r>
            <a:r>
              <a:rPr b="0" lang="en-GB" sz="1400" spc="-1" strike="noStrike">
                <a:latin typeface="Arial"/>
              </a:rPr>
              <a:t>next.</a:t>
            </a:r>
            <a:endParaRPr b="0" lang="en-GB" sz="1400" spc="-1" strike="noStrike">
              <a:latin typeface="Arial"/>
            </a:endParaRPr>
          </a:p>
          <a:p>
            <a:endParaRPr b="0" lang="en-GB" sz="1400" spc="-1" strike="noStrike">
              <a:latin typeface="Arial"/>
            </a:endParaRPr>
          </a:p>
          <a:p>
            <a:r>
              <a:rPr b="0" lang="en-GB" sz="1400" spc="-1" strike="noStrike">
                <a:latin typeface="Arial"/>
              </a:rPr>
              <a:t>Each </a:t>
            </a:r>
            <a:r>
              <a:rPr b="0" lang="en-GB" sz="1400" spc="-1" strike="noStrike">
                <a:latin typeface="Arial"/>
              </a:rPr>
              <a:t>growth </a:t>
            </a:r>
            <a:r>
              <a:rPr b="0" lang="en-GB" sz="1400" spc="-1" strike="noStrike">
                <a:latin typeface="Arial"/>
              </a:rPr>
              <a:t>chamb</a:t>
            </a:r>
            <a:r>
              <a:rPr b="0" lang="en-GB" sz="1400" spc="-1" strike="noStrike">
                <a:latin typeface="Arial"/>
              </a:rPr>
              <a:t>er is </a:t>
            </a:r>
            <a:r>
              <a:rPr b="0" lang="en-GB" sz="1400" spc="-1" strike="noStrike">
                <a:latin typeface="Arial"/>
              </a:rPr>
              <a:t>provid</a:t>
            </a:r>
            <a:r>
              <a:rPr b="0" lang="en-GB" sz="1400" spc="-1" strike="noStrike">
                <a:latin typeface="Arial"/>
              </a:rPr>
              <a:t>ed with </a:t>
            </a:r>
            <a:r>
              <a:rPr b="0" lang="en-GB" sz="1400" spc="-1" strike="noStrike">
                <a:latin typeface="Arial"/>
              </a:rPr>
              <a:t>its own </a:t>
            </a:r>
            <a:r>
              <a:rPr b="0" lang="en-GB" sz="1400" spc="-1" strike="noStrike">
                <a:latin typeface="Arial"/>
              </a:rPr>
              <a:t>lighting </a:t>
            </a:r>
            <a:r>
              <a:rPr b="0" lang="en-GB" sz="1400" spc="-1" strike="noStrike">
                <a:latin typeface="Arial"/>
              </a:rPr>
              <a:t>provid</a:t>
            </a:r>
            <a:r>
              <a:rPr b="0" lang="en-GB" sz="1400" spc="-1" strike="noStrike">
                <a:latin typeface="Arial"/>
              </a:rPr>
              <a:t>ed by </a:t>
            </a:r>
            <a:r>
              <a:rPr b="0" lang="en-GB" sz="1400" spc="-1" strike="noStrike">
                <a:latin typeface="Arial"/>
              </a:rPr>
              <a:t>LEDs </a:t>
            </a:r>
            <a:r>
              <a:rPr b="0" lang="en-GB" sz="1400" spc="-1" strike="noStrike">
                <a:latin typeface="Arial"/>
              </a:rPr>
              <a:t>mount</a:t>
            </a:r>
            <a:r>
              <a:rPr b="0" lang="en-GB" sz="1400" spc="-1" strike="noStrike">
                <a:latin typeface="Arial"/>
              </a:rPr>
              <a:t>ed on </a:t>
            </a:r>
            <a:r>
              <a:rPr b="0" lang="en-GB" sz="1400" spc="-1" strike="noStrike">
                <a:latin typeface="Arial"/>
              </a:rPr>
              <a:t>the </a:t>
            </a:r>
            <a:r>
              <a:rPr b="0" lang="en-GB" sz="1400" spc="-1" strike="noStrike">
                <a:latin typeface="Arial"/>
              </a:rPr>
              <a:t>lighting </a:t>
            </a:r>
            <a:r>
              <a:rPr b="0" lang="en-GB" sz="1400" spc="-1" strike="noStrike">
                <a:latin typeface="Arial"/>
              </a:rPr>
              <a:t>tubes.</a:t>
            </a:r>
            <a:endParaRPr b="0" lang="en-GB" sz="1400" spc="-1" strike="noStrike">
              <a:latin typeface="Arial"/>
            </a:endParaRPr>
          </a:p>
          <a:p>
            <a:endParaRPr b="0" lang="en-GB" sz="1400" spc="-1" strike="noStrike">
              <a:latin typeface="Arial"/>
            </a:endParaRPr>
          </a:p>
          <a:p>
            <a:r>
              <a:rPr b="0" lang="en-GB" sz="1400" spc="-1" strike="noStrike">
                <a:latin typeface="Arial"/>
              </a:rPr>
              <a:t>Fluxes </a:t>
            </a:r>
            <a:r>
              <a:rPr b="0" lang="en-GB" sz="1400" spc="-1" strike="noStrike">
                <a:latin typeface="Arial"/>
              </a:rPr>
              <a:t>measu</a:t>
            </a:r>
            <a:r>
              <a:rPr b="0" lang="en-GB" sz="1400" spc="-1" strike="noStrike">
                <a:latin typeface="Arial"/>
              </a:rPr>
              <a:t>rement </a:t>
            </a:r>
            <a:r>
              <a:rPr b="0" lang="en-GB" sz="1400" spc="-1" strike="noStrike">
                <a:latin typeface="Arial"/>
              </a:rPr>
              <a:t>start at </a:t>
            </a:r>
            <a:r>
              <a:rPr b="0" lang="en-GB" sz="1400" spc="-1" strike="noStrike">
                <a:latin typeface="Arial"/>
              </a:rPr>
              <a:t>the </a:t>
            </a:r>
            <a:r>
              <a:rPr b="0" lang="en-GB" sz="1400" spc="-1" strike="noStrike">
                <a:latin typeface="Arial"/>
              </a:rPr>
              <a:t>emerg</a:t>
            </a:r>
            <a:r>
              <a:rPr b="0" lang="en-GB" sz="1400" spc="-1" strike="noStrike">
                <a:latin typeface="Arial"/>
              </a:rPr>
              <a:t>ence </a:t>
            </a:r>
            <a:r>
              <a:rPr b="0" lang="en-GB" sz="1400" spc="-1" strike="noStrike">
                <a:latin typeface="Arial"/>
              </a:rPr>
              <a:t>of the </a:t>
            </a:r>
            <a:r>
              <a:rPr b="0" lang="en-GB" sz="1400" spc="-1" strike="noStrike">
                <a:latin typeface="Arial"/>
              </a:rPr>
              <a:t>coleop</a:t>
            </a:r>
            <a:r>
              <a:rPr b="0" lang="en-GB" sz="1400" spc="-1" strike="noStrike">
                <a:latin typeface="Arial"/>
              </a:rPr>
              <a:t>tile </a:t>
            </a:r>
            <a:r>
              <a:rPr b="0" lang="en-GB" sz="1400" spc="-1" strike="noStrike">
                <a:latin typeface="Arial"/>
              </a:rPr>
              <a:t>from </a:t>
            </a:r>
            <a:r>
              <a:rPr b="0" lang="en-GB" sz="1400" spc="-1" strike="noStrike">
                <a:latin typeface="Arial"/>
              </a:rPr>
              <a:t>the </a:t>
            </a:r>
            <a:r>
              <a:rPr b="0" lang="en-GB" sz="1400" spc="-1" strike="noStrike">
                <a:latin typeface="Arial"/>
              </a:rPr>
              <a:t>wax </a:t>
            </a:r>
            <a:r>
              <a:rPr b="0" lang="en-GB" sz="1400" spc="-1" strike="noStrike">
                <a:latin typeface="Arial"/>
              </a:rPr>
              <a:t>layer </a:t>
            </a:r>
            <a:r>
              <a:rPr b="0" lang="en-GB" sz="1400" spc="-1" strike="noStrike">
                <a:latin typeface="Arial"/>
              </a:rPr>
              <a:t>until </a:t>
            </a:r>
            <a:r>
              <a:rPr b="0" lang="en-GB" sz="1400" spc="-1" strike="noStrike">
                <a:latin typeface="Arial"/>
              </a:rPr>
              <a:t>the </a:t>
            </a:r>
            <a:r>
              <a:rPr b="0" lang="en-GB" sz="1400" spc="-1" strike="noStrike">
                <a:latin typeface="Arial"/>
              </a:rPr>
              <a:t>end of </a:t>
            </a:r>
            <a:r>
              <a:rPr b="0" lang="en-GB" sz="1400" spc="-1" strike="noStrike">
                <a:latin typeface="Arial"/>
              </a:rPr>
              <a:t>the </a:t>
            </a:r>
            <a:r>
              <a:rPr b="0" lang="en-GB" sz="1400" spc="-1" strike="noStrike">
                <a:latin typeface="Arial"/>
              </a:rPr>
              <a:t>experi</a:t>
            </a:r>
            <a:r>
              <a:rPr b="0" lang="en-GB" sz="1400" spc="-1" strike="noStrike">
                <a:latin typeface="Arial"/>
              </a:rPr>
              <a:t>mental </a:t>
            </a:r>
            <a:r>
              <a:rPr b="0" lang="en-GB" sz="1400" spc="-1" strike="noStrike">
                <a:latin typeface="Arial"/>
              </a:rPr>
              <a:t>period.</a:t>
            </a:r>
            <a:endParaRPr b="0" lang="en-GB" sz="14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sldImg"/>
          </p:nvPr>
        </p:nvSpPr>
        <p:spPr>
          <a:xfrm>
            <a:off x="216000" y="812520"/>
            <a:ext cx="7127280" cy="4008960"/>
          </a:xfrm>
          <a:prstGeom prst="rect">
            <a:avLst/>
          </a:prstGeom>
        </p:spPr>
      </p:sp>
      <p:sp>
        <p:nvSpPr>
          <p:cNvPr id="217"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rPr>
              <a:t>Pre-experiments were carried out with chemicals to simulate shoot assimilation and root respiration to test the accuracy of our system to quantify these fluxes.</a:t>
            </a:r>
            <a:endParaRPr b="0" lang="en-GB" sz="1400" spc="-1" strike="noStrike">
              <a:latin typeface="Arial"/>
            </a:endParaRPr>
          </a:p>
          <a:p>
            <a:endParaRPr b="0" lang="en-GB" sz="1400" spc="-1" strike="noStrike">
              <a:latin typeface="Arial"/>
            </a:endParaRPr>
          </a:p>
          <a:p>
            <a:r>
              <a:rPr b="0" lang="en-GB" sz="1400" spc="-1" strike="noStrike">
                <a:latin typeface="Arial"/>
              </a:rPr>
              <a:t>Soda lime was used to simulate shoot assimilation followed by a total carbon analysis of the used soda lime at the end of the experiment while controlled injection of HCl into calcium carbonate at different rates was used to simulate root respiration.</a:t>
            </a:r>
            <a:endParaRPr b="0" lang="en-GB" sz="1400" spc="-1" strike="noStrike">
              <a:latin typeface="Arial"/>
            </a:endParaRPr>
          </a:p>
          <a:p>
            <a:endParaRPr b="0" lang="en-GB" sz="1400" spc="-1" strike="noStrike">
              <a:latin typeface="Arial"/>
            </a:endParaRPr>
          </a:p>
          <a:p>
            <a:r>
              <a:rPr b="0" lang="en-GB" sz="1400" spc="-1" strike="noStrike">
                <a:latin typeface="Arial"/>
              </a:rPr>
              <a:t>Fluxes were integrated at the end of the experimental period.</a:t>
            </a:r>
            <a:endParaRPr b="0" lang="en-GB" sz="14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sldImg"/>
          </p:nvPr>
        </p:nvSpPr>
        <p:spPr>
          <a:xfrm>
            <a:off x="216000" y="812520"/>
            <a:ext cx="7127280" cy="4008960"/>
          </a:xfrm>
          <a:prstGeom prst="rect">
            <a:avLst/>
          </a:prstGeom>
        </p:spPr>
      </p:sp>
      <p:sp>
        <p:nvSpPr>
          <p:cNvPr id="219"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rPr>
              <a:t>This slide shows some of the results of the accuracy test. The top left figure shows that it takes about 30 minutes from the injection of HCL to reach the expected CO2 evolution rate and 3.5 hours after stopping injection to go back to zero.</a:t>
            </a:r>
            <a:endParaRPr b="0" lang="en-GB" sz="1400" spc="-1" strike="noStrike">
              <a:latin typeface="Arial"/>
            </a:endParaRPr>
          </a:p>
          <a:p>
            <a:endParaRPr b="0" lang="en-GB" sz="1400" spc="-1" strike="noStrike">
              <a:latin typeface="Arial"/>
            </a:endParaRPr>
          </a:p>
          <a:p>
            <a:r>
              <a:rPr b="0" lang="en-GB" sz="1400" spc="-1" strike="noStrike">
                <a:latin typeface="Arial"/>
              </a:rPr>
              <a:t>The violin plots on the top right show that signals did not differ much between empty columns or columns with wet or dry soil. We can also see that measured CO2 evolution rates correspond with the expected values. </a:t>
            </a:r>
            <a:endParaRPr b="0" lang="en-GB" sz="1400" spc="-1" strike="noStrike">
              <a:latin typeface="Arial"/>
            </a:endParaRPr>
          </a:p>
          <a:p>
            <a:endParaRPr b="0" lang="en-GB" sz="1400" spc="-1" strike="noStrike">
              <a:latin typeface="Arial"/>
            </a:endParaRPr>
          </a:p>
          <a:p>
            <a:r>
              <a:rPr b="0" lang="en-GB" sz="1400" spc="-1" strike="noStrike">
                <a:latin typeface="Arial"/>
                <a:ea typeface="Noto Sans CJK SC"/>
              </a:rPr>
              <a:t>For the assimilation experiments, </a:t>
            </a:r>
            <a:r>
              <a:rPr b="0" lang="en-GB" sz="1400" spc="-1" strike="noStrike">
                <a:solidFill>
                  <a:srgbClr val="000000"/>
                </a:solidFill>
                <a:latin typeface="Arial"/>
                <a:ea typeface="DejaVu Sans"/>
              </a:rPr>
              <a:t>Time integral of assimilation rate after 4 days was 0.016 mols CO</a:t>
            </a:r>
            <a:r>
              <a:rPr b="0" lang="en-GB" sz="1400" spc="-1" strike="noStrike" baseline="-33000">
                <a:solidFill>
                  <a:srgbClr val="000000"/>
                </a:solidFill>
                <a:latin typeface="Arial"/>
                <a:ea typeface="DejaVu Sans"/>
              </a:rPr>
              <a:t>2</a:t>
            </a:r>
            <a:r>
              <a:rPr b="0" lang="en-GB" sz="1400" spc="-1" strike="noStrike">
                <a:solidFill>
                  <a:srgbClr val="000000"/>
                </a:solidFill>
                <a:latin typeface="Arial"/>
                <a:ea typeface="DejaVu Sans"/>
              </a:rPr>
              <a:t>  as against 0.015 mols as determined by total carbon analysis of the used soda lime at the end of the experiment indicating a measurement accuracy within 1% margin of error.</a:t>
            </a:r>
            <a:r>
              <a:rPr b="0" lang="en-GB" sz="1400" spc="-1" strike="noStrike">
                <a:latin typeface="Arial"/>
              </a:rPr>
              <a:t> </a:t>
            </a:r>
            <a:r>
              <a:rPr b="0" lang="en-GB" sz="1400" spc="-1" strike="noStrike">
                <a:latin typeface="Arial"/>
              </a:rPr>
              <a:t> </a:t>
            </a:r>
            <a:endParaRPr b="0" lang="en-GB" sz="14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Img"/>
          </p:nvPr>
        </p:nvSpPr>
        <p:spPr>
          <a:xfrm>
            <a:off x="216000" y="812520"/>
            <a:ext cx="7127280" cy="4008960"/>
          </a:xfrm>
          <a:prstGeom prst="rect">
            <a:avLst/>
          </a:prstGeom>
        </p:spPr>
      </p:sp>
      <p:sp>
        <p:nvSpPr>
          <p:cNvPr id="221"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rPr>
              <a:t>Subsequent experiments carried out after the accuracy </a:t>
            </a:r>
            <a:r>
              <a:rPr b="0" lang="en-GB" sz="1400" spc="-1" strike="noStrike">
                <a:latin typeface="Arial"/>
              </a:rPr>
              <a:t>test; with Maize and Barley plants with 7 growth </a:t>
            </a:r>
            <a:r>
              <a:rPr b="0" lang="en-GB" sz="1400" spc="-1" strike="noStrike">
                <a:latin typeface="Arial"/>
              </a:rPr>
              <a:t>chambers over 11 days to verify the utility of our system </a:t>
            </a:r>
            <a:r>
              <a:rPr b="0" lang="en-GB" sz="1400" spc="-1" strike="noStrike">
                <a:latin typeface="Arial"/>
              </a:rPr>
              <a:t>to capture actual plant fluxes showed that in one of the </a:t>
            </a:r>
            <a:r>
              <a:rPr b="0" lang="en-GB" sz="1400" spc="-1" strike="noStrike">
                <a:latin typeface="Arial"/>
              </a:rPr>
              <a:t>growth chambers with maize,  shoot assimilation (in </a:t>
            </a:r>
            <a:r>
              <a:rPr b="0" lang="en-GB" sz="1400" spc="-1" strike="noStrike">
                <a:latin typeface="Arial"/>
              </a:rPr>
              <a:t>blue- top left figure)  starts off on the same trajectory with </a:t>
            </a:r>
            <a:r>
              <a:rPr b="0" lang="en-GB" sz="1400" spc="-1" strike="noStrike">
                <a:latin typeface="Arial"/>
              </a:rPr>
              <a:t>nocturnal shoot respiration (in orange), exceeds it after 5 </a:t>
            </a:r>
            <a:r>
              <a:rPr b="0" lang="en-GB" sz="1400" spc="-1" strike="noStrike">
                <a:latin typeface="Arial"/>
              </a:rPr>
              <a:t>days and is an order of magnitude higher at the end of </a:t>
            </a:r>
            <a:r>
              <a:rPr b="0" lang="en-GB" sz="1400" spc="-1" strike="noStrike">
                <a:latin typeface="Arial"/>
              </a:rPr>
              <a:t>the experimental period.</a:t>
            </a:r>
            <a:endParaRPr b="0" lang="en-GB" sz="1400" spc="-1" strike="noStrike">
              <a:latin typeface="Arial"/>
            </a:endParaRPr>
          </a:p>
          <a:p>
            <a:endParaRPr b="0" lang="en-GB" sz="1400" spc="-1" strike="noStrike">
              <a:latin typeface="Arial"/>
            </a:endParaRPr>
          </a:p>
          <a:p>
            <a:r>
              <a:rPr b="0" lang="en-GB" sz="1400" spc="-1" strike="noStrike">
                <a:latin typeface="Arial"/>
              </a:rPr>
              <a:t>The top right figure shows that root respiration for the same </a:t>
            </a:r>
            <a:r>
              <a:rPr b="0" lang="en-GB" sz="1400" spc="-1" strike="noStrike">
                <a:latin typeface="Arial"/>
              </a:rPr>
              <a:t>plant takes off at the start and stabilizes after 5 days. </a:t>
            </a:r>
            <a:endParaRPr b="0" lang="en-GB" sz="14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
          <p:cNvSpPr>
            <a:spLocks noGrp="1"/>
          </p:cNvSpPr>
          <p:nvPr>
            <p:ph type="sldImg"/>
          </p:nvPr>
        </p:nvSpPr>
        <p:spPr>
          <a:xfrm>
            <a:off x="216000" y="812520"/>
            <a:ext cx="7127280" cy="4008960"/>
          </a:xfrm>
          <a:prstGeom prst="rect">
            <a:avLst/>
          </a:prstGeom>
        </p:spPr>
      </p:sp>
      <p:sp>
        <p:nvSpPr>
          <p:cNvPr id="223" name="PlaceHolder 2"/>
          <p:cNvSpPr>
            <a:spLocks noGrp="1"/>
          </p:cNvSpPr>
          <p:nvPr>
            <p:ph type="body"/>
          </p:nvPr>
        </p:nvSpPr>
        <p:spPr>
          <a:xfrm>
            <a:off x="756000" y="5078520"/>
            <a:ext cx="6047640" cy="4811040"/>
          </a:xfrm>
          <a:prstGeom prst="rect">
            <a:avLst/>
          </a:prstGeom>
        </p:spPr>
        <p:txBody>
          <a:bodyPr lIns="0" rIns="0" tIns="0" bIns="0"/>
          <a:p>
            <a:r>
              <a:rPr b="0" lang="en-GB" sz="1400" spc="-1" strike="noStrike">
                <a:latin typeface="Arial"/>
              </a:rPr>
              <a:t>Plotting shoot nocturnal respiration and root respiration as shown in the top left figure, we see clearly that both fluxes are similar.</a:t>
            </a:r>
            <a:endParaRPr b="0" lang="en-GB" sz="1400" spc="-1" strike="noStrike">
              <a:latin typeface="Arial"/>
            </a:endParaRPr>
          </a:p>
          <a:p>
            <a:endParaRPr b="0" lang="en-GB" sz="1400" spc="-1" strike="noStrike">
              <a:latin typeface="Arial"/>
            </a:endParaRPr>
          </a:p>
          <a:p>
            <a:r>
              <a:rPr b="0" lang="en-GB" sz="1400" spc="-1" strike="noStrike">
                <a:latin typeface="Arial"/>
              </a:rPr>
              <a:t>On the rop right plot, we see that root dry mass and cumulative root respiration at the end of the experiment is correlated and on the same order of magnitude.</a:t>
            </a:r>
            <a:endParaRPr b="0" lang="en-GB" sz="1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30"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31"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5"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36"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38"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39"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40"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41"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42"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43"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54"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56"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58"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5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63"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6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65"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9"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67"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6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69"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71"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73"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75"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76"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7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7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80"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81"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83"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84"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85"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86"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87"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88"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11"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13"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1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20"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4"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en-GB" sz="4400" spc="-1" strike="noStrike">
              <a:latin typeface="Arial"/>
            </a:endParaRPr>
          </a:p>
        </p:txBody>
      </p:sp>
      <p:sp>
        <p:nvSpPr>
          <p:cNvPr id="26"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8"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slideLayout" Target="../slideLayouts/slideLayout1.xml"/><Relationship Id="rId9" Type="http://schemas.openxmlformats.org/officeDocument/2006/relationships/slideLayout" Target="../slideLayouts/slideLayout2.xml"/><Relationship Id="rId10" Type="http://schemas.openxmlformats.org/officeDocument/2006/relationships/slideLayout" Target="../slideLayouts/slideLayout3.xml"/><Relationship Id="rId11" Type="http://schemas.openxmlformats.org/officeDocument/2006/relationships/slideLayout" Target="../slideLayouts/slideLayout4.xml"/><Relationship Id="rId12" Type="http://schemas.openxmlformats.org/officeDocument/2006/relationships/slideLayout" Target="../slideLayouts/slideLayout5.xml"/><Relationship Id="rId13" Type="http://schemas.openxmlformats.org/officeDocument/2006/relationships/slideLayout" Target="../slideLayouts/slideLayout6.xml"/><Relationship Id="rId14" Type="http://schemas.openxmlformats.org/officeDocument/2006/relationships/slideLayout" Target="../slideLayouts/slideLayout7.xml"/><Relationship Id="rId15" Type="http://schemas.openxmlformats.org/officeDocument/2006/relationships/slideLayout" Target="../slideLayouts/slideLayout8.xml"/><Relationship Id="rId16" Type="http://schemas.openxmlformats.org/officeDocument/2006/relationships/slideLayout" Target="../slideLayouts/slideLayout9.xml"/><Relationship Id="rId17" Type="http://schemas.openxmlformats.org/officeDocument/2006/relationships/slideLayout" Target="../slideLayouts/slideLayout10.xml"/><Relationship Id="rId18" Type="http://schemas.openxmlformats.org/officeDocument/2006/relationships/slideLayout" Target="../slideLayouts/slideLayout11.xml"/><Relationship Id="rId19"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slideLayout" Target="../slideLayouts/slideLayout21.xml"/><Relationship Id="rId17" Type="http://schemas.openxmlformats.org/officeDocument/2006/relationships/slideLayout" Target="../slideLayouts/slideLayout22.xml"/><Relationship Id="rId18" Type="http://schemas.openxmlformats.org/officeDocument/2006/relationships/slideLayout" Target="../slideLayouts/slideLayout23.xml"/><Relationship Id="rId19"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10" descr=""/>
          <p:cNvPicPr/>
          <p:nvPr/>
        </p:nvPicPr>
        <p:blipFill>
          <a:blip r:embed="rId2"/>
          <a:stretch/>
        </p:blipFill>
        <p:spPr>
          <a:xfrm>
            <a:off x="-14040" y="0"/>
            <a:ext cx="1091520" cy="6855840"/>
          </a:xfrm>
          <a:prstGeom prst="rect">
            <a:avLst/>
          </a:prstGeom>
          <a:ln>
            <a:noFill/>
          </a:ln>
        </p:spPr>
      </p:pic>
      <p:pic>
        <p:nvPicPr>
          <p:cNvPr id="1" name="" descr=""/>
          <p:cNvPicPr/>
          <p:nvPr/>
        </p:nvPicPr>
        <p:blipFill>
          <a:blip r:embed="rId3"/>
          <a:stretch/>
        </p:blipFill>
        <p:spPr>
          <a:xfrm>
            <a:off x="0" y="648000"/>
            <a:ext cx="1043640" cy="1461600"/>
          </a:xfrm>
          <a:prstGeom prst="rect">
            <a:avLst/>
          </a:prstGeom>
          <a:ln>
            <a:noFill/>
          </a:ln>
        </p:spPr>
      </p:pic>
      <p:pic>
        <p:nvPicPr>
          <p:cNvPr id="2" name="" descr=""/>
          <p:cNvPicPr/>
          <p:nvPr/>
        </p:nvPicPr>
        <p:blipFill>
          <a:blip r:embed="rId4"/>
          <a:stretch/>
        </p:blipFill>
        <p:spPr>
          <a:xfrm>
            <a:off x="-72000" y="2160000"/>
            <a:ext cx="1223640" cy="1223640"/>
          </a:xfrm>
          <a:prstGeom prst="rect">
            <a:avLst/>
          </a:prstGeom>
          <a:ln>
            <a:noFill/>
          </a:ln>
        </p:spPr>
      </p:pic>
      <p:pic>
        <p:nvPicPr>
          <p:cNvPr id="3" name="Picture 2" descr=""/>
          <p:cNvPicPr/>
          <p:nvPr/>
        </p:nvPicPr>
        <p:blipFill>
          <a:blip r:embed="rId5"/>
          <a:stretch/>
        </p:blipFill>
        <p:spPr>
          <a:xfrm>
            <a:off x="1080000" y="6480360"/>
            <a:ext cx="1656000" cy="375840"/>
          </a:xfrm>
          <a:prstGeom prst="rect">
            <a:avLst/>
          </a:prstGeom>
          <a:ln>
            <a:noFill/>
          </a:ln>
        </p:spPr>
      </p:pic>
      <p:pic>
        <p:nvPicPr>
          <p:cNvPr id="4" name="Picture 8" descr=""/>
          <p:cNvPicPr/>
          <p:nvPr/>
        </p:nvPicPr>
        <p:blipFill>
          <a:blip r:embed="rId6"/>
          <a:stretch/>
        </p:blipFill>
        <p:spPr>
          <a:xfrm>
            <a:off x="3061440" y="6369120"/>
            <a:ext cx="1042200" cy="613800"/>
          </a:xfrm>
          <a:prstGeom prst="rect">
            <a:avLst/>
          </a:prstGeom>
          <a:ln>
            <a:noFill/>
          </a:ln>
        </p:spPr>
      </p:pic>
      <p:pic>
        <p:nvPicPr>
          <p:cNvPr id="5" name="Picture 2" descr=""/>
          <p:cNvPicPr/>
          <p:nvPr/>
        </p:nvPicPr>
        <p:blipFill>
          <a:blip r:embed="rId7"/>
          <a:stretch/>
        </p:blipFill>
        <p:spPr>
          <a:xfrm>
            <a:off x="-13680" y="0"/>
            <a:ext cx="2250720" cy="503640"/>
          </a:xfrm>
          <a:prstGeom prst="rect">
            <a:avLst/>
          </a:prstGeom>
          <a:ln>
            <a:noFill/>
          </a:ln>
        </p:spPr>
      </p:pic>
      <p:sp>
        <p:nvSpPr>
          <p:cNvPr id="6" name="PlaceHolder 1"/>
          <p:cNvSpPr>
            <a:spLocks noGrp="1"/>
          </p:cNvSpPr>
          <p:nvPr>
            <p:ph type="title"/>
          </p:nvPr>
        </p:nvSpPr>
        <p:spPr>
          <a:xfrm>
            <a:off x="609480" y="273600"/>
            <a:ext cx="10972080" cy="1144440"/>
          </a:xfrm>
          <a:prstGeom prst="rect">
            <a:avLst/>
          </a:prstGeom>
        </p:spPr>
        <p:txBody>
          <a:bodyPr lIns="0" rIns="0" tIns="0" bIns="0" anchor="ctr"/>
          <a:p>
            <a:r>
              <a:rPr b="0" lang="en-GB" sz="1800" spc="-1" strike="noStrike">
                <a:latin typeface="Arial"/>
              </a:rPr>
              <a:t>Click </a:t>
            </a:r>
            <a:r>
              <a:rPr b="0" lang="en-GB" sz="1800" spc="-1" strike="noStrike">
                <a:latin typeface="Arial"/>
              </a:rPr>
              <a:t>to </a:t>
            </a:r>
            <a:r>
              <a:rPr b="0" lang="en-GB" sz="1800" spc="-1" strike="noStrike">
                <a:latin typeface="Arial"/>
              </a:rPr>
              <a:t>edit </a:t>
            </a:r>
            <a:r>
              <a:rPr b="0" lang="en-GB" sz="1800" spc="-1" strike="noStrike">
                <a:latin typeface="Arial"/>
              </a:rPr>
              <a:t>the </a:t>
            </a:r>
            <a:r>
              <a:rPr b="0" lang="en-GB" sz="1800" spc="-1" strike="noStrike">
                <a:latin typeface="Arial"/>
              </a:rPr>
              <a:t>title </a:t>
            </a:r>
            <a:r>
              <a:rPr b="0" lang="en-GB" sz="1800" spc="-1" strike="noStrike">
                <a:latin typeface="Arial"/>
              </a:rPr>
              <a:t>text </a:t>
            </a:r>
            <a:r>
              <a:rPr b="0" lang="en-GB" sz="1800" spc="-1" strike="noStrike">
                <a:latin typeface="Arial"/>
              </a:rPr>
              <a:t>form</a:t>
            </a:r>
            <a:r>
              <a:rPr b="0" lang="en-GB" sz="1800" spc="-1" strike="noStrike">
                <a:latin typeface="Arial"/>
              </a:rPr>
              <a:t>at</a:t>
            </a:r>
            <a:endParaRPr b="0" lang="en-GB" sz="1800" spc="-1" strike="noStrike">
              <a:latin typeface="Arial"/>
            </a:endParaRPr>
          </a:p>
        </p:txBody>
      </p:sp>
      <p:sp>
        <p:nvSpPr>
          <p:cNvPr id="7" name="PlaceHolder 2"/>
          <p:cNvSpPr>
            <a:spLocks noGrp="1"/>
          </p:cNvSpPr>
          <p:nvPr>
            <p:ph type="body"/>
          </p:nvPr>
        </p:nvSpPr>
        <p:spPr>
          <a:xfrm>
            <a:off x="609480" y="1604520"/>
            <a:ext cx="109720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1800" spc="-1" strike="noStrike">
                <a:latin typeface="Arial"/>
              </a:rPr>
              <a:t>Click to edit the outline text format</a:t>
            </a:r>
            <a:endParaRPr b="0" lang="en-GB" sz="1800" spc="-1" strike="noStrike">
              <a:latin typeface="Arial"/>
            </a:endParaRPr>
          </a:p>
          <a:p>
            <a:pPr lvl="1" marL="864000" indent="-324000">
              <a:spcBef>
                <a:spcPts val="1134"/>
              </a:spcBef>
              <a:buClr>
                <a:srgbClr val="000000"/>
              </a:buClr>
              <a:buSzPct val="75000"/>
              <a:buFont typeface="Symbol" charset="2"/>
              <a:buChar char=""/>
            </a:pPr>
            <a:r>
              <a:rPr b="0" lang="en-GB" sz="1800" spc="-1" strike="noStrike">
                <a:latin typeface="Arial"/>
              </a:rPr>
              <a:t>Second Outline Level</a:t>
            </a:r>
            <a:endParaRPr b="0" lang="en-GB" sz="1800" spc="-1" strike="noStrike">
              <a:latin typeface="Arial"/>
            </a:endParaRPr>
          </a:p>
          <a:p>
            <a:pPr lvl="2" marL="1296000" indent="-288000">
              <a:spcBef>
                <a:spcPts val="850"/>
              </a:spcBef>
              <a:buClr>
                <a:srgbClr val="000000"/>
              </a:buClr>
              <a:buSzPct val="45000"/>
              <a:buFont typeface="Wingdings" charset="2"/>
              <a:buChar char=""/>
            </a:pPr>
            <a:r>
              <a:rPr b="0" lang="en-GB" sz="1800" spc="-1" strike="noStrike">
                <a:latin typeface="Arial"/>
              </a:rPr>
              <a:t>Third Outline Level</a:t>
            </a:r>
            <a:endParaRPr b="0" lang="en-GB" sz="1800" spc="-1" strike="noStrike">
              <a:latin typeface="Arial"/>
            </a:endParaRPr>
          </a:p>
          <a:p>
            <a:pPr lvl="3" marL="1728000" indent="-216000">
              <a:spcBef>
                <a:spcPts val="567"/>
              </a:spcBef>
              <a:buClr>
                <a:srgbClr val="000000"/>
              </a:buClr>
              <a:buSzPct val="75000"/>
              <a:buFont typeface="Symbol" charset="2"/>
              <a:buChar char=""/>
            </a:pPr>
            <a:r>
              <a:rPr b="0" lang="en-GB" sz="1800" spc="-1" strike="noStrike">
                <a:latin typeface="Arial"/>
              </a:rPr>
              <a:t>Fourth Outline Level</a:t>
            </a:r>
            <a:endParaRPr b="0" lang="en-GB" sz="1800" spc="-1" strike="noStrike">
              <a:latin typeface="Arial"/>
            </a:endParaRPr>
          </a:p>
          <a:p>
            <a:pPr lvl="4" marL="2160000" indent="-216000">
              <a:spcBef>
                <a:spcPts val="283"/>
              </a:spcBef>
              <a:buClr>
                <a:srgbClr val="000000"/>
              </a:buClr>
              <a:buSzPct val="45000"/>
              <a:buFont typeface="Wingdings" charset="2"/>
              <a:buChar char=""/>
            </a:pPr>
            <a:r>
              <a:rPr b="0" lang="en-GB" sz="1800" spc="-1" strike="noStrike">
                <a:latin typeface="Arial"/>
              </a:rPr>
              <a:t>Fifth Outline Level</a:t>
            </a:r>
            <a:endParaRPr b="0" lang="en-GB" sz="1800" spc="-1" strike="noStrike">
              <a:latin typeface="Arial"/>
            </a:endParaRPr>
          </a:p>
          <a:p>
            <a:pPr lvl="5" marL="2592000" indent="-216000">
              <a:spcBef>
                <a:spcPts val="283"/>
              </a:spcBef>
              <a:buClr>
                <a:srgbClr val="000000"/>
              </a:buClr>
              <a:buSzPct val="45000"/>
              <a:buFont typeface="Wingdings" charset="2"/>
              <a:buChar char=""/>
            </a:pPr>
            <a:r>
              <a:rPr b="0" lang="en-GB" sz="1800" spc="-1" strike="noStrike">
                <a:latin typeface="Arial"/>
              </a:rPr>
              <a:t>Sixth Outline Level</a:t>
            </a:r>
            <a:endParaRPr b="0" lang="en-GB" sz="1800" spc="-1" strike="noStrike">
              <a:latin typeface="Arial"/>
            </a:endParaRPr>
          </a:p>
          <a:p>
            <a:pPr lvl="6" marL="3024000" indent="-216000">
              <a:spcBef>
                <a:spcPts val="283"/>
              </a:spcBef>
              <a:buClr>
                <a:srgbClr val="000000"/>
              </a:buClr>
              <a:buSzPct val="45000"/>
              <a:buFont typeface="Wingdings" charset="2"/>
              <a:buChar char=""/>
            </a:pPr>
            <a:r>
              <a:rPr b="0" lang="en-GB" sz="1800" spc="-1" strike="noStrike">
                <a:latin typeface="Arial"/>
              </a:rPr>
              <a:t>Seventh Outline Level</a:t>
            </a:r>
            <a:endParaRPr b="0" lang="en-GB"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 name="Picture 10" descr=""/>
          <p:cNvPicPr/>
          <p:nvPr/>
        </p:nvPicPr>
        <p:blipFill>
          <a:blip r:embed="rId2"/>
          <a:stretch/>
        </p:blipFill>
        <p:spPr>
          <a:xfrm>
            <a:off x="-14040" y="0"/>
            <a:ext cx="1091520" cy="6855840"/>
          </a:xfrm>
          <a:prstGeom prst="rect">
            <a:avLst/>
          </a:prstGeom>
          <a:ln>
            <a:noFill/>
          </a:ln>
        </p:spPr>
      </p:pic>
      <p:pic>
        <p:nvPicPr>
          <p:cNvPr id="45" name="Picture 2" descr=""/>
          <p:cNvPicPr/>
          <p:nvPr/>
        </p:nvPicPr>
        <p:blipFill>
          <a:blip r:embed="rId3"/>
          <a:stretch/>
        </p:blipFill>
        <p:spPr>
          <a:xfrm>
            <a:off x="-14040" y="0"/>
            <a:ext cx="2250720" cy="503640"/>
          </a:xfrm>
          <a:prstGeom prst="rect">
            <a:avLst/>
          </a:prstGeom>
          <a:ln>
            <a:noFill/>
          </a:ln>
        </p:spPr>
      </p:pic>
      <p:pic>
        <p:nvPicPr>
          <p:cNvPr id="46" name="Picture 2" descr=""/>
          <p:cNvPicPr/>
          <p:nvPr/>
        </p:nvPicPr>
        <p:blipFill>
          <a:blip r:embed="rId4"/>
          <a:stretch/>
        </p:blipFill>
        <p:spPr>
          <a:xfrm>
            <a:off x="1079640" y="6480000"/>
            <a:ext cx="1656000" cy="375840"/>
          </a:xfrm>
          <a:prstGeom prst="rect">
            <a:avLst/>
          </a:prstGeom>
          <a:ln>
            <a:noFill/>
          </a:ln>
        </p:spPr>
      </p:pic>
      <p:pic>
        <p:nvPicPr>
          <p:cNvPr id="47" name="Picture 8" descr=""/>
          <p:cNvPicPr/>
          <p:nvPr/>
        </p:nvPicPr>
        <p:blipFill>
          <a:blip r:embed="rId5"/>
          <a:stretch/>
        </p:blipFill>
        <p:spPr>
          <a:xfrm>
            <a:off x="3061440" y="6369120"/>
            <a:ext cx="1042200" cy="613800"/>
          </a:xfrm>
          <a:prstGeom prst="rect">
            <a:avLst/>
          </a:prstGeom>
          <a:ln>
            <a:noFill/>
          </a:ln>
        </p:spPr>
      </p:pic>
      <p:pic>
        <p:nvPicPr>
          <p:cNvPr id="48" name="" descr=""/>
          <p:cNvPicPr/>
          <p:nvPr/>
        </p:nvPicPr>
        <p:blipFill>
          <a:blip r:embed="rId6"/>
          <a:stretch/>
        </p:blipFill>
        <p:spPr>
          <a:xfrm>
            <a:off x="0" y="648000"/>
            <a:ext cx="1043640" cy="1461600"/>
          </a:xfrm>
          <a:prstGeom prst="rect">
            <a:avLst/>
          </a:prstGeom>
          <a:ln>
            <a:noFill/>
          </a:ln>
        </p:spPr>
      </p:pic>
      <p:pic>
        <p:nvPicPr>
          <p:cNvPr id="49" name="" descr=""/>
          <p:cNvPicPr/>
          <p:nvPr/>
        </p:nvPicPr>
        <p:blipFill>
          <a:blip r:embed="rId7"/>
          <a:stretch/>
        </p:blipFill>
        <p:spPr>
          <a:xfrm>
            <a:off x="-72000" y="2160000"/>
            <a:ext cx="1223640" cy="1223640"/>
          </a:xfrm>
          <a:prstGeom prst="rect">
            <a:avLst/>
          </a:prstGeom>
          <a:ln>
            <a:noFill/>
          </a:ln>
        </p:spPr>
      </p:pic>
      <p:sp>
        <p:nvSpPr>
          <p:cNvPr id="50" name="CustomShape 1"/>
          <p:cNvSpPr/>
          <p:nvPr/>
        </p:nvSpPr>
        <p:spPr>
          <a:xfrm>
            <a:off x="4500000" y="6650640"/>
            <a:ext cx="2892960" cy="261000"/>
          </a:xfrm>
          <a:prstGeom prst="rect">
            <a:avLst/>
          </a:prstGeom>
          <a:noFill/>
          <a:ln>
            <a:noFill/>
          </a:ln>
        </p:spPr>
        <p:style>
          <a:lnRef idx="0"/>
          <a:fillRef idx="0"/>
          <a:effectRef idx="0"/>
          <a:fontRef idx="minor"/>
        </p:style>
        <p:txBody>
          <a:bodyPr lIns="90000" rIns="90000" tIns="45000" bIns="45000"/>
          <a:p>
            <a:pPr>
              <a:lnSpc>
                <a:spcPct val="100000"/>
              </a:lnSpc>
            </a:pPr>
            <a:r>
              <a:rPr b="0" i="1" lang="en-GB" sz="1200" spc="-1" strike="noStrike">
                <a:solidFill>
                  <a:srgbClr val="537992"/>
                </a:solidFill>
                <a:latin typeface="Arial"/>
                <a:ea typeface="Noto Sans CJK SC Regular"/>
              </a:rPr>
              <a:t>Contact: emmanuella.osuebiiyke@list.lu</a:t>
            </a:r>
            <a:endParaRPr b="0" lang="en-GB" sz="1200" spc="-1" strike="noStrike">
              <a:latin typeface="Arial"/>
            </a:endParaRPr>
          </a:p>
        </p:txBody>
      </p:sp>
      <p:sp>
        <p:nvSpPr>
          <p:cNvPr id="51" name="PlaceHolder 2"/>
          <p:cNvSpPr>
            <a:spLocks noGrp="1"/>
          </p:cNvSpPr>
          <p:nvPr>
            <p:ph type="title"/>
          </p:nvPr>
        </p:nvSpPr>
        <p:spPr>
          <a:xfrm>
            <a:off x="609480" y="273600"/>
            <a:ext cx="10972440" cy="1144800"/>
          </a:xfrm>
          <a:prstGeom prst="rect">
            <a:avLst/>
          </a:prstGeom>
        </p:spPr>
        <p:txBody>
          <a:bodyPr lIns="0" rIns="0" tIns="0" bIns="0" anchor="ctr"/>
          <a:p>
            <a:pPr algn="ctr"/>
            <a:r>
              <a:rPr b="0" lang="en-GB" sz="4400" spc="-1" strike="noStrike">
                <a:latin typeface="Arial"/>
              </a:rPr>
              <a:t>Click to edit the title text format</a:t>
            </a:r>
            <a:endParaRPr b="0" lang="en-GB" sz="4400" spc="-1" strike="noStrike">
              <a:latin typeface="Arial"/>
            </a:endParaRPr>
          </a:p>
        </p:txBody>
      </p:sp>
      <p:sp>
        <p:nvSpPr>
          <p:cNvPr id="52"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Lst>
</p:sldMaster>
</file>

<file path=ppt/slides/_rels/slide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slideLayout" Target="../slideLayouts/slideLayout13.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slideLayout" Target="../slideLayouts/slideLayout13.xml"/><Relationship Id="rId6"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jpeg"/><Relationship Id="rId3" Type="http://schemas.openxmlformats.org/officeDocument/2006/relationships/slideLayout" Target="../slideLayouts/slideLayout13.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3.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slideLayout" Target="../slideLayouts/slideLayout13.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slideLayout" Target="../slideLayouts/slideLayout13.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13.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Picture 5" descr=""/>
          <p:cNvPicPr/>
          <p:nvPr/>
        </p:nvPicPr>
        <p:blipFill>
          <a:blip r:embed="rId1"/>
          <a:stretch/>
        </p:blipFill>
        <p:spPr>
          <a:xfrm>
            <a:off x="0" y="6477840"/>
            <a:ext cx="1057680" cy="391680"/>
          </a:xfrm>
          <a:prstGeom prst="rect">
            <a:avLst/>
          </a:prstGeom>
          <a:ln>
            <a:noFill/>
          </a:ln>
        </p:spPr>
      </p:pic>
      <p:sp>
        <p:nvSpPr>
          <p:cNvPr id="96" name="CustomShape 1"/>
          <p:cNvSpPr/>
          <p:nvPr/>
        </p:nvSpPr>
        <p:spPr>
          <a:xfrm>
            <a:off x="1224000" y="1872000"/>
            <a:ext cx="10726200" cy="880920"/>
          </a:xfrm>
          <a:prstGeom prst="rect">
            <a:avLst/>
          </a:prstGeom>
          <a:noFill/>
          <a:ln>
            <a:noFill/>
          </a:ln>
        </p:spPr>
        <p:style>
          <a:lnRef idx="0"/>
          <a:fillRef idx="0"/>
          <a:effectRef idx="0"/>
          <a:fontRef idx="minor"/>
        </p:style>
        <p:txBody>
          <a:bodyPr lIns="90000" rIns="90000" tIns="45000" bIns="45000"/>
          <a:p>
            <a:pPr algn="ctr">
              <a:lnSpc>
                <a:spcPct val="100000"/>
              </a:lnSpc>
            </a:pPr>
            <a:r>
              <a:rPr b="1" lang="en-GB" sz="2400" spc="-1" strike="noStrike">
                <a:solidFill>
                  <a:srgbClr val="537992"/>
                </a:solidFill>
                <a:latin typeface="Arial"/>
                <a:ea typeface="DejaVu Sans"/>
              </a:rPr>
              <a:t>A Novel Plant Growth Chamber for Separate and Continuous Monitoring of Above-ground and Below-ground Gas Exchange</a:t>
            </a:r>
            <a:r>
              <a:rPr b="1" lang="en-GB" sz="2800" spc="-1" strike="noStrike">
                <a:solidFill>
                  <a:srgbClr val="537992"/>
                </a:solidFill>
                <a:latin typeface="Arial"/>
                <a:ea typeface="DejaVu Sans"/>
              </a:rPr>
              <a:t> </a:t>
            </a:r>
            <a:endParaRPr b="0" lang="en-GB" sz="2800" spc="-1" strike="noStrike">
              <a:latin typeface="Arial"/>
            </a:endParaRPr>
          </a:p>
        </p:txBody>
      </p:sp>
      <p:sp>
        <p:nvSpPr>
          <p:cNvPr id="97" name="CustomShape 2"/>
          <p:cNvSpPr/>
          <p:nvPr/>
        </p:nvSpPr>
        <p:spPr>
          <a:xfrm>
            <a:off x="1224000" y="3960000"/>
            <a:ext cx="7176600" cy="609120"/>
          </a:xfrm>
          <a:prstGeom prst="rect">
            <a:avLst/>
          </a:prstGeom>
          <a:noFill/>
          <a:ln>
            <a:noFill/>
          </a:ln>
        </p:spPr>
        <p:style>
          <a:lnRef idx="0"/>
          <a:fillRef idx="0"/>
          <a:effectRef idx="0"/>
          <a:fontRef idx="minor"/>
        </p:style>
        <p:txBody>
          <a:bodyPr lIns="90000" rIns="90000" tIns="45000" bIns="45000"/>
          <a:p>
            <a:pPr>
              <a:lnSpc>
                <a:spcPct val="100000"/>
              </a:lnSpc>
            </a:pPr>
            <a:r>
              <a:rPr b="0" lang="en-GB" sz="1800" spc="-1" strike="noStrike">
                <a:solidFill>
                  <a:srgbClr val="537992"/>
                </a:solidFill>
                <a:latin typeface="Arial"/>
                <a:ea typeface="Noto Sans CJK SC Regular"/>
              </a:rPr>
              <a:t>E.O Osuebi-Iyke</a:t>
            </a:r>
            <a:r>
              <a:rPr b="0" lang="en-GB" sz="1800" spc="-1" strike="noStrike" baseline="33000">
                <a:solidFill>
                  <a:srgbClr val="537992"/>
                </a:solidFill>
                <a:latin typeface="Arial"/>
                <a:ea typeface="Noto Sans CJK SC Regular"/>
              </a:rPr>
              <a:t>1Aa</a:t>
            </a:r>
            <a:r>
              <a:rPr b="0" lang="en-GB" sz="1800" spc="-1" strike="noStrike">
                <a:solidFill>
                  <a:srgbClr val="537992"/>
                </a:solidFill>
                <a:latin typeface="Arial"/>
                <a:ea typeface="Noto Sans CJK SC Regular"/>
              </a:rPr>
              <a:t>, O. O’Nagy</a:t>
            </a:r>
            <a:r>
              <a:rPr b="0" lang="en-GB" sz="1800" spc="-1" strike="noStrike" baseline="33000">
                <a:solidFill>
                  <a:srgbClr val="537992"/>
                </a:solidFill>
                <a:latin typeface="Arial"/>
                <a:ea typeface="Noto Sans CJK SC Regular"/>
              </a:rPr>
              <a:t>1Ab</a:t>
            </a:r>
            <a:r>
              <a:rPr b="0" lang="en-GB" sz="1800" spc="-1" strike="noStrike">
                <a:solidFill>
                  <a:srgbClr val="537992"/>
                </a:solidFill>
                <a:latin typeface="Arial"/>
                <a:ea typeface="Noto Sans CJK SC Regular"/>
              </a:rPr>
              <a:t>, F. Minette</a:t>
            </a:r>
            <a:r>
              <a:rPr b="0" lang="en-GB" sz="1800" spc="-1" strike="noStrike" baseline="33000">
                <a:solidFill>
                  <a:srgbClr val="537992"/>
                </a:solidFill>
                <a:latin typeface="Arial"/>
                <a:ea typeface="Noto Sans CJK SC Regular"/>
              </a:rPr>
              <a:t>1Ab</a:t>
            </a:r>
            <a:r>
              <a:rPr b="0" lang="en-GB" sz="1800" spc="-1" strike="noStrike">
                <a:solidFill>
                  <a:srgbClr val="537992"/>
                </a:solidFill>
                <a:latin typeface="Arial"/>
                <a:ea typeface="Noto Sans CJK SC Regular"/>
              </a:rPr>
              <a:t>, S. Schymanski</a:t>
            </a:r>
            <a:r>
              <a:rPr b="0" lang="en-GB" sz="1800" spc="-1" strike="noStrike" baseline="101000">
                <a:solidFill>
                  <a:srgbClr val="537992"/>
                </a:solidFill>
                <a:latin typeface="Arial"/>
                <a:ea typeface="Noto Sans CJK SC Regular"/>
              </a:rPr>
              <a:t>1Aa</a:t>
            </a: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GB" sz="1800" spc="-1" strike="noStrike">
                <a:solidFill>
                  <a:srgbClr val="537992"/>
                </a:solidFill>
                <a:latin typeface="Arial"/>
                <a:ea typeface="Noto Sans CJK SC Regular"/>
              </a:rPr>
              <a:t> </a:t>
            </a:r>
            <a:endParaRPr b="0" lang="en-GB" sz="1800" spc="-1" strike="noStrike">
              <a:latin typeface="Arial"/>
            </a:endParaRPr>
          </a:p>
        </p:txBody>
      </p:sp>
      <p:sp>
        <p:nvSpPr>
          <p:cNvPr id="98" name="CustomShape 3"/>
          <p:cNvSpPr/>
          <p:nvPr/>
        </p:nvSpPr>
        <p:spPr>
          <a:xfrm>
            <a:off x="1312920" y="4386960"/>
            <a:ext cx="4733280" cy="489960"/>
          </a:xfrm>
          <a:prstGeom prst="rect">
            <a:avLst/>
          </a:prstGeom>
          <a:solidFill>
            <a:srgbClr val="ffffff">
              <a:alpha val="50000"/>
            </a:srgbClr>
          </a:solidFill>
          <a:ln>
            <a:noFill/>
          </a:ln>
        </p:spPr>
        <p:style>
          <a:lnRef idx="0"/>
          <a:fillRef idx="0"/>
          <a:effectRef idx="0"/>
          <a:fontRef idx="minor"/>
        </p:style>
        <p:txBody>
          <a:bodyPr lIns="0" rIns="0" tIns="0" bIns="0" anchor="ctr"/>
          <a:p>
            <a:pPr>
              <a:lnSpc>
                <a:spcPct val="100000"/>
              </a:lnSpc>
            </a:pPr>
            <a:r>
              <a:rPr b="0" lang="en-GB" sz="1050" spc="-1" strike="noStrike" baseline="101000">
                <a:solidFill>
                  <a:srgbClr val="537992"/>
                </a:solidFill>
                <a:latin typeface="Arial"/>
                <a:ea typeface="Noto Sans CJK SC Regular"/>
              </a:rPr>
              <a:t>1 </a:t>
            </a:r>
            <a:r>
              <a:rPr b="0" lang="en-GB" sz="1050" spc="-1" strike="noStrike">
                <a:solidFill>
                  <a:srgbClr val="537992"/>
                </a:solidFill>
                <a:latin typeface="Arial"/>
                <a:ea typeface="Noto Sans CJK SC Regular"/>
              </a:rPr>
              <a:t>Luxembourg Institute of Science and Technology, Belvaux, Luxembourg</a:t>
            </a:r>
            <a:br/>
            <a:r>
              <a:rPr b="0" lang="en-GB" sz="1050" spc="-1" strike="noStrike" baseline="33000">
                <a:solidFill>
                  <a:srgbClr val="537992"/>
                </a:solidFill>
                <a:latin typeface="Arial"/>
                <a:ea typeface="Noto Sans CJK SC Regular"/>
              </a:rPr>
              <a:t>A</a:t>
            </a:r>
            <a:r>
              <a:rPr b="0" lang="en-GB" sz="1050" spc="-1" strike="noStrike">
                <a:solidFill>
                  <a:srgbClr val="537992"/>
                </a:solidFill>
                <a:latin typeface="Arial"/>
                <a:ea typeface="Noto Sans CJK SC Regular"/>
              </a:rPr>
              <a:t>Environmental Research and Innovation</a:t>
            </a:r>
            <a:endParaRPr b="0" lang="en-GB" sz="1050" spc="-1" strike="noStrike">
              <a:latin typeface="Arial"/>
            </a:endParaRPr>
          </a:p>
          <a:p>
            <a:pPr>
              <a:lnSpc>
                <a:spcPct val="100000"/>
              </a:lnSpc>
            </a:pPr>
            <a:r>
              <a:rPr b="0" lang="en-GB" sz="1050" spc="-1" strike="noStrike" baseline="33000">
                <a:solidFill>
                  <a:srgbClr val="537992"/>
                </a:solidFill>
                <a:latin typeface="Arial"/>
                <a:ea typeface="Noto Sans CJK SC Regular"/>
              </a:rPr>
              <a:t>a </a:t>
            </a:r>
            <a:r>
              <a:rPr b="0" lang="en-GB" sz="1050" spc="-1" strike="noStrike">
                <a:solidFill>
                  <a:srgbClr val="537992"/>
                </a:solidFill>
                <a:latin typeface="Arial"/>
                <a:ea typeface="Noto Sans CJK SC Regular"/>
              </a:rPr>
              <a:t>Environmental Sensing and Modelling Unit</a:t>
            </a:r>
            <a:br/>
            <a:r>
              <a:rPr b="0" lang="en-GB" sz="1050" spc="-1" strike="noStrike" baseline="33000">
                <a:solidFill>
                  <a:srgbClr val="537992"/>
                </a:solidFill>
                <a:latin typeface="Arial"/>
                <a:ea typeface="Noto Sans CJK SC Regular"/>
              </a:rPr>
              <a:t>b </a:t>
            </a:r>
            <a:r>
              <a:rPr b="0" lang="en-GB" sz="1050" spc="-1" strike="noStrike">
                <a:solidFill>
                  <a:srgbClr val="537992"/>
                </a:solidFill>
                <a:latin typeface="Arial"/>
                <a:ea typeface="Noto Sans CJK SC Regular"/>
              </a:rPr>
              <a:t>Observatory for Climate, Environment &amp; Biodiversity Unit</a:t>
            </a:r>
            <a:endParaRPr b="0" lang="en-GB" sz="1050" spc="-1" strike="noStrike">
              <a:latin typeface="Arial"/>
            </a:endParaRPr>
          </a:p>
        </p:txBody>
      </p:sp>
      <p:sp>
        <p:nvSpPr>
          <p:cNvPr id="99" name="CustomShape 4"/>
          <p:cNvSpPr/>
          <p:nvPr/>
        </p:nvSpPr>
        <p:spPr>
          <a:xfrm>
            <a:off x="9000000" y="6056280"/>
            <a:ext cx="2950200" cy="493920"/>
          </a:xfrm>
          <a:prstGeom prst="rect">
            <a:avLst/>
          </a:prstGeom>
          <a:noFill/>
          <a:ln>
            <a:noFill/>
          </a:ln>
        </p:spPr>
        <p:style>
          <a:lnRef idx="0"/>
          <a:fillRef idx="0"/>
          <a:effectRef idx="0"/>
          <a:fontRef idx="minor"/>
        </p:style>
        <p:txBody>
          <a:bodyPr lIns="90000" rIns="90000" tIns="45000" bIns="45000"/>
          <a:p>
            <a:pPr>
              <a:lnSpc>
                <a:spcPct val="100000"/>
              </a:lnSpc>
            </a:pPr>
            <a:r>
              <a:rPr b="0" i="1" lang="en-GB" sz="1200" spc="-1" strike="noStrike">
                <a:solidFill>
                  <a:srgbClr val="537992"/>
                </a:solidFill>
                <a:latin typeface="Arial"/>
                <a:ea typeface="Noto Sans CJK SC Regular"/>
              </a:rPr>
              <a:t>Contact: emmanuella.osuebiiyke@list.lu</a:t>
            </a:r>
            <a:endParaRPr b="0" lang="en-GB" sz="1200" spc="-1" strike="noStrike">
              <a:latin typeface="Arial"/>
            </a:endParaRPr>
          </a:p>
        </p:txBody>
      </p:sp>
      <p:sp>
        <p:nvSpPr>
          <p:cNvPr id="100" name="CustomShape 5"/>
          <p:cNvSpPr/>
          <p:nvPr/>
        </p:nvSpPr>
        <p:spPr>
          <a:xfrm>
            <a:off x="4348800" y="6417360"/>
            <a:ext cx="7846200" cy="488160"/>
          </a:xfrm>
          <a:prstGeom prst="rect">
            <a:avLst/>
          </a:prstGeom>
          <a:noFill/>
          <a:ln>
            <a:noFill/>
          </a:ln>
        </p:spPr>
        <p:style>
          <a:lnRef idx="0"/>
          <a:fillRef idx="0"/>
          <a:effectRef idx="0"/>
          <a:fontRef idx="minor"/>
        </p:style>
        <p:txBody>
          <a:bodyPr lIns="90000" rIns="90000" tIns="45000" bIns="45000"/>
          <a:p>
            <a:pPr algn="ctr">
              <a:lnSpc>
                <a:spcPct val="100000"/>
              </a:lnSpc>
            </a:pPr>
            <a:r>
              <a:rPr b="0" i="1" lang="en-GB" sz="1200" spc="-1" strike="noStrike">
                <a:solidFill>
                  <a:srgbClr val="537992"/>
                </a:solidFill>
                <a:latin typeface="Arial"/>
                <a:ea typeface="DejaVu Sans"/>
              </a:rPr>
              <a:t>Supported by the Luxembourg National Research Fund (FNR) ATTRACT programme (A16/SR/11254288)</a:t>
            </a:r>
            <a:endParaRPr b="0" lang="en-GB" sz="12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89" name="Picture 5" descr=""/>
          <p:cNvPicPr/>
          <p:nvPr/>
        </p:nvPicPr>
        <p:blipFill>
          <a:blip r:embed="rId1"/>
          <a:stretch/>
        </p:blipFill>
        <p:spPr>
          <a:xfrm>
            <a:off x="360" y="6476760"/>
            <a:ext cx="1057680" cy="391680"/>
          </a:xfrm>
          <a:prstGeom prst="rect">
            <a:avLst/>
          </a:prstGeom>
          <a:ln>
            <a:noFill/>
          </a:ln>
        </p:spPr>
      </p:pic>
      <p:sp>
        <p:nvSpPr>
          <p:cNvPr id="190" name="CustomShape 2"/>
          <p:cNvSpPr/>
          <p:nvPr/>
        </p:nvSpPr>
        <p:spPr>
          <a:xfrm>
            <a:off x="10512000" y="340920"/>
            <a:ext cx="1655280" cy="358560"/>
          </a:xfrm>
          <a:prstGeom prst="rect">
            <a:avLst/>
          </a:prstGeom>
          <a:noFill/>
          <a:ln>
            <a:noFill/>
          </a:ln>
        </p:spPr>
        <p:style>
          <a:lnRef idx="0"/>
          <a:fillRef idx="0"/>
          <a:effectRef idx="0"/>
          <a:fontRef idx="minor"/>
        </p:style>
      </p:sp>
      <p:sp>
        <p:nvSpPr>
          <p:cNvPr id="191" name="CustomShape 3"/>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Page__9__</a:t>
            </a:r>
            <a:endParaRPr b="0" lang="en-GB" sz="1200" spc="-1" strike="noStrike">
              <a:latin typeface="Arial"/>
            </a:endParaRPr>
          </a:p>
        </p:txBody>
      </p:sp>
      <p:sp>
        <p:nvSpPr>
          <p:cNvPr id="192" name="CustomShape 4"/>
          <p:cNvSpPr/>
          <p:nvPr/>
        </p:nvSpPr>
        <p:spPr>
          <a:xfrm>
            <a:off x="1728000" y="1836000"/>
            <a:ext cx="250200" cy="344520"/>
          </a:xfrm>
          <a:prstGeom prst="rect">
            <a:avLst/>
          </a:prstGeom>
          <a:noFill/>
          <a:ln>
            <a:noFill/>
          </a:ln>
        </p:spPr>
        <p:style>
          <a:lnRef idx="0"/>
          <a:fillRef idx="0"/>
          <a:effectRef idx="0"/>
          <a:fontRef idx="minor"/>
        </p:style>
      </p:sp>
      <p:sp>
        <p:nvSpPr>
          <p:cNvPr id="193" name="CustomShape 5"/>
          <p:cNvSpPr/>
          <p:nvPr/>
        </p:nvSpPr>
        <p:spPr>
          <a:xfrm flipV="1">
            <a:off x="4176000" y="698760"/>
            <a:ext cx="7991280" cy="163080"/>
          </a:xfrm>
          <a:prstGeom prst="rect">
            <a:avLst/>
          </a:prstGeom>
          <a:noFill/>
          <a:ln>
            <a:noFill/>
          </a:ln>
        </p:spPr>
        <p:style>
          <a:lnRef idx="0"/>
          <a:fillRef idx="0"/>
          <a:effectRef idx="0"/>
          <a:fontRef idx="minor"/>
        </p:style>
      </p:sp>
      <p:sp>
        <p:nvSpPr>
          <p:cNvPr id="194" name="CustomShape 6"/>
          <p:cNvSpPr/>
          <p:nvPr/>
        </p:nvSpPr>
        <p:spPr>
          <a:xfrm>
            <a:off x="2808000" y="340920"/>
            <a:ext cx="9359280" cy="35856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Utilitization of Custom Soil and Growth Chamber to Capture Shoot and Root Fluxes</a:t>
            </a:r>
            <a:endParaRPr b="0" lang="en-GB" sz="1800" spc="-1" strike="noStrike">
              <a:latin typeface="Arial"/>
            </a:endParaRPr>
          </a:p>
        </p:txBody>
      </p:sp>
      <p:sp>
        <p:nvSpPr>
          <p:cNvPr id="195" name="CustomShape 7"/>
          <p:cNvSpPr/>
          <p:nvPr/>
        </p:nvSpPr>
        <p:spPr>
          <a:xfrm>
            <a:off x="1132200" y="5832000"/>
            <a:ext cx="5347080" cy="395280"/>
          </a:xfrm>
          <a:prstGeom prst="rect">
            <a:avLst/>
          </a:prstGeom>
          <a:solidFill>
            <a:srgbClr val="ed1c24"/>
          </a:solidFill>
          <a:ln>
            <a:solidFill>
              <a:srgbClr val="ef413d"/>
            </a:solidFill>
          </a:ln>
        </p:spPr>
        <p:style>
          <a:lnRef idx="0"/>
          <a:fillRef idx="0"/>
          <a:effectRef idx="0"/>
          <a:fontRef idx="minor"/>
        </p:style>
        <p:txBody>
          <a:bodyPr lIns="90000" rIns="90000" tIns="45000" bIns="45000"/>
          <a:p>
            <a:pPr algn="ctr">
              <a:lnSpc>
                <a:spcPct val="100000"/>
              </a:lnSpc>
              <a:spcBef>
                <a:spcPts val="1134"/>
              </a:spcBef>
            </a:pPr>
            <a:r>
              <a:rPr b="1" lang="en-GB" sz="1800" spc="-1" strike="noStrike">
                <a:solidFill>
                  <a:srgbClr val="ffffff"/>
                </a:solidFill>
                <a:latin typeface="Arial"/>
                <a:ea typeface="DejaVu Sans"/>
              </a:rPr>
              <a:t>Total Root cost correlated with Transpiration</a:t>
            </a:r>
            <a:endParaRPr b="0" lang="en-GB" sz="1800" spc="-1" strike="noStrike">
              <a:latin typeface="Arial"/>
            </a:endParaRPr>
          </a:p>
          <a:p>
            <a:pPr algn="just">
              <a:lnSpc>
                <a:spcPct val="100000"/>
              </a:lnSpc>
              <a:spcBef>
                <a:spcPts val="1134"/>
              </a:spcBef>
            </a:pPr>
            <a:endParaRPr b="0" lang="en-GB" sz="1800" spc="-1" strike="noStrike">
              <a:latin typeface="Arial"/>
            </a:endParaRPr>
          </a:p>
        </p:txBody>
      </p:sp>
      <p:pic>
        <p:nvPicPr>
          <p:cNvPr id="196" name="" descr=""/>
          <p:cNvPicPr/>
          <p:nvPr/>
        </p:nvPicPr>
        <p:blipFill>
          <a:blip r:embed="rId2"/>
          <a:stretch/>
        </p:blipFill>
        <p:spPr>
          <a:xfrm>
            <a:off x="1548000" y="718560"/>
            <a:ext cx="2541600" cy="1734480"/>
          </a:xfrm>
          <a:prstGeom prst="rect">
            <a:avLst/>
          </a:prstGeom>
          <a:ln>
            <a:noFill/>
          </a:ln>
        </p:spPr>
      </p:pic>
      <p:sp>
        <p:nvSpPr>
          <p:cNvPr id="197" name="CustomShape 8"/>
          <p:cNvSpPr/>
          <p:nvPr/>
        </p:nvSpPr>
        <p:spPr>
          <a:xfrm>
            <a:off x="6784200" y="1836000"/>
            <a:ext cx="5347080" cy="395280"/>
          </a:xfrm>
          <a:prstGeom prst="rect">
            <a:avLst/>
          </a:prstGeom>
          <a:solidFill>
            <a:srgbClr val="ed1c24"/>
          </a:solidFill>
          <a:ln>
            <a:solidFill>
              <a:srgbClr val="ef413d"/>
            </a:solidFill>
          </a:ln>
        </p:spPr>
        <p:style>
          <a:lnRef idx="0"/>
          <a:fillRef idx="0"/>
          <a:effectRef idx="0"/>
          <a:fontRef idx="minor"/>
        </p:style>
        <p:txBody>
          <a:bodyPr lIns="90000" rIns="90000" tIns="45000" bIns="45000"/>
          <a:p>
            <a:pPr algn="ctr">
              <a:lnSpc>
                <a:spcPct val="100000"/>
              </a:lnSpc>
              <a:spcBef>
                <a:spcPts val="1134"/>
              </a:spcBef>
            </a:pPr>
            <a:r>
              <a:rPr b="1" lang="en-GB" sz="1800" spc="-1" strike="noStrike">
                <a:solidFill>
                  <a:srgbClr val="ffffff"/>
                </a:solidFill>
                <a:latin typeface="Arial"/>
                <a:ea typeface="DejaVu Sans"/>
              </a:rPr>
              <a:t>Root respiration correlated with Root Length</a:t>
            </a:r>
            <a:endParaRPr b="0" lang="en-GB" sz="1800" spc="-1" strike="noStrike">
              <a:latin typeface="Arial"/>
            </a:endParaRPr>
          </a:p>
          <a:p>
            <a:pPr algn="just">
              <a:lnSpc>
                <a:spcPct val="100000"/>
              </a:lnSpc>
              <a:spcBef>
                <a:spcPts val="1134"/>
              </a:spcBef>
            </a:pPr>
            <a:endParaRPr b="0" lang="en-GB" sz="1800" spc="-1" strike="noStrike">
              <a:latin typeface="Arial"/>
            </a:endParaRPr>
          </a:p>
        </p:txBody>
      </p:sp>
      <p:pic>
        <p:nvPicPr>
          <p:cNvPr id="198" name="" descr=""/>
          <p:cNvPicPr/>
          <p:nvPr/>
        </p:nvPicPr>
        <p:blipFill>
          <a:blip r:embed="rId3"/>
          <a:stretch/>
        </p:blipFill>
        <p:spPr>
          <a:xfrm>
            <a:off x="1296000" y="2425680"/>
            <a:ext cx="4607640" cy="3367800"/>
          </a:xfrm>
          <a:prstGeom prst="rect">
            <a:avLst/>
          </a:prstGeom>
          <a:ln>
            <a:noFill/>
          </a:ln>
        </p:spPr>
      </p:pic>
      <p:pic>
        <p:nvPicPr>
          <p:cNvPr id="199" name="" descr=""/>
          <p:cNvPicPr/>
          <p:nvPr/>
        </p:nvPicPr>
        <p:blipFill>
          <a:blip r:embed="rId4"/>
          <a:stretch/>
        </p:blipFill>
        <p:spPr>
          <a:xfrm>
            <a:off x="6912000" y="2376000"/>
            <a:ext cx="4775400" cy="346752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201" name="Picture 5" descr=""/>
          <p:cNvPicPr/>
          <p:nvPr/>
        </p:nvPicPr>
        <p:blipFill>
          <a:blip r:embed="rId1"/>
          <a:stretch/>
        </p:blipFill>
        <p:spPr>
          <a:xfrm>
            <a:off x="360" y="6476760"/>
            <a:ext cx="1057680" cy="391680"/>
          </a:xfrm>
          <a:prstGeom prst="rect">
            <a:avLst/>
          </a:prstGeom>
          <a:ln>
            <a:noFill/>
          </a:ln>
        </p:spPr>
      </p:pic>
      <p:sp>
        <p:nvSpPr>
          <p:cNvPr id="202" name="CustomShape 2"/>
          <p:cNvSpPr/>
          <p:nvPr/>
        </p:nvSpPr>
        <p:spPr>
          <a:xfrm>
            <a:off x="10512000" y="340920"/>
            <a:ext cx="1655280" cy="35856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Conclusions</a:t>
            </a:r>
            <a:endParaRPr b="0" lang="en-GB" sz="1800" spc="-1" strike="noStrike">
              <a:latin typeface="Arial"/>
            </a:endParaRPr>
          </a:p>
        </p:txBody>
      </p:sp>
      <p:sp>
        <p:nvSpPr>
          <p:cNvPr id="203" name="CustomShape 3"/>
          <p:cNvSpPr/>
          <p:nvPr/>
        </p:nvSpPr>
        <p:spPr>
          <a:xfrm>
            <a:off x="2376000" y="2016000"/>
            <a:ext cx="8711640" cy="316764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nSpc>
                <a:spcPct val="100000"/>
              </a:lnSpc>
              <a:spcBef>
                <a:spcPts val="1984"/>
              </a:spcBef>
              <a:buClr>
                <a:srgbClr val="000000"/>
              </a:buClr>
              <a:buFont typeface="Symbol"/>
              <a:buChar char=""/>
            </a:pPr>
            <a:r>
              <a:rPr b="0" lang="en-GB" sz="2400" spc="-1" strike="noStrike">
                <a:solidFill>
                  <a:srgbClr val="000000"/>
                </a:solidFill>
                <a:latin typeface="Arial"/>
                <a:ea typeface="DejaVu Sans"/>
              </a:rPr>
              <a:t>Chemical tests confirmed that the growth chamber coupled with the LI-6800 enables reliable quantification of above-ground assimilation and below-ground respiration over days</a:t>
            </a:r>
            <a:endParaRPr b="0" lang="en-GB" sz="2400" spc="-1" strike="noStrike">
              <a:latin typeface="Arial"/>
            </a:endParaRPr>
          </a:p>
          <a:p>
            <a:pPr marL="216000" indent="-214200">
              <a:lnSpc>
                <a:spcPct val="100000"/>
              </a:lnSpc>
              <a:spcBef>
                <a:spcPts val="1984"/>
              </a:spcBef>
              <a:buClr>
                <a:srgbClr val="000000"/>
              </a:buClr>
              <a:buFont typeface="Symbol"/>
              <a:buChar char=""/>
            </a:pPr>
            <a:r>
              <a:rPr b="0" lang="en-GB" sz="2400" spc="-1" strike="noStrike">
                <a:solidFill>
                  <a:srgbClr val="000000"/>
                </a:solidFill>
                <a:latin typeface="Arial"/>
                <a:ea typeface="DejaVu Sans"/>
              </a:rPr>
              <a:t>Carbon-free soil enables root respiration measurements</a:t>
            </a:r>
            <a:endParaRPr b="0" lang="en-GB" sz="2400" spc="-1" strike="noStrike">
              <a:latin typeface="Arial"/>
            </a:endParaRPr>
          </a:p>
          <a:p>
            <a:pPr marL="216000" indent="-214200" algn="just">
              <a:lnSpc>
                <a:spcPct val="100000"/>
              </a:lnSpc>
              <a:spcBef>
                <a:spcPts val="1984"/>
              </a:spcBef>
              <a:buClr>
                <a:srgbClr val="000000"/>
              </a:buClr>
              <a:buFont typeface="Symbol"/>
              <a:buChar char=""/>
            </a:pPr>
            <a:r>
              <a:rPr b="0" lang="en-GB" sz="2400" spc="-1" strike="noStrike">
                <a:solidFill>
                  <a:srgbClr val="000000"/>
                </a:solidFill>
                <a:latin typeface="Arial"/>
                <a:ea typeface="DejaVu Sans"/>
              </a:rPr>
              <a:t>Preliminary experiments with maize plants suggest that root respiration correlates with root length, not biomass, and dominates root carbon costs</a:t>
            </a:r>
            <a:r>
              <a:rPr b="0" lang="en-GB" sz="2200" spc="-1" strike="noStrike">
                <a:solidFill>
                  <a:srgbClr val="000000"/>
                </a:solidFill>
                <a:latin typeface="Arial"/>
                <a:ea typeface="DejaVu Sans"/>
              </a:rPr>
              <a:t> </a:t>
            </a:r>
            <a:endParaRPr b="0" lang="en-GB" sz="2200" spc="-1" strike="noStrike">
              <a:latin typeface="Arial"/>
            </a:endParaRPr>
          </a:p>
        </p:txBody>
      </p:sp>
      <p:sp>
        <p:nvSpPr>
          <p:cNvPr id="204" name="CustomShape 4"/>
          <p:cNvSpPr/>
          <p:nvPr/>
        </p:nvSpPr>
        <p:spPr>
          <a:xfrm>
            <a:off x="10944000" y="6611760"/>
            <a:ext cx="111420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Page__10__</a:t>
            </a:r>
            <a:endParaRPr b="0" lang="en-GB" sz="1200" spc="-1" strike="noStrike">
              <a:latin typeface="Arial"/>
            </a:endParaRPr>
          </a:p>
        </p:txBody>
      </p:sp>
      <p:sp>
        <p:nvSpPr>
          <p:cNvPr id="205" name="CustomShape 5"/>
          <p:cNvSpPr/>
          <p:nvPr/>
        </p:nvSpPr>
        <p:spPr>
          <a:xfrm>
            <a:off x="1728000" y="1836000"/>
            <a:ext cx="250200" cy="344520"/>
          </a:xfrm>
          <a:prstGeom prst="rect">
            <a:avLst/>
          </a:prstGeom>
          <a:noFill/>
          <a:ln>
            <a:noFill/>
          </a:ln>
        </p:spPr>
        <p:style>
          <a:lnRef idx="0"/>
          <a:fillRef idx="0"/>
          <a:effectRef idx="0"/>
          <a:fontRef idx="minor"/>
        </p:style>
      </p:sp>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Picture 8" descr=""/>
          <p:cNvPicPr/>
          <p:nvPr/>
        </p:nvPicPr>
        <p:blipFill>
          <a:blip r:embed="rId1"/>
          <a:stretch/>
        </p:blipFill>
        <p:spPr>
          <a:xfrm>
            <a:off x="6320880" y="780840"/>
            <a:ext cx="4838400" cy="2818440"/>
          </a:xfrm>
          <a:prstGeom prst="rect">
            <a:avLst/>
          </a:prstGeom>
          <a:ln>
            <a:noFill/>
          </a:ln>
        </p:spPr>
      </p:pic>
      <p:sp>
        <p:nvSpPr>
          <p:cNvPr id="102"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03" name="Picture 5" descr=""/>
          <p:cNvPicPr/>
          <p:nvPr/>
        </p:nvPicPr>
        <p:blipFill>
          <a:blip r:embed="rId2"/>
          <a:stretch/>
        </p:blipFill>
        <p:spPr>
          <a:xfrm>
            <a:off x="360" y="6476760"/>
            <a:ext cx="1057680" cy="391680"/>
          </a:xfrm>
          <a:prstGeom prst="rect">
            <a:avLst/>
          </a:prstGeom>
          <a:ln>
            <a:noFill/>
          </a:ln>
        </p:spPr>
      </p:pic>
      <p:sp>
        <p:nvSpPr>
          <p:cNvPr id="104" name="CustomShape 2"/>
          <p:cNvSpPr/>
          <p:nvPr/>
        </p:nvSpPr>
        <p:spPr>
          <a:xfrm>
            <a:off x="5400000" y="301680"/>
            <a:ext cx="6767280" cy="34452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How Much Carbon Does a Plant Invest to Take up Water ?</a:t>
            </a:r>
            <a:endParaRPr b="0" lang="en-GB" sz="1800" spc="-1" strike="noStrike">
              <a:latin typeface="Arial"/>
            </a:endParaRPr>
          </a:p>
        </p:txBody>
      </p:sp>
      <p:sp>
        <p:nvSpPr>
          <p:cNvPr id="105" name="CustomShape 3"/>
          <p:cNvSpPr/>
          <p:nvPr/>
        </p:nvSpPr>
        <p:spPr>
          <a:xfrm>
            <a:off x="5187960" y="3744000"/>
            <a:ext cx="6799320" cy="136728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Many field studies have shown a correlation between root length and evapotranspiration </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Preliminary experiments emphasize the need to measure root respiration, not just biomass for capturing root costs</a:t>
            </a:r>
            <a:endParaRPr b="0" lang="en-GB" sz="1800" spc="-1" strike="noStrike">
              <a:latin typeface="Arial"/>
            </a:endParaRPr>
          </a:p>
          <a:p>
            <a:pPr algn="just">
              <a:lnSpc>
                <a:spcPct val="100000"/>
              </a:lnSpc>
              <a:spcBef>
                <a:spcPts val="1134"/>
              </a:spcBef>
            </a:pPr>
            <a:endParaRPr b="0" lang="en-GB" sz="1800" spc="-1" strike="noStrike">
              <a:latin typeface="Arial"/>
            </a:endParaRPr>
          </a:p>
        </p:txBody>
      </p:sp>
      <p:sp>
        <p:nvSpPr>
          <p:cNvPr id="106" name="CustomShape 4"/>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Page__1__</a:t>
            </a:r>
            <a:endParaRPr b="0" lang="en-GB" sz="1200" spc="-1" strike="noStrike">
              <a:latin typeface="Arial"/>
            </a:endParaRPr>
          </a:p>
        </p:txBody>
      </p:sp>
      <p:sp>
        <p:nvSpPr>
          <p:cNvPr id="107" name="CustomShape 5"/>
          <p:cNvSpPr/>
          <p:nvPr/>
        </p:nvSpPr>
        <p:spPr>
          <a:xfrm>
            <a:off x="1512000" y="3433680"/>
            <a:ext cx="250200" cy="344520"/>
          </a:xfrm>
          <a:prstGeom prst="rect">
            <a:avLst/>
          </a:prstGeom>
          <a:noFill/>
          <a:ln>
            <a:noFill/>
          </a:ln>
        </p:spPr>
        <p:style>
          <a:lnRef idx="0"/>
          <a:fillRef idx="0"/>
          <a:effectRef idx="0"/>
          <a:fontRef idx="minor"/>
        </p:style>
      </p:sp>
      <p:sp>
        <p:nvSpPr>
          <p:cNvPr id="108" name="Line 6"/>
          <p:cNvSpPr/>
          <p:nvPr/>
        </p:nvSpPr>
        <p:spPr>
          <a:xfrm>
            <a:off x="8584200" y="5220000"/>
            <a:ext cx="7560" cy="504000"/>
          </a:xfrm>
          <a:prstGeom prst="line">
            <a:avLst/>
          </a:prstGeom>
          <a:ln w="76320">
            <a:solidFill>
              <a:srgbClr val="ed1c24"/>
            </a:solidFill>
            <a:round/>
            <a:tailEnd len="med" type="triangle" w="med"/>
          </a:ln>
        </p:spPr>
        <p:style>
          <a:lnRef idx="0"/>
          <a:fillRef idx="0"/>
          <a:effectRef idx="0"/>
          <a:fontRef idx="minor"/>
        </p:style>
      </p:sp>
      <p:sp>
        <p:nvSpPr>
          <p:cNvPr id="109" name="CustomShape 7"/>
          <p:cNvSpPr/>
          <p:nvPr/>
        </p:nvSpPr>
        <p:spPr>
          <a:xfrm>
            <a:off x="5904000" y="5724000"/>
            <a:ext cx="5347080" cy="395280"/>
          </a:xfrm>
          <a:prstGeom prst="rect">
            <a:avLst/>
          </a:prstGeom>
          <a:solidFill>
            <a:srgbClr val="ed1c24"/>
          </a:solidFill>
          <a:ln>
            <a:solidFill>
              <a:srgbClr val="ef413d"/>
            </a:solidFill>
          </a:ln>
        </p:spPr>
        <p:style>
          <a:lnRef idx="0"/>
          <a:fillRef idx="0"/>
          <a:effectRef idx="0"/>
          <a:fontRef idx="minor"/>
        </p:style>
        <p:txBody>
          <a:bodyPr lIns="90000" rIns="90000" tIns="45000" bIns="45000"/>
          <a:p>
            <a:pPr algn="ctr">
              <a:lnSpc>
                <a:spcPct val="100000"/>
              </a:lnSpc>
              <a:spcBef>
                <a:spcPts val="1134"/>
              </a:spcBef>
            </a:pPr>
            <a:r>
              <a:rPr b="1" lang="en-GB" sz="1800" spc="-1" strike="noStrike">
                <a:solidFill>
                  <a:srgbClr val="ffffff"/>
                </a:solidFill>
                <a:latin typeface="Arial"/>
                <a:ea typeface="DejaVu Sans"/>
              </a:rPr>
              <a:t>Need to measure root respiration/ exudates</a:t>
            </a:r>
            <a:endParaRPr b="0" lang="en-GB" sz="1800" spc="-1" strike="noStrike">
              <a:latin typeface="Arial"/>
            </a:endParaRPr>
          </a:p>
          <a:p>
            <a:pPr algn="just">
              <a:lnSpc>
                <a:spcPct val="100000"/>
              </a:lnSpc>
              <a:spcBef>
                <a:spcPts val="1134"/>
              </a:spcBef>
            </a:pPr>
            <a:endParaRPr b="0" lang="en-GB" sz="1800" spc="-1" strike="noStrike">
              <a:latin typeface="Arial"/>
            </a:endParaRPr>
          </a:p>
        </p:txBody>
      </p:sp>
      <p:pic>
        <p:nvPicPr>
          <p:cNvPr id="110" name="" descr=""/>
          <p:cNvPicPr/>
          <p:nvPr/>
        </p:nvPicPr>
        <p:blipFill>
          <a:blip r:embed="rId3"/>
          <a:stretch/>
        </p:blipFill>
        <p:spPr>
          <a:xfrm>
            <a:off x="1065960" y="718560"/>
            <a:ext cx="3995640" cy="2727000"/>
          </a:xfrm>
          <a:prstGeom prst="rect">
            <a:avLst/>
          </a:prstGeom>
          <a:ln>
            <a:noFill/>
          </a:ln>
        </p:spPr>
      </p:pic>
      <p:pic>
        <p:nvPicPr>
          <p:cNvPr id="111" name="" descr=""/>
          <p:cNvPicPr/>
          <p:nvPr/>
        </p:nvPicPr>
        <p:blipFill>
          <a:blip r:embed="rId4"/>
          <a:stretch/>
        </p:blipFill>
        <p:spPr>
          <a:xfrm>
            <a:off x="1065960" y="3404880"/>
            <a:ext cx="4173840" cy="2822760"/>
          </a:xfrm>
          <a:prstGeom prst="rect">
            <a:avLst/>
          </a:prstGeom>
          <a:ln>
            <a:noFill/>
          </a:ln>
        </p:spPr>
      </p:pic>
      <p:sp>
        <p:nvSpPr>
          <p:cNvPr id="112" name="CustomShape 8"/>
          <p:cNvSpPr/>
          <p:nvPr/>
        </p:nvSpPr>
        <p:spPr>
          <a:xfrm>
            <a:off x="10296000" y="3527640"/>
            <a:ext cx="935640" cy="144720"/>
          </a:xfrm>
          <a:prstGeom prst="rect">
            <a:avLst/>
          </a:prstGeom>
          <a:noFill/>
          <a:ln>
            <a:noFill/>
          </a:ln>
        </p:spPr>
        <p:style>
          <a:lnRef idx="0"/>
          <a:fillRef idx="0"/>
          <a:effectRef idx="0"/>
          <a:fontRef idx="minor"/>
        </p:style>
        <p:txBody>
          <a:bodyPr lIns="90000" rIns="90000" tIns="45000" bIns="45000"/>
          <a:p>
            <a:pPr>
              <a:lnSpc>
                <a:spcPct val="100000"/>
              </a:lnSpc>
            </a:pPr>
            <a:r>
              <a:rPr b="0" lang="en-GB" sz="700" spc="-1" strike="noStrike">
                <a:solidFill>
                  <a:srgbClr val="537992"/>
                </a:solidFill>
                <a:latin typeface="Arial"/>
                <a:ea typeface="Noto Sans CJK SC"/>
              </a:rPr>
              <a:t>Jones et al., 2009</a:t>
            </a:r>
            <a:endParaRPr b="0" lang="en-GB" sz="7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14" name="Picture 5" descr=""/>
          <p:cNvPicPr/>
          <p:nvPr/>
        </p:nvPicPr>
        <p:blipFill>
          <a:blip r:embed="rId1"/>
          <a:stretch/>
        </p:blipFill>
        <p:spPr>
          <a:xfrm>
            <a:off x="360" y="6476760"/>
            <a:ext cx="1057680" cy="391680"/>
          </a:xfrm>
          <a:prstGeom prst="rect">
            <a:avLst/>
          </a:prstGeom>
          <a:ln>
            <a:noFill/>
          </a:ln>
        </p:spPr>
      </p:pic>
      <p:sp>
        <p:nvSpPr>
          <p:cNvPr id="115" name="CustomShape 2"/>
          <p:cNvSpPr/>
          <p:nvPr/>
        </p:nvSpPr>
        <p:spPr>
          <a:xfrm>
            <a:off x="7920000" y="301680"/>
            <a:ext cx="4234320" cy="344520"/>
          </a:xfrm>
          <a:prstGeom prst="rect">
            <a:avLst/>
          </a:prstGeom>
          <a:noFill/>
          <a:ln>
            <a:noFill/>
          </a:ln>
        </p:spPr>
        <p:style>
          <a:lnRef idx="0"/>
          <a:fillRef idx="0"/>
          <a:effectRef idx="0"/>
          <a:fontRef idx="minor"/>
        </p:style>
      </p:sp>
      <p:sp>
        <p:nvSpPr>
          <p:cNvPr id="116" name="CustomShape 3"/>
          <p:cNvSpPr/>
          <p:nvPr/>
        </p:nvSpPr>
        <p:spPr>
          <a:xfrm>
            <a:off x="1332000" y="1404000"/>
            <a:ext cx="6623280" cy="111528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Quantify carbon investment dynamics in the root system </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Compare dynamic root investments to shoot assimilation</a:t>
            </a:r>
            <a:endParaRPr b="0" lang="en-GB" sz="1800" spc="-1" strike="noStrike">
              <a:latin typeface="Arial"/>
            </a:endParaRPr>
          </a:p>
        </p:txBody>
      </p:sp>
      <p:sp>
        <p:nvSpPr>
          <p:cNvPr id="117" name="CustomShape 4"/>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Page__2__</a:t>
            </a:r>
            <a:endParaRPr b="0" lang="en-GB" sz="1200" spc="-1" strike="noStrike">
              <a:latin typeface="Arial"/>
            </a:endParaRPr>
          </a:p>
        </p:txBody>
      </p:sp>
      <p:sp>
        <p:nvSpPr>
          <p:cNvPr id="118" name="CustomShape 5"/>
          <p:cNvSpPr/>
          <p:nvPr/>
        </p:nvSpPr>
        <p:spPr>
          <a:xfrm>
            <a:off x="1332000" y="3600000"/>
            <a:ext cx="6623280" cy="115128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Separate above-ground and below-ground compartments</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Measure gas exchange of each compartment</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Isolate root respiration</a:t>
            </a:r>
            <a:endParaRPr b="0" lang="en-GB" sz="1800" spc="-1" strike="noStrike">
              <a:latin typeface="Arial"/>
            </a:endParaRPr>
          </a:p>
        </p:txBody>
      </p:sp>
      <p:sp>
        <p:nvSpPr>
          <p:cNvPr id="119" name="CustomShape 6"/>
          <p:cNvSpPr/>
          <p:nvPr/>
        </p:nvSpPr>
        <p:spPr>
          <a:xfrm>
            <a:off x="3294000" y="3168000"/>
            <a:ext cx="3257280" cy="34560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Experimental Requirements</a:t>
            </a:r>
            <a:endParaRPr b="0" lang="en-GB" sz="1800" spc="-1" strike="noStrike">
              <a:latin typeface="Arial"/>
            </a:endParaRPr>
          </a:p>
        </p:txBody>
      </p:sp>
      <p:sp>
        <p:nvSpPr>
          <p:cNvPr id="120" name="CustomShape 7"/>
          <p:cNvSpPr/>
          <p:nvPr/>
        </p:nvSpPr>
        <p:spPr>
          <a:xfrm>
            <a:off x="3960000" y="936360"/>
            <a:ext cx="1367280" cy="34596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Objectives</a:t>
            </a:r>
            <a:endParaRPr b="0" lang="en-GB" sz="1800" spc="-1" strike="noStrike">
              <a:latin typeface="Arial"/>
            </a:endParaRPr>
          </a:p>
        </p:txBody>
      </p:sp>
      <p:pic>
        <p:nvPicPr>
          <p:cNvPr id="121" name="" descr=""/>
          <p:cNvPicPr/>
          <p:nvPr/>
        </p:nvPicPr>
        <p:blipFill>
          <a:blip r:embed="rId2"/>
          <a:stretch/>
        </p:blipFill>
        <p:spPr>
          <a:xfrm>
            <a:off x="8750520" y="1073520"/>
            <a:ext cx="2624760" cy="407376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23" name="Picture 5" descr=""/>
          <p:cNvPicPr/>
          <p:nvPr/>
        </p:nvPicPr>
        <p:blipFill>
          <a:blip r:embed="rId1"/>
          <a:stretch/>
        </p:blipFill>
        <p:spPr>
          <a:xfrm>
            <a:off x="360" y="6476760"/>
            <a:ext cx="1057680" cy="391680"/>
          </a:xfrm>
          <a:prstGeom prst="rect">
            <a:avLst/>
          </a:prstGeom>
          <a:ln>
            <a:noFill/>
          </a:ln>
        </p:spPr>
      </p:pic>
      <p:sp>
        <p:nvSpPr>
          <p:cNvPr id="124" name="CustomShape 2"/>
          <p:cNvSpPr/>
          <p:nvPr/>
        </p:nvSpPr>
        <p:spPr>
          <a:xfrm>
            <a:off x="7920000" y="301680"/>
            <a:ext cx="4234320" cy="344520"/>
          </a:xfrm>
          <a:prstGeom prst="rect">
            <a:avLst/>
          </a:prstGeom>
          <a:noFill/>
          <a:ln>
            <a:noFill/>
          </a:ln>
        </p:spPr>
        <p:style>
          <a:lnRef idx="0"/>
          <a:fillRef idx="0"/>
          <a:effectRef idx="0"/>
          <a:fontRef idx="minor"/>
        </p:style>
      </p:sp>
      <p:sp>
        <p:nvSpPr>
          <p:cNvPr id="125" name="CustomShape 3"/>
          <p:cNvSpPr/>
          <p:nvPr/>
        </p:nvSpPr>
        <p:spPr>
          <a:xfrm>
            <a:off x="1332000" y="1404000"/>
            <a:ext cx="6623280" cy="111528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Use growth chamber to quantify carbon investment dynamics in the root system </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Compare dynamic root investments to shoot assimilation</a:t>
            </a:r>
            <a:endParaRPr b="0" lang="en-GB" sz="1800" spc="-1" strike="noStrike">
              <a:latin typeface="Arial"/>
            </a:endParaRPr>
          </a:p>
        </p:txBody>
      </p:sp>
      <p:sp>
        <p:nvSpPr>
          <p:cNvPr id="126" name="CustomShape 4"/>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Page__3__</a:t>
            </a:r>
            <a:endParaRPr b="0" lang="en-GB" sz="1200" spc="-1" strike="noStrike">
              <a:latin typeface="Arial"/>
            </a:endParaRPr>
          </a:p>
        </p:txBody>
      </p:sp>
      <p:sp>
        <p:nvSpPr>
          <p:cNvPr id="127" name="CustomShape 5"/>
          <p:cNvSpPr/>
          <p:nvPr/>
        </p:nvSpPr>
        <p:spPr>
          <a:xfrm>
            <a:off x="3294000" y="3168000"/>
            <a:ext cx="3257280" cy="34560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Experimental Solutions</a:t>
            </a:r>
            <a:endParaRPr b="0" lang="en-GB" sz="1800" spc="-1" strike="noStrike">
              <a:latin typeface="Arial"/>
            </a:endParaRPr>
          </a:p>
        </p:txBody>
      </p:sp>
      <p:sp>
        <p:nvSpPr>
          <p:cNvPr id="128" name="CustomShape 6"/>
          <p:cNvSpPr/>
          <p:nvPr/>
        </p:nvSpPr>
        <p:spPr>
          <a:xfrm>
            <a:off x="3960000" y="936360"/>
            <a:ext cx="1367280" cy="34596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Objectives</a:t>
            </a:r>
            <a:endParaRPr b="0" lang="en-GB" sz="1800" spc="-1" strike="noStrike">
              <a:latin typeface="Arial"/>
            </a:endParaRPr>
          </a:p>
        </p:txBody>
      </p:sp>
      <p:sp>
        <p:nvSpPr>
          <p:cNvPr id="129" name="CustomShape 7"/>
          <p:cNvSpPr/>
          <p:nvPr/>
        </p:nvSpPr>
        <p:spPr>
          <a:xfrm>
            <a:off x="1296000" y="3823560"/>
            <a:ext cx="6734520" cy="128772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gn="just">
              <a:lnSpc>
                <a:spcPct val="100000"/>
              </a:lnSpc>
              <a:spcBef>
                <a:spcPts val="1134"/>
              </a:spcBef>
              <a:buClr>
                <a:srgbClr val="000000"/>
              </a:buClr>
              <a:buFont typeface="Symbol"/>
              <a:buChar char=""/>
            </a:pPr>
            <a:r>
              <a:rPr b="1" lang="en-GB" sz="1800" spc="-1" strike="noStrike">
                <a:solidFill>
                  <a:srgbClr val="000000"/>
                </a:solidFill>
                <a:latin typeface="Arial"/>
                <a:ea typeface="DejaVu Sans"/>
              </a:rPr>
              <a:t>Wax separation</a:t>
            </a:r>
            <a:r>
              <a:rPr b="0" lang="en-GB" sz="1800" spc="-1" strike="noStrike">
                <a:solidFill>
                  <a:srgbClr val="000000"/>
                </a:solidFill>
                <a:latin typeface="Arial"/>
                <a:ea typeface="DejaVu Sans"/>
              </a:rPr>
              <a:t> of above and below ground compartments</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1" lang="en-GB" sz="1800" spc="-1" strike="noStrike">
                <a:solidFill>
                  <a:srgbClr val="000000"/>
                </a:solidFill>
                <a:latin typeface="Arial"/>
                <a:ea typeface="DejaVu Sans"/>
              </a:rPr>
              <a:t>Fluxes measurement</a:t>
            </a:r>
            <a:r>
              <a:rPr b="0" lang="en-GB" sz="1800" spc="-1" strike="noStrike">
                <a:solidFill>
                  <a:srgbClr val="000000"/>
                </a:solidFill>
                <a:latin typeface="Arial"/>
                <a:ea typeface="DejaVu Sans"/>
              </a:rPr>
              <a:t> with IRGA (LI-6800)</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1" lang="en-GB" sz="1800" spc="-1" strike="noStrike">
                <a:solidFill>
                  <a:srgbClr val="000000"/>
                </a:solidFill>
                <a:latin typeface="Arial"/>
                <a:ea typeface="DejaVu Sans"/>
              </a:rPr>
              <a:t>Custom carbon-free soil: </a:t>
            </a:r>
            <a:r>
              <a:rPr b="0" lang="en-GB" sz="1800" spc="-1" strike="noStrike">
                <a:solidFill>
                  <a:srgbClr val="000000"/>
                </a:solidFill>
                <a:latin typeface="Arial"/>
                <a:ea typeface="DejaVu Sans"/>
              </a:rPr>
              <a:t>Quartz Bentonite mix</a:t>
            </a:r>
            <a:endParaRPr b="0" lang="en-GB" sz="1800" spc="-1" strike="noStrike">
              <a:latin typeface="Arial"/>
            </a:endParaRPr>
          </a:p>
        </p:txBody>
      </p:sp>
      <p:sp>
        <p:nvSpPr>
          <p:cNvPr id="130" name="CustomShape 8"/>
          <p:cNvSpPr/>
          <p:nvPr/>
        </p:nvSpPr>
        <p:spPr>
          <a:xfrm>
            <a:off x="2016000" y="5508000"/>
            <a:ext cx="5255280" cy="395280"/>
          </a:xfrm>
          <a:prstGeom prst="rect">
            <a:avLst/>
          </a:prstGeom>
          <a:solidFill>
            <a:srgbClr val="ed1c24"/>
          </a:solidFill>
          <a:ln>
            <a:solidFill>
              <a:srgbClr val="ef413d"/>
            </a:solidFill>
          </a:ln>
        </p:spPr>
        <p:style>
          <a:lnRef idx="0"/>
          <a:fillRef idx="0"/>
          <a:effectRef idx="0"/>
          <a:fontRef idx="minor"/>
        </p:style>
        <p:txBody>
          <a:bodyPr lIns="90000" rIns="90000" tIns="45000" bIns="45000"/>
          <a:p>
            <a:pPr algn="ctr">
              <a:lnSpc>
                <a:spcPct val="100000"/>
              </a:lnSpc>
              <a:spcBef>
                <a:spcPts val="1134"/>
              </a:spcBef>
            </a:pPr>
            <a:r>
              <a:rPr b="1" lang="en-GB" sz="1800" spc="-1" strike="noStrike">
                <a:solidFill>
                  <a:srgbClr val="ffffff"/>
                </a:solidFill>
                <a:latin typeface="Arial"/>
                <a:ea typeface="DejaVu Sans"/>
              </a:rPr>
              <a:t>What about replicates and control?</a:t>
            </a:r>
            <a:endParaRPr b="0" lang="en-GB" sz="1800" spc="-1" strike="noStrike">
              <a:latin typeface="Arial"/>
            </a:endParaRPr>
          </a:p>
          <a:p>
            <a:pPr algn="just">
              <a:lnSpc>
                <a:spcPct val="100000"/>
              </a:lnSpc>
              <a:spcBef>
                <a:spcPts val="1134"/>
              </a:spcBef>
            </a:pPr>
            <a:endParaRPr b="0" lang="en-GB" sz="1800" spc="-1" strike="noStrike">
              <a:latin typeface="Arial"/>
            </a:endParaRPr>
          </a:p>
        </p:txBody>
      </p:sp>
      <p:sp>
        <p:nvSpPr>
          <p:cNvPr id="131" name="CustomShape 9"/>
          <p:cNvSpPr/>
          <p:nvPr/>
        </p:nvSpPr>
        <p:spPr>
          <a:xfrm>
            <a:off x="8424000" y="300240"/>
            <a:ext cx="3724920" cy="34596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Custom Growth Chamber Set-up</a:t>
            </a:r>
            <a:endParaRPr b="0" lang="en-GB" sz="1800" spc="-1" strike="noStrike">
              <a:latin typeface="Arial"/>
            </a:endParaRPr>
          </a:p>
        </p:txBody>
      </p:sp>
      <p:pic>
        <p:nvPicPr>
          <p:cNvPr id="132" name="" descr=""/>
          <p:cNvPicPr/>
          <p:nvPr/>
        </p:nvPicPr>
        <p:blipFill>
          <a:blip r:embed="rId2"/>
          <a:stretch/>
        </p:blipFill>
        <p:spPr>
          <a:xfrm>
            <a:off x="8151840" y="945000"/>
            <a:ext cx="3942000" cy="4593240"/>
          </a:xfrm>
          <a:prstGeom prst="rect">
            <a:avLst/>
          </a:prstGeom>
          <a:ln>
            <a:noFill/>
          </a:ln>
        </p:spPr>
      </p:pic>
      <p:sp>
        <p:nvSpPr>
          <p:cNvPr id="133" name="CustomShape 10"/>
          <p:cNvSpPr/>
          <p:nvPr/>
        </p:nvSpPr>
        <p:spPr>
          <a:xfrm rot="21599400">
            <a:off x="9216360" y="3564360"/>
            <a:ext cx="935280" cy="214200"/>
          </a:xfrm>
          <a:prstGeom prst="ellipse">
            <a:avLst/>
          </a:prstGeom>
          <a:noFill/>
          <a:ln w="19080">
            <a:solidFill>
              <a:srgbClr val="ef413d"/>
            </a:solidFill>
            <a:round/>
          </a:ln>
        </p:spPr>
        <p:style>
          <a:lnRef idx="0"/>
          <a:fillRef idx="0"/>
          <a:effectRef idx="0"/>
          <a:fontRef idx="minor"/>
        </p:style>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35" name="Picture 5" descr=""/>
          <p:cNvPicPr/>
          <p:nvPr/>
        </p:nvPicPr>
        <p:blipFill>
          <a:blip r:embed="rId1"/>
          <a:stretch/>
        </p:blipFill>
        <p:spPr>
          <a:xfrm>
            <a:off x="360" y="6476760"/>
            <a:ext cx="1057680" cy="391680"/>
          </a:xfrm>
          <a:prstGeom prst="rect">
            <a:avLst/>
          </a:prstGeom>
          <a:ln>
            <a:noFill/>
          </a:ln>
        </p:spPr>
      </p:pic>
      <p:sp>
        <p:nvSpPr>
          <p:cNvPr id="136" name="CustomShape 2"/>
          <p:cNvSpPr/>
          <p:nvPr/>
        </p:nvSpPr>
        <p:spPr>
          <a:xfrm>
            <a:off x="8280000" y="301680"/>
            <a:ext cx="3922200" cy="34452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Custom Growth Chamber Set-up</a:t>
            </a:r>
            <a:endParaRPr b="0" lang="en-GB" sz="1800" spc="-1" strike="noStrike">
              <a:latin typeface="Arial"/>
            </a:endParaRPr>
          </a:p>
        </p:txBody>
      </p:sp>
      <p:sp>
        <p:nvSpPr>
          <p:cNvPr id="137" name="CustomShape 3"/>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Page__4__</a:t>
            </a:r>
            <a:endParaRPr b="0" lang="en-GB" sz="1200" spc="-1" strike="noStrike">
              <a:latin typeface="Arial"/>
            </a:endParaRPr>
          </a:p>
        </p:txBody>
      </p:sp>
      <p:sp>
        <p:nvSpPr>
          <p:cNvPr id="138" name="CustomShape 4"/>
          <p:cNvSpPr/>
          <p:nvPr/>
        </p:nvSpPr>
        <p:spPr>
          <a:xfrm>
            <a:off x="3168000" y="1044000"/>
            <a:ext cx="250200" cy="344520"/>
          </a:xfrm>
          <a:prstGeom prst="rect">
            <a:avLst/>
          </a:prstGeom>
          <a:noFill/>
          <a:ln>
            <a:noFill/>
          </a:ln>
        </p:spPr>
        <p:style>
          <a:lnRef idx="0"/>
          <a:fillRef idx="0"/>
          <a:effectRef idx="0"/>
          <a:fontRef idx="minor"/>
        </p:style>
      </p:sp>
      <p:sp>
        <p:nvSpPr>
          <p:cNvPr id="139" name="CustomShape 5"/>
          <p:cNvSpPr/>
          <p:nvPr/>
        </p:nvSpPr>
        <p:spPr>
          <a:xfrm>
            <a:off x="1476000" y="4225320"/>
            <a:ext cx="250200" cy="344520"/>
          </a:xfrm>
          <a:prstGeom prst="rect">
            <a:avLst/>
          </a:prstGeom>
          <a:noFill/>
          <a:ln>
            <a:noFill/>
          </a:ln>
        </p:spPr>
        <p:style>
          <a:lnRef idx="0"/>
          <a:fillRef idx="0"/>
          <a:effectRef idx="0"/>
          <a:fontRef idx="minor"/>
        </p:style>
      </p:sp>
      <p:sp>
        <p:nvSpPr>
          <p:cNvPr id="140" name="CustomShape 6"/>
          <p:cNvSpPr/>
          <p:nvPr/>
        </p:nvSpPr>
        <p:spPr>
          <a:xfrm>
            <a:off x="3492000" y="1882800"/>
            <a:ext cx="1114200" cy="600480"/>
          </a:xfrm>
          <a:prstGeom prst="rect">
            <a:avLst/>
          </a:prstGeom>
          <a:noFill/>
          <a:ln>
            <a:noFill/>
          </a:ln>
        </p:spPr>
        <p:style>
          <a:lnRef idx="0"/>
          <a:fillRef idx="0"/>
          <a:effectRef idx="0"/>
          <a:fontRef idx="minor"/>
        </p:style>
      </p:sp>
      <p:sp>
        <p:nvSpPr>
          <p:cNvPr id="141" name="CustomShape 7"/>
          <p:cNvSpPr/>
          <p:nvPr/>
        </p:nvSpPr>
        <p:spPr>
          <a:xfrm>
            <a:off x="2484000" y="5341680"/>
            <a:ext cx="1798200" cy="344520"/>
          </a:xfrm>
          <a:prstGeom prst="rect">
            <a:avLst/>
          </a:prstGeom>
          <a:noFill/>
          <a:ln>
            <a:noFill/>
          </a:ln>
        </p:spPr>
        <p:style>
          <a:lnRef idx="0"/>
          <a:fillRef idx="0"/>
          <a:effectRef idx="0"/>
          <a:fontRef idx="minor"/>
        </p:style>
      </p:sp>
      <p:pic>
        <p:nvPicPr>
          <p:cNvPr id="142" name="" descr=""/>
          <p:cNvPicPr/>
          <p:nvPr/>
        </p:nvPicPr>
        <p:blipFill>
          <a:blip r:embed="rId2"/>
          <a:srcRect l="9538" t="0" r="0" b="0"/>
          <a:stretch/>
        </p:blipFill>
        <p:spPr>
          <a:xfrm>
            <a:off x="1188000" y="1080000"/>
            <a:ext cx="6659640" cy="4140360"/>
          </a:xfrm>
          <a:prstGeom prst="rect">
            <a:avLst/>
          </a:prstGeom>
          <a:ln>
            <a:noFill/>
          </a:ln>
        </p:spPr>
      </p:pic>
      <p:sp>
        <p:nvSpPr>
          <p:cNvPr id="143" name="CustomShape 8"/>
          <p:cNvSpPr/>
          <p:nvPr/>
        </p:nvSpPr>
        <p:spPr>
          <a:xfrm>
            <a:off x="8303760" y="2532240"/>
            <a:ext cx="1883520" cy="345960"/>
          </a:xfrm>
          <a:prstGeom prst="rect">
            <a:avLst/>
          </a:prstGeom>
          <a:noFill/>
          <a:ln>
            <a:noFill/>
          </a:ln>
        </p:spPr>
        <p:style>
          <a:lnRef idx="0"/>
          <a:fillRef idx="0"/>
          <a:effectRef idx="0"/>
          <a:fontRef idx="minor"/>
        </p:style>
        <p:txBody>
          <a:bodyPr lIns="90000" rIns="90000" tIns="45000" bIns="45000"/>
          <a:p>
            <a:pPr>
              <a:lnSpc>
                <a:spcPct val="100000"/>
              </a:lnSpc>
            </a:pPr>
            <a:r>
              <a:rPr b="1" lang="en-GB" sz="1600" spc="-1" strike="noStrike">
                <a:solidFill>
                  <a:srgbClr val="ed1c24"/>
                </a:solidFill>
                <a:latin typeface="Arial"/>
                <a:ea typeface="DejaVu Sans"/>
              </a:rPr>
              <a:t>Lighting Cylinder</a:t>
            </a:r>
            <a:endParaRPr b="0" lang="en-GB" sz="1600" spc="-1" strike="noStrike">
              <a:latin typeface="Arial"/>
            </a:endParaRPr>
          </a:p>
        </p:txBody>
      </p:sp>
      <p:sp>
        <p:nvSpPr>
          <p:cNvPr id="144" name="Line 9"/>
          <p:cNvSpPr/>
          <p:nvPr/>
        </p:nvSpPr>
        <p:spPr>
          <a:xfrm flipH="1">
            <a:off x="7416000" y="2700000"/>
            <a:ext cx="720000" cy="360"/>
          </a:xfrm>
          <a:prstGeom prst="line">
            <a:avLst/>
          </a:prstGeom>
          <a:ln w="19080">
            <a:solidFill>
              <a:srgbClr val="ed1c24"/>
            </a:solidFill>
            <a:round/>
            <a:tailEnd len="med" type="triangle" w="med"/>
          </a:ln>
        </p:spPr>
        <p:style>
          <a:lnRef idx="0"/>
          <a:fillRef idx="0"/>
          <a:effectRef idx="0"/>
          <a:fontRef idx="minor"/>
        </p:style>
      </p:sp>
      <p:sp>
        <p:nvSpPr>
          <p:cNvPr id="145" name="CustomShape 10"/>
          <p:cNvSpPr/>
          <p:nvPr/>
        </p:nvSpPr>
        <p:spPr>
          <a:xfrm>
            <a:off x="8303760" y="3145320"/>
            <a:ext cx="2243520" cy="561960"/>
          </a:xfrm>
          <a:prstGeom prst="rect">
            <a:avLst/>
          </a:prstGeom>
          <a:noFill/>
          <a:ln>
            <a:noFill/>
          </a:ln>
        </p:spPr>
        <p:style>
          <a:lnRef idx="0"/>
          <a:fillRef idx="0"/>
          <a:effectRef idx="0"/>
          <a:fontRef idx="minor"/>
        </p:style>
        <p:txBody>
          <a:bodyPr lIns="90000" rIns="90000" tIns="45000" bIns="45000"/>
          <a:p>
            <a:pPr>
              <a:lnSpc>
                <a:spcPct val="100000"/>
              </a:lnSpc>
            </a:pPr>
            <a:r>
              <a:rPr b="1" lang="en-GB" sz="1600" spc="-1" strike="noStrike">
                <a:solidFill>
                  <a:srgbClr val="ed1c24"/>
                </a:solidFill>
                <a:latin typeface="Arial"/>
                <a:ea typeface="DejaVu Sans"/>
              </a:rPr>
              <a:t>LI-6800 Gas Exchange System</a:t>
            </a:r>
            <a:endParaRPr b="0" lang="en-GB" sz="1600" spc="-1" strike="noStrike">
              <a:latin typeface="Arial"/>
            </a:endParaRPr>
          </a:p>
        </p:txBody>
      </p:sp>
      <p:sp>
        <p:nvSpPr>
          <p:cNvPr id="146" name="Line 11"/>
          <p:cNvSpPr/>
          <p:nvPr/>
        </p:nvSpPr>
        <p:spPr>
          <a:xfrm flipH="1">
            <a:off x="4284000" y="3435480"/>
            <a:ext cx="4032000" cy="33840"/>
          </a:xfrm>
          <a:prstGeom prst="line">
            <a:avLst/>
          </a:prstGeom>
          <a:ln w="19080">
            <a:solidFill>
              <a:srgbClr val="ed1c24"/>
            </a:solidFill>
            <a:round/>
            <a:tailEnd len="med" type="triangle" w="med"/>
          </a:ln>
        </p:spPr>
        <p:style>
          <a:lnRef idx="0"/>
          <a:fillRef idx="0"/>
          <a:effectRef idx="0"/>
          <a:fontRef idx="minor"/>
        </p:style>
      </p:sp>
      <p:sp>
        <p:nvSpPr>
          <p:cNvPr id="147" name="CustomShape 12"/>
          <p:cNvSpPr/>
          <p:nvPr/>
        </p:nvSpPr>
        <p:spPr>
          <a:xfrm>
            <a:off x="7992000" y="3816000"/>
            <a:ext cx="4031280" cy="136800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3840">
              <a:lnSpc>
                <a:spcPct val="100000"/>
              </a:lnSpc>
              <a:spcBef>
                <a:spcPts val="1134"/>
              </a:spcBef>
              <a:buClr>
                <a:srgbClr val="000000"/>
              </a:buClr>
              <a:buFont typeface="Symbol"/>
              <a:buChar char=""/>
            </a:pPr>
            <a:r>
              <a:rPr b="0" lang="en-GB" sz="1800" spc="-1" strike="noStrike">
                <a:solidFill>
                  <a:srgbClr val="000000"/>
                </a:solidFill>
                <a:latin typeface="Arial"/>
                <a:ea typeface="DejaVu Sans"/>
              </a:rPr>
              <a:t>15 plants in parallel connected to two LI-6800 using multiplexed valve systems</a:t>
            </a:r>
            <a:endParaRPr b="0" lang="en-GB" sz="1800" spc="-1" strike="noStrike">
              <a:latin typeface="Arial"/>
            </a:endParaRPr>
          </a:p>
          <a:p>
            <a:pPr marL="216000" indent="-213840">
              <a:lnSpc>
                <a:spcPct val="100000"/>
              </a:lnSpc>
              <a:spcBef>
                <a:spcPts val="1134"/>
              </a:spcBef>
              <a:buClr>
                <a:srgbClr val="000000"/>
              </a:buClr>
              <a:buFont typeface="Symbol"/>
              <a:buChar char=""/>
            </a:pPr>
            <a:r>
              <a:rPr b="0" lang="en-GB" sz="1800" spc="-1" strike="noStrike">
                <a:solidFill>
                  <a:srgbClr val="000000"/>
                </a:solidFill>
                <a:latin typeface="Arial"/>
                <a:ea typeface="DejaVu Sans"/>
              </a:rPr>
              <a:t>Individual lighting</a:t>
            </a:r>
            <a:endParaRPr b="0" lang="en-GB" sz="18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49" name="Picture 5" descr=""/>
          <p:cNvPicPr/>
          <p:nvPr/>
        </p:nvPicPr>
        <p:blipFill>
          <a:blip r:embed="rId1"/>
          <a:stretch/>
        </p:blipFill>
        <p:spPr>
          <a:xfrm>
            <a:off x="360" y="6476760"/>
            <a:ext cx="1057680" cy="391680"/>
          </a:xfrm>
          <a:prstGeom prst="rect">
            <a:avLst/>
          </a:prstGeom>
          <a:ln>
            <a:noFill/>
          </a:ln>
        </p:spPr>
      </p:pic>
      <p:sp>
        <p:nvSpPr>
          <p:cNvPr id="150" name="CustomShape 2"/>
          <p:cNvSpPr/>
          <p:nvPr/>
        </p:nvSpPr>
        <p:spPr>
          <a:xfrm>
            <a:off x="8424000" y="354600"/>
            <a:ext cx="3742200" cy="34452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Test of Measurement Accuracy</a:t>
            </a:r>
            <a:endParaRPr b="0" lang="en-GB" sz="1800" spc="-1" strike="noStrike">
              <a:latin typeface="Arial"/>
            </a:endParaRPr>
          </a:p>
        </p:txBody>
      </p:sp>
      <p:sp>
        <p:nvSpPr>
          <p:cNvPr id="151" name="CustomShape 3"/>
          <p:cNvSpPr/>
          <p:nvPr/>
        </p:nvSpPr>
        <p:spPr>
          <a:xfrm>
            <a:off x="2808000" y="4248000"/>
            <a:ext cx="7199280" cy="194364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Quantify chemical CO</a:t>
            </a:r>
            <a:r>
              <a:rPr b="0" lang="en-GB" sz="1800" spc="-1" strike="noStrike" baseline="-33000">
                <a:solidFill>
                  <a:srgbClr val="000000"/>
                </a:solidFill>
                <a:latin typeface="Arial"/>
                <a:ea typeface="DejaVu Sans"/>
              </a:rPr>
              <a:t>2 </a:t>
            </a:r>
            <a:r>
              <a:rPr b="0" lang="en-GB" sz="1800" spc="-1" strike="noStrike">
                <a:solidFill>
                  <a:srgbClr val="000000"/>
                </a:solidFill>
                <a:latin typeface="Arial"/>
                <a:ea typeface="DejaVu Sans"/>
              </a:rPr>
              <a:t>uptake: Soda Lime and total carbon analysis</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Noto Sans CJK SC"/>
              </a:rPr>
              <a:t>Quantify chemical </a:t>
            </a:r>
            <a:r>
              <a:rPr b="0" lang="en-GB" sz="1800" spc="-1" strike="noStrike">
                <a:solidFill>
                  <a:srgbClr val="000000"/>
                </a:solidFill>
                <a:latin typeface="Arial"/>
                <a:ea typeface="DejaVu Sans"/>
              </a:rPr>
              <a:t>CO</a:t>
            </a:r>
            <a:r>
              <a:rPr b="0" lang="en-GB" sz="1800" spc="-1" strike="noStrike" baseline="-33000">
                <a:solidFill>
                  <a:srgbClr val="000000"/>
                </a:solidFill>
                <a:latin typeface="Arial"/>
                <a:ea typeface="DejaVu Sans"/>
              </a:rPr>
              <a:t>2 </a:t>
            </a:r>
            <a:r>
              <a:rPr b="0" lang="en-GB" sz="1800" spc="-1" strike="noStrike">
                <a:solidFill>
                  <a:srgbClr val="000000"/>
                </a:solidFill>
                <a:latin typeface="Arial"/>
                <a:ea typeface="Noto Sans CJK SC"/>
              </a:rPr>
              <a:t>evolution: control </a:t>
            </a:r>
            <a:r>
              <a:rPr b="0" lang="en-GB" sz="1800" spc="-1" strike="noStrike">
                <a:solidFill>
                  <a:srgbClr val="000000"/>
                </a:solidFill>
                <a:latin typeface="Arial"/>
                <a:ea typeface="DejaVu Sans"/>
              </a:rPr>
              <a:t>HCl injection rate into CaCO</a:t>
            </a:r>
            <a:r>
              <a:rPr b="0" lang="en-GB" sz="1800" spc="-1" strike="noStrike" baseline="-33000">
                <a:solidFill>
                  <a:srgbClr val="000000"/>
                </a:solidFill>
                <a:latin typeface="Arial"/>
                <a:ea typeface="DejaVu Sans"/>
              </a:rPr>
              <a:t>3</a:t>
            </a:r>
            <a:r>
              <a:rPr b="0" lang="en-GB" sz="1800" spc="-1" strike="noStrike">
                <a:solidFill>
                  <a:srgbClr val="000000"/>
                </a:solidFill>
                <a:latin typeface="Arial"/>
                <a:ea typeface="DejaVu Sans"/>
              </a:rPr>
              <a:t>  </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Integrate fluxes over hours to days</a:t>
            </a:r>
            <a:endParaRPr b="0" lang="en-GB" sz="1800" spc="-1" strike="noStrike">
              <a:latin typeface="Arial"/>
            </a:endParaRPr>
          </a:p>
        </p:txBody>
      </p:sp>
      <p:sp>
        <p:nvSpPr>
          <p:cNvPr id="152" name="CustomShape 4"/>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Page__5__</a:t>
            </a:r>
            <a:endParaRPr b="0" lang="en-GB" sz="1200" spc="-1" strike="noStrike">
              <a:latin typeface="Arial"/>
            </a:endParaRPr>
          </a:p>
        </p:txBody>
      </p:sp>
      <p:pic>
        <p:nvPicPr>
          <p:cNvPr id="153" name="" descr=""/>
          <p:cNvPicPr/>
          <p:nvPr/>
        </p:nvPicPr>
        <p:blipFill>
          <a:blip r:embed="rId2"/>
          <a:stretch/>
        </p:blipFill>
        <p:spPr>
          <a:xfrm>
            <a:off x="2443320" y="759240"/>
            <a:ext cx="2452320" cy="3262320"/>
          </a:xfrm>
          <a:prstGeom prst="rect">
            <a:avLst/>
          </a:prstGeom>
          <a:ln>
            <a:noFill/>
          </a:ln>
        </p:spPr>
      </p:pic>
      <p:sp>
        <p:nvSpPr>
          <p:cNvPr id="154" name="CustomShape 5"/>
          <p:cNvSpPr/>
          <p:nvPr/>
        </p:nvSpPr>
        <p:spPr>
          <a:xfrm rot="21599400">
            <a:off x="3888720" y="2884680"/>
            <a:ext cx="934920" cy="321480"/>
          </a:xfrm>
          <a:prstGeom prst="ellipse">
            <a:avLst/>
          </a:prstGeom>
          <a:noFill/>
          <a:ln w="19080">
            <a:solidFill>
              <a:srgbClr val="ef413d"/>
            </a:solidFill>
            <a:round/>
          </a:ln>
        </p:spPr>
        <p:style>
          <a:lnRef idx="0"/>
          <a:fillRef idx="0"/>
          <a:effectRef idx="0"/>
          <a:fontRef idx="minor"/>
        </p:style>
      </p:sp>
      <p:sp>
        <p:nvSpPr>
          <p:cNvPr id="155" name="CustomShape 6"/>
          <p:cNvSpPr/>
          <p:nvPr/>
        </p:nvSpPr>
        <p:spPr>
          <a:xfrm rot="21599400">
            <a:off x="3904560" y="1733400"/>
            <a:ext cx="919080" cy="322200"/>
          </a:xfrm>
          <a:prstGeom prst="ellipse">
            <a:avLst/>
          </a:prstGeom>
          <a:noFill/>
          <a:ln w="19080">
            <a:solidFill>
              <a:srgbClr val="ef413d"/>
            </a:solidFill>
            <a:round/>
          </a:ln>
        </p:spPr>
        <p:style>
          <a:lnRef idx="0"/>
          <a:fillRef idx="0"/>
          <a:effectRef idx="0"/>
          <a:fontRef idx="minor"/>
        </p:style>
      </p:sp>
      <p:pic>
        <p:nvPicPr>
          <p:cNvPr id="156" name="" descr=""/>
          <p:cNvPicPr/>
          <p:nvPr/>
        </p:nvPicPr>
        <p:blipFill>
          <a:blip r:embed="rId3"/>
          <a:stretch/>
        </p:blipFill>
        <p:spPr>
          <a:xfrm>
            <a:off x="6156000" y="738360"/>
            <a:ext cx="4194000" cy="349128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58" name="Picture 5" descr=""/>
          <p:cNvPicPr/>
          <p:nvPr/>
        </p:nvPicPr>
        <p:blipFill>
          <a:blip r:embed="rId1"/>
          <a:stretch/>
        </p:blipFill>
        <p:spPr>
          <a:xfrm>
            <a:off x="360" y="6476760"/>
            <a:ext cx="1057680" cy="391680"/>
          </a:xfrm>
          <a:prstGeom prst="rect">
            <a:avLst/>
          </a:prstGeom>
          <a:ln>
            <a:noFill/>
          </a:ln>
        </p:spPr>
      </p:pic>
      <p:sp>
        <p:nvSpPr>
          <p:cNvPr id="159" name="CustomShape 2"/>
          <p:cNvSpPr/>
          <p:nvPr/>
        </p:nvSpPr>
        <p:spPr>
          <a:xfrm>
            <a:off x="3960000" y="300240"/>
            <a:ext cx="8231400" cy="39924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How Quickly and Accurately can the System Detect CO</a:t>
            </a:r>
            <a:r>
              <a:rPr b="1" lang="en-GB" sz="1800" spc="-1" strike="noStrike" baseline="-33000">
                <a:solidFill>
                  <a:srgbClr val="537992"/>
                </a:solidFill>
                <a:latin typeface="Arial"/>
                <a:ea typeface="DejaVu Sans"/>
              </a:rPr>
              <a:t>2</a:t>
            </a:r>
            <a:r>
              <a:rPr b="1" lang="en-GB" sz="1800" spc="-1" strike="noStrike">
                <a:solidFill>
                  <a:srgbClr val="537992"/>
                </a:solidFill>
                <a:latin typeface="Arial"/>
                <a:ea typeface="DejaVu Sans"/>
              </a:rPr>
              <a:t> Evolution Rates?</a:t>
            </a:r>
            <a:endParaRPr b="0" lang="en-GB" sz="1800" spc="-1" strike="noStrike">
              <a:latin typeface="Arial"/>
            </a:endParaRPr>
          </a:p>
        </p:txBody>
      </p:sp>
      <p:sp>
        <p:nvSpPr>
          <p:cNvPr id="160" name="CustomShape 3"/>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Page__6__</a:t>
            </a:r>
            <a:endParaRPr b="0" lang="en-GB" sz="1200" spc="-1" strike="noStrike">
              <a:latin typeface="Arial"/>
            </a:endParaRPr>
          </a:p>
        </p:txBody>
      </p:sp>
      <p:sp>
        <p:nvSpPr>
          <p:cNvPr id="161" name="CustomShape 4"/>
          <p:cNvSpPr/>
          <p:nvPr/>
        </p:nvSpPr>
        <p:spPr>
          <a:xfrm>
            <a:off x="1152000" y="4032000"/>
            <a:ext cx="5039280" cy="136728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CO</a:t>
            </a:r>
            <a:r>
              <a:rPr b="0" lang="en-GB" sz="1800" spc="-1" strike="noStrike" baseline="-33000">
                <a:solidFill>
                  <a:srgbClr val="000000"/>
                </a:solidFill>
                <a:latin typeface="Arial"/>
                <a:ea typeface="DejaVu Sans"/>
              </a:rPr>
              <a:t>2</a:t>
            </a:r>
            <a:r>
              <a:rPr b="0" lang="en-GB" sz="1800" spc="-1" strike="noStrike">
                <a:solidFill>
                  <a:srgbClr val="000000"/>
                </a:solidFill>
                <a:latin typeface="Arial"/>
                <a:ea typeface="DejaVu Sans"/>
              </a:rPr>
              <a:t> evolution signals are visible immediately at the start and stop of the syringe pump</a:t>
            </a:r>
            <a:endParaRPr b="0" lang="en-GB" sz="1800" spc="-1" strike="noStrike">
              <a:latin typeface="Arial"/>
            </a:endParaRPr>
          </a:p>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Signals did not differ much between columns with wet or dry soil/ without soil</a:t>
            </a:r>
            <a:endParaRPr b="0" lang="en-GB" sz="1800" spc="-1" strike="noStrike">
              <a:latin typeface="Arial"/>
            </a:endParaRPr>
          </a:p>
        </p:txBody>
      </p:sp>
      <p:sp>
        <p:nvSpPr>
          <p:cNvPr id="162" name="CustomShape 5"/>
          <p:cNvSpPr/>
          <p:nvPr/>
        </p:nvSpPr>
        <p:spPr>
          <a:xfrm>
            <a:off x="8424000" y="3312000"/>
            <a:ext cx="719280" cy="345600"/>
          </a:xfrm>
          <a:prstGeom prst="rect">
            <a:avLst/>
          </a:prstGeom>
          <a:noFill/>
          <a:ln>
            <a:noFill/>
          </a:ln>
        </p:spPr>
        <p:style>
          <a:lnRef idx="0"/>
          <a:fillRef idx="0"/>
          <a:effectRef idx="0"/>
          <a:fontRef idx="minor"/>
        </p:style>
        <p:txBody>
          <a:bodyPr lIns="90000" rIns="90000" tIns="45000" bIns="45000"/>
          <a:p>
            <a:pPr>
              <a:lnSpc>
                <a:spcPct val="100000"/>
              </a:lnSpc>
            </a:pPr>
            <a:r>
              <a:rPr b="0" lang="en-GB" sz="1800" spc="-1" strike="noStrike">
                <a:solidFill>
                  <a:srgbClr val="000000"/>
                </a:solidFill>
                <a:latin typeface="Arial"/>
                <a:ea typeface="DejaVu Sans"/>
              </a:rPr>
              <a:t>3.5 h</a:t>
            </a:r>
            <a:endParaRPr b="0" lang="en-GB" sz="1800" spc="-1" strike="noStrike">
              <a:latin typeface="Arial"/>
            </a:endParaRPr>
          </a:p>
        </p:txBody>
      </p:sp>
      <p:sp>
        <p:nvSpPr>
          <p:cNvPr id="163" name="CustomShape 6"/>
          <p:cNvSpPr/>
          <p:nvPr/>
        </p:nvSpPr>
        <p:spPr>
          <a:xfrm>
            <a:off x="6408000" y="5328000"/>
            <a:ext cx="5615280" cy="96840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420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Time integral of assimilation rate (4 days): 0.016 mols CO</a:t>
            </a:r>
            <a:r>
              <a:rPr b="0" lang="en-GB" sz="1800" spc="-1" strike="noStrike" baseline="-33000">
                <a:solidFill>
                  <a:srgbClr val="000000"/>
                </a:solidFill>
                <a:latin typeface="Arial"/>
                <a:ea typeface="DejaVu Sans"/>
              </a:rPr>
              <a:t>2</a:t>
            </a:r>
            <a:r>
              <a:rPr b="0" lang="en-GB" sz="1800" spc="-1" strike="noStrike">
                <a:solidFill>
                  <a:srgbClr val="000000"/>
                </a:solidFill>
                <a:latin typeface="Arial"/>
                <a:ea typeface="DejaVu Sans"/>
              </a:rPr>
              <a:t>  while change in the C in soda lime after TC analysis was 0.015 mols</a:t>
            </a:r>
            <a:endParaRPr b="0" lang="en-GB" sz="1800" spc="-1" strike="noStrike">
              <a:latin typeface="Arial"/>
            </a:endParaRPr>
          </a:p>
          <a:p>
            <a:pPr algn="just">
              <a:lnSpc>
                <a:spcPct val="100000"/>
              </a:lnSpc>
              <a:spcBef>
                <a:spcPts val="1134"/>
              </a:spcBef>
            </a:pPr>
            <a:endParaRPr b="0" lang="en-GB" sz="1800" spc="-1" strike="noStrike">
              <a:latin typeface="Arial"/>
            </a:endParaRPr>
          </a:p>
        </p:txBody>
      </p:sp>
      <p:sp>
        <p:nvSpPr>
          <p:cNvPr id="164" name="CustomShape 7"/>
          <p:cNvSpPr/>
          <p:nvPr/>
        </p:nvSpPr>
        <p:spPr>
          <a:xfrm>
            <a:off x="6336000" y="4896000"/>
            <a:ext cx="1799280" cy="395280"/>
          </a:xfrm>
          <a:prstGeom prst="rect">
            <a:avLst/>
          </a:prstGeom>
          <a:noFill/>
          <a:ln>
            <a:noFill/>
          </a:ln>
        </p:spPr>
        <p:style>
          <a:lnRef idx="0"/>
          <a:fillRef idx="0"/>
          <a:effectRef idx="0"/>
          <a:fontRef idx="minor"/>
        </p:style>
        <p:txBody>
          <a:bodyPr lIns="90000" rIns="90000" tIns="45000" bIns="45000"/>
          <a:p>
            <a:pPr>
              <a:lnSpc>
                <a:spcPct val="100000"/>
              </a:lnSpc>
              <a:spcBef>
                <a:spcPts val="1134"/>
              </a:spcBef>
            </a:pPr>
            <a:r>
              <a:rPr b="1" lang="en-GB" sz="1800" spc="-1" strike="noStrike">
                <a:solidFill>
                  <a:srgbClr val="ce181e"/>
                </a:solidFill>
                <a:latin typeface="Arial"/>
                <a:ea typeface="DejaVu Sans"/>
              </a:rPr>
              <a:t>Assimilation</a:t>
            </a:r>
            <a:endParaRPr b="0" lang="en-GB" sz="1800" spc="-1" strike="noStrike">
              <a:latin typeface="Arial"/>
            </a:endParaRPr>
          </a:p>
          <a:p>
            <a:pPr>
              <a:lnSpc>
                <a:spcPct val="100000"/>
              </a:lnSpc>
              <a:spcBef>
                <a:spcPts val="1134"/>
              </a:spcBef>
            </a:pPr>
            <a:endParaRPr b="0" lang="en-GB" sz="1800" spc="-1" strike="noStrike">
              <a:latin typeface="Arial"/>
            </a:endParaRPr>
          </a:p>
        </p:txBody>
      </p:sp>
      <p:sp>
        <p:nvSpPr>
          <p:cNvPr id="165" name="CustomShape 8"/>
          <p:cNvSpPr/>
          <p:nvPr/>
        </p:nvSpPr>
        <p:spPr>
          <a:xfrm>
            <a:off x="1123920" y="3613320"/>
            <a:ext cx="1539360" cy="34596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ce181e"/>
                </a:solidFill>
                <a:latin typeface="Arial"/>
                <a:ea typeface="DejaVu Sans"/>
              </a:rPr>
              <a:t>Respiration</a:t>
            </a:r>
            <a:endParaRPr b="0" lang="en-GB" sz="1800" spc="-1" strike="noStrike">
              <a:latin typeface="Arial"/>
            </a:endParaRPr>
          </a:p>
        </p:txBody>
      </p:sp>
      <p:pic>
        <p:nvPicPr>
          <p:cNvPr id="166" name="" descr=""/>
          <p:cNvPicPr/>
          <p:nvPr/>
        </p:nvPicPr>
        <p:blipFill>
          <a:blip r:embed="rId2"/>
          <a:stretch/>
        </p:blipFill>
        <p:spPr>
          <a:xfrm>
            <a:off x="6483240" y="974880"/>
            <a:ext cx="5313960" cy="3920760"/>
          </a:xfrm>
          <a:prstGeom prst="rect">
            <a:avLst/>
          </a:prstGeom>
          <a:ln>
            <a:noFill/>
          </a:ln>
        </p:spPr>
      </p:pic>
      <p:pic>
        <p:nvPicPr>
          <p:cNvPr id="167" name="" descr=""/>
          <p:cNvPicPr/>
          <p:nvPr/>
        </p:nvPicPr>
        <p:blipFill>
          <a:blip r:embed="rId3"/>
          <a:stretch/>
        </p:blipFill>
        <p:spPr>
          <a:xfrm>
            <a:off x="1084680" y="785520"/>
            <a:ext cx="4777920" cy="3246120"/>
          </a:xfrm>
          <a:prstGeom prst="rect">
            <a:avLst/>
          </a:prstGeom>
          <a:ln>
            <a:noFill/>
          </a:ln>
        </p:spPr>
      </p:pic>
      <p:sp>
        <p:nvSpPr>
          <p:cNvPr id="168" name="CustomShape 9"/>
          <p:cNvSpPr/>
          <p:nvPr/>
        </p:nvSpPr>
        <p:spPr>
          <a:xfrm>
            <a:off x="1803600" y="2052000"/>
            <a:ext cx="719280" cy="345600"/>
          </a:xfrm>
          <a:prstGeom prst="rect">
            <a:avLst/>
          </a:prstGeom>
          <a:noFill/>
          <a:ln>
            <a:noFill/>
          </a:ln>
        </p:spPr>
        <p:style>
          <a:lnRef idx="0"/>
          <a:fillRef idx="0"/>
          <a:effectRef idx="0"/>
          <a:fontRef idx="minor"/>
        </p:style>
        <p:txBody>
          <a:bodyPr lIns="90000" rIns="90000" tIns="45000" bIns="45000"/>
          <a:p>
            <a:pPr>
              <a:lnSpc>
                <a:spcPct val="100000"/>
              </a:lnSpc>
            </a:pPr>
            <a:r>
              <a:rPr b="0" lang="en-GB" sz="1800" spc="-1" strike="noStrike">
                <a:solidFill>
                  <a:srgbClr val="000000"/>
                </a:solidFill>
                <a:latin typeface="Arial"/>
                <a:ea typeface="DejaVu Sans"/>
              </a:rPr>
              <a:t>0.5 h</a:t>
            </a:r>
            <a:endParaRPr b="0" lang="en-GB" sz="1800" spc="-1" strike="noStrike">
              <a:latin typeface="Arial"/>
            </a:endParaRPr>
          </a:p>
        </p:txBody>
      </p:sp>
      <p:sp>
        <p:nvSpPr>
          <p:cNvPr id="169" name="CustomShape 10"/>
          <p:cNvSpPr/>
          <p:nvPr/>
        </p:nvSpPr>
        <p:spPr>
          <a:xfrm rot="16200000">
            <a:off x="2069640" y="2142720"/>
            <a:ext cx="1764000" cy="431640"/>
          </a:xfrm>
          <a:custGeom>
            <a:avLst/>
            <a:gdLst/>
            <a:ahLst/>
            <a:rect l="l" t="t" r="r" b="b"/>
            <a:pathLst>
              <a:path w="3902" h="1057">
                <a:moveTo>
                  <a:pt x="0" y="528"/>
                </a:moveTo>
                <a:lnTo>
                  <a:pt x="776" y="0"/>
                </a:lnTo>
                <a:lnTo>
                  <a:pt x="776" y="264"/>
                </a:lnTo>
                <a:lnTo>
                  <a:pt x="3124" y="264"/>
                </a:lnTo>
                <a:lnTo>
                  <a:pt x="3124" y="0"/>
                </a:lnTo>
                <a:lnTo>
                  <a:pt x="3901" y="528"/>
                </a:lnTo>
                <a:lnTo>
                  <a:pt x="3124" y="1056"/>
                </a:lnTo>
                <a:lnTo>
                  <a:pt x="3124" y="792"/>
                </a:lnTo>
                <a:lnTo>
                  <a:pt x="776" y="792"/>
                </a:lnTo>
                <a:lnTo>
                  <a:pt x="776" y="1056"/>
                </a:lnTo>
                <a:lnTo>
                  <a:pt x="0" y="528"/>
                </a:lnTo>
              </a:path>
            </a:pathLst>
          </a:custGeom>
          <a:solidFill>
            <a:srgbClr val="ef413d"/>
          </a:solidFill>
          <a:ln>
            <a:solidFill>
              <a:srgbClr val="ef413d"/>
            </a:solidFill>
          </a:ln>
        </p:spPr>
        <p:style>
          <a:lnRef idx="0"/>
          <a:fillRef idx="0"/>
          <a:effectRef idx="0"/>
          <a:fontRef idx="minor"/>
        </p:style>
        <p:txBody>
          <a:bodyPr wrap="none" lIns="90000" rIns="90000" tIns="45000" bIns="45000" anchor="ctr"/>
          <a:p>
            <a:pPr algn="ctr">
              <a:lnSpc>
                <a:spcPct val="100000"/>
              </a:lnSpc>
            </a:pPr>
            <a:r>
              <a:rPr b="0" lang="en-GB" sz="1400" spc="-1" strike="noStrike">
                <a:solidFill>
                  <a:srgbClr val="000000"/>
                </a:solidFill>
                <a:latin typeface="Arial"/>
                <a:ea typeface="DejaVu Sans"/>
              </a:rPr>
              <a:t>CO</a:t>
            </a:r>
            <a:r>
              <a:rPr b="0" lang="en-GB" sz="1400" spc="-1" strike="noStrike" baseline="-20000">
                <a:solidFill>
                  <a:srgbClr val="000000"/>
                </a:solidFill>
                <a:latin typeface="Arial"/>
                <a:ea typeface="DejaVu Sans"/>
              </a:rPr>
              <a:t>2</a:t>
            </a:r>
            <a:r>
              <a:rPr b="0" lang="en-GB" sz="1400" spc="-1" strike="noStrike">
                <a:solidFill>
                  <a:srgbClr val="000000"/>
                </a:solidFill>
                <a:latin typeface="Arial"/>
                <a:ea typeface="DejaVu Sans"/>
              </a:rPr>
              <a:t> release</a:t>
            </a:r>
            <a:endParaRPr b="0" lang="en-GB" sz="1400" spc="-1" strike="noStrike">
              <a:latin typeface="Arial"/>
            </a:endParaRPr>
          </a:p>
        </p:txBody>
      </p:sp>
      <p:sp>
        <p:nvSpPr>
          <p:cNvPr id="170" name="Line 11"/>
          <p:cNvSpPr/>
          <p:nvPr/>
        </p:nvSpPr>
        <p:spPr>
          <a:xfrm>
            <a:off x="1872000" y="3240360"/>
            <a:ext cx="2808000" cy="360"/>
          </a:xfrm>
          <a:prstGeom prst="line">
            <a:avLst/>
          </a:prstGeom>
          <a:ln cap="rnd" w="12600">
            <a:solidFill>
              <a:srgbClr val="1b75bc"/>
            </a:solidFill>
            <a:custDash>
              <a:ds d="500000" sp="500000"/>
            </a:custDash>
            <a:round/>
          </a:ln>
        </p:spPr>
        <p:style>
          <a:lnRef idx="0"/>
          <a:fillRef idx="0"/>
          <a:effectRef idx="0"/>
          <a:fontRef idx="minor"/>
        </p:style>
      </p:sp>
      <p:sp>
        <p:nvSpPr>
          <p:cNvPr id="171" name="Line 12"/>
          <p:cNvSpPr/>
          <p:nvPr/>
        </p:nvSpPr>
        <p:spPr>
          <a:xfrm>
            <a:off x="1908000" y="2088360"/>
            <a:ext cx="360000" cy="360"/>
          </a:xfrm>
          <a:prstGeom prst="line">
            <a:avLst/>
          </a:prstGeom>
          <a:ln>
            <a:solidFill>
              <a:srgbClr val="3465a4"/>
            </a:solidFill>
            <a:headEnd len="med" type="triangle" w="med"/>
            <a:tailEnd len="med" type="triangle" w="med"/>
          </a:ln>
        </p:spPr>
        <p:style>
          <a:lnRef idx="0"/>
          <a:fillRef idx="0"/>
          <a:effectRef idx="0"/>
          <a:fontRef idx="minor"/>
        </p:style>
      </p:sp>
      <p:sp>
        <p:nvSpPr>
          <p:cNvPr id="172" name="CustomShape 13"/>
          <p:cNvSpPr/>
          <p:nvPr/>
        </p:nvSpPr>
        <p:spPr>
          <a:xfrm>
            <a:off x="3456360" y="1404000"/>
            <a:ext cx="719280" cy="345600"/>
          </a:xfrm>
          <a:prstGeom prst="rect">
            <a:avLst/>
          </a:prstGeom>
          <a:noFill/>
          <a:ln>
            <a:noFill/>
          </a:ln>
        </p:spPr>
        <p:style>
          <a:lnRef idx="0"/>
          <a:fillRef idx="0"/>
          <a:effectRef idx="0"/>
          <a:fontRef idx="minor"/>
        </p:style>
        <p:txBody>
          <a:bodyPr lIns="90000" rIns="90000" tIns="45000" bIns="45000"/>
          <a:p>
            <a:pPr>
              <a:lnSpc>
                <a:spcPct val="100000"/>
              </a:lnSpc>
            </a:pPr>
            <a:r>
              <a:rPr b="0" lang="en-GB" sz="1800" spc="-1" strike="noStrike">
                <a:solidFill>
                  <a:srgbClr val="000000"/>
                </a:solidFill>
                <a:latin typeface="Arial"/>
                <a:ea typeface="DejaVu Sans"/>
              </a:rPr>
              <a:t>3.5 h</a:t>
            </a:r>
            <a:endParaRPr b="0" lang="en-GB" sz="1800" spc="-1" strike="noStrike">
              <a:latin typeface="Arial"/>
            </a:endParaRPr>
          </a:p>
        </p:txBody>
      </p:sp>
      <p:sp>
        <p:nvSpPr>
          <p:cNvPr id="173" name="Line 14"/>
          <p:cNvSpPr/>
          <p:nvPr/>
        </p:nvSpPr>
        <p:spPr>
          <a:xfrm>
            <a:off x="3276000" y="1440360"/>
            <a:ext cx="1008000" cy="360"/>
          </a:xfrm>
          <a:prstGeom prst="line">
            <a:avLst/>
          </a:prstGeom>
          <a:ln>
            <a:solidFill>
              <a:srgbClr val="3465a4"/>
            </a:solidFill>
            <a:headEnd len="med" type="triangle" w="med"/>
            <a:tailEnd len="med" type="triangle" w="med"/>
          </a:ln>
        </p:spPr>
        <p:style>
          <a:lnRef idx="0"/>
          <a:fillRef idx="0"/>
          <a:effectRef idx="0"/>
          <a:fontRef idx="minor"/>
        </p:style>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75" name="Picture 5" descr=""/>
          <p:cNvPicPr/>
          <p:nvPr/>
        </p:nvPicPr>
        <p:blipFill>
          <a:blip r:embed="rId1"/>
          <a:stretch/>
        </p:blipFill>
        <p:spPr>
          <a:xfrm>
            <a:off x="360" y="6476760"/>
            <a:ext cx="1057680" cy="391680"/>
          </a:xfrm>
          <a:prstGeom prst="rect">
            <a:avLst/>
          </a:prstGeom>
          <a:ln>
            <a:noFill/>
          </a:ln>
        </p:spPr>
      </p:pic>
      <p:sp>
        <p:nvSpPr>
          <p:cNvPr id="176" name="CustomShape 2"/>
          <p:cNvSpPr/>
          <p:nvPr/>
        </p:nvSpPr>
        <p:spPr>
          <a:xfrm>
            <a:off x="2808000" y="340920"/>
            <a:ext cx="9359280" cy="35856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Utilitization of Custom Soil and Growth Chamber to Capture Shoot and Root Fluxes</a:t>
            </a:r>
            <a:endParaRPr b="0" lang="en-GB" sz="1800" spc="-1" strike="noStrike">
              <a:latin typeface="Arial"/>
            </a:endParaRPr>
          </a:p>
        </p:txBody>
      </p:sp>
      <p:sp>
        <p:nvSpPr>
          <p:cNvPr id="177" name="CustomShape 3"/>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Page__7__</a:t>
            </a:r>
            <a:endParaRPr b="0" lang="en-GB" sz="1200" spc="-1" strike="noStrike">
              <a:latin typeface="Arial"/>
            </a:endParaRPr>
          </a:p>
        </p:txBody>
      </p:sp>
      <p:sp>
        <p:nvSpPr>
          <p:cNvPr id="178" name="CustomShape 4"/>
          <p:cNvSpPr/>
          <p:nvPr/>
        </p:nvSpPr>
        <p:spPr>
          <a:xfrm>
            <a:off x="2423880" y="5184000"/>
            <a:ext cx="7871760" cy="93564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5640" algn="just">
              <a:lnSpc>
                <a:spcPct val="100000"/>
              </a:lnSpc>
              <a:spcBef>
                <a:spcPts val="1701"/>
              </a:spcBef>
              <a:buClr>
                <a:srgbClr val="000000"/>
              </a:buClr>
              <a:buFont typeface="Symbol"/>
              <a:buChar char=""/>
            </a:pPr>
            <a:r>
              <a:rPr b="0" lang="en-GB" sz="1800" spc="-1" strike="noStrike">
                <a:solidFill>
                  <a:srgbClr val="000000"/>
                </a:solidFill>
                <a:latin typeface="Arial"/>
                <a:ea typeface="DejaVu Sans"/>
              </a:rPr>
              <a:t>Above-ground assimilation significantly exceeded respiration after 5 days</a:t>
            </a:r>
            <a:endParaRPr b="0" lang="en-GB" sz="1800" spc="-1" strike="noStrike">
              <a:latin typeface="Arial"/>
            </a:endParaRPr>
          </a:p>
          <a:p>
            <a:pPr marL="216000" indent="-215640" algn="just">
              <a:lnSpc>
                <a:spcPct val="100000"/>
              </a:lnSpc>
              <a:spcBef>
                <a:spcPts val="1701"/>
              </a:spcBef>
              <a:buClr>
                <a:srgbClr val="000000"/>
              </a:buClr>
              <a:buFont typeface="Symbol"/>
              <a:buChar char=""/>
            </a:pPr>
            <a:r>
              <a:rPr b="0" lang="en-GB" sz="1800" spc="-1" strike="noStrike">
                <a:solidFill>
                  <a:srgbClr val="000000"/>
                </a:solidFill>
                <a:latin typeface="Arial"/>
                <a:ea typeface="DejaVu Sans"/>
              </a:rPr>
              <a:t>Below-ground respiration stabilized after 5 days</a:t>
            </a:r>
            <a:endParaRPr b="0" lang="en-GB" sz="1800" spc="-1" strike="noStrike">
              <a:latin typeface="Arial"/>
            </a:endParaRPr>
          </a:p>
          <a:p>
            <a:pPr algn="just">
              <a:lnSpc>
                <a:spcPct val="100000"/>
              </a:lnSpc>
              <a:spcBef>
                <a:spcPts val="1134"/>
              </a:spcBef>
            </a:pPr>
            <a:endParaRPr b="0" lang="en-GB" sz="1800" spc="-1" strike="noStrike">
              <a:latin typeface="Arial"/>
            </a:endParaRPr>
          </a:p>
          <a:p>
            <a:pPr algn="just">
              <a:lnSpc>
                <a:spcPct val="100000"/>
              </a:lnSpc>
              <a:spcBef>
                <a:spcPts val="1134"/>
              </a:spcBef>
            </a:pPr>
            <a:endParaRPr b="0" lang="en-GB" sz="1800" spc="-1" strike="noStrike">
              <a:latin typeface="Arial"/>
            </a:endParaRPr>
          </a:p>
        </p:txBody>
      </p:sp>
      <p:pic>
        <p:nvPicPr>
          <p:cNvPr id="179" name="" descr=""/>
          <p:cNvPicPr/>
          <p:nvPr/>
        </p:nvPicPr>
        <p:blipFill>
          <a:blip r:embed="rId2"/>
          <a:stretch/>
        </p:blipFill>
        <p:spPr>
          <a:xfrm>
            <a:off x="1319760" y="819000"/>
            <a:ext cx="5496480" cy="4220640"/>
          </a:xfrm>
          <a:prstGeom prst="rect">
            <a:avLst/>
          </a:prstGeom>
          <a:ln>
            <a:noFill/>
          </a:ln>
        </p:spPr>
      </p:pic>
      <p:pic>
        <p:nvPicPr>
          <p:cNvPr id="180" name="" descr=""/>
          <p:cNvPicPr/>
          <p:nvPr/>
        </p:nvPicPr>
        <p:blipFill>
          <a:blip r:embed="rId3"/>
          <a:stretch/>
        </p:blipFill>
        <p:spPr>
          <a:xfrm>
            <a:off x="6840000" y="819000"/>
            <a:ext cx="5147640" cy="431064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Line 1"/>
          <p:cNvSpPr/>
          <p:nvPr/>
        </p:nvSpPr>
        <p:spPr>
          <a:xfrm>
            <a:off x="1090800" y="700920"/>
            <a:ext cx="11100960" cy="360"/>
          </a:xfrm>
          <a:prstGeom prst="line">
            <a:avLst/>
          </a:prstGeom>
          <a:ln w="28440">
            <a:solidFill>
              <a:srgbClr val="e7e6e6"/>
            </a:solidFill>
            <a:round/>
          </a:ln>
        </p:spPr>
        <p:style>
          <a:lnRef idx="0"/>
          <a:fillRef idx="0"/>
          <a:effectRef idx="0"/>
          <a:fontRef idx="minor"/>
        </p:style>
      </p:sp>
      <p:pic>
        <p:nvPicPr>
          <p:cNvPr id="182" name="Picture 5" descr=""/>
          <p:cNvPicPr/>
          <p:nvPr/>
        </p:nvPicPr>
        <p:blipFill>
          <a:blip r:embed="rId1"/>
          <a:stretch/>
        </p:blipFill>
        <p:spPr>
          <a:xfrm>
            <a:off x="360" y="6476760"/>
            <a:ext cx="1057680" cy="391680"/>
          </a:xfrm>
          <a:prstGeom prst="rect">
            <a:avLst/>
          </a:prstGeom>
          <a:ln>
            <a:noFill/>
          </a:ln>
        </p:spPr>
      </p:pic>
      <p:sp>
        <p:nvSpPr>
          <p:cNvPr id="183" name="CustomShape 2"/>
          <p:cNvSpPr/>
          <p:nvPr/>
        </p:nvSpPr>
        <p:spPr>
          <a:xfrm>
            <a:off x="2808000" y="340920"/>
            <a:ext cx="9359280" cy="358560"/>
          </a:xfrm>
          <a:prstGeom prst="rect">
            <a:avLst/>
          </a:prstGeom>
          <a:noFill/>
          <a:ln>
            <a:noFill/>
          </a:ln>
        </p:spPr>
        <p:style>
          <a:lnRef idx="0"/>
          <a:fillRef idx="0"/>
          <a:effectRef idx="0"/>
          <a:fontRef idx="minor"/>
        </p:style>
        <p:txBody>
          <a:bodyPr lIns="90000" rIns="90000" tIns="45000" bIns="45000"/>
          <a:p>
            <a:pPr>
              <a:lnSpc>
                <a:spcPct val="100000"/>
              </a:lnSpc>
            </a:pPr>
            <a:r>
              <a:rPr b="1" lang="en-GB" sz="1800" spc="-1" strike="noStrike">
                <a:solidFill>
                  <a:srgbClr val="537992"/>
                </a:solidFill>
                <a:latin typeface="Arial"/>
                <a:ea typeface="DejaVu Sans"/>
              </a:rPr>
              <a:t>Utilitization of Custom Soil and Growth Chamber to Capture Shoot and Root Fluxes</a:t>
            </a:r>
            <a:endParaRPr b="0" lang="en-GB" sz="1800" spc="-1" strike="noStrike">
              <a:latin typeface="Arial"/>
            </a:endParaRPr>
          </a:p>
        </p:txBody>
      </p:sp>
      <p:sp>
        <p:nvSpPr>
          <p:cNvPr id="184" name="CustomShape 3"/>
          <p:cNvSpPr/>
          <p:nvPr/>
        </p:nvSpPr>
        <p:spPr>
          <a:xfrm>
            <a:off x="2664000" y="5112000"/>
            <a:ext cx="7703640" cy="1115640"/>
          </a:xfrm>
          <a:prstGeom prst="rect">
            <a:avLst/>
          </a:prstGeom>
          <a:solidFill>
            <a:srgbClr val="dddddd"/>
          </a:solidFill>
          <a:ln>
            <a:solidFill>
              <a:srgbClr val="000000"/>
            </a:solidFill>
          </a:ln>
        </p:spPr>
        <p:style>
          <a:lnRef idx="0"/>
          <a:fillRef idx="0"/>
          <a:effectRef idx="0"/>
          <a:fontRef idx="minor"/>
        </p:style>
        <p:txBody>
          <a:bodyPr lIns="90000" rIns="90000" tIns="45000" bIns="45000"/>
          <a:p>
            <a:pPr marL="216000" indent="-21564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Above-ground Nocturnal respiration is similar to root respiration</a:t>
            </a:r>
            <a:endParaRPr b="0" lang="en-GB" sz="1800" spc="-1" strike="noStrike">
              <a:latin typeface="Arial"/>
            </a:endParaRPr>
          </a:p>
          <a:p>
            <a:pPr marL="216000" indent="-215640" algn="just">
              <a:lnSpc>
                <a:spcPct val="100000"/>
              </a:lnSpc>
              <a:spcBef>
                <a:spcPts val="1134"/>
              </a:spcBef>
              <a:buClr>
                <a:srgbClr val="000000"/>
              </a:buClr>
              <a:buFont typeface="Symbol"/>
              <a:buChar char=""/>
            </a:pPr>
            <a:r>
              <a:rPr b="0" lang="en-GB" sz="1800" spc="-1" strike="noStrike">
                <a:solidFill>
                  <a:srgbClr val="000000"/>
                </a:solidFill>
                <a:latin typeface="Arial"/>
                <a:ea typeface="DejaVu Sans"/>
              </a:rPr>
              <a:t>Carbon stored in the root system and cumulative root respiration is in the same order of magnitude</a:t>
            </a:r>
            <a:endParaRPr b="0" lang="en-GB" sz="1800" spc="-1" strike="noStrike">
              <a:latin typeface="Arial"/>
            </a:endParaRPr>
          </a:p>
        </p:txBody>
      </p:sp>
      <p:pic>
        <p:nvPicPr>
          <p:cNvPr id="185" name="" descr=""/>
          <p:cNvPicPr/>
          <p:nvPr/>
        </p:nvPicPr>
        <p:blipFill>
          <a:blip r:embed="rId2"/>
          <a:stretch/>
        </p:blipFill>
        <p:spPr>
          <a:xfrm>
            <a:off x="1152000" y="815040"/>
            <a:ext cx="4967640" cy="4011120"/>
          </a:xfrm>
          <a:prstGeom prst="rect">
            <a:avLst/>
          </a:prstGeom>
          <a:ln>
            <a:noFill/>
          </a:ln>
        </p:spPr>
      </p:pic>
      <p:pic>
        <p:nvPicPr>
          <p:cNvPr id="186" name="" descr=""/>
          <p:cNvPicPr/>
          <p:nvPr/>
        </p:nvPicPr>
        <p:blipFill>
          <a:blip r:embed="rId3"/>
          <a:stretch/>
        </p:blipFill>
        <p:spPr>
          <a:xfrm>
            <a:off x="6384960" y="977400"/>
            <a:ext cx="5710680" cy="3603960"/>
          </a:xfrm>
          <a:prstGeom prst="rect">
            <a:avLst/>
          </a:prstGeom>
          <a:ln>
            <a:noFill/>
          </a:ln>
        </p:spPr>
      </p:pic>
      <p:sp>
        <p:nvSpPr>
          <p:cNvPr id="187" name="CustomShape 4"/>
          <p:cNvSpPr/>
          <p:nvPr/>
        </p:nvSpPr>
        <p:spPr>
          <a:xfrm>
            <a:off x="11063880" y="6611760"/>
            <a:ext cx="994320" cy="271080"/>
          </a:xfrm>
          <a:prstGeom prst="rect">
            <a:avLst/>
          </a:prstGeom>
          <a:noFill/>
          <a:ln>
            <a:noFill/>
          </a:ln>
        </p:spPr>
        <p:style>
          <a:lnRef idx="0"/>
          <a:fillRef idx="0"/>
          <a:effectRef idx="0"/>
          <a:fontRef idx="minor"/>
        </p:style>
        <p:txBody>
          <a:bodyPr lIns="90000" rIns="90000" tIns="45000" bIns="45000"/>
          <a:p>
            <a:pPr>
              <a:lnSpc>
                <a:spcPct val="100000"/>
              </a:lnSpc>
            </a:pPr>
            <a:r>
              <a:rPr b="0" lang="en-GB" sz="1200" spc="-1" strike="noStrike">
                <a:solidFill>
                  <a:srgbClr val="537992"/>
                </a:solidFill>
                <a:latin typeface="Arial"/>
                <a:ea typeface="Noto Sans CJK SC"/>
              </a:rPr>
              <a:t>Page__8__</a:t>
            </a:r>
            <a:endParaRPr b="0" lang="en-GB" sz="1200" spc="-1" strike="noStrike">
              <a:latin typeface="Arial"/>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Emmanuella_O_EGU2022</Template>
  <TotalTime>5128</TotalTime>
  <Application>LibreOffice/6.0.7.3$Linux_X86_64 LibreOffice_project/00m0$Build-3</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2022-05-12T07:53:02Z</dcterms:created>
  <dc:creator>OSUEBI-IYKE Emmanuella Onyinyechi</dc:creator>
  <dc:description/>
  <dc:language>en-GB</dc:language>
  <cp:lastModifiedBy/>
  <cp:lastPrinted>2022-05-25T17:18:04Z</cp:lastPrinted>
  <dcterms:modified xsi:type="dcterms:W3CDTF">2022-05-25T16:47:12Z</dcterms:modified>
  <cp:revision>158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2</vt:i4>
  </property>
</Properties>
</file>