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76" r:id="rId2"/>
    <p:sldId id="300" r:id="rId3"/>
    <p:sldId id="294" r:id="rId4"/>
    <p:sldId id="298" r:id="rId5"/>
    <p:sldId id="295" r:id="rId6"/>
    <p:sldId id="296" r:id="rId7"/>
    <p:sldId id="297" r:id="rId8"/>
    <p:sldId id="299" r:id="rId9"/>
    <p:sldId id="301" r:id="rId10"/>
    <p:sldId id="302"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80957"/>
  </p:normalViewPr>
  <p:slideViewPr>
    <p:cSldViewPr snapToObjects="1">
      <p:cViewPr varScale="1">
        <p:scale>
          <a:sx n="125" d="100"/>
          <a:sy n="125" d="100"/>
        </p:scale>
        <p:origin x="160"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56F48-1745-B245-8840-37E3C7509EFB}" type="datetimeFigureOut">
              <a:rPr lang="en-US" smtClean="0"/>
              <a:t>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6E542-60E5-154C-914E-5FEDB6DD835C}" type="slidenum">
              <a:rPr lang="en-US" smtClean="0"/>
              <a:t>‹#›</a:t>
            </a:fld>
            <a:endParaRPr lang="en-US"/>
          </a:p>
        </p:txBody>
      </p:sp>
    </p:spTree>
    <p:extLst>
      <p:ext uri="{BB962C8B-B14F-4D97-AF65-F5344CB8AC3E}">
        <p14:creationId xmlns:p14="http://schemas.microsoft.com/office/powerpoint/2010/main" val="425479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pangaea.de/10.1594/PANGAEA.919573?format=html#downlo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a:t>
            </a:fld>
            <a:endParaRPr lang="en-US"/>
          </a:p>
        </p:txBody>
      </p:sp>
    </p:spTree>
    <p:extLst>
      <p:ext uri="{BB962C8B-B14F-4D97-AF65-F5344CB8AC3E}">
        <p14:creationId xmlns:p14="http://schemas.microsoft.com/office/powerpoint/2010/main" val="2208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10</a:t>
            </a:fld>
            <a:endParaRPr lang="en-US"/>
          </a:p>
        </p:txBody>
      </p:sp>
    </p:spTree>
    <p:extLst>
      <p:ext uri="{BB962C8B-B14F-4D97-AF65-F5344CB8AC3E}">
        <p14:creationId xmlns:p14="http://schemas.microsoft.com/office/powerpoint/2010/main" val="97894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Stefanie Rynders from the National Oceanography Centre in the UK.</a:t>
            </a:r>
          </a:p>
          <a:p>
            <a:r>
              <a:rPr lang="en-US" dirty="0"/>
              <a:t>Today I am presenting some model-based work on coastal erosion I have been doing with my colleague Yevgeny.</a:t>
            </a:r>
          </a:p>
          <a:p>
            <a:r>
              <a:rPr lang="en-US" dirty="0"/>
              <a:t>Coastal erosion is an increasing problem in the Arctic affecting both the land and the marine environment. </a:t>
            </a:r>
          </a:p>
          <a:p>
            <a:r>
              <a:rPr lang="en-US" dirty="0"/>
              <a:t>Erosion of permafrost coasts can be caused by melting from the top as well as from the sea by undercutting from waves, which can be seen in the photograph. </a:t>
            </a:r>
          </a:p>
          <a:p>
            <a:r>
              <a:rPr lang="en-US" dirty="0"/>
              <a:t>We will focus on the latter process. Erosion from the seaward side is getting worse because the protective sea ice cover is decreasing.</a:t>
            </a:r>
          </a:p>
          <a:p>
            <a:r>
              <a:rPr lang="en-US" dirty="0"/>
              <a:t>The Arctic coastline is mostly soft sediment, once the ice inside the permafrost melts the material disintegrates and the nutrients and other elements end up in the sea.</a:t>
            </a:r>
          </a:p>
        </p:txBody>
      </p:sp>
      <p:sp>
        <p:nvSpPr>
          <p:cNvPr id="4" name="Slide Number Placeholder 3"/>
          <p:cNvSpPr>
            <a:spLocks noGrp="1"/>
          </p:cNvSpPr>
          <p:nvPr>
            <p:ph type="sldNum" sz="quarter" idx="5"/>
          </p:nvPr>
        </p:nvSpPr>
        <p:spPr/>
        <p:txBody>
          <a:bodyPr/>
          <a:lstStyle/>
          <a:p>
            <a:fld id="{A156E542-60E5-154C-914E-5FEDB6DD835C}" type="slidenum">
              <a:rPr lang="en-US" smtClean="0"/>
              <a:t>2</a:t>
            </a:fld>
            <a:endParaRPr lang="en-US"/>
          </a:p>
        </p:txBody>
      </p:sp>
    </p:spTree>
    <p:extLst>
      <p:ext uri="{BB962C8B-B14F-4D97-AF65-F5344CB8AC3E}">
        <p14:creationId xmlns:p14="http://schemas.microsoft.com/office/powerpoint/2010/main" val="247224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erosion rates, we are using the White model for dirty iceberg erosion, which is quite simple. The formula calculates how much heat is required to melt the permafrost, based on its composition and temperature. The required heat is supplied by ocean waves, so the erosion is mostly a melting process rather than a mechanical abrasion. There are more complicated models with include different erosion processes and more geological details, but they can not easily be used for the whole arctic, because the input information is lacking. </a:t>
            </a:r>
          </a:p>
          <a:p>
            <a:r>
              <a:rPr lang="en-US" dirty="0"/>
              <a:t>We added some extra parameters that were not in the original formula, namely permafrost probability, which tell use whether the permafrost is continuous and the lithification state, which tells whether the coast is rocky. Discontinuous or rocky permafrost is not so sensitive to the wave erosion.</a:t>
            </a:r>
          </a:p>
          <a:p>
            <a:r>
              <a:rPr lang="en-US" dirty="0"/>
              <a:t>The input information comes from 3 sources: the unchangeable geological information comes from the Arctic Coastal Dynamics database, the permafrost temperature and probability comes from the PEX model and finally the marine information, namely sea surface temperature and wave information comes from our own wave-forced NEMO ocean model simulations, which account for wave-ice interaction, so we account for sea ice sheltering.</a:t>
            </a:r>
          </a:p>
          <a:p>
            <a:endParaRPr lang="en-US" dirty="0"/>
          </a:p>
          <a:p>
            <a:r>
              <a:rPr lang="en-US" dirty="0"/>
              <a:t>Lithification: rocky coast: erosion rate / 10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ACD: Arctic Coastal Dynamics database; about 1300 segments in the coastline</a:t>
            </a:r>
          </a:p>
          <a:p>
            <a:r>
              <a:rPr lang="en-US" dirty="0"/>
              <a:t>PEX: permafrost model, https://</a:t>
            </a:r>
            <a:r>
              <a:rPr lang="en-US" dirty="0" err="1"/>
              <a:t>apgc.awi.de</a:t>
            </a:r>
            <a:r>
              <a:rPr lang="en-US" dirty="0"/>
              <a:t>/dataset/</a:t>
            </a:r>
            <a:r>
              <a:rPr lang="en-US" dirty="0" err="1"/>
              <a:t>pex</a:t>
            </a:r>
            <a:endParaRPr lang="en-US" dirty="0"/>
          </a:p>
          <a:p>
            <a:r>
              <a:rPr lang="en-US" dirty="0"/>
              <a:t>NEMO: ORCA1 grid, wave forcing from WAM</a:t>
            </a:r>
          </a:p>
          <a:p>
            <a:endParaRPr lang="en-US" dirty="0"/>
          </a:p>
        </p:txBody>
      </p:sp>
    </p:spTree>
    <p:extLst>
      <p:ext uri="{BB962C8B-B14F-4D97-AF65-F5344CB8AC3E}">
        <p14:creationId xmlns:p14="http://schemas.microsoft.com/office/powerpoint/2010/main" val="338923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1300 segments in the coastline</a:t>
            </a:r>
          </a:p>
          <a:p>
            <a:r>
              <a:rPr lang="en-US" dirty="0"/>
              <a:t>ORCA1 NEMO grid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Remapped onto the NEMO grid using the nearest point</a:t>
            </a:r>
          </a:p>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4</a:t>
            </a:fld>
            <a:endParaRPr lang="en-US"/>
          </a:p>
        </p:txBody>
      </p:sp>
    </p:spTree>
    <p:extLst>
      <p:ext uri="{BB962C8B-B14F-4D97-AF65-F5344CB8AC3E}">
        <p14:creationId xmlns:p14="http://schemas.microsoft.com/office/powerpoint/2010/main" val="24152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apgc.awi.de</a:t>
            </a:r>
            <a:r>
              <a:rPr lang="en-US" dirty="0"/>
              <a:t>/dataset/</a:t>
            </a:r>
            <a:r>
              <a:rPr lang="en-US" dirty="0" err="1"/>
              <a:t>pex</a:t>
            </a:r>
            <a:endParaRPr lang="en-US" dirty="0"/>
          </a:p>
          <a:p>
            <a:r>
              <a:rPr lang="en-US" dirty="0"/>
              <a:t>Permafrost probability: whether the permafrost is continuous</a:t>
            </a:r>
          </a:p>
        </p:txBody>
      </p:sp>
    </p:spTree>
    <p:extLst>
      <p:ext uri="{BB962C8B-B14F-4D97-AF65-F5344CB8AC3E}">
        <p14:creationId xmlns:p14="http://schemas.microsoft.com/office/powerpoint/2010/main" val="151823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on the left shows an example of calculated pan-Arctic erosion rates, this particular time slice is for September 2014. As you can see there is spatial variability in the rates; the pattern broadly matches the observed values from the ACD database, only the values at river mouths are a bit high. The database also contains all the variables need to calculate the carbon fluxes caused by erosion, namely the ice percentage and weight percentage of carbon in the sediment. Using observed sediment nutrient ratios, one can convert further and also calculate nitrogen and phosphor fluxes. The figure on the right shows the example for carbon. Such fluxes can be used in a biogeochemistry model to complement the nutrient fluxes from rivers, </a:t>
            </a:r>
            <a:r>
              <a:rPr lang="en-US" dirty="0" err="1"/>
              <a:t>Terhaar</a:t>
            </a:r>
            <a:r>
              <a:rPr lang="en-US" dirty="0"/>
              <a:t> 2021 shows the potential to solve biases in shelf productivity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latin typeface="+mn-lt"/>
              <a:ea typeface="+mn-ea"/>
              <a:cs typeface="+mn-cs"/>
              <a:sym typeface="Calibri"/>
              <a:hlinkClick r:id="rId3">
                <a:extLst>
                  <a:ext uri="{A12FA001-AC4F-418D-AE19-62706E023703}">
                    <ahyp:hlinkClr xmlns:ahyp="http://schemas.microsoft.com/office/drawing/2018/hyperlinkcolor" val="tx"/>
                  </a:ext>
                </a:extLst>
              </a:hlinkClick>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u="sng" dirty="0">
              <a:effectLst/>
              <a:latin typeface="+mn-lt"/>
              <a:ea typeface="+mn-ea"/>
              <a:cs typeface="+mn-cs"/>
              <a:sym typeface="Calibri"/>
              <a:hlinkClick r:id="rId3"/>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u="sng" dirty="0">
                <a:effectLst/>
                <a:latin typeface="+mn-lt"/>
                <a:ea typeface="+mn-ea"/>
                <a:cs typeface="+mn-cs"/>
                <a:sym typeface="Calibri"/>
                <a:hlinkClick r:id="rId3"/>
              </a:rPr>
              <a:t>https://doi.pangaea.de/10.1594/PANGAEA.919573?format=html#download</a:t>
            </a:r>
            <a:endParaRPr lang="en-GB" sz="1200" dirty="0">
              <a:effectLst/>
              <a:latin typeface="+mn-lt"/>
              <a:ea typeface="+mn-ea"/>
              <a:cs typeface="+mn-cs"/>
              <a:sym typeface="Calibri"/>
            </a:endParaRPr>
          </a:p>
          <a:p>
            <a:endParaRPr lang="en-US" dirty="0"/>
          </a:p>
          <a:p>
            <a:r>
              <a:rPr lang="en-US" dirty="0"/>
              <a:t>ORCA1 NEMO3.6 from my PhD thesis</a:t>
            </a:r>
          </a:p>
          <a:p>
            <a:endParaRPr lang="en-US" dirty="0"/>
          </a:p>
        </p:txBody>
      </p:sp>
    </p:spTree>
    <p:extLst>
      <p:ext uri="{BB962C8B-B14F-4D97-AF65-F5344CB8AC3E}">
        <p14:creationId xmlns:p14="http://schemas.microsoft.com/office/powerpoint/2010/main" val="46756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Biases in shelf productivity: </a:t>
            </a:r>
            <a:r>
              <a:rPr lang="en-US" dirty="0" err="1"/>
              <a:t>Terhaar</a:t>
            </a:r>
            <a:r>
              <a:rPr lang="en-US" dirty="0"/>
              <a:t> paper</a:t>
            </a:r>
          </a:p>
        </p:txBody>
      </p:sp>
      <p:sp>
        <p:nvSpPr>
          <p:cNvPr id="4" name="Slide Number Placeholder 3"/>
          <p:cNvSpPr>
            <a:spLocks noGrp="1"/>
          </p:cNvSpPr>
          <p:nvPr>
            <p:ph type="sldNum" sz="quarter" idx="5"/>
          </p:nvPr>
        </p:nvSpPr>
        <p:spPr/>
        <p:txBody>
          <a:bodyPr/>
          <a:lstStyle/>
          <a:p>
            <a:fld id="{A156E542-60E5-154C-914E-5FEDB6DD835C}" type="slidenum">
              <a:rPr lang="en-US" smtClean="0"/>
              <a:t>7</a:t>
            </a:fld>
            <a:endParaRPr lang="en-US"/>
          </a:p>
        </p:txBody>
      </p:sp>
    </p:spTree>
    <p:extLst>
      <p:ext uri="{BB962C8B-B14F-4D97-AF65-F5344CB8AC3E}">
        <p14:creationId xmlns:p14="http://schemas.microsoft.com/office/powerpoint/2010/main" val="84999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period output missing in the run.</a:t>
            </a:r>
          </a:p>
          <a:p>
            <a:r>
              <a:rPr lang="en-US" dirty="0"/>
              <a:t>Wave period is parameterized based on ice concentration, tau(</a:t>
            </a:r>
            <a:r>
              <a:rPr lang="en-US" dirty="0" err="1"/>
              <a:t>aice</a:t>
            </a:r>
            <a:r>
              <a:rPr lang="en-US" dirty="0"/>
              <a:t>&gt;=0.15)=15 tau(</a:t>
            </a:r>
            <a:r>
              <a:rPr lang="en-US" dirty="0" err="1"/>
              <a:t>aice</a:t>
            </a:r>
            <a:r>
              <a:rPr lang="en-US" dirty="0"/>
              <a:t>&lt;0.15=5)</a:t>
            </a:r>
          </a:p>
        </p:txBody>
      </p:sp>
      <p:sp>
        <p:nvSpPr>
          <p:cNvPr id="4" name="Slide Number Placeholder 3"/>
          <p:cNvSpPr>
            <a:spLocks noGrp="1"/>
          </p:cNvSpPr>
          <p:nvPr>
            <p:ph type="sldNum" sz="quarter" idx="5"/>
          </p:nvPr>
        </p:nvSpPr>
        <p:spPr/>
        <p:txBody>
          <a:bodyPr/>
          <a:lstStyle/>
          <a:p>
            <a:fld id="{A156E542-60E5-154C-914E-5FEDB6DD835C}" type="slidenum">
              <a:rPr lang="en-US" smtClean="0"/>
              <a:t>8</a:t>
            </a:fld>
            <a:endParaRPr lang="en-US"/>
          </a:p>
        </p:txBody>
      </p:sp>
    </p:spTree>
    <p:extLst>
      <p:ext uri="{BB962C8B-B14F-4D97-AF65-F5344CB8AC3E}">
        <p14:creationId xmlns:p14="http://schemas.microsoft.com/office/powerpoint/2010/main" val="426663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extended the erosion calculation for a multidecadal wave-forced ocean simulation from 1979 to 2012, the geological variables were kept constant. The resulting timeseries, here shown in terms of carbon input is quite interesting, with a lot of variability. The figure on the left shows the seasonal cycle and the figure on the right the yearly averages. The seasonal cycle is very large, with no erosion in winter. The erosion season is starting earlier and ending later over time and the peaks in summer are getting larger. The yearly averaged values also show an increasing trend over time. There is however also a lot of interannual and multi-year variability. There is possibly a relation to the Arctic Oscillation with lower erosion in negative AO phases. In the more recent years it is probably the decreasing ice extent that pushed the erosion up. We may need to look into this further. </a:t>
            </a:r>
          </a:p>
          <a:p>
            <a:r>
              <a:rPr lang="en-US"/>
              <a:t>Finally, the yearly carbon fluxes we calculated, between 12-19Tg are consistent with observations of 15Tg. </a:t>
            </a:r>
          </a:p>
          <a:p>
            <a:endParaRPr lang="en-US"/>
          </a:p>
        </p:txBody>
      </p:sp>
      <p:sp>
        <p:nvSpPr>
          <p:cNvPr id="4" name="Slide Number Placeholder 3"/>
          <p:cNvSpPr>
            <a:spLocks noGrp="1"/>
          </p:cNvSpPr>
          <p:nvPr>
            <p:ph type="sldNum" sz="quarter" idx="5"/>
          </p:nvPr>
        </p:nvSpPr>
        <p:spPr/>
        <p:txBody>
          <a:bodyPr/>
          <a:lstStyle/>
          <a:p>
            <a:fld id="{A156E542-60E5-154C-914E-5FEDB6DD835C}" type="slidenum">
              <a:rPr lang="en-US" smtClean="0"/>
              <a:t>9</a:t>
            </a:fld>
            <a:endParaRPr lang="en-US"/>
          </a:p>
        </p:txBody>
      </p:sp>
    </p:spTree>
    <p:extLst>
      <p:ext uri="{BB962C8B-B14F-4D97-AF65-F5344CB8AC3E}">
        <p14:creationId xmlns:p14="http://schemas.microsoft.com/office/powerpoint/2010/main" val="443382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 Title Only">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GB"/>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3356992"/>
            <a:ext cx="4515408" cy="3146936"/>
          </a:xfrm>
        </p:spPr>
        <p:txBody>
          <a:bodyPr anchor="b"/>
          <a:lstStyle>
            <a:lvl1pPr algn="l">
              <a:defRPr sz="4000">
                <a:solidFill>
                  <a:schemeClr val="bg1"/>
                </a:solidFill>
              </a:defRPr>
            </a:lvl1pPr>
          </a:lstStyle>
          <a:p>
            <a:r>
              <a:rPr lang="en-US" dirty="0"/>
              <a:t>Insert Presentation 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pic>
        <p:nvPicPr>
          <p:cNvPr id="4" name="Picture 3">
            <a:extLst>
              <a:ext uri="{FF2B5EF4-FFF2-40B4-BE49-F238E27FC236}">
                <a16:creationId xmlns:a16="http://schemas.microsoft.com/office/drawing/2014/main" id="{7DEC2B44-AA9E-0A4F-BC1B-7170DADE6630}"/>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196819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4696115" y="984143"/>
            <a:ext cx="3905239" cy="5192820"/>
          </a:xfrm>
        </p:spPr>
        <p:txBody>
          <a:bodyPr/>
          <a:lstStyle/>
          <a:p>
            <a:r>
              <a:rPr lang="en-GB"/>
              <a:t>Click icon to add picture</a:t>
            </a:r>
            <a:endParaRPr lang="en-US"/>
          </a:p>
        </p:txBody>
      </p:sp>
      <p:pic>
        <p:nvPicPr>
          <p:cNvPr id="15" name="Picture 14">
            <a:extLst>
              <a:ext uri="{FF2B5EF4-FFF2-40B4-BE49-F238E27FC236}">
                <a16:creationId xmlns:a16="http://schemas.microsoft.com/office/drawing/2014/main" id="{7D8F488D-CF87-5C4D-B4E4-166B3CD5C2F8}"/>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46834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4696116" y="984143"/>
            <a:ext cx="1890562" cy="2516866"/>
          </a:xfrm>
        </p:spPr>
        <p:txBody>
          <a:bodyPr/>
          <a:lstStyle/>
          <a:p>
            <a:r>
              <a:rPr lang="en-GB"/>
              <a:t>Click icon to add picture</a:t>
            </a:r>
            <a:endParaRPr lang="en-US"/>
          </a:p>
        </p:txBody>
      </p:sp>
      <p:sp>
        <p:nvSpPr>
          <p:cNvPr id="13" name="Picture Placeholder 4">
            <a:extLst>
              <a:ext uri="{FF2B5EF4-FFF2-40B4-BE49-F238E27FC236}">
                <a16:creationId xmlns:a16="http://schemas.microsoft.com/office/drawing/2014/main" id="{94E67BFF-C584-C544-924A-CD0C6F9EB44C}"/>
              </a:ext>
            </a:extLst>
          </p:cNvPr>
          <p:cNvSpPr>
            <a:spLocks noGrp="1"/>
          </p:cNvSpPr>
          <p:nvPr>
            <p:ph type="pic" sz="quarter" idx="14"/>
          </p:nvPr>
        </p:nvSpPr>
        <p:spPr>
          <a:xfrm>
            <a:off x="4696116" y="3660097"/>
            <a:ext cx="1890562" cy="2516866"/>
          </a:xfrm>
        </p:spPr>
        <p:txBody>
          <a:bodyPr/>
          <a:lstStyle/>
          <a:p>
            <a:r>
              <a:rPr lang="en-GB"/>
              <a:t>Click icon to add picture</a:t>
            </a:r>
            <a:endParaRPr lang="en-US"/>
          </a:p>
        </p:txBody>
      </p:sp>
      <p:sp>
        <p:nvSpPr>
          <p:cNvPr id="15" name="Picture Placeholder 4">
            <a:extLst>
              <a:ext uri="{FF2B5EF4-FFF2-40B4-BE49-F238E27FC236}">
                <a16:creationId xmlns:a16="http://schemas.microsoft.com/office/drawing/2014/main" id="{2F48D7D7-1D1B-4F4F-8B57-9E79590384F1}"/>
              </a:ext>
            </a:extLst>
          </p:cNvPr>
          <p:cNvSpPr>
            <a:spLocks noGrp="1"/>
          </p:cNvSpPr>
          <p:nvPr>
            <p:ph type="pic" sz="quarter" idx="15"/>
          </p:nvPr>
        </p:nvSpPr>
        <p:spPr>
          <a:xfrm>
            <a:off x="6710793" y="984143"/>
            <a:ext cx="1890562" cy="2516866"/>
          </a:xfrm>
        </p:spPr>
        <p:txBody>
          <a:bodyPr/>
          <a:lstStyle/>
          <a:p>
            <a:r>
              <a:rPr lang="en-GB"/>
              <a:t>Click icon to add picture</a:t>
            </a:r>
            <a:endParaRPr lang="en-US"/>
          </a:p>
        </p:txBody>
      </p:sp>
      <p:sp>
        <p:nvSpPr>
          <p:cNvPr id="16" name="Picture Placeholder 4">
            <a:extLst>
              <a:ext uri="{FF2B5EF4-FFF2-40B4-BE49-F238E27FC236}">
                <a16:creationId xmlns:a16="http://schemas.microsoft.com/office/drawing/2014/main" id="{07C1EB78-144D-874E-B783-E6ECF504775A}"/>
              </a:ext>
            </a:extLst>
          </p:cNvPr>
          <p:cNvSpPr>
            <a:spLocks noGrp="1"/>
          </p:cNvSpPr>
          <p:nvPr>
            <p:ph type="pic" sz="quarter" idx="16"/>
          </p:nvPr>
        </p:nvSpPr>
        <p:spPr>
          <a:xfrm>
            <a:off x="6710793" y="3660097"/>
            <a:ext cx="1890562" cy="2516866"/>
          </a:xfrm>
        </p:spPr>
        <p:txBody>
          <a:bodyPr/>
          <a:lstStyle/>
          <a:p>
            <a:r>
              <a:rPr lang="en-GB"/>
              <a:t>Click icon to add picture</a:t>
            </a:r>
            <a:endParaRPr lang="en-US"/>
          </a:p>
        </p:txBody>
      </p:sp>
      <p:pic>
        <p:nvPicPr>
          <p:cNvPr id="18" name="Picture 17">
            <a:extLst>
              <a:ext uri="{FF2B5EF4-FFF2-40B4-BE49-F238E27FC236}">
                <a16:creationId xmlns:a16="http://schemas.microsoft.com/office/drawing/2014/main" id="{D7E0F8F1-79A2-B340-BF37-EB44E0F20ACE}"/>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57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50A297-76E9-D042-917E-9551684FEC01}"/>
              </a:ext>
            </a:extLst>
          </p:cNvPr>
          <p:cNvSpPr>
            <a:spLocks noGrp="1"/>
          </p:cNvSpPr>
          <p:nvPr>
            <p:ph type="pic" sz="quarter" idx="11"/>
          </p:nvPr>
        </p:nvSpPr>
        <p:spPr>
          <a:xfrm>
            <a:off x="618450" y="89379"/>
            <a:ext cx="7983183" cy="4524825"/>
          </a:xfrm>
        </p:spPr>
        <p:txBody>
          <a:bodyPr/>
          <a:lstStyle/>
          <a:p>
            <a:r>
              <a:rPr lang="en-GB"/>
              <a:t>Click icon to add picture</a:t>
            </a:r>
            <a:endParaRPr lang="en-US"/>
          </a:p>
        </p:txBody>
      </p:sp>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618450" y="5268091"/>
            <a:ext cx="7982904"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618174" y="4725144"/>
            <a:ext cx="7983180" cy="432007"/>
          </a:xfrm>
        </p:spPr>
        <p:txBody>
          <a:bodyPr/>
          <a:lstStyle>
            <a:lvl1pPr>
              <a:defRPr sz="2800"/>
            </a:lvl1pPr>
          </a:lstStyle>
          <a:p>
            <a:r>
              <a:rPr lang="en-US" dirty="0"/>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4F8370-0DC4-7243-82ED-75B3D9CD5820}"/>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407093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Photo Mont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618450" y="5268091"/>
            <a:ext cx="7982904"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618174" y="4725144"/>
            <a:ext cx="7983180" cy="432007"/>
          </a:xfrm>
        </p:spPr>
        <p:txBody>
          <a:bodyPr/>
          <a:lstStyle>
            <a:lvl1pPr>
              <a:defRPr sz="2800"/>
            </a:lvl1pPr>
          </a:lstStyle>
          <a:p>
            <a:r>
              <a:rPr lang="en-US" dirty="0"/>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5C7E26C9-5185-4D4E-82DC-A98466F6C047}"/>
              </a:ext>
            </a:extLst>
          </p:cNvPr>
          <p:cNvSpPr>
            <a:spLocks noGrp="1"/>
          </p:cNvSpPr>
          <p:nvPr>
            <p:ph type="pic" sz="quarter" idx="13"/>
          </p:nvPr>
        </p:nvSpPr>
        <p:spPr>
          <a:xfrm>
            <a:off x="618450" y="89378"/>
            <a:ext cx="1857230" cy="2187494"/>
          </a:xfrm>
        </p:spPr>
        <p:txBody>
          <a:bodyPr/>
          <a:lstStyle/>
          <a:p>
            <a:r>
              <a:rPr lang="en-GB"/>
              <a:t>Click icon to add picture</a:t>
            </a:r>
            <a:endParaRPr lang="en-US"/>
          </a:p>
        </p:txBody>
      </p:sp>
      <p:sp>
        <p:nvSpPr>
          <p:cNvPr id="13" name="Picture Placeholder 4">
            <a:extLst>
              <a:ext uri="{FF2B5EF4-FFF2-40B4-BE49-F238E27FC236}">
                <a16:creationId xmlns:a16="http://schemas.microsoft.com/office/drawing/2014/main" id="{8637624E-4FCD-E547-BE88-9AA80264711C}"/>
              </a:ext>
            </a:extLst>
          </p:cNvPr>
          <p:cNvSpPr>
            <a:spLocks noGrp="1"/>
          </p:cNvSpPr>
          <p:nvPr>
            <p:ph type="pic" sz="quarter" idx="14"/>
          </p:nvPr>
        </p:nvSpPr>
        <p:spPr>
          <a:xfrm>
            <a:off x="618450" y="2434765"/>
            <a:ext cx="1857230" cy="2179438"/>
          </a:xfrm>
        </p:spPr>
        <p:txBody>
          <a:bodyPr/>
          <a:lstStyle/>
          <a:p>
            <a:r>
              <a:rPr lang="en-GB"/>
              <a:t>Click icon to add picture</a:t>
            </a:r>
            <a:endParaRPr lang="en-US"/>
          </a:p>
        </p:txBody>
      </p:sp>
      <p:sp>
        <p:nvSpPr>
          <p:cNvPr id="15" name="Picture Placeholder 4">
            <a:extLst>
              <a:ext uri="{FF2B5EF4-FFF2-40B4-BE49-F238E27FC236}">
                <a16:creationId xmlns:a16="http://schemas.microsoft.com/office/drawing/2014/main" id="{279D473B-EBAF-8144-BC8A-F55912122472}"/>
              </a:ext>
            </a:extLst>
          </p:cNvPr>
          <p:cNvSpPr>
            <a:spLocks noGrp="1"/>
          </p:cNvSpPr>
          <p:nvPr>
            <p:ph type="pic" sz="quarter" idx="15"/>
          </p:nvPr>
        </p:nvSpPr>
        <p:spPr>
          <a:xfrm>
            <a:off x="2660341" y="89378"/>
            <a:ext cx="1857230" cy="2187494"/>
          </a:xfrm>
        </p:spPr>
        <p:txBody>
          <a:bodyPr/>
          <a:lstStyle/>
          <a:p>
            <a:r>
              <a:rPr lang="en-GB"/>
              <a:t>Click icon to add picture</a:t>
            </a:r>
            <a:endParaRPr lang="en-US"/>
          </a:p>
        </p:txBody>
      </p:sp>
      <p:sp>
        <p:nvSpPr>
          <p:cNvPr id="16" name="Picture Placeholder 4">
            <a:extLst>
              <a:ext uri="{FF2B5EF4-FFF2-40B4-BE49-F238E27FC236}">
                <a16:creationId xmlns:a16="http://schemas.microsoft.com/office/drawing/2014/main" id="{B254279C-A275-4244-A3A5-C87864222061}"/>
              </a:ext>
            </a:extLst>
          </p:cNvPr>
          <p:cNvSpPr>
            <a:spLocks noGrp="1"/>
          </p:cNvSpPr>
          <p:nvPr>
            <p:ph type="pic" sz="quarter" idx="16"/>
          </p:nvPr>
        </p:nvSpPr>
        <p:spPr>
          <a:xfrm>
            <a:off x="2660341" y="2434765"/>
            <a:ext cx="1857230" cy="2179438"/>
          </a:xfrm>
        </p:spPr>
        <p:txBody>
          <a:bodyPr/>
          <a:lstStyle/>
          <a:p>
            <a:r>
              <a:rPr lang="en-GB"/>
              <a:t>Click icon to add picture</a:t>
            </a:r>
            <a:endParaRPr lang="en-US"/>
          </a:p>
        </p:txBody>
      </p:sp>
      <p:sp>
        <p:nvSpPr>
          <p:cNvPr id="17" name="Picture Placeholder 4">
            <a:extLst>
              <a:ext uri="{FF2B5EF4-FFF2-40B4-BE49-F238E27FC236}">
                <a16:creationId xmlns:a16="http://schemas.microsoft.com/office/drawing/2014/main" id="{5306CE6B-B9F3-824E-ACA6-6F65748B2802}"/>
              </a:ext>
            </a:extLst>
          </p:cNvPr>
          <p:cNvSpPr>
            <a:spLocks noGrp="1"/>
          </p:cNvSpPr>
          <p:nvPr>
            <p:ph type="pic" sz="quarter" idx="17"/>
          </p:nvPr>
        </p:nvSpPr>
        <p:spPr>
          <a:xfrm>
            <a:off x="4702233" y="97153"/>
            <a:ext cx="1857230" cy="2187494"/>
          </a:xfrm>
        </p:spPr>
        <p:txBody>
          <a:bodyPr/>
          <a:lstStyle/>
          <a:p>
            <a:r>
              <a:rPr lang="en-GB"/>
              <a:t>Click icon to add picture</a:t>
            </a:r>
            <a:endParaRPr lang="en-US"/>
          </a:p>
        </p:txBody>
      </p:sp>
      <p:sp>
        <p:nvSpPr>
          <p:cNvPr id="18" name="Picture Placeholder 4">
            <a:extLst>
              <a:ext uri="{FF2B5EF4-FFF2-40B4-BE49-F238E27FC236}">
                <a16:creationId xmlns:a16="http://schemas.microsoft.com/office/drawing/2014/main" id="{E43C5953-04E4-E543-B4E2-168A8F7AF87C}"/>
              </a:ext>
            </a:extLst>
          </p:cNvPr>
          <p:cNvSpPr>
            <a:spLocks noGrp="1"/>
          </p:cNvSpPr>
          <p:nvPr>
            <p:ph type="pic" sz="quarter" idx="18"/>
          </p:nvPr>
        </p:nvSpPr>
        <p:spPr>
          <a:xfrm>
            <a:off x="4702233" y="2442540"/>
            <a:ext cx="1857230" cy="2179438"/>
          </a:xfrm>
        </p:spPr>
        <p:txBody>
          <a:bodyPr/>
          <a:lstStyle/>
          <a:p>
            <a:r>
              <a:rPr lang="en-GB"/>
              <a:t>Click icon to add picture</a:t>
            </a:r>
            <a:endParaRPr lang="en-US"/>
          </a:p>
        </p:txBody>
      </p:sp>
      <p:sp>
        <p:nvSpPr>
          <p:cNvPr id="19" name="Picture Placeholder 4">
            <a:extLst>
              <a:ext uri="{FF2B5EF4-FFF2-40B4-BE49-F238E27FC236}">
                <a16:creationId xmlns:a16="http://schemas.microsoft.com/office/drawing/2014/main" id="{6A1EFC74-8F0B-9E48-94E8-FE079F0C7C37}"/>
              </a:ext>
            </a:extLst>
          </p:cNvPr>
          <p:cNvSpPr>
            <a:spLocks noGrp="1"/>
          </p:cNvSpPr>
          <p:nvPr>
            <p:ph type="pic" sz="quarter" idx="19"/>
          </p:nvPr>
        </p:nvSpPr>
        <p:spPr>
          <a:xfrm>
            <a:off x="6744124" y="97153"/>
            <a:ext cx="1857230" cy="2187494"/>
          </a:xfrm>
        </p:spPr>
        <p:txBody>
          <a:bodyPr/>
          <a:lstStyle/>
          <a:p>
            <a:r>
              <a:rPr lang="en-GB"/>
              <a:t>Click icon to add picture</a:t>
            </a:r>
            <a:endParaRPr lang="en-US"/>
          </a:p>
        </p:txBody>
      </p:sp>
      <p:sp>
        <p:nvSpPr>
          <p:cNvPr id="20" name="Picture Placeholder 4">
            <a:extLst>
              <a:ext uri="{FF2B5EF4-FFF2-40B4-BE49-F238E27FC236}">
                <a16:creationId xmlns:a16="http://schemas.microsoft.com/office/drawing/2014/main" id="{F106F723-838B-1743-91F1-EA901D47E1E2}"/>
              </a:ext>
            </a:extLst>
          </p:cNvPr>
          <p:cNvSpPr>
            <a:spLocks noGrp="1"/>
          </p:cNvSpPr>
          <p:nvPr>
            <p:ph type="pic" sz="quarter" idx="20"/>
          </p:nvPr>
        </p:nvSpPr>
        <p:spPr>
          <a:xfrm>
            <a:off x="6744124" y="2442540"/>
            <a:ext cx="1857230" cy="2179438"/>
          </a:xfrm>
        </p:spPr>
        <p:txBody>
          <a:bodyPr/>
          <a:lstStyle/>
          <a:p>
            <a:r>
              <a:rPr lang="en-GB"/>
              <a:t>Click icon to add picture</a:t>
            </a:r>
            <a:endParaRPr lang="en-US"/>
          </a:p>
        </p:txBody>
      </p:sp>
      <p:pic>
        <p:nvPicPr>
          <p:cNvPr id="21" name="Picture 20">
            <a:extLst>
              <a:ext uri="{FF2B5EF4-FFF2-40B4-BE49-F238E27FC236}">
                <a16:creationId xmlns:a16="http://schemas.microsoft.com/office/drawing/2014/main" id="{B4438497-E6AD-FD4E-A7A0-4A5CBEA21EEA}"/>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1106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5B11BF9-C04D-CF46-86D1-124B0F2DFF40}"/>
              </a:ext>
            </a:extLst>
          </p:cNvPr>
          <p:cNvSpPr>
            <a:spLocks noGrp="1"/>
          </p:cNvSpPr>
          <p:nvPr>
            <p:ph type="pic" sz="quarter" idx="11"/>
          </p:nvPr>
        </p:nvSpPr>
        <p:spPr>
          <a:xfrm>
            <a:off x="618450" y="89379"/>
            <a:ext cx="7983183" cy="6632097"/>
          </a:xfrm>
        </p:spPr>
        <p:txBody>
          <a:bodyPr/>
          <a:lstStyle/>
          <a:p>
            <a:r>
              <a:rPr lang="en-GB"/>
              <a:t>Click icon to add picture</a:t>
            </a:r>
            <a:endParaRPr lang="en-US" dirty="0"/>
          </a:p>
        </p:txBody>
      </p:sp>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72516" y="-77492"/>
            <a:ext cx="615162" cy="7034884"/>
          </a:xfrm>
          <a:prstGeom prst="rect">
            <a:avLst/>
          </a:prstGeom>
        </p:spPr>
      </p:pic>
    </p:spTree>
    <p:extLst>
      <p:ext uri="{BB962C8B-B14F-4D97-AF65-F5344CB8AC3E}">
        <p14:creationId xmlns:p14="http://schemas.microsoft.com/office/powerpoint/2010/main" val="33994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Photo Mont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6" name="Picture Placeholder 4">
            <a:extLst>
              <a:ext uri="{FF2B5EF4-FFF2-40B4-BE49-F238E27FC236}">
                <a16:creationId xmlns:a16="http://schemas.microsoft.com/office/drawing/2014/main" id="{3C6D10E9-6EE3-B841-9197-91A3D9F07BA8}"/>
              </a:ext>
            </a:extLst>
          </p:cNvPr>
          <p:cNvSpPr>
            <a:spLocks noGrp="1"/>
          </p:cNvSpPr>
          <p:nvPr>
            <p:ph type="pic" sz="quarter" idx="13"/>
          </p:nvPr>
        </p:nvSpPr>
        <p:spPr>
          <a:xfrm>
            <a:off x="618450" y="89378"/>
            <a:ext cx="1857230" cy="3187831"/>
          </a:xfrm>
        </p:spPr>
        <p:txBody>
          <a:bodyPr/>
          <a:lstStyle/>
          <a:p>
            <a:r>
              <a:rPr lang="en-GB"/>
              <a:t>Click icon to add picture</a:t>
            </a:r>
            <a:endParaRPr lang="en-US"/>
          </a:p>
        </p:txBody>
      </p:sp>
      <p:sp>
        <p:nvSpPr>
          <p:cNvPr id="8" name="Picture Placeholder 4">
            <a:extLst>
              <a:ext uri="{FF2B5EF4-FFF2-40B4-BE49-F238E27FC236}">
                <a16:creationId xmlns:a16="http://schemas.microsoft.com/office/drawing/2014/main" id="{6CE3CA61-9AB0-1F47-AA92-81BBBB6F6AEB}"/>
              </a:ext>
            </a:extLst>
          </p:cNvPr>
          <p:cNvSpPr>
            <a:spLocks noGrp="1"/>
          </p:cNvSpPr>
          <p:nvPr>
            <p:ph type="pic" sz="quarter" idx="15"/>
          </p:nvPr>
        </p:nvSpPr>
        <p:spPr>
          <a:xfrm>
            <a:off x="2660341" y="89378"/>
            <a:ext cx="1857230" cy="3187831"/>
          </a:xfrm>
        </p:spPr>
        <p:txBody>
          <a:bodyPr/>
          <a:lstStyle/>
          <a:p>
            <a:r>
              <a:rPr lang="en-GB"/>
              <a:t>Click icon to add picture</a:t>
            </a:r>
            <a:endParaRPr lang="en-US"/>
          </a:p>
        </p:txBody>
      </p:sp>
      <p:sp>
        <p:nvSpPr>
          <p:cNvPr id="10" name="Picture Placeholder 4">
            <a:extLst>
              <a:ext uri="{FF2B5EF4-FFF2-40B4-BE49-F238E27FC236}">
                <a16:creationId xmlns:a16="http://schemas.microsoft.com/office/drawing/2014/main" id="{F96B4568-62F5-9146-BDC2-FAF5EB6960B9}"/>
              </a:ext>
            </a:extLst>
          </p:cNvPr>
          <p:cNvSpPr>
            <a:spLocks noGrp="1"/>
          </p:cNvSpPr>
          <p:nvPr>
            <p:ph type="pic" sz="quarter" idx="17"/>
          </p:nvPr>
        </p:nvSpPr>
        <p:spPr>
          <a:xfrm>
            <a:off x="4702233" y="97153"/>
            <a:ext cx="1857230" cy="3187831"/>
          </a:xfrm>
        </p:spPr>
        <p:txBody>
          <a:bodyPr/>
          <a:lstStyle/>
          <a:p>
            <a:r>
              <a:rPr lang="en-GB"/>
              <a:t>Click icon to add picture</a:t>
            </a:r>
            <a:endParaRPr lang="en-US"/>
          </a:p>
        </p:txBody>
      </p:sp>
      <p:sp>
        <p:nvSpPr>
          <p:cNvPr id="12" name="Picture Placeholder 4">
            <a:extLst>
              <a:ext uri="{FF2B5EF4-FFF2-40B4-BE49-F238E27FC236}">
                <a16:creationId xmlns:a16="http://schemas.microsoft.com/office/drawing/2014/main" id="{5A35C9EB-5341-CF4E-A616-7ED981EF8CD4}"/>
              </a:ext>
            </a:extLst>
          </p:cNvPr>
          <p:cNvSpPr>
            <a:spLocks noGrp="1"/>
          </p:cNvSpPr>
          <p:nvPr>
            <p:ph type="pic" sz="quarter" idx="19"/>
          </p:nvPr>
        </p:nvSpPr>
        <p:spPr>
          <a:xfrm>
            <a:off x="6744124" y="97153"/>
            <a:ext cx="1857230" cy="3187831"/>
          </a:xfrm>
        </p:spPr>
        <p:txBody>
          <a:bodyPr/>
          <a:lstStyle/>
          <a:p>
            <a:r>
              <a:rPr lang="en-GB"/>
              <a:t>Click icon to add picture</a:t>
            </a:r>
            <a:endParaRPr lang="en-US"/>
          </a:p>
        </p:txBody>
      </p:sp>
      <p:sp>
        <p:nvSpPr>
          <p:cNvPr id="14" name="Picture Placeholder 4">
            <a:extLst>
              <a:ext uri="{FF2B5EF4-FFF2-40B4-BE49-F238E27FC236}">
                <a16:creationId xmlns:a16="http://schemas.microsoft.com/office/drawing/2014/main" id="{0DB23B40-DC02-1844-B97E-3A4ED49B7545}"/>
              </a:ext>
            </a:extLst>
          </p:cNvPr>
          <p:cNvSpPr>
            <a:spLocks noGrp="1"/>
          </p:cNvSpPr>
          <p:nvPr>
            <p:ph type="pic" sz="quarter" idx="21"/>
          </p:nvPr>
        </p:nvSpPr>
        <p:spPr>
          <a:xfrm>
            <a:off x="618450" y="3525870"/>
            <a:ext cx="1857230" cy="3187831"/>
          </a:xfrm>
        </p:spPr>
        <p:txBody>
          <a:bodyPr/>
          <a:lstStyle/>
          <a:p>
            <a:r>
              <a:rPr lang="en-GB"/>
              <a:t>Click icon to add picture</a:t>
            </a:r>
            <a:endParaRPr lang="en-US"/>
          </a:p>
        </p:txBody>
      </p:sp>
      <p:sp>
        <p:nvSpPr>
          <p:cNvPr id="15" name="Picture Placeholder 4">
            <a:extLst>
              <a:ext uri="{FF2B5EF4-FFF2-40B4-BE49-F238E27FC236}">
                <a16:creationId xmlns:a16="http://schemas.microsoft.com/office/drawing/2014/main" id="{10C9F1FB-7D08-2147-93D0-A8B8E353616D}"/>
              </a:ext>
            </a:extLst>
          </p:cNvPr>
          <p:cNvSpPr>
            <a:spLocks noGrp="1"/>
          </p:cNvSpPr>
          <p:nvPr>
            <p:ph type="pic" sz="quarter" idx="22"/>
          </p:nvPr>
        </p:nvSpPr>
        <p:spPr>
          <a:xfrm>
            <a:off x="2660341" y="3525870"/>
            <a:ext cx="1857230" cy="3187831"/>
          </a:xfrm>
        </p:spPr>
        <p:txBody>
          <a:bodyPr/>
          <a:lstStyle/>
          <a:p>
            <a:r>
              <a:rPr lang="en-GB"/>
              <a:t>Click icon to add picture</a:t>
            </a:r>
            <a:endParaRPr lang="en-US"/>
          </a:p>
        </p:txBody>
      </p:sp>
      <p:sp>
        <p:nvSpPr>
          <p:cNvPr id="16" name="Picture Placeholder 4">
            <a:extLst>
              <a:ext uri="{FF2B5EF4-FFF2-40B4-BE49-F238E27FC236}">
                <a16:creationId xmlns:a16="http://schemas.microsoft.com/office/drawing/2014/main" id="{47A7D6CB-4D13-8944-A494-DAB5A96E0DF3}"/>
              </a:ext>
            </a:extLst>
          </p:cNvPr>
          <p:cNvSpPr>
            <a:spLocks noGrp="1"/>
          </p:cNvSpPr>
          <p:nvPr>
            <p:ph type="pic" sz="quarter" idx="23"/>
          </p:nvPr>
        </p:nvSpPr>
        <p:spPr>
          <a:xfrm>
            <a:off x="4702233" y="3533645"/>
            <a:ext cx="1857230" cy="3187831"/>
          </a:xfrm>
        </p:spPr>
        <p:txBody>
          <a:bodyPr/>
          <a:lstStyle/>
          <a:p>
            <a:r>
              <a:rPr lang="en-GB"/>
              <a:t>Click icon to add picture</a:t>
            </a:r>
            <a:endParaRPr lang="en-US"/>
          </a:p>
        </p:txBody>
      </p:sp>
      <p:sp>
        <p:nvSpPr>
          <p:cNvPr id="17" name="Picture Placeholder 4">
            <a:extLst>
              <a:ext uri="{FF2B5EF4-FFF2-40B4-BE49-F238E27FC236}">
                <a16:creationId xmlns:a16="http://schemas.microsoft.com/office/drawing/2014/main" id="{C0004D5F-4CEF-574F-8090-15FB2104F2CE}"/>
              </a:ext>
            </a:extLst>
          </p:cNvPr>
          <p:cNvSpPr>
            <a:spLocks noGrp="1"/>
          </p:cNvSpPr>
          <p:nvPr>
            <p:ph type="pic" sz="quarter" idx="24"/>
          </p:nvPr>
        </p:nvSpPr>
        <p:spPr>
          <a:xfrm>
            <a:off x="6744124" y="3533645"/>
            <a:ext cx="1857230" cy="3187831"/>
          </a:xfrm>
        </p:spPr>
        <p:txBody>
          <a:bodyPr/>
          <a:lstStyle/>
          <a:p>
            <a:r>
              <a:rPr lang="en-GB"/>
              <a:t>Click icon to add picture</a:t>
            </a:r>
            <a:endParaRPr lang="en-US"/>
          </a:p>
        </p:txBody>
      </p:sp>
    </p:spTree>
    <p:extLst>
      <p:ext uri="{BB962C8B-B14F-4D97-AF65-F5344CB8AC3E}">
        <p14:creationId xmlns:p14="http://schemas.microsoft.com/office/powerpoint/2010/main" val="417933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72516" y="-77492"/>
            <a:ext cx="9289032"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553187" y="1228241"/>
            <a:ext cx="8037627" cy="4240786"/>
          </a:xfrm>
        </p:spPr>
        <p:txBody>
          <a:bodyPr anchor="ctr" anchorCtr="0"/>
          <a:lstStyle>
            <a:lvl1pPr algn="l">
              <a:defRPr sz="2800">
                <a:solidFill>
                  <a:schemeClr val="bg1"/>
                </a:solidFill>
              </a:defRPr>
            </a:lvl1pPr>
          </a:lstStyle>
          <a:p>
            <a:r>
              <a:rPr lang="en-US" dirty="0"/>
              <a:t>Thank You</a:t>
            </a:r>
          </a:p>
        </p:txBody>
      </p:sp>
      <p:sp>
        <p:nvSpPr>
          <p:cNvPr id="17" name="Subtitle 2">
            <a:extLst>
              <a:ext uri="{FF2B5EF4-FFF2-40B4-BE49-F238E27FC236}">
                <a16:creationId xmlns:a16="http://schemas.microsoft.com/office/drawing/2014/main" id="{F1FE3C49-6010-9C43-A18A-D0358205CA7B}"/>
              </a:ext>
            </a:extLst>
          </p:cNvPr>
          <p:cNvSpPr>
            <a:spLocks noGrp="1"/>
          </p:cNvSpPr>
          <p:nvPr>
            <p:ph type="subTitle" idx="1" hasCustomPrompt="1"/>
          </p:nvPr>
        </p:nvSpPr>
        <p:spPr>
          <a:xfrm>
            <a:off x="4680012" y="616058"/>
            <a:ext cx="3917122" cy="571814"/>
          </a:xfrm>
        </p:spPr>
        <p:txBody>
          <a:bodyPr>
            <a:noAutofit/>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Department If Required</a:t>
            </a:r>
          </a:p>
        </p:txBody>
      </p:sp>
      <p:cxnSp>
        <p:nvCxnSpPr>
          <p:cNvPr id="8" name="Straight Connector 7">
            <a:extLst>
              <a:ext uri="{FF2B5EF4-FFF2-40B4-BE49-F238E27FC236}">
                <a16:creationId xmlns:a16="http://schemas.microsoft.com/office/drawing/2014/main" id="{F89F3560-1A44-CA40-B28B-F7376EDAD5C4}"/>
              </a:ext>
            </a:extLst>
          </p:cNvPr>
          <p:cNvCxnSpPr>
            <a:cxnSpLocks/>
          </p:cNvCxnSpPr>
          <p:nvPr userDrawn="1"/>
        </p:nvCxnSpPr>
        <p:spPr>
          <a:xfrm>
            <a:off x="553187" y="6453336"/>
            <a:ext cx="80439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E686DDE-8C24-074E-9244-061863EE7357}"/>
              </a:ext>
            </a:extLst>
          </p:cNvPr>
          <p:cNvPicPr>
            <a:picLocks noChangeAspect="1"/>
          </p:cNvPicPr>
          <p:nvPr userDrawn="1"/>
        </p:nvPicPr>
        <p:blipFill>
          <a:blip r:embed="rId3"/>
          <a:stretch>
            <a:fillRect/>
          </a:stretch>
        </p:blipFill>
        <p:spPr>
          <a:xfrm>
            <a:off x="251520" y="476672"/>
            <a:ext cx="1981200" cy="711200"/>
          </a:xfrm>
          <a:prstGeom prst="rect">
            <a:avLst/>
          </a:prstGeom>
        </p:spPr>
      </p:pic>
      <p:sp>
        <p:nvSpPr>
          <p:cNvPr id="12" name="Title 1">
            <a:extLst>
              <a:ext uri="{FF2B5EF4-FFF2-40B4-BE49-F238E27FC236}">
                <a16:creationId xmlns:a16="http://schemas.microsoft.com/office/drawing/2014/main" id="{46AA6F6E-DD0C-CD48-89A8-0BD29BBB1969}"/>
              </a:ext>
            </a:extLst>
          </p:cNvPr>
          <p:cNvSpPr txBox="1">
            <a:spLocks/>
          </p:cNvSpPr>
          <p:nvPr userDrawn="1"/>
        </p:nvSpPr>
        <p:spPr>
          <a:xfrm>
            <a:off x="553187" y="6028176"/>
            <a:ext cx="6984777" cy="432048"/>
          </a:xfrm>
          <a:prstGeom prst="rect">
            <a:avLst/>
          </a:prstGeom>
        </p:spPr>
        <p:txBody>
          <a:bodyPr vert="horz" lIns="90000" tIns="0" rIns="91440" bIns="0" rtlCol="0" anchor="ctr" anchorCtr="0">
            <a:noAutofit/>
          </a:bodyPr>
          <a:lst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a:lstStyle>
          <a:p>
            <a:pPr lvl="0" algn="l"/>
            <a:r>
              <a:rPr lang="en-US" sz="1200" dirty="0"/>
              <a:t>Making Sense of Changing Seas for a Sustainable Future</a:t>
            </a:r>
          </a:p>
        </p:txBody>
      </p:sp>
      <p:pic>
        <p:nvPicPr>
          <p:cNvPr id="16" name="Picture 15">
            <a:extLst>
              <a:ext uri="{FF2B5EF4-FFF2-40B4-BE49-F238E27FC236}">
                <a16:creationId xmlns:a16="http://schemas.microsoft.com/office/drawing/2014/main" id="{35660AE3-C7CD-B24F-B714-8625DD42750B}"/>
              </a:ext>
            </a:extLst>
          </p:cNvPr>
          <p:cNvPicPr>
            <a:picLocks noChangeAspect="1"/>
          </p:cNvPicPr>
          <p:nvPr userDrawn="1"/>
        </p:nvPicPr>
        <p:blipFill>
          <a:blip r:embed="rId4"/>
          <a:stretch>
            <a:fillRect/>
          </a:stretch>
        </p:blipFill>
        <p:spPr>
          <a:xfrm>
            <a:off x="6512292" y="6135143"/>
            <a:ext cx="2043382" cy="204338"/>
          </a:xfrm>
          <a:prstGeom prst="rect">
            <a:avLst/>
          </a:prstGeom>
        </p:spPr>
      </p:pic>
      <p:pic>
        <p:nvPicPr>
          <p:cNvPr id="18" name="Picture 17">
            <a:extLst>
              <a:ext uri="{FF2B5EF4-FFF2-40B4-BE49-F238E27FC236}">
                <a16:creationId xmlns:a16="http://schemas.microsoft.com/office/drawing/2014/main" id="{46BCAB52-0ADB-5D4E-AED6-B06650E7656E}"/>
              </a:ext>
            </a:extLst>
          </p:cNvPr>
          <p:cNvPicPr>
            <a:picLocks noChangeAspect="1"/>
          </p:cNvPicPr>
          <p:nvPr userDrawn="1"/>
        </p:nvPicPr>
        <p:blipFill>
          <a:blip r:embed="rId5"/>
          <a:stretch>
            <a:fillRect/>
          </a:stretch>
        </p:blipFill>
        <p:spPr>
          <a:xfrm>
            <a:off x="660154" y="6548461"/>
            <a:ext cx="660400" cy="114300"/>
          </a:xfrm>
          <a:prstGeom prst="rect">
            <a:avLst/>
          </a:prstGeom>
        </p:spPr>
      </p:pic>
    </p:spTree>
    <p:extLst>
      <p:ext uri="{BB962C8B-B14F-4D97-AF65-F5344CB8AC3E}">
        <p14:creationId xmlns:p14="http://schemas.microsoft.com/office/powerpoint/2010/main" val="21979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 Slide - Title and Subtitl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GB"/>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3356992"/>
            <a:ext cx="4515408" cy="2387600"/>
          </a:xfrm>
        </p:spPr>
        <p:txBody>
          <a:bodyPr anchor="b"/>
          <a:lstStyle>
            <a:lvl1pPr algn="l">
              <a:defRPr sz="40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542646" y="5836668"/>
            <a:ext cx="4515408" cy="667261"/>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Presentation Subtitle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pic>
        <p:nvPicPr>
          <p:cNvPr id="9" name="Picture 8">
            <a:extLst>
              <a:ext uri="{FF2B5EF4-FFF2-40B4-BE49-F238E27FC236}">
                <a16:creationId xmlns:a16="http://schemas.microsoft.com/office/drawing/2014/main" id="{C06641F8-1F31-FE4C-92CD-66ADFE792623}"/>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41496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Slide - Title, Subtitle and Nam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GB"/>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2820962"/>
            <a:ext cx="4515408" cy="2387600"/>
          </a:xfrm>
        </p:spPr>
        <p:txBody>
          <a:bodyPr anchor="b"/>
          <a:lstStyle>
            <a:lvl1pPr algn="l">
              <a:defRPr sz="40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542646" y="5301208"/>
            <a:ext cx="4515408" cy="443384"/>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Presentation Subtitle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sp>
        <p:nvSpPr>
          <p:cNvPr id="5" name="Text Placeholder 4">
            <a:extLst>
              <a:ext uri="{FF2B5EF4-FFF2-40B4-BE49-F238E27FC236}">
                <a16:creationId xmlns:a16="http://schemas.microsoft.com/office/drawing/2014/main" id="{0672316B-21AF-F545-8BBD-6D5F820E9E0A}"/>
              </a:ext>
            </a:extLst>
          </p:cNvPr>
          <p:cNvSpPr>
            <a:spLocks noGrp="1"/>
          </p:cNvSpPr>
          <p:nvPr>
            <p:ph type="body" sz="quarter" idx="15" hasCustomPrompt="1"/>
          </p:nvPr>
        </p:nvSpPr>
        <p:spPr>
          <a:xfrm>
            <a:off x="542925" y="5837238"/>
            <a:ext cx="4515129" cy="666750"/>
          </a:xfrm>
        </p:spPr>
        <p:txBody>
          <a:bodyPr>
            <a:normAutofit/>
          </a:bodyPr>
          <a:lstStyle>
            <a:lvl1pPr marL="0" indent="0">
              <a:buNone/>
              <a:defRPr sz="2000">
                <a:solidFill>
                  <a:schemeClr val="bg1"/>
                </a:solidFill>
              </a:defRPr>
            </a:lvl1pPr>
          </a:lstStyle>
          <a:p>
            <a:pPr lvl="0"/>
            <a:r>
              <a:rPr lang="en-US" dirty="0"/>
              <a:t>Insert Presenter Name</a:t>
            </a:r>
          </a:p>
        </p:txBody>
      </p:sp>
      <p:pic>
        <p:nvPicPr>
          <p:cNvPr id="9" name="Picture 8">
            <a:extLst>
              <a:ext uri="{FF2B5EF4-FFF2-40B4-BE49-F238E27FC236}">
                <a16:creationId xmlns:a16="http://schemas.microsoft.com/office/drawing/2014/main" id="{D02C6EBA-8FE5-FF4F-A37E-2F4282E8030E}"/>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766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3329862" y="-77492"/>
            <a:ext cx="5886654"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3872508" y="1228241"/>
            <a:ext cx="4749942" cy="4240787"/>
          </a:xfrm>
        </p:spPr>
        <p:txBody>
          <a:bodyPr anchor="ctr" anchorCtr="0"/>
          <a:lstStyle>
            <a:lvl1pPr>
              <a:defRPr sz="3600">
                <a:solidFill>
                  <a:schemeClr val="bg1"/>
                </a:solidFill>
              </a:defRPr>
            </a:lvl1pPr>
          </a:lstStyle>
          <a:p>
            <a:r>
              <a:rPr lang="en-US" dirty="0"/>
              <a:t>Insert Section Title</a:t>
            </a:r>
          </a:p>
        </p:txBody>
      </p:sp>
      <p:pic>
        <p:nvPicPr>
          <p:cNvPr id="3" name="Picture 2">
            <a:extLst>
              <a:ext uri="{FF2B5EF4-FFF2-40B4-BE49-F238E27FC236}">
                <a16:creationId xmlns:a16="http://schemas.microsoft.com/office/drawing/2014/main" id="{73510A4D-599B-D045-9A7B-A5FA5C995556}"/>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20371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16" name="Text Placeholder 15">
            <a:extLst>
              <a:ext uri="{FF2B5EF4-FFF2-40B4-BE49-F238E27FC236}">
                <a16:creationId xmlns:a16="http://schemas.microsoft.com/office/drawing/2014/main" id="{B8952E66-040D-8B43-A535-E21EBED64556}"/>
              </a:ext>
            </a:extLst>
          </p:cNvPr>
          <p:cNvSpPr>
            <a:spLocks noGrp="1"/>
          </p:cNvSpPr>
          <p:nvPr>
            <p:ph type="body" sz="quarter" idx="14"/>
          </p:nvPr>
        </p:nvSpPr>
        <p:spPr>
          <a:xfrm>
            <a:off x="618450" y="984250"/>
            <a:ext cx="7982904" cy="519271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7" name="Picture 16">
            <a:extLst>
              <a:ext uri="{FF2B5EF4-FFF2-40B4-BE49-F238E27FC236}">
                <a16:creationId xmlns:a16="http://schemas.microsoft.com/office/drawing/2014/main" id="{B18B014A-88A3-B74D-B974-45935869FA5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9" name="Slide Number Placeholder 4">
            <a:extLst>
              <a:ext uri="{FF2B5EF4-FFF2-40B4-BE49-F238E27FC236}">
                <a16:creationId xmlns:a16="http://schemas.microsoft.com/office/drawing/2014/main" id="{97B76781-1980-6F49-8CCC-8682BE54017D}"/>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20" name="Straight Connector 19">
            <a:extLst>
              <a:ext uri="{FF2B5EF4-FFF2-40B4-BE49-F238E27FC236}">
                <a16:creationId xmlns:a16="http://schemas.microsoft.com/office/drawing/2014/main" id="{805FBE4D-298B-BA4F-AB22-68A9EF92283B}"/>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E8151F9-3B99-6F40-90CE-CB8F7249FE71}"/>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64156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174" y="89378"/>
            <a:ext cx="7983180" cy="720000"/>
          </a:xfrm>
        </p:spPr>
        <p:txBody>
          <a:bodyPr/>
          <a:lstStyle>
            <a:lvl1pPr>
              <a:defRPr sz="2800"/>
            </a:lvl1pPr>
          </a:lstStyle>
          <a:p>
            <a:r>
              <a:rPr lang="en-US" dirty="0"/>
              <a:t>Insert Page Title</a:t>
            </a:r>
          </a:p>
        </p:txBody>
      </p:sp>
      <p:sp>
        <p:nvSpPr>
          <p:cNvPr id="5" name="Text Placeholder 4">
            <a:extLst>
              <a:ext uri="{FF2B5EF4-FFF2-40B4-BE49-F238E27FC236}">
                <a16:creationId xmlns:a16="http://schemas.microsoft.com/office/drawing/2014/main" id="{964A9CC1-793F-AA40-86B1-A1662273EA08}"/>
              </a:ext>
            </a:extLst>
          </p:cNvPr>
          <p:cNvSpPr>
            <a:spLocks noGrp="1"/>
          </p:cNvSpPr>
          <p:nvPr>
            <p:ph type="body" sz="quarter" idx="13"/>
          </p:nvPr>
        </p:nvSpPr>
        <p:spPr>
          <a:xfrm>
            <a:off x="618450" y="984250"/>
            <a:ext cx="7982904" cy="5192713"/>
          </a:xfrm>
        </p:spPr>
        <p:txBody>
          <a:bodyPr numCol="2" spcCol="180000">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a:extLst>
              <a:ext uri="{FF2B5EF4-FFF2-40B4-BE49-F238E27FC236}">
                <a16:creationId xmlns:a16="http://schemas.microsoft.com/office/drawing/2014/main" id="{38EAEF16-BB58-D04C-9E4B-EA4ABA773D1D}"/>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1337245B-8549-1049-BB4E-4DE46181DAA4}"/>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690B5A3-54D1-0244-82B5-393DA48EA40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3C3CE1-4FE0-534D-BEB6-8652D2DFEBF2}"/>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34007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Text Placeholder 4">
            <a:extLst>
              <a:ext uri="{FF2B5EF4-FFF2-40B4-BE49-F238E27FC236}">
                <a16:creationId xmlns:a16="http://schemas.microsoft.com/office/drawing/2014/main" id="{C1CC7F06-9A53-A34B-9B12-19EC89EEFBBC}"/>
              </a:ext>
            </a:extLst>
          </p:cNvPr>
          <p:cNvSpPr>
            <a:spLocks noGrp="1"/>
          </p:cNvSpPr>
          <p:nvPr>
            <p:ph type="body" sz="quarter" idx="14"/>
          </p:nvPr>
        </p:nvSpPr>
        <p:spPr>
          <a:xfrm>
            <a:off x="618450" y="984249"/>
            <a:ext cx="7982904" cy="5192713"/>
          </a:xfrm>
        </p:spPr>
        <p:txBody>
          <a:bodyPr numCol="3" spcCol="180000">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a:extLst>
              <a:ext uri="{FF2B5EF4-FFF2-40B4-BE49-F238E27FC236}">
                <a16:creationId xmlns:a16="http://schemas.microsoft.com/office/drawing/2014/main" id="{6C74B688-EDD1-4248-AD90-2A58443F9D98}"/>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9E84D83E-75B9-4F42-9F9F-AE9A7099798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A91524EE-4B79-6F46-8293-E3F3FDE2B9BF}"/>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02F8D22-A61F-784E-A889-C93FF579BC37}"/>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12243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hoto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618450" y="984143"/>
            <a:ext cx="3817744" cy="5192511"/>
          </a:xfrm>
        </p:spPr>
        <p:txBody>
          <a:bodyPr/>
          <a:lstStyle/>
          <a:p>
            <a:r>
              <a:rPr lang="en-GB"/>
              <a:t>Click icon to add picture</a:t>
            </a:r>
            <a:endParaRPr lang="en-US"/>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F78D6F-5961-A54C-B22C-1C25C50A9FEC}"/>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54493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Mont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618451" y="984143"/>
            <a:ext cx="1847316" cy="2516866"/>
          </a:xfrm>
        </p:spPr>
        <p:txBody>
          <a:bodyPr/>
          <a:lstStyle/>
          <a:p>
            <a:r>
              <a:rPr lang="en-GB"/>
              <a:t>Click icon to add picture</a:t>
            </a:r>
            <a:endParaRPr lang="en-US"/>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9EB503B9-4E02-9A48-9D6B-F7728F36F6A2}"/>
              </a:ext>
            </a:extLst>
          </p:cNvPr>
          <p:cNvSpPr>
            <a:spLocks noGrp="1"/>
          </p:cNvSpPr>
          <p:nvPr>
            <p:ph type="pic" sz="quarter" idx="13"/>
          </p:nvPr>
        </p:nvSpPr>
        <p:spPr>
          <a:xfrm>
            <a:off x="618451" y="3660097"/>
            <a:ext cx="1847316" cy="2516866"/>
          </a:xfrm>
        </p:spPr>
        <p:txBody>
          <a:bodyPr/>
          <a:lstStyle/>
          <a:p>
            <a:r>
              <a:rPr lang="en-GB"/>
              <a:t>Click icon to add picture</a:t>
            </a:r>
            <a:endParaRPr lang="en-US"/>
          </a:p>
        </p:txBody>
      </p:sp>
      <p:sp>
        <p:nvSpPr>
          <p:cNvPr id="14" name="Picture Placeholder 4">
            <a:extLst>
              <a:ext uri="{FF2B5EF4-FFF2-40B4-BE49-F238E27FC236}">
                <a16:creationId xmlns:a16="http://schemas.microsoft.com/office/drawing/2014/main" id="{D4E19A53-AB24-5E4A-A220-34B3652388A1}"/>
              </a:ext>
            </a:extLst>
          </p:cNvPr>
          <p:cNvSpPr>
            <a:spLocks noGrp="1"/>
          </p:cNvSpPr>
          <p:nvPr>
            <p:ph type="pic" sz="quarter" idx="14"/>
          </p:nvPr>
        </p:nvSpPr>
        <p:spPr>
          <a:xfrm>
            <a:off x="2595225" y="984143"/>
            <a:ext cx="1847316" cy="2516866"/>
          </a:xfrm>
        </p:spPr>
        <p:txBody>
          <a:bodyPr/>
          <a:lstStyle/>
          <a:p>
            <a:r>
              <a:rPr lang="en-GB"/>
              <a:t>Click icon to add picture</a:t>
            </a:r>
            <a:endParaRPr lang="en-US"/>
          </a:p>
        </p:txBody>
      </p:sp>
      <p:sp>
        <p:nvSpPr>
          <p:cNvPr id="16" name="Picture Placeholder 4">
            <a:extLst>
              <a:ext uri="{FF2B5EF4-FFF2-40B4-BE49-F238E27FC236}">
                <a16:creationId xmlns:a16="http://schemas.microsoft.com/office/drawing/2014/main" id="{B79801DB-1046-F84F-98CE-98A652B5FC8F}"/>
              </a:ext>
            </a:extLst>
          </p:cNvPr>
          <p:cNvSpPr>
            <a:spLocks noGrp="1"/>
          </p:cNvSpPr>
          <p:nvPr>
            <p:ph type="pic" sz="quarter" idx="15"/>
          </p:nvPr>
        </p:nvSpPr>
        <p:spPr>
          <a:xfrm>
            <a:off x="2595225" y="3660097"/>
            <a:ext cx="1847316" cy="2516866"/>
          </a:xfrm>
        </p:spPr>
        <p:txBody>
          <a:bodyPr/>
          <a:lstStyle/>
          <a:p>
            <a:r>
              <a:rPr lang="en-GB"/>
              <a:t>Click icon to add picture</a:t>
            </a:r>
            <a:endParaRPr lang="en-US"/>
          </a:p>
        </p:txBody>
      </p:sp>
      <p:pic>
        <p:nvPicPr>
          <p:cNvPr id="18" name="Picture 17">
            <a:extLst>
              <a:ext uri="{FF2B5EF4-FFF2-40B4-BE49-F238E27FC236}">
                <a16:creationId xmlns:a16="http://schemas.microsoft.com/office/drawing/2014/main" id="{537566F1-B907-CA48-B7FB-72EFFC9DA002}"/>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143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10595-5D77-6B49-A147-77E19FC44A68}"/>
              </a:ext>
            </a:extLst>
          </p:cNvPr>
          <p:cNvSpPr>
            <a:spLocks noGrp="1"/>
          </p:cNvSpPr>
          <p:nvPr>
            <p:ph type="title"/>
          </p:nvPr>
        </p:nvSpPr>
        <p:spPr>
          <a:xfrm>
            <a:off x="542646" y="89378"/>
            <a:ext cx="8058708" cy="720000"/>
          </a:xfrm>
          <a:prstGeom prst="rect">
            <a:avLst/>
          </a:prstGeom>
        </p:spPr>
        <p:txBody>
          <a:bodyPr vert="horz" lIns="90000" tIns="0" rIns="91440" bIns="0" rtlCol="0" anchor="b"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977A8DF-1C4C-D74E-978D-7A4A60D266B0}"/>
              </a:ext>
            </a:extLst>
          </p:cNvPr>
          <p:cNvSpPr>
            <a:spLocks noGrp="1"/>
          </p:cNvSpPr>
          <p:nvPr>
            <p:ph type="body" idx="1"/>
          </p:nvPr>
        </p:nvSpPr>
        <p:spPr>
          <a:xfrm>
            <a:off x="542646" y="980728"/>
            <a:ext cx="8058708" cy="51959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1036146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9" r:id="rId3"/>
    <p:sldLayoutId id="2147483656" r:id="rId4"/>
    <p:sldLayoutId id="2147483651" r:id="rId5"/>
    <p:sldLayoutId id="2147483653" r:id="rId6"/>
    <p:sldLayoutId id="2147483654" r:id="rId7"/>
    <p:sldLayoutId id="2147483650" r:id="rId8"/>
    <p:sldLayoutId id="2147483661" r:id="rId9"/>
    <p:sldLayoutId id="2147483652" r:id="rId10"/>
    <p:sldLayoutId id="2147483662" r:id="rId11"/>
    <p:sldLayoutId id="2147483655" r:id="rId12"/>
    <p:sldLayoutId id="2147483663" r:id="rId13"/>
    <p:sldLayoutId id="2147483657" r:id="rId14"/>
    <p:sldLayoutId id="2147483664" r:id="rId15"/>
    <p:sldLayoutId id="2147483658" r:id="rId16"/>
  </p:sldLayoutIdLst>
  <p:hf sldNum="0" hdr="0" ftr="0" dt="0"/>
  <p:txStyles>
    <p:titleStyle>
      <a:lvl1pPr algn="l" defTabSz="6858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71450" indent="-171450" algn="l" defTabSz="685800" rtl="0" eaLnBrk="1" latinLnBrk="0" hangingPunct="1">
        <a:lnSpc>
          <a:spcPct val="150000"/>
        </a:lnSpc>
        <a:spcBef>
          <a:spcPts val="75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8/s41467-020-20470-z" TargetMode="External"/><Relationship Id="rId2" Type="http://schemas.openxmlformats.org/officeDocument/2006/relationships/hyperlink" Target="https://www.sofarocean.com/posts/successful-deployments-for-the-2021-beluga-habitat-progra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910478-04BB-004D-9E24-F54A6ECABF83}"/>
              </a:ext>
            </a:extLst>
          </p:cNvPr>
          <p:cNvSpPr>
            <a:spLocks noGrp="1"/>
          </p:cNvSpPr>
          <p:nvPr>
            <p:ph type="ctrTitle"/>
          </p:nvPr>
        </p:nvSpPr>
        <p:spPr>
          <a:xfrm>
            <a:off x="288460" y="1484784"/>
            <a:ext cx="5181482" cy="2570872"/>
          </a:xfrm>
        </p:spPr>
        <p:txBody>
          <a:bodyPr/>
          <a:lstStyle/>
          <a:p>
            <a:r>
              <a:rPr lang="en-GB" sz="2800" dirty="0"/>
              <a:t>A multidecadal model estimate of pan-Arctic coastal erosion rates and associated nutrient fluxes</a:t>
            </a:r>
            <a:br>
              <a:rPr lang="en-GB" dirty="0"/>
            </a:br>
            <a:r>
              <a:rPr lang="en-GB" sz="1100" dirty="0"/>
              <a:t> </a:t>
            </a:r>
            <a:br>
              <a:rPr lang="en-GB" dirty="0"/>
            </a:br>
            <a:r>
              <a:rPr lang="en-GB" sz="2000" dirty="0"/>
              <a:t>S. Rynders and Y. Aksenov, National Oceanography Centre, UK</a:t>
            </a:r>
            <a:endParaRPr lang="en-US" sz="2000" dirty="0"/>
          </a:p>
        </p:txBody>
      </p:sp>
      <p:sp>
        <p:nvSpPr>
          <p:cNvPr id="8" name="Text Placeholder 7">
            <a:extLst>
              <a:ext uri="{FF2B5EF4-FFF2-40B4-BE49-F238E27FC236}">
                <a16:creationId xmlns:a16="http://schemas.microsoft.com/office/drawing/2014/main" id="{DD474BB6-D15B-734E-BCCA-E951C0E4E553}"/>
              </a:ext>
            </a:extLst>
          </p:cNvPr>
          <p:cNvSpPr>
            <a:spLocks noGrp="1"/>
          </p:cNvSpPr>
          <p:nvPr>
            <p:ph type="body" sz="quarter" idx="14"/>
          </p:nvPr>
        </p:nvSpPr>
        <p:spPr/>
        <p:txBody>
          <a:bodyPr/>
          <a:lstStyle/>
          <a:p>
            <a:r>
              <a:rPr lang="en-US" dirty="0"/>
              <a:t>Marine Systems Modelling</a:t>
            </a:r>
          </a:p>
        </p:txBody>
      </p:sp>
      <p:pic>
        <p:nvPicPr>
          <p:cNvPr id="2050" name="Picture 2">
            <a:extLst>
              <a:ext uri="{FF2B5EF4-FFF2-40B4-BE49-F238E27FC236}">
                <a16:creationId xmlns:a16="http://schemas.microsoft.com/office/drawing/2014/main" id="{8B69E6C6-1964-4541-A1E0-19B62A415F0A}"/>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8838" t="332" r="21249" b="-332"/>
          <a:stretch/>
        </p:blipFill>
        <p:spPr bwMode="auto">
          <a:xfrm>
            <a:off x="5600700" y="180001"/>
            <a:ext cx="3507803" cy="6541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A58C4B7-4BE0-026F-68AF-743A028A6B14}"/>
              </a:ext>
            </a:extLst>
          </p:cNvPr>
          <p:cNvGrpSpPr/>
          <p:nvPr/>
        </p:nvGrpSpPr>
        <p:grpSpPr>
          <a:xfrm>
            <a:off x="395536" y="4653136"/>
            <a:ext cx="2979202" cy="900160"/>
            <a:chOff x="440670" y="4653136"/>
            <a:chExt cx="2979202" cy="900160"/>
          </a:xfrm>
        </p:grpSpPr>
        <p:pic>
          <p:nvPicPr>
            <p:cNvPr id="5" name="Picture 4" descr="A picture containing text, sign, clipart&#10;&#10;Description automatically generated">
              <a:extLst>
                <a:ext uri="{FF2B5EF4-FFF2-40B4-BE49-F238E27FC236}">
                  <a16:creationId xmlns:a16="http://schemas.microsoft.com/office/drawing/2014/main" id="{F847CF3F-DEF5-2857-9AC4-9FA4B86B24CC}"/>
                </a:ext>
              </a:extLst>
            </p:cNvPr>
            <p:cNvPicPr>
              <a:picLocks noChangeAspect="1"/>
            </p:cNvPicPr>
            <p:nvPr/>
          </p:nvPicPr>
          <p:blipFill>
            <a:blip r:embed="rId4"/>
            <a:stretch>
              <a:fillRect/>
            </a:stretch>
          </p:blipFill>
          <p:spPr>
            <a:xfrm>
              <a:off x="440670" y="4653296"/>
              <a:ext cx="1572510" cy="900000"/>
            </a:xfrm>
            <a:prstGeom prst="rect">
              <a:avLst/>
            </a:prstGeom>
          </p:spPr>
        </p:pic>
        <p:pic>
          <p:nvPicPr>
            <p:cNvPr id="7" name="Picture 6" descr="A blue background with yellow stars&#10;&#10;Description automatically generated with low confidence">
              <a:extLst>
                <a:ext uri="{FF2B5EF4-FFF2-40B4-BE49-F238E27FC236}">
                  <a16:creationId xmlns:a16="http://schemas.microsoft.com/office/drawing/2014/main" id="{3FCC552A-6EFB-A682-11DF-397486E0C6CC}"/>
                </a:ext>
              </a:extLst>
            </p:cNvPr>
            <p:cNvPicPr>
              <a:picLocks noChangeAspect="1"/>
            </p:cNvPicPr>
            <p:nvPr/>
          </p:nvPicPr>
          <p:blipFill>
            <a:blip r:embed="rId5"/>
            <a:stretch>
              <a:fillRect/>
            </a:stretch>
          </p:blipFill>
          <p:spPr>
            <a:xfrm>
              <a:off x="2059430" y="4653136"/>
              <a:ext cx="1360442" cy="900000"/>
            </a:xfrm>
            <a:prstGeom prst="rect">
              <a:avLst/>
            </a:prstGeom>
          </p:spPr>
        </p:pic>
      </p:grpSp>
      <p:sp>
        <p:nvSpPr>
          <p:cNvPr id="9" name="Rectangle 8">
            <a:extLst>
              <a:ext uri="{FF2B5EF4-FFF2-40B4-BE49-F238E27FC236}">
                <a16:creationId xmlns:a16="http://schemas.microsoft.com/office/drawing/2014/main" id="{B3F2959F-6D12-390B-3A19-00B85F934653}"/>
              </a:ext>
            </a:extLst>
          </p:cNvPr>
          <p:cNvSpPr/>
          <p:nvPr/>
        </p:nvSpPr>
        <p:spPr>
          <a:xfrm>
            <a:off x="288460" y="5657671"/>
            <a:ext cx="5181482" cy="1015663"/>
          </a:xfrm>
          <a:prstGeom prst="rect">
            <a:avLst/>
          </a:prstGeom>
        </p:spPr>
        <p:txBody>
          <a:bodyPr wrap="square">
            <a:spAutoFit/>
          </a:bodyPr>
          <a:lstStyle/>
          <a:p>
            <a:r>
              <a:rPr lang="en-GB" sz="1200" dirty="0">
                <a:solidFill>
                  <a:schemeClr val="bg1"/>
                </a:solidFill>
                <a:latin typeface="Open Sans" panose="020B0606030504020204" pitchFamily="34" charset="0"/>
              </a:rPr>
              <a:t>This project has received funding from the European Union’s Horizon 2020 research and innovation programme under grant agreement No 820989 . The work reflects only the author’s/authors’ view; the European Commission and their executive agency are not responsible for any use that may be made of the information the work contains.</a:t>
            </a:r>
            <a:endParaRPr lang="en-US" sz="1200" dirty="0">
              <a:solidFill>
                <a:schemeClr val="bg1"/>
              </a:solidFill>
            </a:endParaRPr>
          </a:p>
        </p:txBody>
      </p:sp>
    </p:spTree>
    <p:extLst>
      <p:ext uri="{BB962C8B-B14F-4D97-AF65-F5344CB8AC3E}">
        <p14:creationId xmlns:p14="http://schemas.microsoft.com/office/powerpoint/2010/main" val="191142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8F9C8-6A1C-5646-A240-9243263491EF}"/>
              </a:ext>
            </a:extLst>
          </p:cNvPr>
          <p:cNvSpPr>
            <a:spLocks noGrp="1"/>
          </p:cNvSpPr>
          <p:nvPr>
            <p:ph type="title"/>
          </p:nvPr>
        </p:nvSpPr>
        <p:spPr/>
        <p:txBody>
          <a:bodyPr/>
          <a:lstStyle/>
          <a:p>
            <a:r>
              <a:rPr lang="en-US" dirty="0"/>
              <a:t>Further work/possibilities</a:t>
            </a:r>
          </a:p>
        </p:txBody>
      </p:sp>
      <p:sp>
        <p:nvSpPr>
          <p:cNvPr id="6" name="Text Placeholder 5">
            <a:extLst>
              <a:ext uri="{FF2B5EF4-FFF2-40B4-BE49-F238E27FC236}">
                <a16:creationId xmlns:a16="http://schemas.microsoft.com/office/drawing/2014/main" id="{0E427CCB-0513-A048-BDCC-5B6C6F678542}"/>
              </a:ext>
            </a:extLst>
          </p:cNvPr>
          <p:cNvSpPr>
            <a:spLocks noGrp="1"/>
          </p:cNvSpPr>
          <p:nvPr>
            <p:ph type="body" sz="quarter" idx="14"/>
          </p:nvPr>
        </p:nvSpPr>
        <p:spPr/>
        <p:txBody>
          <a:bodyPr/>
          <a:lstStyle/>
          <a:p>
            <a:r>
              <a:rPr lang="en-US" dirty="0"/>
              <a:t>Higher resolution: ORCA025 output</a:t>
            </a:r>
          </a:p>
          <a:p>
            <a:r>
              <a:rPr lang="en-US" dirty="0"/>
              <a:t>Use wave coupled model output</a:t>
            </a:r>
          </a:p>
          <a:p>
            <a:r>
              <a:rPr lang="en-US" dirty="0"/>
              <a:t>Can calculate future erosion rates from projections, need an offline wave model</a:t>
            </a:r>
          </a:p>
          <a:p>
            <a:r>
              <a:rPr lang="en-US" dirty="0"/>
              <a:t>Once wave models are more widely used, say in ESMs, it is possible to calculate erosion fluxes on-line </a:t>
            </a:r>
          </a:p>
          <a:p>
            <a:endParaRPr lang="en-US" dirty="0"/>
          </a:p>
          <a:p>
            <a:endParaRPr lang="en-US" dirty="0"/>
          </a:p>
        </p:txBody>
      </p:sp>
    </p:spTree>
    <p:extLst>
      <p:ext uri="{BB962C8B-B14F-4D97-AF65-F5344CB8AC3E}">
        <p14:creationId xmlns:p14="http://schemas.microsoft.com/office/powerpoint/2010/main" val="142386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12A1-390E-264D-AC83-E897EF1C65DB}"/>
              </a:ext>
            </a:extLst>
          </p:cNvPr>
          <p:cNvSpPr>
            <a:spLocks noGrp="1"/>
          </p:cNvSpPr>
          <p:nvPr>
            <p:ph type="title"/>
          </p:nvPr>
        </p:nvSpPr>
        <p:spPr>
          <a:xfrm>
            <a:off x="553187" y="1228240"/>
            <a:ext cx="8037627" cy="4865055"/>
          </a:xfrm>
        </p:spPr>
        <p:txBody>
          <a:bodyPr>
            <a:normAutofit fontScale="90000"/>
          </a:bodyPr>
          <a:lstStyle/>
          <a:p>
            <a:pPr>
              <a:lnSpc>
                <a:spcPct val="100000"/>
              </a:lnSpc>
              <a:spcAft>
                <a:spcPts val="600"/>
              </a:spcAft>
            </a:pPr>
            <a:r>
              <a:rPr lang="en-US" sz="1600" dirty="0"/>
              <a:t>- Photo 1: </a:t>
            </a:r>
            <a:r>
              <a:rPr lang="en-US" sz="1600" dirty="0">
                <a:hlinkClick r:id="rId2">
                  <a:extLst>
                    <a:ext uri="{A12FA001-AC4F-418D-AE19-62706E023703}">
                      <ahyp:hlinkClr xmlns:ahyp="http://schemas.microsoft.com/office/drawing/2018/hyperlinkcolor" val="tx"/>
                    </a:ext>
                  </a:extLst>
                </a:hlinkClick>
              </a:rPr>
              <a:t>https://www.sofarocean.com/posts/successful-deployments-for-the-2021-beluga-habitat-program</a:t>
            </a:r>
            <a:br>
              <a:rPr lang="en-US" sz="1600" dirty="0"/>
            </a:br>
            <a:r>
              <a:rPr lang="en-US" sz="1600" dirty="0"/>
              <a:t>- photo 2: </a:t>
            </a:r>
            <a:r>
              <a:rPr lang="en-GB" sz="1600" dirty="0" err="1"/>
              <a:t>Lantuit</a:t>
            </a:r>
            <a:r>
              <a:rPr lang="en-GB" sz="1600" dirty="0"/>
              <a:t>, D. St-Hilaire-Gravel, F. Günther and S. </a:t>
            </a:r>
            <a:r>
              <a:rPr lang="en-GB" sz="1600" dirty="0" err="1"/>
              <a:t>Wetterich</a:t>
            </a:r>
            <a:r>
              <a:rPr lang="en-GB" sz="1600" dirty="0"/>
              <a:t> P. P. </a:t>
            </a:r>
            <a:r>
              <a:rPr lang="en-GB" sz="1600" dirty="0" err="1"/>
              <a:t>Overduin</a:t>
            </a:r>
            <a:r>
              <a:rPr lang="en-GB" sz="1600" dirty="0"/>
              <a:t>, M. C. Strzelecki, M. N. Grigoriev, N. Couture, H. C, Geological Society, London, Special Publications, </a:t>
            </a:r>
            <a:r>
              <a:rPr lang="en-GB" sz="1600" dirty="0" err="1"/>
              <a:t>doi</a:t>
            </a:r>
            <a:r>
              <a:rPr lang="en-GB" sz="1600" dirty="0"/>
              <a:t> 10.1144/SP388.13</a:t>
            </a:r>
            <a:br>
              <a:rPr lang="en-US" sz="1600" dirty="0"/>
            </a:br>
            <a:r>
              <a:rPr lang="en-US" sz="1600" dirty="0"/>
              <a:t>- Barnhart K. R., Anderson R. S., Overeem I. , </a:t>
            </a:r>
            <a:r>
              <a:rPr lang="en-US" sz="1600" dirty="0" err="1"/>
              <a:t>Wobus</a:t>
            </a:r>
            <a:r>
              <a:rPr lang="en-US" sz="1600" dirty="0"/>
              <a:t> C., Clow G. D., and Urban F. E. (2014), Modeling erosion of ice-rich permafrost bluffs along the Alaskan Beaufort Sea coast, J. </a:t>
            </a:r>
            <a:r>
              <a:rPr lang="en-US" sz="1600" dirty="0" err="1"/>
              <a:t>Geophys</a:t>
            </a:r>
            <a:r>
              <a:rPr lang="en-US" sz="1600" dirty="0"/>
              <a:t>. Res. Earth Surf., 119, 1155–1179, doi:10.1002/2013JF002845.</a:t>
            </a:r>
            <a:br>
              <a:rPr lang="en-US" sz="1600" dirty="0"/>
            </a:br>
            <a:r>
              <a:rPr lang="en-US" sz="1600" dirty="0"/>
              <a:t>- PEX: </a:t>
            </a:r>
            <a:r>
              <a:rPr lang="en-US" sz="1600" dirty="0" err="1"/>
              <a:t>Obu</a:t>
            </a:r>
            <a:r>
              <a:rPr lang="en-US" sz="1600" dirty="0"/>
              <a:t> J., Westermann S., </a:t>
            </a:r>
            <a:r>
              <a:rPr lang="en-US" sz="1600" dirty="0" err="1"/>
              <a:t>Kääb</a:t>
            </a:r>
            <a:r>
              <a:rPr lang="en-US" sz="1600" dirty="0"/>
              <a:t> A., Bartsch A. (2018): Ground Temperature Map, 2000-2016, Northern Hemisphere Permafrost. Alfred Wegener Institute, Helmholtz Centre for Polar and Marine Research, Bremerhaven, PANGAEA, https://</a:t>
            </a:r>
            <a:r>
              <a:rPr lang="en-US" sz="1600" dirty="0" err="1"/>
              <a:t>doi.org</a:t>
            </a:r>
            <a:r>
              <a:rPr lang="en-US" sz="1600" dirty="0"/>
              <a:t>/10.1594/PANGAEA.888600</a:t>
            </a:r>
            <a:br>
              <a:rPr lang="en-US" sz="1600" dirty="0"/>
            </a:br>
            <a:r>
              <a:rPr lang="en-US" sz="1600" dirty="0"/>
              <a:t>- ACD: </a:t>
            </a:r>
            <a:r>
              <a:rPr lang="en-US" sz="1600" dirty="0" err="1"/>
              <a:t>Lantuit</a:t>
            </a:r>
            <a:r>
              <a:rPr lang="en-US" sz="1600" dirty="0"/>
              <a:t>, H., </a:t>
            </a:r>
            <a:r>
              <a:rPr lang="en-US" sz="1600" dirty="0" err="1"/>
              <a:t>Overduin</a:t>
            </a:r>
            <a:r>
              <a:rPr lang="en-US" sz="1600" dirty="0"/>
              <a:t>, P.P., Couture, N. et al. The Arctic Coastal Dynamics Database: A New Classification Scheme and Statistics on Arctic Permafrost Coastlines. Estuaries and Coasts 35, 383–400 (2012). https://</a:t>
            </a:r>
            <a:r>
              <a:rPr lang="en-US" sz="1600" dirty="0" err="1"/>
              <a:t>doi.org</a:t>
            </a:r>
            <a:r>
              <a:rPr lang="en-US" sz="1600" dirty="0"/>
              <a:t>/10.1007/s12237-010-9362-6</a:t>
            </a:r>
            <a:br>
              <a:rPr lang="en-US" sz="1600" dirty="0"/>
            </a:br>
            <a:r>
              <a:rPr lang="en-US" sz="1600" dirty="0"/>
              <a:t>- </a:t>
            </a:r>
            <a:r>
              <a:rPr lang="en-US" sz="1600" dirty="0" err="1"/>
              <a:t>Terhaar</a:t>
            </a:r>
            <a:r>
              <a:rPr lang="en-US" sz="1600" dirty="0"/>
              <a:t> J., </a:t>
            </a:r>
            <a:r>
              <a:rPr lang="en-US" sz="1600" dirty="0" err="1"/>
              <a:t>Lauerwald</a:t>
            </a:r>
            <a:r>
              <a:rPr lang="en-US" sz="1600" dirty="0"/>
              <a:t> R., </a:t>
            </a:r>
            <a:r>
              <a:rPr lang="en-US" sz="1600" dirty="0" err="1"/>
              <a:t>Regnier</a:t>
            </a:r>
            <a:r>
              <a:rPr lang="en-US" sz="1600" dirty="0"/>
              <a:t> P., Gruber N., Bopp L. (2021). Around one third of current Arctic Ocean primary production sustained by rivers and coastal erosion. Nature Communications, 12(1), -. </a:t>
            </a:r>
            <a:r>
              <a:rPr lang="en-US" sz="1600" dirty="0">
                <a:hlinkClick r:id="rId3"/>
              </a:rPr>
              <a:t>https://doi.org/10.1038/s41467-020-20470-z</a:t>
            </a:r>
            <a:br>
              <a:rPr lang="en-US" sz="1600" dirty="0"/>
            </a:br>
            <a:r>
              <a:rPr lang="en-US" sz="1600" dirty="0"/>
              <a:t>- Aksenov, Y., Rynders, S., </a:t>
            </a:r>
            <a:r>
              <a:rPr lang="en-US" sz="1600" dirty="0" err="1"/>
              <a:t>Feltham</a:t>
            </a:r>
            <a:r>
              <a:rPr lang="en-US" sz="1600" dirty="0"/>
              <a:t>, D.L., </a:t>
            </a:r>
            <a:r>
              <a:rPr lang="en-US" sz="1600" dirty="0" err="1"/>
              <a:t>Hosekova</a:t>
            </a:r>
            <a:r>
              <a:rPr lang="en-US" sz="1600" dirty="0"/>
              <a:t>, L., Marsh, R., </a:t>
            </a:r>
            <a:r>
              <a:rPr lang="en-US" sz="1600" dirty="0" err="1"/>
              <a:t>Skliris</a:t>
            </a:r>
            <a:r>
              <a:rPr lang="en-US" sz="1600" dirty="0"/>
              <a:t>, N., </a:t>
            </a:r>
            <a:r>
              <a:rPr lang="en-US" sz="1600" dirty="0" err="1"/>
              <a:t>Bertino</a:t>
            </a:r>
            <a:r>
              <a:rPr lang="en-US" sz="1600" dirty="0"/>
              <a:t>, L., Williams, T.D., Popova, E., </a:t>
            </a:r>
            <a:r>
              <a:rPr lang="en-US" sz="1600" dirty="0" err="1"/>
              <a:t>Yool</a:t>
            </a:r>
            <a:r>
              <a:rPr lang="en-US" sz="1600" dirty="0"/>
              <a:t>, A. and Nurser, A.J., 2022. Safer operations in changing ice-covered seas: Approaches and perspectives. In IUTAM Symposium on Physics and Mechanics of Sea Ice (pp. 241-260). Springer, Cham. DOI: 10.1007/978-3-030-80439-8_12</a:t>
            </a:r>
            <a:br>
              <a:rPr lang="en-US" sz="1800" dirty="0"/>
            </a:br>
            <a:endParaRPr lang="en-US" sz="1800" dirty="0"/>
          </a:p>
        </p:txBody>
      </p:sp>
      <p:sp>
        <p:nvSpPr>
          <p:cNvPr id="3" name="Subtitle 2">
            <a:extLst>
              <a:ext uri="{FF2B5EF4-FFF2-40B4-BE49-F238E27FC236}">
                <a16:creationId xmlns:a16="http://schemas.microsoft.com/office/drawing/2014/main" id="{7B6566BC-AB1C-824C-8CE7-8645A5BF6F28}"/>
              </a:ext>
            </a:extLst>
          </p:cNvPr>
          <p:cNvSpPr>
            <a:spLocks noGrp="1"/>
          </p:cNvSpPr>
          <p:nvPr>
            <p:ph type="subTitle" idx="1"/>
          </p:nvPr>
        </p:nvSpPr>
        <p:spPr/>
        <p:txBody>
          <a:bodyPr/>
          <a:lstStyle/>
          <a:p>
            <a:r>
              <a:rPr lang="en-US" dirty="0"/>
              <a:t>References</a:t>
            </a:r>
          </a:p>
        </p:txBody>
      </p:sp>
    </p:spTree>
    <p:extLst>
      <p:ext uri="{BB962C8B-B14F-4D97-AF65-F5344CB8AC3E}">
        <p14:creationId xmlns:p14="http://schemas.microsoft.com/office/powerpoint/2010/main" val="387879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BEEBDF-5E19-CF4C-881F-29875C5F51DC}"/>
              </a:ext>
            </a:extLst>
          </p:cNvPr>
          <p:cNvSpPr>
            <a:spLocks noGrp="1"/>
          </p:cNvSpPr>
          <p:nvPr>
            <p:ph type="title"/>
          </p:nvPr>
        </p:nvSpPr>
        <p:spPr>
          <a:xfrm>
            <a:off x="618450" y="89378"/>
            <a:ext cx="7982904" cy="720000"/>
          </a:xfrm>
        </p:spPr>
        <p:txBody>
          <a:bodyPr anchor="b">
            <a:normAutofit/>
          </a:bodyPr>
          <a:lstStyle/>
          <a:p>
            <a:r>
              <a:rPr lang="en-US" dirty="0"/>
              <a:t>Introduction</a:t>
            </a:r>
          </a:p>
        </p:txBody>
      </p:sp>
      <p:sp>
        <p:nvSpPr>
          <p:cNvPr id="7" name="Text Placeholder 6">
            <a:extLst>
              <a:ext uri="{FF2B5EF4-FFF2-40B4-BE49-F238E27FC236}">
                <a16:creationId xmlns:a16="http://schemas.microsoft.com/office/drawing/2014/main" id="{941CD1C8-1086-3146-9954-DCA7CBD0BF91}"/>
              </a:ext>
            </a:extLst>
          </p:cNvPr>
          <p:cNvSpPr>
            <a:spLocks noGrp="1"/>
          </p:cNvSpPr>
          <p:nvPr>
            <p:ph type="body" sz="quarter" idx="12"/>
          </p:nvPr>
        </p:nvSpPr>
        <p:spPr>
          <a:xfrm>
            <a:off x="618450" y="984251"/>
            <a:ext cx="3953550" cy="5192713"/>
          </a:xfrm>
        </p:spPr>
        <p:txBody>
          <a:bodyPr>
            <a:normAutofit/>
          </a:bodyPr>
          <a:lstStyle/>
          <a:p>
            <a:r>
              <a:rPr lang="en-US"/>
              <a:t>Arctic coastal erosion is an increasing problem</a:t>
            </a:r>
          </a:p>
          <a:p>
            <a:r>
              <a:rPr lang="en-US"/>
              <a:t>Threat to infrastructure, also affects the marine environment </a:t>
            </a:r>
          </a:p>
          <a:p>
            <a:r>
              <a:rPr lang="en-US"/>
              <a:t>Arctic coast is mainly soft sediment permafrost</a:t>
            </a:r>
          </a:p>
          <a:p>
            <a:r>
              <a:rPr lang="en-US"/>
              <a:t>Sea ice protection is decreasing, leading to increased erosion from waves and melting</a:t>
            </a:r>
          </a:p>
        </p:txBody>
      </p:sp>
      <p:pic>
        <p:nvPicPr>
          <p:cNvPr id="1028" name="Picture 4">
            <a:extLst>
              <a:ext uri="{FF2B5EF4-FFF2-40B4-BE49-F238E27FC236}">
                <a16:creationId xmlns:a16="http://schemas.microsoft.com/office/drawing/2014/main" id="{CE578F9F-604B-DE4B-82E4-A63DFE208A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1" r="-1" b="-1"/>
          <a:stretch/>
        </p:blipFill>
        <p:spPr bwMode="auto">
          <a:xfrm>
            <a:off x="4696115" y="984143"/>
            <a:ext cx="3905239" cy="5192820"/>
          </a:xfrm>
          <a:prstGeom prst="rect">
            <a:avLst/>
          </a:prstGeom>
          <a:solidFill>
            <a:srgbClr val="FFFFFF"/>
          </a:solidFill>
        </p:spPr>
      </p:pic>
      <p:sp>
        <p:nvSpPr>
          <p:cNvPr id="10" name="TextBox 9">
            <a:extLst>
              <a:ext uri="{FF2B5EF4-FFF2-40B4-BE49-F238E27FC236}">
                <a16:creationId xmlns:a16="http://schemas.microsoft.com/office/drawing/2014/main" id="{4B9BB5D1-E2E9-4C4E-8575-E2A5F19749BF}"/>
              </a:ext>
            </a:extLst>
          </p:cNvPr>
          <p:cNvSpPr txBox="1"/>
          <p:nvPr/>
        </p:nvSpPr>
        <p:spPr>
          <a:xfrm>
            <a:off x="4609902" y="6176963"/>
            <a:ext cx="1172029" cy="276999"/>
          </a:xfrm>
          <a:prstGeom prst="rect">
            <a:avLst/>
          </a:prstGeom>
          <a:noFill/>
        </p:spPr>
        <p:txBody>
          <a:bodyPr wrap="square" rtlCol="0">
            <a:spAutoFit/>
          </a:bodyPr>
          <a:lstStyle/>
          <a:p>
            <a:r>
              <a:rPr lang="en-US" sz="1200" dirty="0"/>
              <a:t>Yukon</a:t>
            </a:r>
          </a:p>
        </p:txBody>
      </p:sp>
    </p:spTree>
    <p:extLst>
      <p:ext uri="{BB962C8B-B14F-4D97-AF65-F5344CB8AC3E}">
        <p14:creationId xmlns:p14="http://schemas.microsoft.com/office/powerpoint/2010/main" val="227675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BAE007-52B9-AA4E-A66C-80E37308F8AD}"/>
              </a:ext>
            </a:extLst>
          </p:cNvPr>
          <p:cNvSpPr txBox="1"/>
          <p:nvPr/>
        </p:nvSpPr>
        <p:spPr>
          <a:xfrm>
            <a:off x="553184" y="1235615"/>
            <a:ext cx="8320293" cy="5909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spcAft>
                <a:spcPts val="1200"/>
              </a:spcAft>
            </a:pPr>
            <a:r>
              <a:rPr lang="en-US" sz="2000" dirty="0"/>
              <a:t>Barnhart 2014: compared erosion models for Beaufort Sea coast, White model best out of 3 </a:t>
            </a:r>
            <a:endParaRPr lang="en-US" sz="2000" dirty="0">
              <a:sym typeface="Calibri"/>
            </a:endParaRPr>
          </a:p>
          <a:p>
            <a:pPr hangingPunct="0">
              <a:spcAft>
                <a:spcPts val="1200"/>
              </a:spcAft>
            </a:pPr>
            <a:r>
              <a:rPr lang="en-US" sz="2000" dirty="0">
                <a:sym typeface="Calibri"/>
              </a:rPr>
              <a:t>White model calculates iceberg erosion due to wave action</a:t>
            </a:r>
          </a:p>
          <a:p>
            <a:pPr marL="0" marR="0" indent="0" algn="l" defTabSz="914400" rtl="0" fontAlgn="auto" latinLnBrk="0" hangingPunct="0">
              <a:lnSpc>
                <a:spcPct val="100000"/>
              </a:lnSpc>
              <a:spcBef>
                <a:spcPts val="0"/>
              </a:spcBef>
              <a:spcAft>
                <a:spcPts val="1200"/>
              </a:spcAft>
              <a:buClrTx/>
              <a:buSzTx/>
              <a:buFontTx/>
              <a:buNone/>
              <a:tabLst/>
            </a:pPr>
            <a:r>
              <a:rPr lang="en-US" sz="2000" dirty="0"/>
              <a:t>Following Wight model with added permafrost probability and adjustment for rocky/non rocky coast</a:t>
            </a:r>
          </a:p>
          <a:p>
            <a:pPr marL="0" marR="0" indent="0" algn="l" defTabSz="914400" rtl="0" fontAlgn="auto" latinLnBrk="0" hangingPunct="0">
              <a:lnSpc>
                <a:spcPct val="100000"/>
              </a:lnSpc>
              <a:spcBef>
                <a:spcPts val="0"/>
              </a:spcBef>
              <a:spcAft>
                <a:spcPts val="1200"/>
              </a:spcAft>
              <a:buClrTx/>
              <a:buSzTx/>
              <a:buFontTx/>
              <a:buNone/>
              <a:tabLst/>
            </a:pPr>
            <a:endParaRPr lang="en-US" sz="2000" dirty="0"/>
          </a:p>
          <a:p>
            <a:pPr marL="0" marR="0" indent="0" algn="l" defTabSz="914400" rtl="0" fontAlgn="auto" latinLnBrk="0" hangingPunct="0">
              <a:lnSpc>
                <a:spcPct val="100000"/>
              </a:lnSpc>
              <a:spcBef>
                <a:spcPts val="0"/>
              </a:spcBef>
              <a:spcAft>
                <a:spcPts val="1200"/>
              </a:spcAft>
              <a:buClrTx/>
              <a:buSzTx/>
              <a:buFontTx/>
              <a:buNone/>
              <a:tabLst/>
            </a:pPr>
            <a:endParaRPr lang="en-US" sz="2000" dirty="0"/>
          </a:p>
          <a:p>
            <a:pPr hangingPunct="0">
              <a:spcAft>
                <a:spcPts val="1200"/>
              </a:spcAft>
            </a:pPr>
            <a:endParaRPr lang="en-US" sz="2000" dirty="0"/>
          </a:p>
          <a:p>
            <a:pPr hangingPunct="0">
              <a:spcAft>
                <a:spcPts val="1200"/>
              </a:spcAft>
            </a:pPr>
            <a:endParaRPr lang="en-US" sz="1000" dirty="0"/>
          </a:p>
          <a:p>
            <a:pPr hangingPunct="0">
              <a:spcAft>
                <a:spcPts val="1200"/>
              </a:spcAft>
            </a:pPr>
            <a:r>
              <a:rPr lang="en-US" sz="1600" dirty="0" err="1"/>
              <a:t>L</a:t>
            </a:r>
            <a:r>
              <a:rPr lang="en-US" sz="1600" baseline="-25000" dirty="0" err="1"/>
              <a:t>w</a:t>
            </a:r>
            <a:r>
              <a:rPr lang="en-US" sz="1600" dirty="0"/>
              <a:t> latent heat, rho density, W ice content, delta melting temperature, chi dimensionless number, R surface roughness, H significant wave height, P permafrost probability, tau wave period, C heat capacity, L lithification</a:t>
            </a:r>
            <a:endParaRPr lang="en-US" sz="2000" dirty="0"/>
          </a:p>
          <a:p>
            <a:pPr hangingPunct="0">
              <a:spcAft>
                <a:spcPts val="1200"/>
              </a:spcAft>
            </a:pPr>
            <a:r>
              <a:rPr lang="en-US" sz="2000" dirty="0"/>
              <a:t>Depends on geological (permafrost temperature, probability (PEX); ice content (ACD)) and marine parameters (SST, SWH, wave period)</a:t>
            </a:r>
          </a:p>
          <a:p>
            <a:pPr marL="0" marR="0" indent="0" algn="l" defTabSz="914400" rtl="0" fontAlgn="auto" latinLnBrk="0" hangingPunct="0">
              <a:lnSpc>
                <a:spcPct val="100000"/>
              </a:lnSpc>
              <a:spcBef>
                <a:spcPts val="0"/>
              </a:spcBef>
              <a:spcAft>
                <a:spcPts val="0"/>
              </a:spcAft>
              <a:buClrTx/>
              <a:buSzTx/>
              <a:buFontTx/>
              <a:buNone/>
              <a:tabLst/>
            </a:pPr>
            <a:endParaRPr lang="en-US" sz="2000" dirty="0"/>
          </a:p>
        </p:txBody>
      </p:sp>
      <p:sp>
        <p:nvSpPr>
          <p:cNvPr id="706" name="Shape 706"/>
          <p:cNvSpPr/>
          <p:nvPr/>
        </p:nvSpPr>
        <p:spPr>
          <a:xfrm>
            <a:off x="4680155" y="163696"/>
            <a:ext cx="4591663" cy="70788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400" b="1">
                <a:solidFill>
                  <a:srgbClr val="FFFFFF"/>
                </a:solidFill>
                <a:latin typeface="Arial"/>
                <a:ea typeface="Arial"/>
                <a:cs typeface="Arial"/>
                <a:sym typeface="Arial"/>
              </a:defRPr>
            </a:lvl1pPr>
          </a:lstStyle>
          <a:p>
            <a:r>
              <a:rPr lang="en-GB" sz="4000" dirty="0"/>
              <a:t>Erosion</a:t>
            </a:r>
            <a:endParaRPr sz="4000" dirty="0"/>
          </a:p>
        </p:txBody>
      </p:sp>
      <p:sp>
        <p:nvSpPr>
          <p:cNvPr id="2" name="Title 1">
            <a:extLst>
              <a:ext uri="{FF2B5EF4-FFF2-40B4-BE49-F238E27FC236}">
                <a16:creationId xmlns:a16="http://schemas.microsoft.com/office/drawing/2014/main" id="{822F29A6-AEF1-B145-8443-C853E94C4165}"/>
              </a:ext>
            </a:extLst>
          </p:cNvPr>
          <p:cNvSpPr>
            <a:spLocks noGrp="1"/>
          </p:cNvSpPr>
          <p:nvPr>
            <p:ph type="title"/>
          </p:nvPr>
        </p:nvSpPr>
        <p:spPr/>
        <p:txBody>
          <a:bodyPr/>
          <a:lstStyle/>
          <a:p>
            <a:r>
              <a:rPr lang="en-US" dirty="0"/>
              <a:t>Method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D027D7-C52A-0744-9E5B-A0515C5AD48E}"/>
                  </a:ext>
                </a:extLst>
              </p:cNvPr>
              <p:cNvSpPr txBox="1"/>
              <p:nvPr/>
            </p:nvSpPr>
            <p:spPr>
              <a:xfrm>
                <a:off x="1907704" y="3267643"/>
                <a:ext cx="4968552" cy="564674"/>
              </a:xfrm>
              <a:prstGeom prst="rect">
                <a:avLst/>
              </a:prstGeom>
              <a:noFill/>
            </p:spPr>
            <p:txBody>
              <a:bodyPr wrap="square" lIns="0" tIns="0" rIns="0" bIns="0" rtlCol="0">
                <a:noAutofit/>
              </a:bodyPr>
              <a:lstStyle/>
              <a:p>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𝑒</m:t>
                        </m:r>
                      </m:e>
                      <m:sub>
                        <m:r>
                          <a:rPr lang="en-GB" sz="2000" b="0" i="1" smtClean="0">
                            <a:latin typeface="Cambria Math" panose="02040503050406030204" pitchFamily="18" charset="0"/>
                          </a:rPr>
                          <m:t>𝑠𝑢𝑏𝑚𝑎𝑟𝑖𝑛𝑒</m:t>
                        </m:r>
                      </m:sub>
                    </m:sSub>
                    <m:r>
                      <a:rPr lang="en-GB" sz="2000" b="0" i="1" smtClean="0">
                        <a:latin typeface="Cambria Math" panose="02040503050406030204" pitchFamily="18" charset="0"/>
                      </a:rPr>
                      <m:t>=</m:t>
                    </m:r>
                    <m:r>
                      <a:rPr lang="en-GB" sz="2000" b="0" i="1" smtClean="0">
                        <a:latin typeface="Cambria Math" panose="02040503050406030204" pitchFamily="18" charset="0"/>
                      </a:rPr>
                      <m:t>𝐿𝑃</m:t>
                    </m:r>
                    <m:r>
                      <a:rPr lang="en-GB" sz="2000" b="0" i="1" smtClean="0">
                        <a:latin typeface="Cambria Math" panose="02040503050406030204" pitchFamily="18" charset="0"/>
                        <a:ea typeface="Cambria Math" panose="02040503050406030204" pitchFamily="18" charset="0"/>
                      </a:rPr>
                      <m:t>𝜆𝜒</m:t>
                    </m:r>
                    <m:f>
                      <m:fPr>
                        <m:ctrlPr>
                          <a:rPr lang="en-GB" sz="2000" b="0" i="1" smtClean="0">
                            <a:latin typeface="Cambria Math" panose="02040503050406030204" pitchFamily="18" charset="0"/>
                            <a:ea typeface="Cambria Math" panose="02040503050406030204" pitchFamily="18" charset="0"/>
                          </a:rPr>
                        </m:ctrlPr>
                      </m:fPr>
                      <m:num>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𝑅</m:t>
                            </m:r>
                          </m:e>
                          <m:sup>
                            <m:r>
                              <a:rPr lang="en-GB" sz="2000" b="0" i="1" smtClean="0">
                                <a:latin typeface="Cambria Math" panose="02040503050406030204" pitchFamily="18" charset="0"/>
                                <a:ea typeface="Cambria Math" panose="02040503050406030204" pitchFamily="18" charset="0"/>
                              </a:rPr>
                              <m:t>0.2</m:t>
                            </m:r>
                          </m:sup>
                        </m:sSup>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𝐻</m:t>
                            </m:r>
                          </m:e>
                          <m:sup>
                            <m:r>
                              <a:rPr lang="en-GB" sz="2000" b="0" i="1" smtClean="0">
                                <a:latin typeface="Cambria Math" panose="02040503050406030204" pitchFamily="18" charset="0"/>
                                <a:ea typeface="Cambria Math" panose="02040503050406030204" pitchFamily="18" charset="0"/>
                              </a:rPr>
                              <m:t>0.8</m:t>
                            </m:r>
                          </m:sup>
                        </m:sSup>
                      </m:num>
                      <m:den>
                        <m:r>
                          <a:rPr lang="en-GB" sz="2000" b="0" i="1" smtClean="0">
                            <a:latin typeface="Cambria Math" panose="02040503050406030204" pitchFamily="18" charset="0"/>
                            <a:ea typeface="Cambria Math" panose="02040503050406030204" pitchFamily="18" charset="0"/>
                          </a:rPr>
                          <m:t>𝜏</m:t>
                        </m:r>
                      </m:den>
                    </m:f>
                    <m:d>
                      <m:dPr>
                        <m:ctrlPr>
                          <a:rPr lang="en-GB" sz="2000" b="0" i="1" smtClean="0">
                            <a:latin typeface="Cambria Math" panose="02040503050406030204" pitchFamily="18" charset="0"/>
                            <a:ea typeface="Cambria Math" panose="02040503050406030204" pitchFamily="18" charset="0"/>
                          </a:rPr>
                        </m:ctrlPr>
                      </m:dPr>
                      <m:e>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𝑇</m:t>
                            </m:r>
                          </m:e>
                          <m:sub>
                            <m:r>
                              <a:rPr lang="en-GB" sz="2000" b="0" i="1" smtClean="0">
                                <a:latin typeface="Cambria Math" panose="02040503050406030204" pitchFamily="18" charset="0"/>
                                <a:ea typeface="Cambria Math" panose="02040503050406030204" pitchFamily="18" charset="0"/>
                              </a:rPr>
                              <m:t>𝑤</m:t>
                            </m:r>
                          </m:sub>
                        </m:sSub>
                        <m:r>
                          <a:rPr lang="en-GB" sz="2000" b="0" i="1" smtClean="0">
                            <a:latin typeface="Cambria Math" panose="02040503050406030204" pitchFamily="18" charset="0"/>
                            <a:ea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𝛿</m:t>
                            </m:r>
                          </m:e>
                          <m:sub>
                            <m:r>
                              <a:rPr lang="en-GB" sz="2000" b="0" i="1" smtClean="0">
                                <a:latin typeface="Cambria Math" panose="02040503050406030204" pitchFamily="18" charset="0"/>
                                <a:ea typeface="Cambria Math" panose="02040503050406030204" pitchFamily="18" charset="0"/>
                              </a:rPr>
                              <m:t>𝑊</m:t>
                            </m:r>
                          </m:sub>
                        </m:sSub>
                      </m:e>
                    </m:d>
                  </m:oMath>
                </a14:m>
                <a:r>
                  <a:rPr lang="en-US" sz="2000" dirty="0"/>
                  <a:t> </a:t>
                </a:r>
              </a:p>
            </p:txBody>
          </p:sp>
        </mc:Choice>
        <mc:Fallback xmlns="">
          <p:sp>
            <p:nvSpPr>
              <p:cNvPr id="7" name="TextBox 6">
                <a:extLst>
                  <a:ext uri="{FF2B5EF4-FFF2-40B4-BE49-F238E27FC236}">
                    <a16:creationId xmlns:a16="http://schemas.microsoft.com/office/drawing/2014/main" id="{6DD027D7-C52A-0744-9E5B-A0515C5AD48E}"/>
                  </a:ext>
                </a:extLst>
              </p:cNvPr>
              <p:cNvSpPr txBox="1">
                <a:spLocks noRot="1" noChangeAspect="1" noMove="1" noResize="1" noEditPoints="1" noAdjustHandles="1" noChangeArrowheads="1" noChangeShapeType="1" noTextEdit="1"/>
              </p:cNvSpPr>
              <p:nvPr/>
            </p:nvSpPr>
            <p:spPr>
              <a:xfrm>
                <a:off x="1907704" y="3267643"/>
                <a:ext cx="4968552" cy="564674"/>
              </a:xfrm>
              <a:prstGeom prst="rect">
                <a:avLst/>
              </a:prstGeom>
              <a:blipFill>
                <a:blip r:embed="rId3"/>
                <a:stretch>
                  <a:fillRect l="-1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26EA84-BA41-224C-A289-0903147C9C9D}"/>
                  </a:ext>
                </a:extLst>
              </p:cNvPr>
              <p:cNvSpPr txBox="1"/>
              <p:nvPr/>
            </p:nvSpPr>
            <p:spPr>
              <a:xfrm>
                <a:off x="2267744" y="3832317"/>
                <a:ext cx="3123997" cy="618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𝐿</m:t>
                              </m:r>
                            </m:e>
                            <m:sub>
                              <m:r>
                                <a:rPr lang="en-GB" b="0" i="1" smtClean="0">
                                  <a:latin typeface="Cambria Math" panose="02040503050406030204" pitchFamily="18" charset="0"/>
                                  <a:ea typeface="Cambria Math" panose="02040503050406030204" pitchFamily="18" charset="0"/>
                                </a:rPr>
                                <m:t>𝑊</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𝑖</m:t>
                              </m:r>
                            </m:sub>
                          </m:sSub>
                        </m:num>
                        <m:den>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𝐿</m:t>
                              </m:r>
                            </m:e>
                            <m:sub>
                              <m:r>
                                <a:rPr lang="en-GB" b="0" i="1" smtClean="0">
                                  <a:latin typeface="Cambria Math" panose="02040503050406030204" pitchFamily="18" charset="0"/>
                                  <a:ea typeface="Cambria Math" panose="02040503050406030204" pitchFamily="18" charset="0"/>
                                </a:rPr>
                                <m:t>𝑊</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𝑖</m:t>
                              </m:r>
                            </m:sub>
                          </m:sSub>
                          <m:r>
                            <a:rPr lang="en-GB" b="0" i="1" smtClean="0">
                              <a:latin typeface="Cambria Math" panose="02040503050406030204" pitchFamily="18" charset="0"/>
                              <a:ea typeface="Cambria Math" panose="02040503050406030204" pitchFamily="18" charset="0"/>
                            </a:rPr>
                            <m:t>𝑊</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𝜌</m:t>
                              </m:r>
                            </m:e>
                            <m:sub>
                              <m:r>
                                <a:rPr lang="en-GB" b="0" i="1" smtClean="0">
                                  <a:latin typeface="Cambria Math" panose="02040503050406030204" pitchFamily="18" charset="0"/>
                                  <a:ea typeface="Cambria Math" panose="02040503050406030204" pitchFamily="18" charset="0"/>
                                </a:rPr>
                                <m:t>𝑏</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𝐶</m:t>
                              </m:r>
                            </m:e>
                            <m:sub>
                              <m:r>
                                <a:rPr lang="en-GB" b="0" i="1" smtClean="0">
                                  <a:latin typeface="Cambria Math" panose="02040503050406030204" pitchFamily="18" charset="0"/>
                                  <a:ea typeface="Cambria Math" panose="02040503050406030204" pitchFamily="18" charset="0"/>
                                </a:rPr>
                                <m:t>𝑏</m:t>
                              </m:r>
                            </m:sub>
                          </m:sSub>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𝑇</m:t>
                                  </m:r>
                                </m:e>
                                <m:sub>
                                  <m:r>
                                    <a:rPr lang="en-GB" b="0" i="1" smtClean="0">
                                      <a:latin typeface="Cambria Math" panose="02040503050406030204" pitchFamily="18" charset="0"/>
                                      <a:ea typeface="Cambria Math" panose="02040503050406030204" pitchFamily="18" charset="0"/>
                                    </a:rPr>
                                    <m:t>𝑝𝑓</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𝛿</m:t>
                                  </m:r>
                                </m:e>
                                <m:sub>
                                  <m:r>
                                    <a:rPr lang="en-GB" b="0" i="1" smtClean="0">
                                      <a:latin typeface="Cambria Math" panose="02040503050406030204" pitchFamily="18" charset="0"/>
                                      <a:ea typeface="Cambria Math" panose="02040503050406030204" pitchFamily="18" charset="0"/>
                                    </a:rPr>
                                    <m:t>𝑝𝑓</m:t>
                                  </m:r>
                                </m:sub>
                              </m:sSub>
                            </m:e>
                          </m:d>
                        </m:den>
                      </m:f>
                    </m:oMath>
                  </m:oMathPara>
                </a14:m>
                <a:endParaRPr lang="en-US" dirty="0"/>
              </a:p>
            </p:txBody>
          </p:sp>
        </mc:Choice>
        <mc:Fallback xmlns="">
          <p:sp>
            <p:nvSpPr>
              <p:cNvPr id="8" name="TextBox 7">
                <a:extLst>
                  <a:ext uri="{FF2B5EF4-FFF2-40B4-BE49-F238E27FC236}">
                    <a16:creationId xmlns:a16="http://schemas.microsoft.com/office/drawing/2014/main" id="{3B26EA84-BA41-224C-A289-0903147C9C9D}"/>
                  </a:ext>
                </a:extLst>
              </p:cNvPr>
              <p:cNvSpPr txBox="1">
                <a:spLocks noRot="1" noChangeAspect="1" noMove="1" noResize="1" noEditPoints="1" noAdjustHandles="1" noChangeArrowheads="1" noChangeShapeType="1" noTextEdit="1"/>
              </p:cNvSpPr>
              <p:nvPr/>
            </p:nvSpPr>
            <p:spPr>
              <a:xfrm>
                <a:off x="2267744" y="3832317"/>
                <a:ext cx="3123997" cy="618439"/>
              </a:xfrm>
              <a:prstGeom prst="rect">
                <a:avLst/>
              </a:prstGeom>
              <a:blipFill>
                <a:blip r:embed="rId4"/>
                <a:stretch>
                  <a:fillRect l="-1215" t="-2000" b="-8000"/>
                </a:stretch>
              </a:blipFill>
            </p:spPr>
            <p:txBody>
              <a:bodyPr/>
              <a:lstStyle/>
              <a:p>
                <a:r>
                  <a:rPr lang="en-US">
                    <a:noFill/>
                  </a:rPr>
                  <a:t> </a:t>
                </a:r>
              </a:p>
            </p:txBody>
          </p:sp>
        </mc:Fallback>
      </mc:AlternateContent>
    </p:spTree>
    <p:extLst>
      <p:ext uri="{BB962C8B-B14F-4D97-AF65-F5344CB8AC3E}">
        <p14:creationId xmlns:p14="http://schemas.microsoft.com/office/powerpoint/2010/main" val="37938472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3E9A28A3-7BC8-C14D-B182-7FE916246D97}"/>
              </a:ext>
            </a:extLst>
          </p:cNvPr>
          <p:cNvPicPr>
            <a:picLocks noChangeAspect="1"/>
          </p:cNvPicPr>
          <p:nvPr/>
        </p:nvPicPr>
        <p:blipFill>
          <a:blip r:embed="rId3"/>
          <a:stretch>
            <a:fillRect/>
          </a:stretch>
        </p:blipFill>
        <p:spPr>
          <a:xfrm>
            <a:off x="618450" y="585512"/>
            <a:ext cx="7983183" cy="3532559"/>
          </a:xfrm>
          <a:prstGeom prst="rect">
            <a:avLst/>
          </a:prstGeom>
          <a:noFill/>
        </p:spPr>
      </p:pic>
      <p:sp>
        <p:nvSpPr>
          <p:cNvPr id="10" name="Text Placeholder 2">
            <a:extLst>
              <a:ext uri="{FF2B5EF4-FFF2-40B4-BE49-F238E27FC236}">
                <a16:creationId xmlns:a16="http://schemas.microsoft.com/office/drawing/2014/main" id="{EAA81C4A-FED5-4348-AFF6-0F6E07F6AFD4}"/>
              </a:ext>
            </a:extLst>
          </p:cNvPr>
          <p:cNvSpPr>
            <a:spLocks noGrp="1"/>
          </p:cNvSpPr>
          <p:nvPr>
            <p:ph type="body" sz="quarter" idx="12"/>
          </p:nvPr>
        </p:nvSpPr>
        <p:spPr>
          <a:xfrm>
            <a:off x="618450" y="4900128"/>
            <a:ext cx="7982904" cy="1372359"/>
          </a:xfrm>
        </p:spPr>
        <p:txBody>
          <a:bodyPr numCol="1"/>
          <a:lstStyle/>
          <a:p>
            <a:r>
              <a:rPr lang="en-US" dirty="0"/>
              <a:t>Shapes are from the Arctic Coastal Dynamics database, blue points are NEMO grid, yellow ones are coastal points; coastal points are assigned values of the nearest shape. </a:t>
            </a:r>
          </a:p>
        </p:txBody>
      </p:sp>
      <p:sp>
        <p:nvSpPr>
          <p:cNvPr id="12" name="Title 3">
            <a:extLst>
              <a:ext uri="{FF2B5EF4-FFF2-40B4-BE49-F238E27FC236}">
                <a16:creationId xmlns:a16="http://schemas.microsoft.com/office/drawing/2014/main" id="{C1C65654-D161-4E9D-B2E0-847C3F7AF72E}"/>
              </a:ext>
            </a:extLst>
          </p:cNvPr>
          <p:cNvSpPr>
            <a:spLocks noGrp="1"/>
          </p:cNvSpPr>
          <p:nvPr>
            <p:ph type="title"/>
          </p:nvPr>
        </p:nvSpPr>
        <p:spPr>
          <a:xfrm>
            <a:off x="618174" y="4293096"/>
            <a:ext cx="7983180" cy="432007"/>
          </a:xfrm>
        </p:spPr>
        <p:txBody>
          <a:bodyPr/>
          <a:lstStyle/>
          <a:p>
            <a:r>
              <a:rPr lang="en-US" dirty="0"/>
              <a:t>Observation dataset</a:t>
            </a:r>
          </a:p>
        </p:txBody>
      </p:sp>
    </p:spTree>
    <p:extLst>
      <p:ext uri="{BB962C8B-B14F-4D97-AF65-F5344CB8AC3E}">
        <p14:creationId xmlns:p14="http://schemas.microsoft.com/office/powerpoint/2010/main" val="33630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radar chart&#10;&#10;Description automatically generated">
            <a:extLst>
              <a:ext uri="{FF2B5EF4-FFF2-40B4-BE49-F238E27FC236}">
                <a16:creationId xmlns:a16="http://schemas.microsoft.com/office/drawing/2014/main" id="{C2502347-EC64-B944-B79D-FFE4A6004661}"/>
              </a:ext>
            </a:extLst>
          </p:cNvPr>
          <p:cNvPicPr>
            <a:picLocks noChangeAspect="1"/>
          </p:cNvPicPr>
          <p:nvPr/>
        </p:nvPicPr>
        <p:blipFill rotWithShape="1">
          <a:blip r:embed="rId3">
            <a:extLst>
              <a:ext uri="{28A0092B-C50C-407E-A947-70E740481C1C}">
                <a14:useLocalDpi xmlns:a14="http://schemas.microsoft.com/office/drawing/2010/main" val="0"/>
              </a:ext>
            </a:extLst>
          </a:blip>
          <a:srcRect l="19570" r="19570"/>
          <a:stretch/>
        </p:blipFill>
        <p:spPr>
          <a:xfrm>
            <a:off x="627233" y="1412776"/>
            <a:ext cx="4016775" cy="4320000"/>
          </a:xfrm>
          <a:prstGeom prst="rect">
            <a:avLst/>
          </a:prstGeom>
        </p:spPr>
      </p:pic>
      <p:pic>
        <p:nvPicPr>
          <p:cNvPr id="8" name="Picture 7" descr="Chart, radar chart&#10;&#10;Description automatically generated">
            <a:extLst>
              <a:ext uri="{FF2B5EF4-FFF2-40B4-BE49-F238E27FC236}">
                <a16:creationId xmlns:a16="http://schemas.microsoft.com/office/drawing/2014/main" id="{A1B7BB50-C2B5-0A47-BCCF-0AADA6F92360}"/>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r="19570"/>
          <a:stretch/>
        </p:blipFill>
        <p:spPr>
          <a:xfrm>
            <a:off x="4659676" y="1412776"/>
            <a:ext cx="4016780" cy="4320000"/>
          </a:xfrm>
          <a:prstGeom prst="rect">
            <a:avLst/>
          </a:prstGeom>
        </p:spPr>
      </p:pic>
      <p:sp>
        <p:nvSpPr>
          <p:cNvPr id="3" name="Title 2">
            <a:extLst>
              <a:ext uri="{FF2B5EF4-FFF2-40B4-BE49-F238E27FC236}">
                <a16:creationId xmlns:a16="http://schemas.microsoft.com/office/drawing/2014/main" id="{0B9CDECE-CD80-5F47-8EAB-0364F57C0F09}"/>
              </a:ext>
            </a:extLst>
          </p:cNvPr>
          <p:cNvSpPr>
            <a:spLocks noGrp="1"/>
          </p:cNvSpPr>
          <p:nvPr>
            <p:ph type="title"/>
          </p:nvPr>
        </p:nvSpPr>
        <p:spPr/>
        <p:txBody>
          <a:bodyPr/>
          <a:lstStyle/>
          <a:p>
            <a:r>
              <a:rPr lang="en-US" dirty="0"/>
              <a:t>Permafrost model</a:t>
            </a:r>
          </a:p>
        </p:txBody>
      </p:sp>
      <p:sp>
        <p:nvSpPr>
          <p:cNvPr id="5" name="Text Placeholder 4">
            <a:extLst>
              <a:ext uri="{FF2B5EF4-FFF2-40B4-BE49-F238E27FC236}">
                <a16:creationId xmlns:a16="http://schemas.microsoft.com/office/drawing/2014/main" id="{796D9873-4955-B045-BC58-5589B896EE65}"/>
              </a:ext>
            </a:extLst>
          </p:cNvPr>
          <p:cNvSpPr>
            <a:spLocks noGrp="1"/>
          </p:cNvSpPr>
          <p:nvPr>
            <p:ph type="body" sz="quarter" idx="14"/>
          </p:nvPr>
        </p:nvSpPr>
        <p:spPr/>
        <p:txBody>
          <a:bodyPr/>
          <a:lstStyle/>
          <a:p>
            <a:pPr marL="0" indent="0">
              <a:buNone/>
            </a:pPr>
            <a:r>
              <a:rPr lang="en-US" dirty="0"/>
              <a:t>Permafrost probability and temperature from model PEX</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Use the nearest point value</a:t>
            </a:r>
          </a:p>
        </p:txBody>
      </p:sp>
    </p:spTree>
    <p:extLst>
      <p:ext uri="{BB962C8B-B14F-4D97-AF65-F5344CB8AC3E}">
        <p14:creationId xmlns:p14="http://schemas.microsoft.com/office/powerpoint/2010/main" val="39228028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06">
            <a:extLst>
              <a:ext uri="{FF2B5EF4-FFF2-40B4-BE49-F238E27FC236}">
                <a16:creationId xmlns:a16="http://schemas.microsoft.com/office/drawing/2014/main" id="{693BDC3C-5B83-BA4B-B752-033094F12267}"/>
              </a:ext>
            </a:extLst>
          </p:cNvPr>
          <p:cNvSpPr/>
          <p:nvPr/>
        </p:nvSpPr>
        <p:spPr>
          <a:xfrm>
            <a:off x="4807974" y="403691"/>
            <a:ext cx="4591663" cy="70788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400" b="1">
                <a:solidFill>
                  <a:srgbClr val="FFFFFF"/>
                </a:solidFill>
                <a:latin typeface="Arial"/>
                <a:ea typeface="Arial"/>
                <a:cs typeface="Arial"/>
                <a:sym typeface="Arial"/>
              </a:defRPr>
            </a:lvl1pPr>
          </a:lstStyle>
          <a:p>
            <a:r>
              <a:rPr lang="en-GB" sz="4000" dirty="0"/>
              <a:t>Erosion</a:t>
            </a:r>
            <a:endParaRPr sz="4000" dirty="0"/>
          </a:p>
        </p:txBody>
      </p:sp>
      <p:sp>
        <p:nvSpPr>
          <p:cNvPr id="14" name="Title 13">
            <a:extLst>
              <a:ext uri="{FF2B5EF4-FFF2-40B4-BE49-F238E27FC236}">
                <a16:creationId xmlns:a16="http://schemas.microsoft.com/office/drawing/2014/main" id="{FB8274D9-A46F-6C4F-A65B-11B81D51A276}"/>
              </a:ext>
            </a:extLst>
          </p:cNvPr>
          <p:cNvSpPr>
            <a:spLocks noGrp="1"/>
          </p:cNvSpPr>
          <p:nvPr>
            <p:ph type="title"/>
          </p:nvPr>
        </p:nvSpPr>
        <p:spPr/>
        <p:txBody>
          <a:bodyPr/>
          <a:lstStyle/>
          <a:p>
            <a:r>
              <a:rPr lang="en-US" dirty="0"/>
              <a:t>Erosion rate results</a:t>
            </a:r>
          </a:p>
        </p:txBody>
      </p:sp>
      <p:sp>
        <p:nvSpPr>
          <p:cNvPr id="15" name="Text Placeholder 14">
            <a:extLst>
              <a:ext uri="{FF2B5EF4-FFF2-40B4-BE49-F238E27FC236}">
                <a16:creationId xmlns:a16="http://schemas.microsoft.com/office/drawing/2014/main" id="{45B29C33-40DB-9241-88EF-05B90A58C026}"/>
              </a:ext>
            </a:extLst>
          </p:cNvPr>
          <p:cNvSpPr>
            <a:spLocks noGrp="1"/>
          </p:cNvSpPr>
          <p:nvPr>
            <p:ph type="body" sz="quarter" idx="14"/>
          </p:nvPr>
        </p:nvSpPr>
        <p:spPr/>
        <p:txBody>
          <a:bodyPr>
            <a:normAutofit/>
          </a:bodyPr>
          <a:lstStyle/>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r>
              <a:rPr lang="en-US" dirty="0"/>
              <a:t>Wave forced ORCA1 NEMO3.6 simulation</a:t>
            </a:r>
          </a:p>
          <a:p>
            <a:pPr marL="0" indent="0" hangingPunct="0">
              <a:buNone/>
            </a:pPr>
            <a:r>
              <a:rPr lang="en-US" dirty="0"/>
              <a:t>Spatial pattern is okay</a:t>
            </a:r>
          </a:p>
          <a:p>
            <a:pPr marL="0" indent="0" hangingPunct="0">
              <a:buNone/>
            </a:pPr>
            <a:r>
              <a:rPr lang="en-US" dirty="0"/>
              <a:t>Calculated erosion rates are too high compared to observations, could be caused by using different time periods. High values at river mouths need to be examined further. </a:t>
            </a:r>
          </a:p>
          <a:p>
            <a:endParaRPr lang="en-US" dirty="0"/>
          </a:p>
        </p:txBody>
      </p:sp>
      <p:pic>
        <p:nvPicPr>
          <p:cNvPr id="17" name="Picture 16">
            <a:extLst>
              <a:ext uri="{FF2B5EF4-FFF2-40B4-BE49-F238E27FC236}">
                <a16:creationId xmlns:a16="http://schemas.microsoft.com/office/drawing/2014/main" id="{56C8A6AF-2F1C-624C-B3AF-980D330583A3}"/>
              </a:ext>
            </a:extLst>
          </p:cNvPr>
          <p:cNvPicPr>
            <a:picLocks noChangeAspect="1"/>
          </p:cNvPicPr>
          <p:nvPr/>
        </p:nvPicPr>
        <p:blipFill rotWithShape="1">
          <a:blip r:embed="rId3"/>
          <a:srcRect l="18439" r="12412" b="9390"/>
          <a:stretch/>
        </p:blipFill>
        <p:spPr>
          <a:xfrm>
            <a:off x="1115616" y="836712"/>
            <a:ext cx="3240360" cy="3261958"/>
          </a:xfrm>
          <a:prstGeom prst="rect">
            <a:avLst/>
          </a:prstGeom>
        </p:spPr>
      </p:pic>
      <p:pic>
        <p:nvPicPr>
          <p:cNvPr id="19" name="Picture 18">
            <a:extLst>
              <a:ext uri="{FF2B5EF4-FFF2-40B4-BE49-F238E27FC236}">
                <a16:creationId xmlns:a16="http://schemas.microsoft.com/office/drawing/2014/main" id="{7A00FB33-8F9C-A545-8679-4B8F8D742D8A}"/>
              </a:ext>
            </a:extLst>
          </p:cNvPr>
          <p:cNvPicPr>
            <a:picLocks noChangeAspect="1"/>
          </p:cNvPicPr>
          <p:nvPr/>
        </p:nvPicPr>
        <p:blipFill rotWithShape="1">
          <a:blip r:embed="rId4"/>
          <a:srcRect l="18398" r="12610" b="9390"/>
          <a:stretch/>
        </p:blipFill>
        <p:spPr>
          <a:xfrm>
            <a:off x="5148064" y="836712"/>
            <a:ext cx="3240360" cy="3261958"/>
          </a:xfrm>
          <a:prstGeom prst="rect">
            <a:avLst/>
          </a:prstGeom>
        </p:spPr>
      </p:pic>
    </p:spTree>
    <p:extLst>
      <p:ext uri="{BB962C8B-B14F-4D97-AF65-F5344CB8AC3E}">
        <p14:creationId xmlns:p14="http://schemas.microsoft.com/office/powerpoint/2010/main" val="225730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F4F7-98FD-CA43-85D1-B4743AD1F555}"/>
              </a:ext>
            </a:extLst>
          </p:cNvPr>
          <p:cNvSpPr>
            <a:spLocks noGrp="1"/>
          </p:cNvSpPr>
          <p:nvPr>
            <p:ph type="title"/>
          </p:nvPr>
        </p:nvSpPr>
        <p:spPr/>
        <p:txBody>
          <a:bodyPr/>
          <a:lstStyle/>
          <a:p>
            <a:r>
              <a:rPr lang="en-US" dirty="0"/>
              <a:t>From erosion rate to BGC fluxes</a:t>
            </a:r>
          </a:p>
        </p:txBody>
      </p:sp>
      <p:sp>
        <p:nvSpPr>
          <p:cNvPr id="3" name="Text Placeholder 2">
            <a:extLst>
              <a:ext uri="{FF2B5EF4-FFF2-40B4-BE49-F238E27FC236}">
                <a16:creationId xmlns:a16="http://schemas.microsoft.com/office/drawing/2014/main" id="{113A85F2-AB81-BF4E-B9EB-D421312494BE}"/>
              </a:ext>
            </a:extLst>
          </p:cNvPr>
          <p:cNvSpPr>
            <a:spLocks noGrp="1"/>
          </p:cNvSpPr>
          <p:nvPr>
            <p:ph type="body" sz="quarter" idx="14"/>
          </p:nvPr>
        </p:nvSpPr>
        <p:spPr/>
        <p:txBody>
          <a:bodyPr>
            <a:noAutofit/>
          </a:bodyPr>
          <a:lstStyle/>
          <a:p>
            <a:r>
              <a:rPr lang="en-US" dirty="0"/>
              <a:t>ACDD has the required variables to calculated organic carbon flux from erosion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Bias in erosion rate causes bias in carbon flux. Using known ratios, DIN and P fluxes can also be calculated and used in a BGC model. Potentially solving biases in shelf productivity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8A53F7-9FDC-E046-B399-C6BE99BF5ED6}"/>
                  </a:ext>
                </a:extLst>
              </p:cNvPr>
              <p:cNvSpPr txBox="1"/>
              <p:nvPr/>
            </p:nvSpPr>
            <p:spPr>
              <a:xfrm>
                <a:off x="899592" y="1700808"/>
                <a:ext cx="7416824" cy="2995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𝑂𝐶𝑎𝑟𝑏</m:t>
                      </m:r>
                      <m:r>
                        <a:rPr lang="en-GB" b="0" i="1" smtClean="0">
                          <a:latin typeface="Cambria Math" panose="02040503050406030204" pitchFamily="18" charset="0"/>
                        </a:rPr>
                        <m:t>=</m:t>
                      </m:r>
                      <m:r>
                        <a:rPr lang="en-GB" b="0" i="1" smtClean="0">
                          <a:latin typeface="Cambria Math" panose="02040503050406030204" pitchFamily="18" charset="0"/>
                        </a:rPr>
                        <m:t>𝑒𝑟𝑜𝑠𝑖𝑜</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𝑟</m:t>
                          </m:r>
                        </m:sub>
                      </m:sSub>
                      <m:r>
                        <a:rPr lang="en-GB" b="0" i="1" smtClean="0">
                          <a:latin typeface="Cambria Math" panose="02040503050406030204" pitchFamily="18" charset="0"/>
                        </a:rPr>
                        <m:t>∗</m:t>
                      </m:r>
                      <m:r>
                        <a:rPr lang="en-GB" b="0" i="1" smtClean="0">
                          <a:latin typeface="Cambria Math" panose="02040503050406030204" pitchFamily="18" charset="0"/>
                        </a:rPr>
                        <m:t>h𝑒𝑖𝑔h𝑡</m:t>
                      </m:r>
                      <m:r>
                        <a:rPr lang="en-GB" b="0" i="1" smtClean="0">
                          <a:latin typeface="Cambria Math" panose="02040503050406030204" pitchFamily="18" charset="0"/>
                        </a:rPr>
                        <m:t>∗</m:t>
                      </m:r>
                      <m:r>
                        <a:rPr lang="en-GB" b="0" i="1" smtClean="0">
                          <a:latin typeface="Cambria Math" panose="02040503050406030204" pitchFamily="18" charset="0"/>
                        </a:rPr>
                        <m:t>𝑤𝑖𝑑𝑡</m:t>
                      </m:r>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𝑔𝑟𝑖𝑑</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𝑊</m:t>
                          </m:r>
                        </m:e>
                      </m:d>
                      <m:r>
                        <a:rPr lang="en-GB" b="0" i="1" smtClean="0">
                          <a:latin typeface="Cambria Math" panose="02040503050406030204" pitchFamily="18" charset="0"/>
                        </a:rPr>
                        <m:t>∗</m:t>
                      </m:r>
                      <m:r>
                        <a:rPr lang="en-GB" b="0" i="1" smtClean="0">
                          <a:latin typeface="Cambria Math" panose="02040503050406030204" pitchFamily="18" charset="0"/>
                        </a:rPr>
                        <m:t>𝑑𝑒𝑛𝑠</m:t>
                      </m:r>
                      <m:r>
                        <a:rPr lang="en-GB" b="0" i="1" smtClean="0">
                          <a:latin typeface="Cambria Math" panose="02040503050406030204" pitchFamily="18" charset="0"/>
                        </a:rPr>
                        <m:t> ∗</m:t>
                      </m:r>
                      <m:r>
                        <a:rPr lang="en-GB" b="0" i="1" smtClean="0">
                          <a:latin typeface="Cambria Math" panose="02040503050406030204" pitchFamily="18" charset="0"/>
                        </a:rPr>
                        <m:t>𝑤𝑒𝑖𝑔h𝑡</m:t>
                      </m:r>
                      <m:r>
                        <a:rPr lang="en-GB" b="0" i="1" smtClean="0">
                          <a:latin typeface="Cambria Math" panose="02040503050406030204" pitchFamily="18" charset="0"/>
                        </a:rPr>
                        <m:t>% </m:t>
                      </m:r>
                    </m:oMath>
                  </m:oMathPara>
                </a14:m>
                <a:endParaRPr lang="en-US" dirty="0"/>
              </a:p>
            </p:txBody>
          </p:sp>
        </mc:Choice>
        <mc:Fallback xmlns="">
          <p:sp>
            <p:nvSpPr>
              <p:cNvPr id="4" name="TextBox 3">
                <a:extLst>
                  <a:ext uri="{FF2B5EF4-FFF2-40B4-BE49-F238E27FC236}">
                    <a16:creationId xmlns:a16="http://schemas.microsoft.com/office/drawing/2014/main" id="{EF8A53F7-9FDC-E046-B399-C6BE99BF5ED6}"/>
                  </a:ext>
                </a:extLst>
              </p:cNvPr>
              <p:cNvSpPr txBox="1">
                <a:spLocks noRot="1" noChangeAspect="1" noMove="1" noResize="1" noEditPoints="1" noAdjustHandles="1" noChangeArrowheads="1" noChangeShapeType="1" noTextEdit="1"/>
              </p:cNvSpPr>
              <p:nvPr/>
            </p:nvSpPr>
            <p:spPr>
              <a:xfrm>
                <a:off x="899592" y="1700808"/>
                <a:ext cx="7416824" cy="299569"/>
              </a:xfrm>
              <a:prstGeom prst="rect">
                <a:avLst/>
              </a:prstGeom>
              <a:blipFill>
                <a:blip r:embed="rId3"/>
                <a:stretch>
                  <a:fillRect t="-4000" b="-2800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6B81350-5419-F242-A87A-05CD12AC830B}"/>
              </a:ext>
            </a:extLst>
          </p:cNvPr>
          <p:cNvPicPr>
            <a:picLocks noChangeAspect="1"/>
          </p:cNvPicPr>
          <p:nvPr/>
        </p:nvPicPr>
        <p:blipFill rotWithShape="1">
          <a:blip r:embed="rId4"/>
          <a:srcRect l="15953" r="8018" b="7903"/>
          <a:stretch/>
        </p:blipFill>
        <p:spPr>
          <a:xfrm>
            <a:off x="1225527" y="2000377"/>
            <a:ext cx="3160325" cy="3096000"/>
          </a:xfrm>
          <a:prstGeom prst="rect">
            <a:avLst/>
          </a:prstGeom>
        </p:spPr>
      </p:pic>
      <p:pic>
        <p:nvPicPr>
          <p:cNvPr id="8" name="Picture 7" descr="Diagram, engineering drawing&#10;&#10;Description automatically generated">
            <a:extLst>
              <a:ext uri="{FF2B5EF4-FFF2-40B4-BE49-F238E27FC236}">
                <a16:creationId xmlns:a16="http://schemas.microsoft.com/office/drawing/2014/main" id="{A1701DEF-32CC-1841-95DC-A26B43C187E2}"/>
              </a:ext>
            </a:extLst>
          </p:cNvPr>
          <p:cNvPicPr>
            <a:picLocks noChangeAspect="1"/>
          </p:cNvPicPr>
          <p:nvPr/>
        </p:nvPicPr>
        <p:blipFill rotWithShape="1">
          <a:blip r:embed="rId5"/>
          <a:srcRect l="19639" r="18828"/>
          <a:stretch/>
        </p:blipFill>
        <p:spPr>
          <a:xfrm>
            <a:off x="5164628" y="2000377"/>
            <a:ext cx="3079780" cy="3276000"/>
          </a:xfrm>
          <a:prstGeom prst="rect">
            <a:avLst/>
          </a:prstGeom>
        </p:spPr>
      </p:pic>
    </p:spTree>
    <p:extLst>
      <p:ext uri="{BB962C8B-B14F-4D97-AF65-F5344CB8AC3E}">
        <p14:creationId xmlns:p14="http://schemas.microsoft.com/office/powerpoint/2010/main" val="361719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2C708E-386E-EE43-B69E-4C0DF3FD96F8}"/>
              </a:ext>
            </a:extLst>
          </p:cNvPr>
          <p:cNvSpPr>
            <a:spLocks noGrp="1"/>
          </p:cNvSpPr>
          <p:nvPr>
            <p:ph type="title"/>
          </p:nvPr>
        </p:nvSpPr>
        <p:spPr>
          <a:xfrm>
            <a:off x="618186" y="4273208"/>
            <a:ext cx="7983180" cy="432007"/>
          </a:xfrm>
        </p:spPr>
        <p:txBody>
          <a:bodyPr/>
          <a:lstStyle/>
          <a:p>
            <a:r>
              <a:rPr lang="en-US" dirty="0"/>
              <a:t>Trend over time</a:t>
            </a:r>
          </a:p>
        </p:txBody>
      </p:sp>
      <p:pic>
        <p:nvPicPr>
          <p:cNvPr id="18" name="Picture 17">
            <a:extLst>
              <a:ext uri="{FF2B5EF4-FFF2-40B4-BE49-F238E27FC236}">
                <a16:creationId xmlns:a16="http://schemas.microsoft.com/office/drawing/2014/main" id="{B43E2C0C-6BBE-1E4F-910C-18F280F29F97}"/>
              </a:ext>
            </a:extLst>
          </p:cNvPr>
          <p:cNvPicPr>
            <a:picLocks noChangeAspect="1"/>
          </p:cNvPicPr>
          <p:nvPr/>
        </p:nvPicPr>
        <p:blipFill rotWithShape="1">
          <a:blip r:embed="rId3"/>
          <a:srcRect l="9555" r="6218"/>
          <a:stretch/>
        </p:blipFill>
        <p:spPr>
          <a:xfrm>
            <a:off x="610088" y="548680"/>
            <a:ext cx="8533912" cy="3312000"/>
          </a:xfrm>
          <a:prstGeom prst="rect">
            <a:avLst/>
          </a:prstGeom>
        </p:spPr>
      </p:pic>
      <p:sp>
        <p:nvSpPr>
          <p:cNvPr id="19" name="TextBox 18">
            <a:extLst>
              <a:ext uri="{FF2B5EF4-FFF2-40B4-BE49-F238E27FC236}">
                <a16:creationId xmlns:a16="http://schemas.microsoft.com/office/drawing/2014/main" id="{203296BD-C58F-FA40-AEFA-4E351295477A}"/>
              </a:ext>
            </a:extLst>
          </p:cNvPr>
          <p:cNvSpPr txBox="1"/>
          <p:nvPr/>
        </p:nvSpPr>
        <p:spPr>
          <a:xfrm>
            <a:off x="7668344" y="3697103"/>
            <a:ext cx="1224136" cy="307777"/>
          </a:xfrm>
          <a:prstGeom prst="rect">
            <a:avLst/>
          </a:prstGeom>
          <a:noFill/>
        </p:spPr>
        <p:txBody>
          <a:bodyPr wrap="square" rtlCol="0">
            <a:spAutoFit/>
          </a:bodyPr>
          <a:lstStyle/>
          <a:p>
            <a:r>
              <a:rPr lang="en-US" sz="1400" dirty="0"/>
              <a:t>Month</a:t>
            </a:r>
          </a:p>
        </p:txBody>
      </p:sp>
      <p:sp>
        <p:nvSpPr>
          <p:cNvPr id="20" name="TextBox 19">
            <a:extLst>
              <a:ext uri="{FF2B5EF4-FFF2-40B4-BE49-F238E27FC236}">
                <a16:creationId xmlns:a16="http://schemas.microsoft.com/office/drawing/2014/main" id="{25042590-8651-CA41-8644-B0FE67260128}"/>
              </a:ext>
            </a:extLst>
          </p:cNvPr>
          <p:cNvSpPr txBox="1"/>
          <p:nvPr/>
        </p:nvSpPr>
        <p:spPr>
          <a:xfrm>
            <a:off x="467544" y="786231"/>
            <a:ext cx="423514" cy="338554"/>
          </a:xfrm>
          <a:prstGeom prst="rect">
            <a:avLst/>
          </a:prstGeom>
          <a:noFill/>
        </p:spPr>
        <p:txBody>
          <a:bodyPr wrap="none" rtlCol="0">
            <a:spAutoFit/>
          </a:bodyPr>
          <a:lstStyle/>
          <a:p>
            <a:r>
              <a:rPr lang="en-US" sz="1600" dirty="0" err="1"/>
              <a:t>Tg</a:t>
            </a:r>
            <a:endParaRPr lang="en-US" sz="1600" dirty="0"/>
          </a:p>
        </p:txBody>
      </p:sp>
      <p:sp>
        <p:nvSpPr>
          <p:cNvPr id="8" name="Text Placeholder 7">
            <a:extLst>
              <a:ext uri="{FF2B5EF4-FFF2-40B4-BE49-F238E27FC236}">
                <a16:creationId xmlns:a16="http://schemas.microsoft.com/office/drawing/2014/main" id="{2A4C45AD-78D8-6948-B1A4-D6298C9332AD}"/>
              </a:ext>
            </a:extLst>
          </p:cNvPr>
          <p:cNvSpPr>
            <a:spLocks noGrp="1"/>
          </p:cNvSpPr>
          <p:nvPr>
            <p:ph type="body" sz="quarter" idx="12"/>
          </p:nvPr>
        </p:nvSpPr>
        <p:spPr>
          <a:xfrm>
            <a:off x="618450" y="4941168"/>
            <a:ext cx="7982904" cy="1502832"/>
          </a:xfrm>
        </p:spPr>
        <p:txBody>
          <a:bodyPr numCol="1"/>
          <a:lstStyle/>
          <a:p>
            <a:r>
              <a:rPr lang="en-US" dirty="0" err="1"/>
              <a:t>Hosekova</a:t>
            </a:r>
            <a:r>
              <a:rPr lang="en-US" dirty="0"/>
              <a:t> 34 year wave-forced ORCA1 simulation 1979-2012</a:t>
            </a:r>
          </a:p>
          <a:p>
            <a:r>
              <a:rPr lang="en-US" dirty="0"/>
              <a:t>Huge seasonal cycle and interannual variability</a:t>
            </a:r>
          </a:p>
        </p:txBody>
      </p:sp>
    </p:spTree>
    <p:extLst>
      <p:ext uri="{BB962C8B-B14F-4D97-AF65-F5344CB8AC3E}">
        <p14:creationId xmlns:p14="http://schemas.microsoft.com/office/powerpoint/2010/main" val="127075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5D14BF-BA33-9342-959D-8AD2AEEF4849}"/>
              </a:ext>
            </a:extLst>
          </p:cNvPr>
          <p:cNvPicPr>
            <a:picLocks noGrp="1" noChangeAspect="1"/>
          </p:cNvPicPr>
          <p:nvPr>
            <p:ph type="pic" sz="quarter" idx="11"/>
          </p:nvPr>
        </p:nvPicPr>
        <p:blipFill rotWithShape="1">
          <a:blip r:embed="rId3"/>
          <a:stretch/>
        </p:blipFill>
        <p:spPr>
          <a:xfrm>
            <a:off x="323528" y="620688"/>
            <a:ext cx="5040000" cy="3780000"/>
          </a:xfrm>
        </p:spPr>
      </p:pic>
      <p:sp>
        <p:nvSpPr>
          <p:cNvPr id="3" name="Text Placeholder 2">
            <a:extLst>
              <a:ext uri="{FF2B5EF4-FFF2-40B4-BE49-F238E27FC236}">
                <a16:creationId xmlns:a16="http://schemas.microsoft.com/office/drawing/2014/main" id="{01B7EA43-B9C4-CC4A-B5C2-6688A0C7E9D0}"/>
              </a:ext>
            </a:extLst>
          </p:cNvPr>
          <p:cNvSpPr>
            <a:spLocks noGrp="1"/>
          </p:cNvSpPr>
          <p:nvPr>
            <p:ph type="body" sz="quarter" idx="12"/>
          </p:nvPr>
        </p:nvSpPr>
        <p:spPr>
          <a:xfrm>
            <a:off x="618450" y="4581128"/>
            <a:ext cx="7982904" cy="1728191"/>
          </a:xfrm>
        </p:spPr>
        <p:txBody>
          <a:bodyPr numCol="1"/>
          <a:lstStyle/>
          <a:p>
            <a:r>
              <a:rPr lang="en-US" dirty="0"/>
              <a:t>Seasonal cycle increasing in amplitude</a:t>
            </a:r>
          </a:p>
          <a:p>
            <a:r>
              <a:rPr lang="en-US" dirty="0"/>
              <a:t>Erosion season is starting earlier and ending later over time</a:t>
            </a:r>
          </a:p>
          <a:p>
            <a:r>
              <a:rPr lang="en-US" dirty="0"/>
              <a:t>Increase from 12 </a:t>
            </a:r>
            <a:r>
              <a:rPr lang="en-US" dirty="0" err="1"/>
              <a:t>Tg</a:t>
            </a:r>
            <a:r>
              <a:rPr lang="en-US" dirty="0"/>
              <a:t> to 19 </a:t>
            </a:r>
            <a:r>
              <a:rPr lang="en-US" dirty="0" err="1"/>
              <a:t>Tg</a:t>
            </a:r>
            <a:r>
              <a:rPr lang="en-US" dirty="0"/>
              <a:t> per year, </a:t>
            </a:r>
            <a:r>
              <a:rPr lang="en-US" dirty="0" err="1"/>
              <a:t>Terhaar</a:t>
            </a:r>
            <a:r>
              <a:rPr lang="en-US" dirty="0"/>
              <a:t> et al. has 15.4 </a:t>
            </a:r>
            <a:r>
              <a:rPr lang="en-US" dirty="0" err="1"/>
              <a:t>Tg</a:t>
            </a:r>
            <a:r>
              <a:rPr lang="en-US" dirty="0"/>
              <a:t> per year based on observations</a:t>
            </a:r>
          </a:p>
          <a:p>
            <a:endParaRPr lang="en-US" dirty="0"/>
          </a:p>
        </p:txBody>
      </p:sp>
      <p:pic>
        <p:nvPicPr>
          <p:cNvPr id="5" name="Picture 4" descr="Timeline&#10;&#10;Description automatically generated">
            <a:extLst>
              <a:ext uri="{FF2B5EF4-FFF2-40B4-BE49-F238E27FC236}">
                <a16:creationId xmlns:a16="http://schemas.microsoft.com/office/drawing/2014/main" id="{FB00517A-3F3A-1A21-B2FA-85D41C161FDB}"/>
              </a:ext>
            </a:extLst>
          </p:cNvPr>
          <p:cNvPicPr>
            <a:picLocks noChangeAspect="1"/>
          </p:cNvPicPr>
          <p:nvPr/>
        </p:nvPicPr>
        <p:blipFill>
          <a:blip r:embed="rId4"/>
          <a:stretch>
            <a:fillRect/>
          </a:stretch>
        </p:blipFill>
        <p:spPr>
          <a:xfrm>
            <a:off x="5157480" y="885088"/>
            <a:ext cx="3987800" cy="3251200"/>
          </a:xfrm>
          <a:prstGeom prst="rect">
            <a:avLst/>
          </a:prstGeom>
        </p:spPr>
      </p:pic>
    </p:spTree>
    <p:extLst>
      <p:ext uri="{BB962C8B-B14F-4D97-AF65-F5344CB8AC3E}">
        <p14:creationId xmlns:p14="http://schemas.microsoft.com/office/powerpoint/2010/main" val="2305900513"/>
      </p:ext>
    </p:extLst>
  </p:cSld>
  <p:clrMapOvr>
    <a:masterClrMapping/>
  </p:clrMapOvr>
</p:sld>
</file>

<file path=ppt/theme/theme1.xml><?xml version="1.0" encoding="utf-8"?>
<a:theme xmlns:a="http://schemas.openxmlformats.org/drawingml/2006/main" name="Template - NOC Presentation Standard - V3">
  <a:themeElements>
    <a:clrScheme name="National Oceanography Centre 1">
      <a:dk1>
        <a:srgbClr val="13324D"/>
      </a:dk1>
      <a:lt1>
        <a:srgbClr val="FFFFFF"/>
      </a:lt1>
      <a:dk2>
        <a:srgbClr val="13324D"/>
      </a:dk2>
      <a:lt2>
        <a:srgbClr val="FFFFFF"/>
      </a:lt2>
      <a:accent1>
        <a:srgbClr val="13324D"/>
      </a:accent1>
      <a:accent2>
        <a:srgbClr val="1D71B8"/>
      </a:accent2>
      <a:accent3>
        <a:srgbClr val="4DB3E6"/>
      </a:accent3>
      <a:accent4>
        <a:srgbClr val="FFE60B"/>
      </a:accent4>
      <a:accent5>
        <a:srgbClr val="43B9B6"/>
      </a:accent5>
      <a:accent6>
        <a:srgbClr val="EB5C0B"/>
      </a:accent6>
      <a:hlink>
        <a:srgbClr val="1D71B8"/>
      </a:hlink>
      <a:folHlink>
        <a:srgbClr val="1D71B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A7B6C0C9-24D8-6541-B85D-88A246E559C6}" vid="{AB88D7B9-1A9F-D747-A7B3-19686EE5BE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 NOC Presentation Standard - V3</Template>
  <TotalTime>6568</TotalTime>
  <Words>1742</Words>
  <Application>Microsoft Macintosh PowerPoint</Application>
  <PresentationFormat>On-screen Show (4:3)</PresentationFormat>
  <Paragraphs>113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Open Sans</vt:lpstr>
      <vt:lpstr>Template - NOC Presentation Standard - V3</vt:lpstr>
      <vt:lpstr>A multidecadal model estimate of pan-Arctic coastal erosion rates and associated nutrient fluxes   S. Rynders and Y. Aksenov, National Oceanography Centre, UK</vt:lpstr>
      <vt:lpstr>Introduction</vt:lpstr>
      <vt:lpstr>Method</vt:lpstr>
      <vt:lpstr>Observation dataset</vt:lpstr>
      <vt:lpstr>Permafrost model</vt:lpstr>
      <vt:lpstr>Erosion rate results</vt:lpstr>
      <vt:lpstr>From erosion rate to BGC fluxes</vt:lpstr>
      <vt:lpstr>Trend over time</vt:lpstr>
      <vt:lpstr>PowerPoint Presentation</vt:lpstr>
      <vt:lpstr>Further work/possibilities</vt:lpstr>
      <vt:lpstr>- Photo 1: https://www.sofarocean.com/posts/successful-deployments-for-the-2021-beluga-habitat-program - photo 2: Lantuit, D. St-Hilaire-Gravel, F. Günther and S. Wetterich P. P. Overduin, M. C. Strzelecki, M. N. Grigoriev, N. Couture, H. C, Geological Society, London, Special Publications, doi 10.1144/SP388.13 - Barnhart K. R., Anderson R. S., Overeem I. , Wobus C., Clow G. D., and Urban F. E. (2014), Modeling erosion of ice-rich permafrost bluffs along the Alaskan Beaufort Sea coast, J. Geophys. Res. Earth Surf., 119, 1155–1179, doi:10.1002/2013JF002845. - PEX: Obu J., Westermann S., Kääb A., Bartsch A. (2018): Ground Temperature Map, 2000-2016, Northern Hemisphere Permafrost. Alfred Wegener Institute, Helmholtz Centre for Polar and Marine Research, Bremerhaven, PANGAEA, https://doi.org/10.1594/PANGAEA.888600 - ACD: Lantuit, H., Overduin, P.P., Couture, N. et al. The Arctic Coastal Dynamics Database: A New Classification Scheme and Statistics on Arctic Permafrost Coastlines. Estuaries and Coasts 35, 383–400 (2012). https://doi.org/10.1007/s12237-010-9362-6 - Terhaar J., Lauerwald R., Regnier P., Gruber N., Bopp L. (2021). Around one third of current Arctic Ocean primary production sustained by rivers and coastal erosion. Nature Communications, 12(1), -. https://doi.org/10.1038/s41467-020-20470-z - Aksenov, Y., Rynders, S., Feltham, D.L., Hosekova, L., Marsh, R., Skliris, N., Bertino, L., Williams, T.D., Popova, E., Yool, A. and Nurser, A.J., 2022. Safer operations in changing ice-covered seas: Approaches and perspectives. In IUTAM Symposium on Physics and Mechanics of Sea Ice (pp. 241-260). Springer, Cham. DOI: 10.1007/978-3-030-80439-8_12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erosion</dc:title>
  <dc:creator>Rynders, Stefanie</dc:creator>
  <cp:lastModifiedBy>Rynders, Stefanie</cp:lastModifiedBy>
  <cp:revision>22</cp:revision>
  <dcterms:created xsi:type="dcterms:W3CDTF">2021-11-18T15:02:02Z</dcterms:created>
  <dcterms:modified xsi:type="dcterms:W3CDTF">2022-05-20T17:45:15Z</dcterms:modified>
</cp:coreProperties>
</file>