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6" r:id="rId8"/>
    <p:sldId id="263" r:id="rId9"/>
    <p:sldId id="262" r:id="rId10"/>
    <p:sldId id="264" r:id="rId11"/>
    <p:sldId id="265" r:id="rId12"/>
  </p:sldIdLst>
  <p:sldSz cx="9144000" cy="5143500" type="screen16x9"/>
  <p:notesSz cx="6858000" cy="9144000"/>
  <p:embeddedFontLst>
    <p:embeddedFont>
      <p:font typeface="Bradley Hand ITC" panose="03070402050302030203" pitchFamily="66" charset="0"/>
      <p:regular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aveat" panose="020B0604020202020204" charset="0"/>
      <p:regular r:id="rId19"/>
      <p:bold r:id="rId2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076" autoAdjust="0"/>
    <p:restoredTop sz="94660"/>
  </p:normalViewPr>
  <p:slideViewPr>
    <p:cSldViewPr snapToGrid="0">
      <p:cViewPr>
        <p:scale>
          <a:sx n="66" d="100"/>
          <a:sy n="66" d="100"/>
        </p:scale>
        <p:origin x="1384" y="1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2a2bf068f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2a2bf068f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128ab885c16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128ab885c16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128ab885c16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128ab885c16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12a2bf068f5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12a2bf068f5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12a2bf068f5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12a2bf068f5_0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128ab885c16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128ab885c16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12a2bf068f5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12a2bf068f5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Kain-Fritsch convective scheme, Thompson microphysics, CLM4 land-surface interactions, Mellor-Yamada Nakanishi and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Niino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- MYNN -  surface-layer, MYNN level 2.5 boundary layer </a:t>
            </a: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12a2bf068f5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12a2bf068f5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478333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128ab885c16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128ab885c16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12a2bf068f5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12a2bf068f5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42466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jp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1954200" y="643100"/>
            <a:ext cx="7119600" cy="18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3000" b="1">
                <a:solidFill>
                  <a:srgbClr val="38761D"/>
                </a:solidFill>
                <a:highlight>
                  <a:srgbClr val="FFFFFF"/>
                </a:highlight>
                <a:latin typeface="Caveat"/>
                <a:ea typeface="Caveat"/>
                <a:cs typeface="Caveat"/>
                <a:sym typeface="Caveat"/>
              </a:rPr>
              <a:t>The role of surface heat fluxes on development of warm seclusion favouring subtropical cyclone </a:t>
            </a:r>
            <a:r>
              <a:rPr lang="pt-BR" sz="3600" b="1">
                <a:solidFill>
                  <a:srgbClr val="38761D"/>
                </a:solidFill>
                <a:highlight>
                  <a:srgbClr val="FFFFFF"/>
                </a:highlight>
                <a:latin typeface="Caveat"/>
                <a:ea typeface="Caveat"/>
                <a:cs typeface="Caveat"/>
                <a:sym typeface="Caveat"/>
              </a:rPr>
              <a:t>Raoni </a:t>
            </a:r>
            <a:r>
              <a:rPr lang="pt-BR" sz="3000" b="1">
                <a:solidFill>
                  <a:srgbClr val="38761D"/>
                </a:solidFill>
                <a:highlight>
                  <a:srgbClr val="FFFFFF"/>
                </a:highlight>
                <a:latin typeface="Caveat"/>
                <a:ea typeface="Caveat"/>
                <a:cs typeface="Caveat"/>
                <a:sym typeface="Caveat"/>
              </a:rPr>
              <a:t>transition over the Southwestern Atlantic Ocean</a:t>
            </a:r>
            <a:endParaRPr sz="3000" b="1">
              <a:solidFill>
                <a:srgbClr val="38761D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55" name="Google Shape;55;p13"/>
          <p:cNvSpPr txBox="1"/>
          <p:nvPr/>
        </p:nvSpPr>
        <p:spPr>
          <a:xfrm>
            <a:off x="6752650" y="3437725"/>
            <a:ext cx="23913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Michelle S. Reboita,</a:t>
            </a: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94022" y="4654306"/>
            <a:ext cx="879782" cy="4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/>
          <p:nvPr/>
        </p:nvSpPr>
        <p:spPr>
          <a:xfrm>
            <a:off x="5339825" y="3840525"/>
            <a:ext cx="3838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 dirty="0" err="1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Rosmeri</a:t>
            </a:r>
            <a:r>
              <a:rPr lang="pt-BR" b="1" dirty="0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 P. da Rocha, Natália M. Crespo, Luiz F. </a:t>
            </a:r>
            <a:r>
              <a:rPr lang="pt-BR" b="1" dirty="0" err="1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Gozzo</a:t>
            </a:r>
            <a:r>
              <a:rPr lang="pt-BR" b="1" dirty="0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, Maria Custódio, Vinícius </a:t>
            </a:r>
            <a:r>
              <a:rPr lang="pt-BR" b="1" dirty="0" err="1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Lucyrio</a:t>
            </a:r>
            <a:r>
              <a:rPr lang="pt-BR" b="1" dirty="0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 </a:t>
            </a:r>
            <a:r>
              <a:rPr lang="pt-BR" b="1" dirty="0" err="1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and</a:t>
            </a:r>
            <a:r>
              <a:rPr lang="pt-BR" b="1" dirty="0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 Eduardo M. de Jesus</a:t>
            </a:r>
            <a:endParaRPr b="1" dirty="0"/>
          </a:p>
        </p:txBody>
      </p:sp>
      <p:pic>
        <p:nvPicPr>
          <p:cNvPr id="58" name="Google Shape;58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52962" y="4747982"/>
            <a:ext cx="1000132" cy="390847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pic>
        <p:nvPicPr>
          <p:cNvPr id="59" name="Google Shape;59;p13" descr="Universidade Federal de Itajubá – Wikipédia, a enciclopédia livr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465700" y="4591426"/>
            <a:ext cx="615720" cy="525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26776" y="4796993"/>
            <a:ext cx="1313574" cy="292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248749" y="4543949"/>
            <a:ext cx="646498" cy="646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 rotWithShape="1">
          <a:blip r:embed="rId8">
            <a:alphaModFix/>
          </a:blip>
          <a:srcRect l="21177" t="44688" r="34527" b="13405"/>
          <a:stretch/>
        </p:blipFill>
        <p:spPr>
          <a:xfrm>
            <a:off x="-34450" y="643089"/>
            <a:ext cx="1802798" cy="99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 rotWithShape="1">
          <a:blip r:embed="rId9">
            <a:alphaModFix/>
          </a:blip>
          <a:srcRect l="19866" t="43749" r="34421" b="14344"/>
          <a:stretch/>
        </p:blipFill>
        <p:spPr>
          <a:xfrm>
            <a:off x="-80375" y="1566075"/>
            <a:ext cx="1848724" cy="99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 rotWithShape="1">
          <a:blip r:embed="rId10">
            <a:alphaModFix/>
          </a:blip>
          <a:srcRect l="20099" t="47896" r="33027" b="16843"/>
          <a:stretch/>
        </p:blipFill>
        <p:spPr>
          <a:xfrm>
            <a:off x="-68900" y="-46325"/>
            <a:ext cx="1848724" cy="83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3"/>
          <p:cNvPicPr preferRelativeResize="0"/>
          <p:nvPr/>
        </p:nvPicPr>
        <p:blipFill rotWithShape="1">
          <a:blip r:embed="rId11">
            <a:alphaModFix/>
          </a:blip>
          <a:srcRect l="19733" t="45492" r="35314" b="16210"/>
          <a:stretch/>
        </p:blipFill>
        <p:spPr>
          <a:xfrm>
            <a:off x="-74650" y="2481675"/>
            <a:ext cx="1848724" cy="92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3"/>
          <p:cNvPicPr preferRelativeResize="0"/>
          <p:nvPr/>
        </p:nvPicPr>
        <p:blipFill rotWithShape="1">
          <a:blip r:embed="rId12">
            <a:alphaModFix/>
          </a:blip>
          <a:srcRect l="23667" t="40063" r="32674" b="17292"/>
          <a:stretch/>
        </p:blipFill>
        <p:spPr>
          <a:xfrm>
            <a:off x="0" y="3322913"/>
            <a:ext cx="1774075" cy="1039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3"/>
          <p:cNvPicPr preferRelativeResize="0"/>
          <p:nvPr/>
        </p:nvPicPr>
        <p:blipFill rotWithShape="1">
          <a:blip r:embed="rId13">
            <a:alphaModFix/>
          </a:blip>
          <a:srcRect l="33724" t="21787" r="22618" b="35566"/>
          <a:stretch/>
        </p:blipFill>
        <p:spPr>
          <a:xfrm>
            <a:off x="0" y="4098925"/>
            <a:ext cx="1774075" cy="1039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21"/>
          <p:cNvPicPr preferRelativeResize="0"/>
          <p:nvPr/>
        </p:nvPicPr>
        <p:blipFill rotWithShape="1">
          <a:blip r:embed="rId3">
            <a:alphaModFix/>
          </a:blip>
          <a:srcRect b="22221"/>
          <a:stretch/>
        </p:blipFill>
        <p:spPr>
          <a:xfrm>
            <a:off x="4317125" y="0"/>
            <a:ext cx="4563049" cy="5032901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1"/>
          <p:cNvSpPr txBox="1"/>
          <p:nvPr/>
        </p:nvSpPr>
        <p:spPr>
          <a:xfrm>
            <a:off x="152700" y="1880575"/>
            <a:ext cx="3377900" cy="31239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3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Cutoff</a:t>
            </a:r>
            <a:r>
              <a:rPr lang="pt-BR" sz="13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3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low</a:t>
            </a:r>
            <a:r>
              <a:rPr lang="pt-BR" sz="13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3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provides</a:t>
            </a:r>
            <a:r>
              <a:rPr lang="pt-BR" sz="1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lang="pt-BR" sz="13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weakened</a:t>
            </a:r>
            <a:r>
              <a:rPr lang="pt-BR" sz="13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zonal </a:t>
            </a:r>
            <a:r>
              <a:rPr lang="pt-BR" sz="13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flow</a:t>
            </a:r>
            <a:r>
              <a:rPr lang="pt-BR" sz="1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pt-BR" sz="13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which</a:t>
            </a:r>
            <a:r>
              <a:rPr lang="pt-BR" sz="1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3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</a:t>
            </a:r>
            <a:r>
              <a:rPr lang="pt-BR" sz="1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3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</a:t>
            </a:r>
            <a:r>
              <a:rPr lang="pt-BR" sz="1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3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seen</a:t>
            </a:r>
            <a:r>
              <a:rPr lang="pt-BR" sz="1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3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by</a:t>
            </a:r>
            <a:r>
              <a:rPr lang="pt-BR" sz="1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3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weak</a:t>
            </a:r>
            <a:r>
              <a:rPr lang="pt-BR" sz="1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vertical </a:t>
            </a:r>
            <a:r>
              <a:rPr lang="pt-BR" sz="13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wind</a:t>
            </a:r>
            <a:r>
              <a:rPr lang="pt-BR" sz="1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3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shear</a:t>
            </a:r>
            <a:r>
              <a:rPr lang="pt-BR" sz="1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0" lvl="0" indent="0" algn="just" rtl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</a:pPr>
            <a:r>
              <a:rPr lang="pt-BR" sz="1300" b="1" dirty="0" err="1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Low</a:t>
            </a:r>
            <a:r>
              <a:rPr lang="pt-BR" sz="1300" b="1" dirty="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 vertical </a:t>
            </a:r>
            <a:r>
              <a:rPr lang="pt-BR" sz="1300" b="1" dirty="0" err="1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wind</a:t>
            </a:r>
            <a:r>
              <a:rPr lang="pt-BR" sz="1300" b="1" dirty="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300" b="1" dirty="0" err="1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shear</a:t>
            </a:r>
            <a:r>
              <a:rPr lang="pt-BR" sz="1300" dirty="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300" dirty="0" err="1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environment</a:t>
            </a:r>
            <a:r>
              <a:rPr lang="pt-BR" sz="1300" dirty="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 helps </a:t>
            </a:r>
            <a:r>
              <a:rPr lang="pt-BR" sz="1300" dirty="0" err="1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to</a:t>
            </a:r>
            <a:r>
              <a:rPr lang="pt-BR" sz="1300" dirty="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300" b="1" dirty="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build </a:t>
            </a:r>
            <a:r>
              <a:rPr lang="pt-BR" sz="1300" b="1" dirty="0" err="1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pt-BR" sz="1300" b="1" dirty="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300" b="1" dirty="0" err="1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cyclone's</a:t>
            </a:r>
            <a:r>
              <a:rPr lang="pt-BR" sz="1300" dirty="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300" b="1" dirty="0" err="1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warm</a:t>
            </a:r>
            <a:r>
              <a:rPr lang="pt-BR" sz="1300" b="1" dirty="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 core</a:t>
            </a:r>
            <a:r>
              <a:rPr lang="pt-BR" sz="1300" dirty="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300" dirty="0" err="1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since</a:t>
            </a:r>
            <a:r>
              <a:rPr lang="pt-BR" sz="1300" dirty="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300" dirty="0" err="1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pt-BR" sz="1300" dirty="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300" dirty="0" err="1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convective</a:t>
            </a:r>
            <a:r>
              <a:rPr lang="pt-BR" sz="1300" dirty="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300" dirty="0" err="1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activity</a:t>
            </a:r>
            <a:r>
              <a:rPr lang="pt-BR" sz="1300" dirty="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300" dirty="0" err="1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is</a:t>
            </a:r>
            <a:r>
              <a:rPr lang="pt-BR" sz="1300" dirty="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300" dirty="0" err="1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taking</a:t>
            </a:r>
            <a:r>
              <a:rPr lang="pt-BR" sz="1300" dirty="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300" dirty="0" err="1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place</a:t>
            </a:r>
            <a:r>
              <a:rPr lang="pt-BR" sz="1300" dirty="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300" dirty="0" err="1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concentrating</a:t>
            </a:r>
            <a:r>
              <a:rPr lang="pt-BR" sz="1300" dirty="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300" dirty="0" err="1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pt-BR" sz="1300" dirty="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300" dirty="0" err="1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latent</a:t>
            </a:r>
            <a:r>
              <a:rPr lang="pt-BR" sz="1300" dirty="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300" dirty="0" err="1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heat</a:t>
            </a:r>
            <a:r>
              <a:rPr lang="pt-BR" sz="1300" dirty="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300" dirty="0" err="1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released</a:t>
            </a:r>
            <a:r>
              <a:rPr lang="pt-BR" sz="1300" dirty="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300" dirty="0" err="1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lang="pt-BR" sz="1300" dirty="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pt-BR" sz="1300" dirty="0" err="1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consequently</a:t>
            </a:r>
            <a:r>
              <a:rPr lang="pt-BR" sz="1300" dirty="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, a more </a:t>
            </a:r>
            <a:r>
              <a:rPr lang="pt-BR" sz="1300" dirty="0" err="1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efficient</a:t>
            </a:r>
            <a:r>
              <a:rPr lang="pt-BR" sz="1300" dirty="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300" dirty="0" err="1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heating</a:t>
            </a:r>
            <a:r>
              <a:rPr lang="pt-BR" sz="1300" dirty="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300" dirty="0" err="1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of</a:t>
            </a:r>
            <a:r>
              <a:rPr lang="pt-BR" sz="1300" dirty="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300" dirty="0" err="1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pt-BR" sz="1300" dirty="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300" dirty="0" err="1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atmospheric</a:t>
            </a:r>
            <a:r>
              <a:rPr lang="pt-BR" sz="1300" dirty="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300" dirty="0" err="1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column</a:t>
            </a:r>
            <a:r>
              <a:rPr lang="pt-BR" sz="1300" dirty="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pt-BR" sz="1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0" lvl="0" indent="0" algn="just" rtl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</a:pPr>
            <a:r>
              <a:rPr lang="pt-BR" sz="13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BUT</a:t>
            </a:r>
            <a:r>
              <a:rPr lang="pt-BR" sz="1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 NOFLUX </a:t>
            </a:r>
            <a:r>
              <a:rPr lang="pt-BR" sz="13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there</a:t>
            </a:r>
            <a:r>
              <a:rPr lang="pt-BR" sz="1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3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</a:t>
            </a:r>
            <a:r>
              <a:rPr lang="pt-BR" sz="1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no </a:t>
            </a:r>
            <a:r>
              <a:rPr lang="pt-BR" sz="13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sensible</a:t>
            </a:r>
            <a:r>
              <a:rPr lang="pt-BR" sz="1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3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lang="pt-BR" sz="1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3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latent</a:t>
            </a:r>
            <a:r>
              <a:rPr lang="pt-BR" sz="1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3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heat</a:t>
            </a:r>
            <a:r>
              <a:rPr lang="pt-BR" sz="1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3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fluxes</a:t>
            </a:r>
            <a:r>
              <a:rPr lang="pt-BR" sz="1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3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</a:t>
            </a:r>
            <a:r>
              <a:rPr lang="pt-BR" sz="1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3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atmosphere</a:t>
            </a:r>
            <a:r>
              <a:rPr lang="pt-BR" sz="1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pt-BR" sz="13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then</a:t>
            </a:r>
            <a:r>
              <a:rPr lang="pt-BR" sz="1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3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only</a:t>
            </a:r>
            <a:r>
              <a:rPr lang="pt-BR" sz="1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3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pt-BR" sz="1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3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cutoff</a:t>
            </a:r>
            <a:r>
              <a:rPr lang="pt-BR" sz="1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3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low</a:t>
            </a:r>
            <a:r>
              <a:rPr lang="pt-BR" sz="1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3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</a:t>
            </a:r>
            <a:r>
              <a:rPr lang="pt-BR" sz="1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3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</a:t>
            </a:r>
            <a:r>
              <a:rPr lang="pt-BR" sz="1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3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enough</a:t>
            </a:r>
            <a:r>
              <a:rPr lang="pt-BR" sz="1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3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</a:t>
            </a:r>
            <a:r>
              <a:rPr lang="pt-BR" sz="1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3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develop</a:t>
            </a:r>
            <a:r>
              <a:rPr lang="pt-BR" sz="1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lang="pt-BR" sz="13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</a:t>
            </a:r>
            <a:r>
              <a:rPr lang="pt-BR" sz="1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3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seclusion</a:t>
            </a:r>
            <a:r>
              <a:rPr lang="pt-BR" sz="1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</p:txBody>
      </p:sp>
      <p:sp>
        <p:nvSpPr>
          <p:cNvPr id="155" name="Google Shape;155;p21"/>
          <p:cNvSpPr txBox="1"/>
          <p:nvPr/>
        </p:nvSpPr>
        <p:spPr>
          <a:xfrm>
            <a:off x="176375" y="160750"/>
            <a:ext cx="25677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3600" b="1">
                <a:solidFill>
                  <a:srgbClr val="38761D"/>
                </a:solidFill>
                <a:highlight>
                  <a:srgbClr val="FFFFFF"/>
                </a:highlight>
                <a:latin typeface="Caveat"/>
                <a:ea typeface="Caveat"/>
                <a:cs typeface="Caveat"/>
                <a:sym typeface="Caveat"/>
              </a:rPr>
              <a:t>Results</a:t>
            </a:r>
            <a:endParaRPr sz="3600"/>
          </a:p>
        </p:txBody>
      </p:sp>
      <p:cxnSp>
        <p:nvCxnSpPr>
          <p:cNvPr id="156" name="Google Shape;156;p21"/>
          <p:cNvCxnSpPr/>
          <p:nvPr/>
        </p:nvCxnSpPr>
        <p:spPr>
          <a:xfrm>
            <a:off x="3490500" y="2434725"/>
            <a:ext cx="2066700" cy="757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57" name="Google Shape;157;p21"/>
          <p:cNvCxnSpPr/>
          <p:nvPr/>
        </p:nvCxnSpPr>
        <p:spPr>
          <a:xfrm>
            <a:off x="3547900" y="2205100"/>
            <a:ext cx="3903600" cy="895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" name="Google Shape;142;p20">
            <a:extLst>
              <a:ext uri="{FF2B5EF4-FFF2-40B4-BE49-F238E27FC236}">
                <a16:creationId xmlns:a16="http://schemas.microsoft.com/office/drawing/2014/main" id="{6F96EB6D-1A19-5CA9-3BC8-E6C3774E8C14}"/>
              </a:ext>
            </a:extLst>
          </p:cNvPr>
          <p:cNvSpPr txBox="1"/>
          <p:nvPr/>
        </p:nvSpPr>
        <p:spPr>
          <a:xfrm>
            <a:off x="176375" y="1141942"/>
            <a:ext cx="3284074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dirty="0" err="1">
                <a:latin typeface="Calibri"/>
                <a:ea typeface="Calibri"/>
                <a:cs typeface="Calibri"/>
                <a:sym typeface="Calibri"/>
              </a:rPr>
              <a:t>Which</a:t>
            </a:r>
            <a:r>
              <a:rPr lang="pt-BR" sz="18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800" b="1" dirty="0" err="1">
                <a:latin typeface="Calibri"/>
                <a:ea typeface="Calibri"/>
                <a:cs typeface="Calibri"/>
                <a:sym typeface="Calibri"/>
              </a:rPr>
              <a:t>is</a:t>
            </a:r>
            <a:r>
              <a:rPr lang="pt-BR" sz="18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800" b="1" dirty="0" err="1"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pt-BR" sz="1800" b="1" dirty="0">
                <a:latin typeface="Calibri"/>
                <a:ea typeface="Calibri"/>
                <a:cs typeface="Calibri"/>
                <a:sym typeface="Calibri"/>
              </a:rPr>
              <a:t> role </a:t>
            </a:r>
            <a:r>
              <a:rPr lang="pt-BR" sz="1800" b="1" dirty="0" err="1">
                <a:latin typeface="Calibri"/>
                <a:ea typeface="Calibri"/>
                <a:cs typeface="Calibri"/>
                <a:sym typeface="Calibri"/>
              </a:rPr>
              <a:t>of</a:t>
            </a:r>
            <a:r>
              <a:rPr lang="pt-BR" sz="18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800" b="1" dirty="0" err="1"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pt-BR" sz="18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800" b="1" dirty="0" err="1">
                <a:latin typeface="Calibri"/>
                <a:ea typeface="Calibri"/>
                <a:cs typeface="Calibri"/>
                <a:sym typeface="Calibri"/>
              </a:rPr>
              <a:t>cutoff</a:t>
            </a:r>
            <a:r>
              <a:rPr lang="pt-BR" sz="18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800" b="1" dirty="0" err="1">
                <a:latin typeface="Calibri"/>
                <a:ea typeface="Calibri"/>
                <a:cs typeface="Calibri"/>
                <a:sym typeface="Calibri"/>
              </a:rPr>
              <a:t>low</a:t>
            </a:r>
            <a:r>
              <a:rPr lang="pt-BR" sz="1800" b="1" dirty="0">
                <a:latin typeface="Calibri"/>
                <a:ea typeface="Calibri"/>
                <a:cs typeface="Calibri"/>
                <a:sym typeface="Calibri"/>
              </a:rPr>
              <a:t> in </a:t>
            </a:r>
            <a:r>
              <a:rPr lang="pt-BR" sz="1800" b="1" dirty="0" err="1">
                <a:latin typeface="Calibri"/>
                <a:ea typeface="Calibri"/>
                <a:cs typeface="Calibri"/>
                <a:sym typeface="Calibri"/>
              </a:rPr>
              <a:t>both</a:t>
            </a:r>
            <a:r>
              <a:rPr lang="pt-BR" sz="18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800" b="1" dirty="0" err="1">
                <a:latin typeface="Calibri"/>
                <a:ea typeface="Calibri"/>
                <a:cs typeface="Calibri"/>
                <a:sym typeface="Calibri"/>
              </a:rPr>
              <a:t>experiments</a:t>
            </a:r>
            <a:r>
              <a:rPr lang="pt-BR" sz="1800" b="1" dirty="0">
                <a:latin typeface="Calibri"/>
                <a:ea typeface="Calibri"/>
                <a:cs typeface="Calibri"/>
                <a:sym typeface="Calibri"/>
              </a:rPr>
              <a:t>?</a:t>
            </a:r>
            <a:endParaRPr sz="1800" b="1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2"/>
          <p:cNvSpPr txBox="1"/>
          <p:nvPr/>
        </p:nvSpPr>
        <p:spPr>
          <a:xfrm>
            <a:off x="228629" y="160750"/>
            <a:ext cx="25677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3600" b="1">
                <a:solidFill>
                  <a:srgbClr val="38761D"/>
                </a:solidFill>
                <a:highlight>
                  <a:srgbClr val="FFFFFF"/>
                </a:highlight>
                <a:latin typeface="Caveat"/>
                <a:ea typeface="Caveat"/>
                <a:cs typeface="Caveat"/>
                <a:sym typeface="Caveat"/>
              </a:rPr>
              <a:t>Conclusions</a:t>
            </a:r>
            <a:endParaRPr sz="3600"/>
          </a:p>
        </p:txBody>
      </p:sp>
      <p:sp>
        <p:nvSpPr>
          <p:cNvPr id="165" name="Google Shape;165;p22"/>
          <p:cNvSpPr txBox="1"/>
          <p:nvPr/>
        </p:nvSpPr>
        <p:spPr>
          <a:xfrm>
            <a:off x="360075" y="965150"/>
            <a:ext cx="4211926" cy="1015632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 err="1">
                <a:latin typeface="Calibri"/>
                <a:ea typeface="Calibri"/>
                <a:cs typeface="Calibri"/>
                <a:sym typeface="Calibri"/>
              </a:rPr>
              <a:t>Which</a:t>
            </a:r>
            <a:r>
              <a:rPr lang="pt-BR" sz="1800" dirty="0">
                <a:latin typeface="Calibri"/>
                <a:ea typeface="Calibri"/>
                <a:cs typeface="Calibri"/>
                <a:sym typeface="Calibri"/>
              </a:rPr>
              <a:t> processes </a:t>
            </a:r>
            <a:r>
              <a:rPr lang="pt-BR" sz="1800" dirty="0" err="1">
                <a:latin typeface="Calibri"/>
                <a:ea typeface="Calibri"/>
                <a:cs typeface="Calibri"/>
                <a:sym typeface="Calibri"/>
              </a:rPr>
              <a:t>have</a:t>
            </a:r>
            <a:r>
              <a:rPr lang="pt-BR" sz="1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800" dirty="0" err="1">
                <a:latin typeface="Calibri"/>
                <a:ea typeface="Calibri"/>
                <a:cs typeface="Calibri"/>
                <a:sym typeface="Calibri"/>
              </a:rPr>
              <a:t>contributed</a:t>
            </a:r>
            <a:r>
              <a:rPr lang="pt-BR" sz="1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800" dirty="0" err="1">
                <a:latin typeface="Calibri"/>
                <a:ea typeface="Calibri"/>
                <a:cs typeface="Calibri"/>
                <a:sym typeface="Calibri"/>
              </a:rPr>
              <a:t>to</a:t>
            </a:r>
            <a:r>
              <a:rPr lang="pt-BR" sz="1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800" dirty="0" err="1"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pt-BR" sz="1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800" b="1" dirty="0" err="1">
                <a:latin typeface="Calibri"/>
                <a:ea typeface="Calibri"/>
                <a:cs typeface="Calibri"/>
                <a:sym typeface="Calibri"/>
              </a:rPr>
              <a:t>warm</a:t>
            </a:r>
            <a:r>
              <a:rPr lang="pt-BR" sz="18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800" b="1" dirty="0" err="1">
                <a:latin typeface="Calibri"/>
                <a:ea typeface="Calibri"/>
                <a:cs typeface="Calibri"/>
                <a:sym typeface="Calibri"/>
              </a:rPr>
              <a:t>seclusion</a:t>
            </a:r>
            <a:r>
              <a:rPr lang="pt-BR" sz="1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800" dirty="0" err="1"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lang="pt-BR" sz="1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800" dirty="0" err="1"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pt-BR" sz="1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800" b="1" dirty="0">
                <a:latin typeface="Calibri"/>
                <a:ea typeface="Calibri"/>
                <a:cs typeface="Calibri"/>
                <a:sym typeface="Calibri"/>
              </a:rPr>
              <a:t>subtropical </a:t>
            </a:r>
            <a:r>
              <a:rPr lang="pt-BR" sz="1800" b="1" dirty="0" err="1">
                <a:latin typeface="Calibri"/>
                <a:ea typeface="Calibri"/>
                <a:cs typeface="Calibri"/>
                <a:sym typeface="Calibri"/>
              </a:rPr>
              <a:t>transition</a:t>
            </a:r>
            <a:r>
              <a:rPr lang="pt-BR" sz="1800" dirty="0">
                <a:latin typeface="Calibri"/>
                <a:ea typeface="Calibri"/>
                <a:cs typeface="Calibri"/>
                <a:sym typeface="Calibri"/>
              </a:rPr>
              <a:t>?</a:t>
            </a:r>
            <a:endParaRPr sz="18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6" name="Google Shape;166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60190" y="772408"/>
            <a:ext cx="3940536" cy="362885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63;p22">
            <a:extLst>
              <a:ext uri="{FF2B5EF4-FFF2-40B4-BE49-F238E27FC236}">
                <a16:creationId xmlns:a16="http://schemas.microsoft.com/office/drawing/2014/main" id="{EA5AE315-3E1E-7A52-D1E2-8EFE619B1E32}"/>
              </a:ext>
            </a:extLst>
          </p:cNvPr>
          <p:cNvSpPr txBox="1"/>
          <p:nvPr/>
        </p:nvSpPr>
        <p:spPr>
          <a:xfrm>
            <a:off x="360075" y="1922505"/>
            <a:ext cx="4211926" cy="313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Sea-</a:t>
            </a:r>
            <a:r>
              <a:rPr lang="pt-BR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air</a:t>
            </a:r>
            <a:r>
              <a:rPr lang="pt-BR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turbulent</a:t>
            </a:r>
            <a:r>
              <a:rPr lang="pt-BR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heat</a:t>
            </a:r>
            <a:r>
              <a:rPr lang="pt-BR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fluxes</a:t>
            </a:r>
            <a:r>
              <a:rPr lang="pt-BR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provided</a:t>
            </a:r>
            <a:r>
              <a:rPr lang="pt-BR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</a:t>
            </a:r>
            <a:r>
              <a:rPr lang="pt-BR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</a:t>
            </a:r>
            <a:r>
              <a:rPr lang="pt-BR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pt-BR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atmosphere</a:t>
            </a:r>
            <a:r>
              <a:rPr lang="pt-BR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Mid-upper level cutoff low was important to weaken the vertical wind shear.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</a:t>
            </a:r>
            <a:r>
              <a:rPr lang="pt-BR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environment</a:t>
            </a:r>
            <a:r>
              <a:rPr lang="pt-BR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allowed</a:t>
            </a:r>
            <a:r>
              <a:rPr lang="pt-BR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pt-BR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organisation</a:t>
            </a:r>
            <a:r>
              <a:rPr lang="pt-BR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</a:t>
            </a:r>
            <a:r>
              <a:rPr lang="pt-BR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convection</a:t>
            </a:r>
            <a:r>
              <a:rPr lang="pt-BR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pt-BR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which</a:t>
            </a:r>
            <a:r>
              <a:rPr lang="pt-BR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was</a:t>
            </a:r>
            <a:r>
              <a:rPr lang="pt-BR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fueled</a:t>
            </a:r>
            <a:r>
              <a:rPr lang="pt-BR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by</a:t>
            </a:r>
            <a:r>
              <a:rPr lang="pt-BR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pt-BR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sea-</a:t>
            </a:r>
            <a:r>
              <a:rPr lang="pt-BR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air</a:t>
            </a:r>
            <a:r>
              <a:rPr lang="pt-BR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fluxes</a:t>
            </a:r>
            <a:r>
              <a:rPr lang="pt-BR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Consequently</a:t>
            </a:r>
            <a:r>
              <a:rPr lang="pt-BR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pt-BR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pt-BR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</a:t>
            </a:r>
            <a:r>
              <a:rPr lang="pt-BR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seclusion</a:t>
            </a:r>
            <a:r>
              <a:rPr lang="pt-BR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strengthened</a:t>
            </a:r>
            <a:r>
              <a:rPr lang="pt-BR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lang="pt-BR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led </a:t>
            </a:r>
            <a:r>
              <a:rPr lang="pt-BR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</a:t>
            </a:r>
            <a:r>
              <a:rPr lang="pt-BR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pt-BR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subtropical </a:t>
            </a:r>
            <a:r>
              <a:rPr lang="pt-BR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transition</a:t>
            </a:r>
            <a:r>
              <a:rPr lang="pt-BR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sz="16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5A036106-8DF2-4C05-9390-09CE40E88B93}"/>
              </a:ext>
            </a:extLst>
          </p:cNvPr>
          <p:cNvSpPr txBox="1"/>
          <p:nvPr/>
        </p:nvSpPr>
        <p:spPr>
          <a:xfrm>
            <a:off x="6055743" y="4437284"/>
            <a:ext cx="28449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800" b="1" dirty="0">
                <a:solidFill>
                  <a:srgbClr val="002060"/>
                </a:solidFill>
                <a:latin typeface="Bradley Hand ITC" panose="03070402050302030203" pitchFamily="66" charset="0"/>
              </a:rPr>
              <a:t>Thanks for your attention!</a:t>
            </a:r>
          </a:p>
          <a:p>
            <a:pPr algn="r"/>
            <a:r>
              <a:rPr lang="en-GB" sz="1800" b="1" dirty="0">
                <a:solidFill>
                  <a:srgbClr val="002060"/>
                </a:solidFill>
                <a:latin typeface="Bradley Hand ITC" panose="03070402050302030203" pitchFamily="66" charset="0"/>
              </a:rPr>
              <a:t>reboita@unifei.edu.br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4"/>
          <p:cNvSpPr txBox="1"/>
          <p:nvPr/>
        </p:nvSpPr>
        <p:spPr>
          <a:xfrm>
            <a:off x="100175" y="206675"/>
            <a:ext cx="3000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3600" b="1">
                <a:solidFill>
                  <a:srgbClr val="38761D"/>
                </a:solidFill>
                <a:highlight>
                  <a:srgbClr val="FFFFFF"/>
                </a:highlight>
                <a:latin typeface="Caveat"/>
                <a:ea typeface="Caveat"/>
                <a:cs typeface="Caveat"/>
                <a:sym typeface="Caveat"/>
              </a:rPr>
              <a:t>Introduction</a:t>
            </a:r>
            <a:endParaRPr sz="3600"/>
          </a:p>
        </p:txBody>
      </p:sp>
      <p:sp>
        <p:nvSpPr>
          <p:cNvPr id="73" name="Google Shape;73;p14"/>
          <p:cNvSpPr txBox="1"/>
          <p:nvPr/>
        </p:nvSpPr>
        <p:spPr>
          <a:xfrm>
            <a:off x="252600" y="1370200"/>
            <a:ext cx="31461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June 2021, an </a:t>
            </a:r>
            <a:r>
              <a:rPr lang="pt-BR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unusual </a:t>
            </a: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synoptic development occurred over the South Atlantic Ocean (SAO):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" name="Google Shape;74;p14"/>
          <p:cNvSpPr txBox="1"/>
          <p:nvPr/>
        </p:nvSpPr>
        <p:spPr>
          <a:xfrm>
            <a:off x="252575" y="3411825"/>
            <a:ext cx="26178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Cyclogenesis</a:t>
            </a: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1800 UTC  26 June 2021 </a:t>
            </a:r>
            <a:endParaRPr sz="1800"/>
          </a:p>
        </p:txBody>
      </p:sp>
      <p:pic>
        <p:nvPicPr>
          <p:cNvPr id="75" name="Google Shape;7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17499" y="152400"/>
            <a:ext cx="4529219" cy="4838699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4"/>
          <p:cNvSpPr txBox="1"/>
          <p:nvPr/>
        </p:nvSpPr>
        <p:spPr>
          <a:xfrm>
            <a:off x="6622648" y="3424506"/>
            <a:ext cx="375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</a:t>
            </a:r>
            <a:endParaRPr b="1"/>
          </a:p>
        </p:txBody>
      </p:sp>
      <p:pic>
        <p:nvPicPr>
          <p:cNvPr id="77" name="Google Shape;77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5">
            <a:off x="5559933" y="1484815"/>
            <a:ext cx="1859136" cy="25929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8" name="Google Shape;78;p14"/>
          <p:cNvCxnSpPr/>
          <p:nvPr/>
        </p:nvCxnSpPr>
        <p:spPr>
          <a:xfrm>
            <a:off x="6490200" y="2663200"/>
            <a:ext cx="34500" cy="2124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9" name="Google Shape;79;p14"/>
          <p:cNvCxnSpPr/>
          <p:nvPr/>
        </p:nvCxnSpPr>
        <p:spPr>
          <a:xfrm flipH="1">
            <a:off x="7080975" y="2383350"/>
            <a:ext cx="21600" cy="4416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0" name="Google Shape;80;p14"/>
          <p:cNvSpPr txBox="1"/>
          <p:nvPr/>
        </p:nvSpPr>
        <p:spPr>
          <a:xfrm>
            <a:off x="252600" y="3087825"/>
            <a:ext cx="554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a)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5"/>
          <p:cNvSpPr txBox="1"/>
          <p:nvPr/>
        </p:nvSpPr>
        <p:spPr>
          <a:xfrm>
            <a:off x="176375" y="206675"/>
            <a:ext cx="3000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3600" b="1">
                <a:solidFill>
                  <a:srgbClr val="38761D"/>
                </a:solidFill>
                <a:highlight>
                  <a:srgbClr val="FFFFFF"/>
                </a:highlight>
                <a:latin typeface="Caveat"/>
                <a:ea typeface="Caveat"/>
                <a:cs typeface="Caveat"/>
                <a:sym typeface="Caveat"/>
              </a:rPr>
              <a:t>Introduction</a:t>
            </a:r>
            <a:endParaRPr sz="3600"/>
          </a:p>
        </p:txBody>
      </p:sp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r="14559" b="8858"/>
          <a:stretch/>
        </p:blipFill>
        <p:spPr>
          <a:xfrm>
            <a:off x="4055431" y="529900"/>
            <a:ext cx="3707013" cy="237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4">
            <a:alphaModFix/>
          </a:blip>
          <a:srcRect t="11527" r="13232"/>
          <a:stretch/>
        </p:blipFill>
        <p:spPr>
          <a:xfrm>
            <a:off x="4062750" y="2824750"/>
            <a:ext cx="3764424" cy="2303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3">
            <a:alphaModFix/>
          </a:blip>
          <a:srcRect l="86867" t="14764" r="2102" b="12034"/>
          <a:stretch/>
        </p:blipFill>
        <p:spPr>
          <a:xfrm>
            <a:off x="7874325" y="1597625"/>
            <a:ext cx="669051" cy="266434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/>
          <p:nvPr/>
        </p:nvSpPr>
        <p:spPr>
          <a:xfrm>
            <a:off x="4670413" y="37602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Shapiro and Keyser (1990) model 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15"/>
          <p:cNvSpPr txBox="1"/>
          <p:nvPr/>
        </p:nvSpPr>
        <p:spPr>
          <a:xfrm>
            <a:off x="228575" y="3680225"/>
            <a:ext cx="34518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</a:t>
            </a:r>
            <a:r>
              <a:rPr lang="pt-BR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seclusion</a:t>
            </a:r>
            <a:r>
              <a:rPr lang="pt-BR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favored</a:t>
            </a:r>
            <a:r>
              <a:rPr lang="pt-BR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 subtropical </a:t>
            </a:r>
            <a:r>
              <a:rPr lang="pt-BR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transition</a:t>
            </a:r>
            <a:r>
              <a:rPr lang="pt-BR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Raoni</a:t>
            </a:r>
            <a:endParaRPr sz="1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1" name="Google Shape;91;p15"/>
          <p:cNvCxnSpPr/>
          <p:nvPr/>
        </p:nvCxnSpPr>
        <p:spPr>
          <a:xfrm flipH="1">
            <a:off x="3580175" y="4044575"/>
            <a:ext cx="1734600" cy="66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2" name="Google Shape;92;p15"/>
          <p:cNvSpPr txBox="1"/>
          <p:nvPr/>
        </p:nvSpPr>
        <p:spPr>
          <a:xfrm>
            <a:off x="176375" y="1597625"/>
            <a:ext cx="3403800" cy="1569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pt-BR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low</a:t>
            </a:r>
            <a:r>
              <a:rPr lang="pt-BR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evolved</a:t>
            </a:r>
            <a:r>
              <a:rPr lang="pt-BR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</a:t>
            </a:r>
            <a:r>
              <a:rPr lang="pt-BR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lang="pt-BR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cyclone</a:t>
            </a:r>
            <a:r>
              <a:rPr lang="pt-BR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following</a:t>
            </a:r>
            <a:r>
              <a:rPr lang="pt-BR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pt-BR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Shapiro-</a:t>
            </a:r>
            <a:r>
              <a:rPr lang="pt-BR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Keyser</a:t>
            </a:r>
            <a:r>
              <a:rPr lang="pt-BR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(1990) model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dirty="0" err="1">
                <a:latin typeface="Calibri"/>
                <a:ea typeface="Calibri"/>
                <a:cs typeface="Calibri"/>
                <a:sym typeface="Calibri"/>
              </a:rPr>
              <a:t>Warm</a:t>
            </a:r>
            <a:r>
              <a:rPr lang="pt-BR" sz="18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800" b="1" dirty="0" err="1">
                <a:latin typeface="Calibri"/>
                <a:ea typeface="Calibri"/>
                <a:cs typeface="Calibri"/>
                <a:sym typeface="Calibri"/>
              </a:rPr>
              <a:t>seclusion</a:t>
            </a:r>
            <a:endParaRPr sz="1800" b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15"/>
          <p:cNvSpPr txBox="1"/>
          <p:nvPr/>
        </p:nvSpPr>
        <p:spPr>
          <a:xfrm>
            <a:off x="176375" y="1143200"/>
            <a:ext cx="554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b)</a:t>
            </a:r>
            <a:endParaRPr/>
          </a:p>
        </p:txBody>
      </p:sp>
      <p:sp>
        <p:nvSpPr>
          <p:cNvPr id="94" name="Google Shape;94;p15"/>
          <p:cNvSpPr txBox="1"/>
          <p:nvPr/>
        </p:nvSpPr>
        <p:spPr>
          <a:xfrm>
            <a:off x="176375" y="3189975"/>
            <a:ext cx="554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c)</a:t>
            </a:r>
            <a:endParaRPr/>
          </a:p>
        </p:txBody>
      </p:sp>
      <p:cxnSp>
        <p:nvCxnSpPr>
          <p:cNvPr id="95" name="Google Shape;95;p15"/>
          <p:cNvCxnSpPr/>
          <p:nvPr/>
        </p:nvCxnSpPr>
        <p:spPr>
          <a:xfrm>
            <a:off x="6085225" y="1171800"/>
            <a:ext cx="459300" cy="924600"/>
          </a:xfrm>
          <a:prstGeom prst="straightConnector1">
            <a:avLst/>
          </a:prstGeom>
          <a:noFill/>
          <a:ln w="38100" cap="flat" cmpd="sng">
            <a:solidFill>
              <a:srgbClr val="99999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6" name="Google Shape;96;p15"/>
          <p:cNvCxnSpPr/>
          <p:nvPr/>
        </p:nvCxnSpPr>
        <p:spPr>
          <a:xfrm rot="10800000" flipH="1">
            <a:off x="5729300" y="2060125"/>
            <a:ext cx="1710600" cy="103200"/>
          </a:xfrm>
          <a:prstGeom prst="straightConnector1">
            <a:avLst/>
          </a:prstGeom>
          <a:noFill/>
          <a:ln w="38100" cap="flat" cmpd="sng">
            <a:solidFill>
              <a:srgbClr val="99999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7" name="Google Shape;97;p15"/>
          <p:cNvSpPr txBox="1"/>
          <p:nvPr/>
        </p:nvSpPr>
        <p:spPr>
          <a:xfrm>
            <a:off x="5729300" y="1434000"/>
            <a:ext cx="1389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T-bone pattern </a:t>
            </a:r>
            <a:endParaRPr/>
          </a:p>
        </p:txBody>
      </p:sp>
      <p:sp>
        <p:nvSpPr>
          <p:cNvPr id="98" name="Google Shape;98;p15"/>
          <p:cNvSpPr txBox="1"/>
          <p:nvPr/>
        </p:nvSpPr>
        <p:spPr>
          <a:xfrm>
            <a:off x="4670425" y="1834200"/>
            <a:ext cx="1389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Warm seclusion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6"/>
          <p:cNvSpPr txBox="1"/>
          <p:nvPr/>
        </p:nvSpPr>
        <p:spPr>
          <a:xfrm>
            <a:off x="176375" y="206675"/>
            <a:ext cx="3000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3600" b="1">
                <a:solidFill>
                  <a:srgbClr val="38761D"/>
                </a:solidFill>
                <a:highlight>
                  <a:srgbClr val="FFFFFF"/>
                </a:highlight>
                <a:latin typeface="Caveat"/>
                <a:ea typeface="Caveat"/>
                <a:cs typeface="Caveat"/>
                <a:sym typeface="Caveat"/>
              </a:rPr>
              <a:t>Introduction</a:t>
            </a:r>
            <a:endParaRPr sz="3600"/>
          </a:p>
        </p:txBody>
      </p:sp>
      <p:sp>
        <p:nvSpPr>
          <p:cNvPr id="105" name="Google Shape;105;p16"/>
          <p:cNvSpPr txBox="1"/>
          <p:nvPr/>
        </p:nvSpPr>
        <p:spPr>
          <a:xfrm>
            <a:off x="46200" y="1928575"/>
            <a:ext cx="2927700" cy="2954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65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700"/>
              <a:buFont typeface="Calibri"/>
              <a:buChar char="❏"/>
            </a:pPr>
            <a:r>
              <a:rPr lang="pt-BR" sz="1700" dirty="0" err="1">
                <a:latin typeface="Calibri"/>
                <a:ea typeface="Calibri"/>
                <a:cs typeface="Calibri"/>
                <a:sym typeface="Calibri"/>
              </a:rPr>
              <a:t>genesis</a:t>
            </a:r>
            <a:r>
              <a:rPr lang="pt-BR" sz="1700" dirty="0">
                <a:latin typeface="Calibri"/>
                <a:ea typeface="Calibri"/>
                <a:cs typeface="Calibri"/>
                <a:sym typeface="Calibri"/>
              </a:rPr>
              <a:t> as a common extratropical </a:t>
            </a:r>
            <a:r>
              <a:rPr lang="pt-BR" sz="1700" dirty="0" err="1">
                <a:latin typeface="Calibri"/>
                <a:ea typeface="Calibri"/>
                <a:cs typeface="Calibri"/>
                <a:sym typeface="Calibri"/>
              </a:rPr>
              <a:t>cyclone</a:t>
            </a:r>
            <a:endParaRPr sz="17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Calibri"/>
              <a:buChar char="❏"/>
            </a:pPr>
            <a:r>
              <a:rPr lang="pt-BR" sz="1700" dirty="0" err="1">
                <a:latin typeface="Calibri"/>
                <a:ea typeface="Calibri"/>
                <a:cs typeface="Calibri"/>
                <a:sym typeface="Calibri"/>
              </a:rPr>
              <a:t>evolved</a:t>
            </a:r>
            <a:r>
              <a:rPr lang="pt-BR" sz="17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700" dirty="0" err="1">
                <a:latin typeface="Calibri"/>
                <a:ea typeface="Calibri"/>
                <a:cs typeface="Calibri"/>
                <a:sym typeface="Calibri"/>
              </a:rPr>
              <a:t>to</a:t>
            </a:r>
            <a:r>
              <a:rPr lang="pt-BR" sz="1700" dirty="0">
                <a:latin typeface="Calibri"/>
                <a:ea typeface="Calibri"/>
                <a:cs typeface="Calibri"/>
                <a:sym typeface="Calibri"/>
              </a:rPr>
              <a:t> a S-K model </a:t>
            </a:r>
            <a:endParaRPr sz="17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Calibri"/>
              <a:buChar char="❏"/>
            </a:pPr>
            <a:r>
              <a:rPr lang="pt-BR" sz="1700" dirty="0" err="1">
                <a:latin typeface="Calibri"/>
                <a:ea typeface="Calibri"/>
                <a:cs typeface="Calibri"/>
                <a:sym typeface="Calibri"/>
              </a:rPr>
              <a:t>underwent</a:t>
            </a:r>
            <a:r>
              <a:rPr lang="pt-BR" sz="17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700" dirty="0" err="1">
                <a:latin typeface="Calibri"/>
                <a:ea typeface="Calibri"/>
                <a:cs typeface="Calibri"/>
                <a:sym typeface="Calibri"/>
              </a:rPr>
              <a:t>to</a:t>
            </a:r>
            <a:r>
              <a:rPr lang="pt-BR" sz="1700" dirty="0">
                <a:latin typeface="Calibri"/>
                <a:ea typeface="Calibri"/>
                <a:cs typeface="Calibri"/>
                <a:sym typeface="Calibri"/>
              </a:rPr>
              <a:t> subtropical </a:t>
            </a:r>
            <a:r>
              <a:rPr lang="pt-BR" sz="1700" dirty="0" err="1">
                <a:latin typeface="Calibri"/>
                <a:ea typeface="Calibri"/>
                <a:cs typeface="Calibri"/>
                <a:sym typeface="Calibri"/>
              </a:rPr>
              <a:t>cyclone</a:t>
            </a:r>
            <a:endParaRPr sz="17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Calibri"/>
              <a:buChar char="❏"/>
            </a:pPr>
            <a:r>
              <a:rPr lang="pt-BR" sz="1700" b="1" dirty="0" err="1">
                <a:latin typeface="Calibri"/>
                <a:ea typeface="Calibri"/>
                <a:cs typeface="Calibri"/>
                <a:sym typeface="Calibri"/>
              </a:rPr>
              <a:t>this</a:t>
            </a:r>
            <a:r>
              <a:rPr lang="pt-BR" sz="17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700" b="1" dirty="0" err="1">
                <a:latin typeface="Calibri"/>
                <a:ea typeface="Calibri"/>
                <a:cs typeface="Calibri"/>
                <a:sym typeface="Calibri"/>
              </a:rPr>
              <a:t>evolution</a:t>
            </a:r>
            <a:r>
              <a:rPr lang="pt-BR" sz="17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700" b="1" dirty="0" err="1">
                <a:latin typeface="Calibri"/>
                <a:ea typeface="Calibri"/>
                <a:cs typeface="Calibri"/>
                <a:sym typeface="Calibri"/>
              </a:rPr>
              <a:t>occurred</a:t>
            </a:r>
            <a:r>
              <a:rPr lang="pt-BR" sz="1700" b="1" dirty="0">
                <a:latin typeface="Calibri"/>
                <a:ea typeface="Calibri"/>
                <a:cs typeface="Calibri"/>
                <a:sym typeface="Calibri"/>
              </a:rPr>
              <a:t> in </a:t>
            </a:r>
            <a:r>
              <a:rPr lang="pt-BR" sz="1700" b="1" dirty="0" err="1">
                <a:latin typeface="Calibri"/>
                <a:ea typeface="Calibri"/>
                <a:cs typeface="Calibri"/>
                <a:sym typeface="Calibri"/>
              </a:rPr>
              <a:t>winter</a:t>
            </a:r>
            <a:r>
              <a:rPr lang="pt-BR" sz="1700" b="1" dirty="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pt-BR" sz="1700" b="1" dirty="0" err="1">
                <a:latin typeface="Calibri"/>
                <a:ea typeface="Calibri"/>
                <a:cs typeface="Calibri"/>
                <a:sym typeface="Calibri"/>
              </a:rPr>
              <a:t>which</a:t>
            </a:r>
            <a:r>
              <a:rPr lang="pt-BR" sz="17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700" b="1" dirty="0" err="1">
                <a:latin typeface="Calibri"/>
                <a:ea typeface="Calibri"/>
                <a:cs typeface="Calibri"/>
                <a:sym typeface="Calibri"/>
              </a:rPr>
              <a:t>is</a:t>
            </a:r>
            <a:r>
              <a:rPr lang="pt-BR" sz="1700" b="1" dirty="0"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lang="pt-BR" sz="1700" b="1" dirty="0" err="1">
                <a:latin typeface="Calibri"/>
                <a:ea typeface="Calibri"/>
                <a:cs typeface="Calibri"/>
                <a:sym typeface="Calibri"/>
              </a:rPr>
              <a:t>season</a:t>
            </a:r>
            <a:r>
              <a:rPr lang="pt-BR" sz="17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700" b="1" dirty="0" err="1">
                <a:latin typeface="Calibri"/>
                <a:ea typeface="Calibri"/>
                <a:cs typeface="Calibri"/>
                <a:sym typeface="Calibri"/>
              </a:rPr>
              <a:t>not</a:t>
            </a:r>
            <a:r>
              <a:rPr lang="pt-BR" sz="17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700" b="1" dirty="0" err="1">
                <a:latin typeface="Calibri"/>
                <a:ea typeface="Calibri"/>
                <a:cs typeface="Calibri"/>
                <a:sym typeface="Calibri"/>
              </a:rPr>
              <a:t>favourable</a:t>
            </a:r>
            <a:r>
              <a:rPr lang="pt-BR" sz="1700" b="1" dirty="0">
                <a:latin typeface="Calibri"/>
                <a:ea typeface="Calibri"/>
                <a:cs typeface="Calibri"/>
                <a:sym typeface="Calibri"/>
              </a:rPr>
              <a:t> for subtropical </a:t>
            </a:r>
            <a:r>
              <a:rPr lang="pt-BR" sz="1700" b="1" dirty="0" err="1">
                <a:latin typeface="Calibri"/>
                <a:ea typeface="Calibri"/>
                <a:cs typeface="Calibri"/>
                <a:sym typeface="Calibri"/>
              </a:rPr>
              <a:t>cyclones</a:t>
            </a:r>
            <a:endParaRPr sz="1700" b="1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Calibri"/>
              <a:buChar char="❏"/>
            </a:pPr>
            <a:r>
              <a:rPr lang="pt-BR" sz="1700" b="1" dirty="0" err="1">
                <a:latin typeface="Calibri"/>
                <a:ea typeface="Calibri"/>
                <a:cs typeface="Calibri"/>
                <a:sym typeface="Calibri"/>
              </a:rPr>
              <a:t>moved</a:t>
            </a:r>
            <a:r>
              <a:rPr lang="pt-BR" sz="17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700" b="1" dirty="0" err="1">
                <a:latin typeface="Calibri"/>
                <a:ea typeface="Calibri"/>
                <a:cs typeface="Calibri"/>
                <a:sym typeface="Calibri"/>
              </a:rPr>
              <a:t>to</a:t>
            </a:r>
            <a:r>
              <a:rPr lang="pt-BR" sz="17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700" b="1" dirty="0" err="1">
                <a:latin typeface="Calibri"/>
                <a:ea typeface="Calibri"/>
                <a:cs typeface="Calibri"/>
                <a:sym typeface="Calibri"/>
              </a:rPr>
              <a:t>northeast</a:t>
            </a:r>
            <a:endParaRPr sz="1700" b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16"/>
          <p:cNvSpPr txBox="1"/>
          <p:nvPr/>
        </p:nvSpPr>
        <p:spPr>
          <a:xfrm>
            <a:off x="118950" y="1067625"/>
            <a:ext cx="25563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Why</a:t>
            </a:r>
            <a:r>
              <a:rPr lang="pt-BR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was</a:t>
            </a:r>
            <a:r>
              <a:rPr lang="pt-BR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it </a:t>
            </a:r>
            <a:r>
              <a:rPr lang="pt-BR" sz="1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</a:t>
            </a:r>
            <a:r>
              <a:rPr lang="pt-BR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unusual</a:t>
            </a:r>
            <a:r>
              <a:rPr lang="pt-BR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synoptic</a:t>
            </a:r>
            <a:r>
              <a:rPr lang="pt-BR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development</a:t>
            </a:r>
            <a:r>
              <a:rPr lang="pt-BR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sz="1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Raoni">
            <a:hlinkClick r:id="" action="ppaction://media"/>
            <a:extLst>
              <a:ext uri="{FF2B5EF4-FFF2-40B4-BE49-F238E27FC236}">
                <a16:creationId xmlns:a16="http://schemas.microsoft.com/office/drawing/2014/main" id="{1DA46ED1-BCEF-51C9-1082-96F4575423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35618" y="1437075"/>
            <a:ext cx="5694437" cy="32031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7"/>
          <p:cNvSpPr txBox="1"/>
          <p:nvPr/>
        </p:nvSpPr>
        <p:spPr>
          <a:xfrm>
            <a:off x="245275" y="1504775"/>
            <a:ext cx="4587982" cy="1292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dirty="0" err="1">
                <a:latin typeface="Calibri"/>
                <a:ea typeface="Calibri"/>
                <a:cs typeface="Calibri"/>
                <a:sym typeface="Calibri"/>
              </a:rPr>
              <a:t>Which</a:t>
            </a:r>
            <a:r>
              <a:rPr lang="pt-BR" sz="2400" dirty="0">
                <a:latin typeface="Calibri"/>
                <a:ea typeface="Calibri"/>
                <a:cs typeface="Calibri"/>
                <a:sym typeface="Calibri"/>
              </a:rPr>
              <a:t> processes </a:t>
            </a:r>
            <a:r>
              <a:rPr lang="pt-BR" sz="2400" dirty="0" err="1">
                <a:latin typeface="Calibri"/>
                <a:ea typeface="Calibri"/>
                <a:cs typeface="Calibri"/>
                <a:sym typeface="Calibri"/>
              </a:rPr>
              <a:t>have</a:t>
            </a:r>
            <a:r>
              <a:rPr lang="pt-BR" sz="24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2400" dirty="0" err="1">
                <a:latin typeface="Calibri"/>
                <a:ea typeface="Calibri"/>
                <a:cs typeface="Calibri"/>
                <a:sym typeface="Calibri"/>
              </a:rPr>
              <a:t>contributed</a:t>
            </a:r>
            <a:r>
              <a:rPr lang="pt-BR" sz="24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2400" dirty="0" err="1">
                <a:latin typeface="Calibri"/>
                <a:ea typeface="Calibri"/>
                <a:cs typeface="Calibri"/>
                <a:sym typeface="Calibri"/>
              </a:rPr>
              <a:t>to</a:t>
            </a:r>
            <a:r>
              <a:rPr lang="pt-BR" sz="24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2400" dirty="0" err="1"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pt-BR" sz="24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2400" b="1" dirty="0" err="1">
                <a:latin typeface="Calibri"/>
                <a:ea typeface="Calibri"/>
                <a:cs typeface="Calibri"/>
                <a:sym typeface="Calibri"/>
              </a:rPr>
              <a:t>warm</a:t>
            </a:r>
            <a:r>
              <a:rPr lang="pt-BR" sz="24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2400" b="1" dirty="0" err="1">
                <a:latin typeface="Calibri"/>
                <a:ea typeface="Calibri"/>
                <a:cs typeface="Calibri"/>
                <a:sym typeface="Calibri"/>
              </a:rPr>
              <a:t>seclusion</a:t>
            </a:r>
            <a:r>
              <a:rPr lang="pt-BR" sz="24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2400" dirty="0" err="1"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lang="pt-BR" sz="24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2400" dirty="0" err="1"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pt-BR" sz="24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2400" b="1" dirty="0">
                <a:latin typeface="Calibri"/>
                <a:ea typeface="Calibri"/>
                <a:cs typeface="Calibri"/>
                <a:sym typeface="Calibri"/>
              </a:rPr>
              <a:t>subtropical </a:t>
            </a:r>
            <a:r>
              <a:rPr lang="pt-BR" sz="2400" b="1" dirty="0" err="1">
                <a:latin typeface="Calibri"/>
                <a:ea typeface="Calibri"/>
                <a:cs typeface="Calibri"/>
                <a:sym typeface="Calibri"/>
              </a:rPr>
              <a:t>transition</a:t>
            </a:r>
            <a:r>
              <a:rPr lang="pt-BR" sz="2400" dirty="0">
                <a:latin typeface="Calibri"/>
                <a:ea typeface="Calibri"/>
                <a:cs typeface="Calibri"/>
                <a:sym typeface="Calibri"/>
              </a:rPr>
              <a:t>?</a:t>
            </a:r>
            <a:endParaRPr sz="24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17"/>
          <p:cNvSpPr txBox="1"/>
          <p:nvPr/>
        </p:nvSpPr>
        <p:spPr>
          <a:xfrm>
            <a:off x="176375" y="160750"/>
            <a:ext cx="3624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3600" b="1">
                <a:solidFill>
                  <a:srgbClr val="38761D"/>
                </a:solidFill>
                <a:highlight>
                  <a:srgbClr val="FFFFFF"/>
                </a:highlight>
                <a:latin typeface="Caveat"/>
                <a:ea typeface="Caveat"/>
                <a:cs typeface="Caveat"/>
                <a:sym typeface="Caveat"/>
              </a:rPr>
              <a:t>Scientific Question</a:t>
            </a:r>
            <a:endParaRPr sz="3600"/>
          </a:p>
        </p:txBody>
      </p:sp>
      <p:pic>
        <p:nvPicPr>
          <p:cNvPr id="113" name="Google Shape;113;p17"/>
          <p:cNvPicPr preferRelativeResize="0"/>
          <p:nvPr/>
        </p:nvPicPr>
        <p:blipFill rotWithShape="1">
          <a:blip r:embed="rId3">
            <a:alphaModFix/>
          </a:blip>
          <a:srcRect l="20696" r="13725"/>
          <a:stretch/>
        </p:blipFill>
        <p:spPr>
          <a:xfrm>
            <a:off x="5338975" y="0"/>
            <a:ext cx="2376550" cy="1769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7"/>
          <p:cNvPicPr preferRelativeResize="0"/>
          <p:nvPr/>
        </p:nvPicPr>
        <p:blipFill rotWithShape="1">
          <a:blip r:embed="rId4">
            <a:alphaModFix/>
          </a:blip>
          <a:srcRect l="19861" r="13666"/>
          <a:stretch/>
        </p:blipFill>
        <p:spPr>
          <a:xfrm>
            <a:off x="5338975" y="1698800"/>
            <a:ext cx="2376550" cy="17458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7"/>
          <p:cNvPicPr preferRelativeResize="0"/>
          <p:nvPr/>
        </p:nvPicPr>
        <p:blipFill rotWithShape="1">
          <a:blip r:embed="rId5">
            <a:alphaModFix/>
          </a:blip>
          <a:srcRect l="20688" r="13086"/>
          <a:stretch/>
        </p:blipFill>
        <p:spPr>
          <a:xfrm>
            <a:off x="5338975" y="3391013"/>
            <a:ext cx="2376550" cy="17524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7"/>
          <p:cNvPicPr preferRelativeResize="0"/>
          <p:nvPr/>
        </p:nvPicPr>
        <p:blipFill rotWithShape="1">
          <a:blip r:embed="rId5">
            <a:alphaModFix/>
          </a:blip>
          <a:srcRect l="86188" r="-1544"/>
          <a:stretch/>
        </p:blipFill>
        <p:spPr>
          <a:xfrm>
            <a:off x="7830350" y="1183300"/>
            <a:ext cx="951076" cy="3329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8"/>
          <p:cNvSpPr txBox="1"/>
          <p:nvPr/>
        </p:nvSpPr>
        <p:spPr>
          <a:xfrm>
            <a:off x="176375" y="160750"/>
            <a:ext cx="25677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3600" b="1">
                <a:solidFill>
                  <a:srgbClr val="38761D"/>
                </a:solidFill>
                <a:highlight>
                  <a:srgbClr val="FFFFFF"/>
                </a:highlight>
                <a:latin typeface="Caveat"/>
                <a:ea typeface="Caveat"/>
                <a:cs typeface="Caveat"/>
                <a:sym typeface="Caveat"/>
              </a:rPr>
              <a:t>Methodology</a:t>
            </a:r>
            <a:endParaRPr sz="3600"/>
          </a:p>
        </p:txBody>
      </p:sp>
      <p:sp>
        <p:nvSpPr>
          <p:cNvPr id="122" name="Google Shape;122;p18"/>
          <p:cNvSpPr txBox="1"/>
          <p:nvPr/>
        </p:nvSpPr>
        <p:spPr>
          <a:xfrm>
            <a:off x="106703" y="1481050"/>
            <a:ext cx="5323200" cy="21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 err="1">
                <a:latin typeface="Calibri"/>
                <a:ea typeface="Calibri"/>
                <a:cs typeface="Calibri"/>
                <a:sym typeface="Calibri"/>
              </a:rPr>
              <a:t>Cyclone</a:t>
            </a:r>
            <a:r>
              <a:rPr lang="pt-BR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dirty="0" err="1">
                <a:latin typeface="Calibri"/>
                <a:ea typeface="Calibri"/>
                <a:cs typeface="Calibri"/>
                <a:sym typeface="Calibri"/>
              </a:rPr>
              <a:t>analysed</a:t>
            </a:r>
            <a:r>
              <a:rPr lang="pt-BR" dirty="0">
                <a:latin typeface="Calibri"/>
                <a:ea typeface="Calibri"/>
                <a:cs typeface="Calibri"/>
                <a:sym typeface="Calibri"/>
              </a:rPr>
              <a:t> in ERA5 </a:t>
            </a:r>
            <a:r>
              <a:rPr lang="pt-BR" dirty="0" err="1">
                <a:latin typeface="Calibri"/>
                <a:ea typeface="Calibri"/>
                <a:cs typeface="Calibri"/>
                <a:sym typeface="Calibri"/>
              </a:rPr>
              <a:t>reanalysis</a:t>
            </a:r>
            <a:r>
              <a:rPr lang="pt-BR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dirty="0" err="1">
                <a:latin typeface="Calibri"/>
                <a:ea typeface="Calibri"/>
                <a:cs typeface="Calibri"/>
                <a:sym typeface="Calibri"/>
              </a:rPr>
              <a:t>and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 err="1">
                <a:latin typeface="Calibri"/>
                <a:ea typeface="Calibri"/>
                <a:cs typeface="Calibri"/>
                <a:sym typeface="Calibri"/>
              </a:rPr>
              <a:t>simulated</a:t>
            </a:r>
            <a:r>
              <a:rPr lang="pt-BR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dirty="0" err="1">
                <a:latin typeface="Calibri"/>
                <a:ea typeface="Calibri"/>
                <a:cs typeface="Calibri"/>
                <a:sym typeface="Calibri"/>
              </a:rPr>
              <a:t>with</a:t>
            </a:r>
            <a:r>
              <a:rPr lang="pt-BR" dirty="0">
                <a:latin typeface="Calibri"/>
                <a:ea typeface="Calibri"/>
                <a:cs typeface="Calibri"/>
                <a:sym typeface="Calibri"/>
              </a:rPr>
              <a:t> WRF model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latin typeface="Calibri"/>
                <a:ea typeface="Calibri"/>
                <a:cs typeface="Calibri"/>
                <a:sym typeface="Calibri"/>
              </a:rPr>
              <a:t>	CTRL </a:t>
            </a:r>
            <a:r>
              <a:rPr lang="pt-BR" dirty="0" err="1">
                <a:latin typeface="Calibri"/>
                <a:ea typeface="Calibri"/>
                <a:cs typeface="Calibri"/>
                <a:sym typeface="Calibri"/>
              </a:rPr>
              <a:t>experiment</a:t>
            </a:r>
            <a:r>
              <a:rPr lang="pt-BR" dirty="0">
                <a:latin typeface="Calibri"/>
                <a:ea typeface="Calibri"/>
                <a:cs typeface="Calibri"/>
                <a:sym typeface="Calibri"/>
              </a:rPr>
              <a:t> → </a:t>
            </a:r>
            <a:r>
              <a:rPr lang="pt-BR" dirty="0" err="1">
                <a:latin typeface="Calibri"/>
                <a:ea typeface="Calibri"/>
                <a:cs typeface="Calibri"/>
                <a:sym typeface="Calibri"/>
              </a:rPr>
              <a:t>all</a:t>
            </a:r>
            <a:r>
              <a:rPr lang="pt-BR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dirty="0" err="1">
                <a:latin typeface="Calibri"/>
                <a:ea typeface="Calibri"/>
                <a:cs typeface="Calibri"/>
                <a:sym typeface="Calibri"/>
              </a:rPr>
              <a:t>physical</a:t>
            </a:r>
            <a:r>
              <a:rPr lang="pt-BR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dirty="0" err="1">
                <a:latin typeface="Calibri"/>
                <a:ea typeface="Calibri"/>
                <a:cs typeface="Calibri"/>
                <a:sym typeface="Calibri"/>
              </a:rPr>
              <a:t>parameterizations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latin typeface="Calibri"/>
                <a:ea typeface="Calibri"/>
                <a:cs typeface="Calibri"/>
                <a:sym typeface="Calibri"/>
              </a:rPr>
              <a:t>	NOFLUX → </a:t>
            </a:r>
            <a:r>
              <a:rPr lang="pt-BR" dirty="0" err="1">
                <a:latin typeface="Calibri"/>
                <a:ea typeface="Calibri"/>
                <a:cs typeface="Calibri"/>
                <a:sym typeface="Calibri"/>
              </a:rPr>
              <a:t>turned</a:t>
            </a:r>
            <a:r>
              <a:rPr lang="pt-BR" dirty="0">
                <a:latin typeface="Calibri"/>
                <a:ea typeface="Calibri"/>
                <a:cs typeface="Calibri"/>
                <a:sym typeface="Calibri"/>
              </a:rPr>
              <a:t> off </a:t>
            </a:r>
            <a:r>
              <a:rPr lang="pt-BR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sensible</a:t>
            </a:r>
            <a:r>
              <a:rPr lang="pt-BR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lang="pt-BR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latent</a:t>
            </a:r>
            <a:r>
              <a:rPr lang="pt-BR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heat</a:t>
            </a:r>
            <a:r>
              <a:rPr lang="pt-BR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fluxes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latin typeface="Calibri"/>
                <a:ea typeface="Calibri"/>
                <a:cs typeface="Calibri"/>
                <a:sym typeface="Calibri"/>
              </a:rPr>
              <a:t>Model </a:t>
            </a:r>
            <a:r>
              <a:rPr lang="pt-BR" dirty="0" err="1">
                <a:latin typeface="Calibri"/>
                <a:ea typeface="Calibri"/>
                <a:cs typeface="Calibri"/>
                <a:sym typeface="Calibri"/>
              </a:rPr>
              <a:t>driven</a:t>
            </a:r>
            <a:r>
              <a:rPr lang="pt-BR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dirty="0" err="1">
                <a:latin typeface="Calibri"/>
                <a:ea typeface="Calibri"/>
                <a:cs typeface="Calibri"/>
                <a:sym typeface="Calibri"/>
              </a:rPr>
              <a:t>by</a:t>
            </a:r>
            <a:r>
              <a:rPr lang="pt-BR" dirty="0">
                <a:latin typeface="Calibri"/>
                <a:ea typeface="Calibri"/>
                <a:cs typeface="Calibri"/>
                <a:sym typeface="Calibri"/>
              </a:rPr>
              <a:t> ERA5 </a:t>
            </a:r>
            <a:r>
              <a:rPr lang="pt-BR" dirty="0" err="1">
                <a:latin typeface="Calibri"/>
                <a:ea typeface="Calibri"/>
                <a:cs typeface="Calibri"/>
                <a:sym typeface="Calibri"/>
              </a:rPr>
              <a:t>atmospheric</a:t>
            </a:r>
            <a:r>
              <a:rPr lang="pt-BR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dirty="0" err="1">
                <a:latin typeface="Calibri"/>
                <a:ea typeface="Calibri"/>
                <a:cs typeface="Calibri"/>
                <a:sym typeface="Calibri"/>
              </a:rPr>
              <a:t>variables</a:t>
            </a:r>
            <a:r>
              <a:rPr lang="pt-BR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dirty="0" err="1"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lang="pt-BR" dirty="0">
                <a:latin typeface="Calibri"/>
                <a:ea typeface="Calibri"/>
                <a:cs typeface="Calibri"/>
                <a:sym typeface="Calibri"/>
              </a:rPr>
              <a:t> SST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 err="1">
                <a:latin typeface="Calibri"/>
                <a:ea typeface="Calibri"/>
                <a:cs typeface="Calibri"/>
                <a:sym typeface="Calibri"/>
              </a:rPr>
              <a:t>Simulations</a:t>
            </a:r>
            <a:r>
              <a:rPr lang="pt-BR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dirty="0" err="1">
                <a:latin typeface="Calibri"/>
                <a:ea typeface="Calibri"/>
                <a:cs typeface="Calibri"/>
                <a:sym typeface="Calibri"/>
              </a:rPr>
              <a:t>started</a:t>
            </a:r>
            <a:r>
              <a:rPr lang="pt-BR" dirty="0">
                <a:latin typeface="Calibri"/>
                <a:ea typeface="Calibri"/>
                <a:cs typeface="Calibri"/>
                <a:sym typeface="Calibri"/>
              </a:rPr>
              <a:t> 18 hours </a:t>
            </a:r>
            <a:r>
              <a:rPr lang="pt-BR" dirty="0" err="1">
                <a:latin typeface="Calibri"/>
                <a:ea typeface="Calibri"/>
                <a:cs typeface="Calibri"/>
                <a:sym typeface="Calibri"/>
              </a:rPr>
              <a:t>before</a:t>
            </a:r>
            <a:r>
              <a:rPr lang="pt-BR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dirty="0" err="1"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pt-BR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dirty="0" err="1">
                <a:latin typeface="Calibri"/>
                <a:ea typeface="Calibri"/>
                <a:cs typeface="Calibri"/>
                <a:sym typeface="Calibri"/>
              </a:rPr>
              <a:t>cyclogenesis</a:t>
            </a:r>
            <a:r>
              <a:rPr lang="pt-BR" dirty="0">
                <a:latin typeface="Calibri"/>
                <a:ea typeface="Calibri"/>
                <a:cs typeface="Calibri"/>
                <a:sym typeface="Calibri"/>
              </a:rPr>
              <a:t>  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3" name="Google Shape;12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40583" y="1136600"/>
            <a:ext cx="4042665" cy="3204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9"/>
          <p:cNvSpPr txBox="1"/>
          <p:nvPr/>
        </p:nvSpPr>
        <p:spPr>
          <a:xfrm>
            <a:off x="176375" y="160750"/>
            <a:ext cx="25677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3600" b="1">
                <a:solidFill>
                  <a:srgbClr val="38761D"/>
                </a:solidFill>
                <a:highlight>
                  <a:srgbClr val="FFFFFF"/>
                </a:highlight>
                <a:latin typeface="Caveat"/>
                <a:ea typeface="Caveat"/>
                <a:cs typeface="Caveat"/>
                <a:sym typeface="Caveat"/>
              </a:rPr>
              <a:t>Results</a:t>
            </a:r>
            <a:endParaRPr sz="3600"/>
          </a:p>
        </p:txBody>
      </p:sp>
      <p:pic>
        <p:nvPicPr>
          <p:cNvPr id="129" name="Google Shape;12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6375" y="1222018"/>
            <a:ext cx="4674299" cy="3837509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19"/>
          <p:cNvSpPr txBox="1"/>
          <p:nvPr/>
        </p:nvSpPr>
        <p:spPr>
          <a:xfrm>
            <a:off x="785054" y="998818"/>
            <a:ext cx="10335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pt-BR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Track</a:t>
            </a:r>
            <a:endParaRPr b="1" dirty="0"/>
          </a:p>
        </p:txBody>
      </p:sp>
      <p:sp>
        <p:nvSpPr>
          <p:cNvPr id="134" name="Google Shape;134;p19"/>
          <p:cNvSpPr txBox="1"/>
          <p:nvPr/>
        </p:nvSpPr>
        <p:spPr>
          <a:xfrm>
            <a:off x="5442855" y="2460583"/>
            <a:ext cx="3361511" cy="16927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latin typeface="Calibri"/>
                <a:ea typeface="Calibri"/>
                <a:cs typeface="Calibri"/>
                <a:sym typeface="Calibri"/>
              </a:rPr>
              <a:t>CTRL </a:t>
            </a:r>
            <a:r>
              <a:rPr lang="pt-BR" dirty="0" err="1">
                <a:latin typeface="Calibri"/>
                <a:ea typeface="Calibri"/>
                <a:cs typeface="Calibri"/>
                <a:sym typeface="Calibri"/>
              </a:rPr>
              <a:t>experiment</a:t>
            </a:r>
            <a:r>
              <a:rPr lang="pt-BR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dirty="0" err="1">
                <a:latin typeface="Calibri"/>
                <a:ea typeface="Calibri"/>
                <a:cs typeface="Calibri"/>
                <a:sym typeface="Calibri"/>
              </a:rPr>
              <a:t>displaces</a:t>
            </a:r>
            <a:r>
              <a:rPr lang="pt-BR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dirty="0" err="1">
                <a:latin typeface="Calibri"/>
                <a:ea typeface="Calibri"/>
                <a:cs typeface="Calibri"/>
                <a:sym typeface="Calibri"/>
              </a:rPr>
              <a:t>slightly</a:t>
            </a:r>
            <a:r>
              <a:rPr lang="pt-BR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dirty="0" err="1"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pt-BR" dirty="0">
                <a:latin typeface="Calibri"/>
                <a:ea typeface="Calibri"/>
                <a:cs typeface="Calibri"/>
                <a:sym typeface="Calibri"/>
              </a:rPr>
              <a:t> track </a:t>
            </a:r>
            <a:r>
              <a:rPr lang="pt-BR" dirty="0" err="1">
                <a:latin typeface="Calibri"/>
                <a:ea typeface="Calibri"/>
                <a:cs typeface="Calibri"/>
                <a:sym typeface="Calibri"/>
              </a:rPr>
              <a:t>eastward</a:t>
            </a:r>
            <a:r>
              <a:rPr lang="pt-BR" dirty="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pt-BR" dirty="0" err="1">
                <a:latin typeface="Calibri"/>
                <a:ea typeface="Calibri"/>
                <a:cs typeface="Calibri"/>
                <a:sym typeface="Calibri"/>
              </a:rPr>
              <a:t>but</a:t>
            </a:r>
            <a:r>
              <a:rPr lang="pt-BR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dirty="0" err="1"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pt-BR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dirty="0" err="1">
                <a:latin typeface="Calibri"/>
                <a:ea typeface="Calibri"/>
                <a:cs typeface="Calibri"/>
                <a:sym typeface="Calibri"/>
              </a:rPr>
              <a:t>cyclone</a:t>
            </a:r>
            <a:r>
              <a:rPr lang="pt-BR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dirty="0" err="1">
                <a:latin typeface="Calibri"/>
                <a:ea typeface="Calibri"/>
                <a:cs typeface="Calibri"/>
                <a:sym typeface="Calibri"/>
              </a:rPr>
              <a:t>lifetime</a:t>
            </a:r>
            <a:r>
              <a:rPr lang="pt-BR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dirty="0" err="1"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lang="pt-BR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dirty="0" err="1">
                <a:latin typeface="Calibri"/>
                <a:ea typeface="Calibri"/>
                <a:cs typeface="Calibri"/>
                <a:sym typeface="Calibri"/>
              </a:rPr>
              <a:t>intensity</a:t>
            </a:r>
            <a:r>
              <a:rPr lang="pt-BR" dirty="0">
                <a:latin typeface="Calibri"/>
                <a:ea typeface="Calibri"/>
                <a:cs typeface="Calibri"/>
                <a:sym typeface="Calibri"/>
              </a:rPr>
              <a:t> are similar </a:t>
            </a:r>
            <a:r>
              <a:rPr lang="pt-BR" dirty="0" err="1">
                <a:latin typeface="Calibri"/>
                <a:ea typeface="Calibri"/>
                <a:cs typeface="Calibri"/>
                <a:sym typeface="Calibri"/>
              </a:rPr>
              <a:t>to</a:t>
            </a:r>
            <a:r>
              <a:rPr lang="pt-BR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dirty="0" err="1">
                <a:latin typeface="Calibri"/>
                <a:ea typeface="Calibri"/>
                <a:cs typeface="Calibri"/>
                <a:sym typeface="Calibri"/>
              </a:rPr>
              <a:t>that</a:t>
            </a:r>
            <a:r>
              <a:rPr lang="pt-BR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dirty="0" err="1">
                <a:latin typeface="Calibri"/>
                <a:ea typeface="Calibri"/>
                <a:cs typeface="Calibri"/>
                <a:sym typeface="Calibri"/>
              </a:rPr>
              <a:t>from</a:t>
            </a:r>
            <a:r>
              <a:rPr lang="pt-BR" dirty="0">
                <a:latin typeface="Calibri"/>
                <a:ea typeface="Calibri"/>
                <a:cs typeface="Calibri"/>
                <a:sym typeface="Calibri"/>
              </a:rPr>
              <a:t> ERA5.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latin typeface="Calibri"/>
                <a:ea typeface="Calibri"/>
                <a:cs typeface="Calibri"/>
                <a:sym typeface="Calibri"/>
              </a:rPr>
              <a:t>NOFLUX </a:t>
            </a:r>
            <a:r>
              <a:rPr lang="pt-BR" dirty="0" err="1">
                <a:latin typeface="Calibri"/>
                <a:ea typeface="Calibri"/>
                <a:cs typeface="Calibri"/>
                <a:sym typeface="Calibri"/>
              </a:rPr>
              <a:t>simulates</a:t>
            </a:r>
            <a:r>
              <a:rPr lang="pt-BR" dirty="0"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lang="pt-BR" dirty="0" err="1">
                <a:latin typeface="Calibri"/>
                <a:ea typeface="Calibri"/>
                <a:cs typeface="Calibri"/>
                <a:sym typeface="Calibri"/>
              </a:rPr>
              <a:t>weaker</a:t>
            </a:r>
            <a:r>
              <a:rPr lang="pt-BR" dirty="0">
                <a:latin typeface="Calibri"/>
                <a:ea typeface="Calibri"/>
                <a:cs typeface="Calibri"/>
                <a:sym typeface="Calibri"/>
              </a:rPr>
              <a:t> system </a:t>
            </a:r>
            <a:r>
              <a:rPr lang="pt-BR" dirty="0" err="1">
                <a:latin typeface="Calibri"/>
                <a:ea typeface="Calibri"/>
                <a:cs typeface="Calibri"/>
                <a:sym typeface="Calibri"/>
              </a:rPr>
              <a:t>with</a:t>
            </a:r>
            <a:r>
              <a:rPr lang="pt-BR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dirty="0" err="1">
                <a:latin typeface="Calibri"/>
                <a:ea typeface="Calibri"/>
                <a:cs typeface="Calibri"/>
                <a:sym typeface="Calibri"/>
              </a:rPr>
              <a:t>shorter</a:t>
            </a:r>
            <a:r>
              <a:rPr lang="pt-BR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dirty="0" err="1">
                <a:latin typeface="Calibri"/>
                <a:ea typeface="Calibri"/>
                <a:cs typeface="Calibri"/>
                <a:sym typeface="Calibri"/>
              </a:rPr>
              <a:t>lifecycle</a:t>
            </a:r>
            <a:r>
              <a:rPr lang="pt-BR" dirty="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pt-BR" dirty="0" err="1"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lang="pt-BR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dirty="0" err="1">
                <a:latin typeface="Calibri"/>
                <a:ea typeface="Calibri"/>
                <a:cs typeface="Calibri"/>
                <a:sym typeface="Calibri"/>
              </a:rPr>
              <a:t>without</a:t>
            </a:r>
            <a:r>
              <a:rPr lang="pt-BR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dirty="0" err="1">
                <a:latin typeface="Calibri"/>
                <a:ea typeface="Calibri"/>
                <a:cs typeface="Calibri"/>
                <a:sym typeface="Calibri"/>
              </a:rPr>
              <a:t>northeast</a:t>
            </a:r>
            <a:r>
              <a:rPr lang="pt-BR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dirty="0" err="1">
                <a:latin typeface="Calibri"/>
                <a:ea typeface="Calibri"/>
                <a:cs typeface="Calibri"/>
                <a:sym typeface="Calibri"/>
              </a:rPr>
              <a:t>movement</a:t>
            </a:r>
            <a:r>
              <a:rPr lang="pt-BR" dirty="0">
                <a:latin typeface="Calibri"/>
                <a:ea typeface="Calibri"/>
                <a:cs typeface="Calibri"/>
                <a:sym typeface="Calibri"/>
              </a:rPr>
              <a:t>. 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ECFE19AC-EF0B-4F38-BCBD-96AF230192F8}"/>
              </a:ext>
            </a:extLst>
          </p:cNvPr>
          <p:cNvSpPr txBox="1"/>
          <p:nvPr/>
        </p:nvSpPr>
        <p:spPr>
          <a:xfrm>
            <a:off x="1315852" y="2460583"/>
            <a:ext cx="12602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solidFill>
                  <a:schemeClr val="accent1">
                    <a:lumMod val="50000"/>
                  </a:schemeClr>
                </a:solidFill>
              </a:rPr>
              <a:t>18Z 26/06 Genesis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6D54FC98-55AD-476E-81F1-C10F1396D680}"/>
              </a:ext>
            </a:extLst>
          </p:cNvPr>
          <p:cNvSpPr txBox="1"/>
          <p:nvPr/>
        </p:nvSpPr>
        <p:spPr>
          <a:xfrm>
            <a:off x="1095746" y="3761491"/>
            <a:ext cx="9492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accent1">
                    <a:lumMod val="50000"/>
                  </a:schemeClr>
                </a:solidFill>
              </a:rPr>
              <a:t>06Z 28/06 Sub Trans</a:t>
            </a:r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0E681648-C2B4-CA95-3416-C10CD0E45541}"/>
              </a:ext>
            </a:extLst>
          </p:cNvPr>
          <p:cNvSpPr/>
          <p:nvPr/>
        </p:nvSpPr>
        <p:spPr>
          <a:xfrm>
            <a:off x="1801136" y="3851813"/>
            <a:ext cx="87086" cy="9579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476F1DEE-4086-1F35-EAD8-CD36FA646AC3}"/>
              </a:ext>
            </a:extLst>
          </p:cNvPr>
          <p:cNvSpPr/>
          <p:nvPr/>
        </p:nvSpPr>
        <p:spPr>
          <a:xfrm>
            <a:off x="1667676" y="2669181"/>
            <a:ext cx="87086" cy="9579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57711DE1-9EE8-4A89-9696-9F4E8321301D}"/>
              </a:ext>
            </a:extLst>
          </p:cNvPr>
          <p:cNvSpPr txBox="1"/>
          <p:nvPr/>
        </p:nvSpPr>
        <p:spPr>
          <a:xfrm>
            <a:off x="1457147" y="4142235"/>
            <a:ext cx="128692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accent1">
                    <a:lumMod val="50000"/>
                  </a:schemeClr>
                </a:solidFill>
              </a:rPr>
              <a:t>18Z 27/06 </a:t>
            </a:r>
          </a:p>
          <a:p>
            <a:r>
              <a:rPr lang="en-GB" sz="1000" dirty="0">
                <a:solidFill>
                  <a:schemeClr val="accent1">
                    <a:lumMod val="50000"/>
                  </a:schemeClr>
                </a:solidFill>
              </a:rPr>
              <a:t>warm seclusion is</a:t>
            </a:r>
          </a:p>
          <a:p>
            <a:r>
              <a:rPr lang="en-GB" sz="1000" dirty="0">
                <a:solidFill>
                  <a:schemeClr val="accent1">
                    <a:lumMod val="50000"/>
                  </a:schemeClr>
                </a:solidFill>
              </a:rPr>
              <a:t>configurated </a:t>
            </a: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6B632FD8-5876-12DA-2FF5-95B98B4FDE04}"/>
              </a:ext>
            </a:extLst>
          </p:cNvPr>
          <p:cNvSpPr/>
          <p:nvPr/>
        </p:nvSpPr>
        <p:spPr>
          <a:xfrm>
            <a:off x="1954667" y="3988523"/>
            <a:ext cx="79169" cy="9579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68248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>
            <a:extLst>
              <a:ext uri="{FF2B5EF4-FFF2-40B4-BE49-F238E27FC236}">
                <a16:creationId xmlns:a16="http://schemas.microsoft.com/office/drawing/2014/main" id="{3A1FDAA9-0867-D8CB-B054-6CD4C5042C78}"/>
              </a:ext>
            </a:extLst>
          </p:cNvPr>
          <p:cNvSpPr txBox="1"/>
          <p:nvPr/>
        </p:nvSpPr>
        <p:spPr>
          <a:xfrm>
            <a:off x="235381" y="2795226"/>
            <a:ext cx="2724603" cy="7386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lvl="0" indent="0" algn="just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Near surface</a:t>
            </a: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the experiments show differences, such as no warm seclusion in NOFLUX.</a:t>
            </a:r>
            <a:endParaRPr lang="en-US" dirty="0"/>
          </a:p>
        </p:txBody>
      </p:sp>
      <p:pic>
        <p:nvPicPr>
          <p:cNvPr id="140" name="Google Shape;140;p20"/>
          <p:cNvPicPr preferRelativeResize="0"/>
          <p:nvPr/>
        </p:nvPicPr>
        <p:blipFill rotWithShape="1">
          <a:blip r:embed="rId3">
            <a:alphaModFix/>
          </a:blip>
          <a:srcRect b="22221"/>
          <a:stretch/>
        </p:blipFill>
        <p:spPr>
          <a:xfrm>
            <a:off x="4317125" y="0"/>
            <a:ext cx="4563049" cy="5032901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0"/>
          <p:cNvSpPr txBox="1"/>
          <p:nvPr/>
        </p:nvSpPr>
        <p:spPr>
          <a:xfrm>
            <a:off x="176375" y="160750"/>
            <a:ext cx="25677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3600" b="1">
                <a:solidFill>
                  <a:srgbClr val="38761D"/>
                </a:solidFill>
                <a:highlight>
                  <a:srgbClr val="FFFFFF"/>
                </a:highlight>
                <a:latin typeface="Caveat"/>
                <a:ea typeface="Caveat"/>
                <a:cs typeface="Caveat"/>
                <a:sym typeface="Caveat"/>
              </a:rPr>
              <a:t>Results </a:t>
            </a:r>
            <a:endParaRPr sz="3600"/>
          </a:p>
        </p:txBody>
      </p:sp>
      <p:sp>
        <p:nvSpPr>
          <p:cNvPr id="144" name="Google Shape;144;p20"/>
          <p:cNvSpPr txBox="1"/>
          <p:nvPr/>
        </p:nvSpPr>
        <p:spPr>
          <a:xfrm>
            <a:off x="3467400" y="54425"/>
            <a:ext cx="17337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>
                <a:latin typeface="Calibri"/>
                <a:ea typeface="Calibri"/>
                <a:cs typeface="Calibri"/>
                <a:sym typeface="Calibri"/>
              </a:rPr>
              <a:t>250 hPa </a:t>
            </a:r>
            <a:r>
              <a:rPr lang="pt-BR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Jets  </a:t>
            </a:r>
            <a:r>
              <a:rPr lang="pt-BR" sz="1000">
                <a:latin typeface="Calibri"/>
                <a:ea typeface="Calibri"/>
                <a:cs typeface="Calibri"/>
                <a:sym typeface="Calibri"/>
              </a:rPr>
              <a:t>(m/s, shaded)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>
                <a:latin typeface="Calibri"/>
                <a:ea typeface="Calibri"/>
                <a:cs typeface="Calibri"/>
                <a:sym typeface="Calibri"/>
              </a:rPr>
              <a:t>MSLP (black lines)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20"/>
          <p:cNvSpPr txBox="1"/>
          <p:nvPr/>
        </p:nvSpPr>
        <p:spPr>
          <a:xfrm>
            <a:off x="3367200" y="1906025"/>
            <a:ext cx="12048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>
                <a:latin typeface="Calibri"/>
                <a:ea typeface="Calibri"/>
                <a:cs typeface="Calibri"/>
                <a:sym typeface="Calibri"/>
              </a:rPr>
              <a:t>HGT at 250 hPa  (mgp, black lines)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>
                <a:latin typeface="Calibri"/>
                <a:ea typeface="Calibri"/>
                <a:cs typeface="Calibri"/>
                <a:sym typeface="Calibri"/>
              </a:rPr>
              <a:t>850-250 hPa Vertical wind shear (m/s, shaded)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20"/>
          <p:cNvSpPr txBox="1"/>
          <p:nvPr/>
        </p:nvSpPr>
        <p:spPr>
          <a:xfrm>
            <a:off x="3205500" y="4316025"/>
            <a:ext cx="13665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>
                <a:latin typeface="Calibri"/>
                <a:ea typeface="Calibri"/>
                <a:cs typeface="Calibri"/>
                <a:sym typeface="Calibri"/>
              </a:rPr>
              <a:t>Equivalent Pot. Temp. at 850 hPa  (K, shaded)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>
                <a:latin typeface="Calibri"/>
                <a:ea typeface="Calibri"/>
                <a:cs typeface="Calibri"/>
                <a:sym typeface="Calibri"/>
              </a:rPr>
              <a:t>MSLP (hPa, black lines)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47" name="Google Shape;147;p20"/>
          <p:cNvCxnSpPr>
            <a:cxnSpLocks/>
          </p:cNvCxnSpPr>
          <p:nvPr/>
        </p:nvCxnSpPr>
        <p:spPr>
          <a:xfrm flipH="1" flipV="1">
            <a:off x="2572719" y="3308888"/>
            <a:ext cx="4718006" cy="130723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" name="Forma Livre: Forma 3">
            <a:extLst>
              <a:ext uri="{FF2B5EF4-FFF2-40B4-BE49-F238E27FC236}">
                <a16:creationId xmlns:a16="http://schemas.microsoft.com/office/drawing/2014/main" id="{6E72CAA0-90D6-7B16-6F4B-3C96C29635C9}"/>
              </a:ext>
            </a:extLst>
          </p:cNvPr>
          <p:cNvSpPr/>
          <p:nvPr/>
        </p:nvSpPr>
        <p:spPr>
          <a:xfrm>
            <a:off x="5176957" y="2920382"/>
            <a:ext cx="299007" cy="242530"/>
          </a:xfrm>
          <a:custGeom>
            <a:avLst/>
            <a:gdLst>
              <a:gd name="connsiteX0" fmla="*/ 66486 w 299007"/>
              <a:gd name="connsiteY0" fmla="*/ 8348 h 242530"/>
              <a:gd name="connsiteX1" fmla="*/ 168086 w 299007"/>
              <a:gd name="connsiteY1" fmla="*/ 12766 h 242530"/>
              <a:gd name="connsiteX2" fmla="*/ 278521 w 299007"/>
              <a:gd name="connsiteY2" fmla="*/ 105531 h 242530"/>
              <a:gd name="connsiteX3" fmla="*/ 296191 w 299007"/>
              <a:gd name="connsiteY3" fmla="*/ 229218 h 242530"/>
              <a:gd name="connsiteX4" fmla="*/ 243182 w 299007"/>
              <a:gd name="connsiteY4" fmla="*/ 233635 h 242530"/>
              <a:gd name="connsiteX5" fmla="*/ 110660 w 299007"/>
              <a:gd name="connsiteY5" fmla="*/ 180627 h 242530"/>
              <a:gd name="connsiteX6" fmla="*/ 226 w 299007"/>
              <a:gd name="connsiteY6" fmla="*/ 83444 h 242530"/>
              <a:gd name="connsiteX7" fmla="*/ 66486 w 299007"/>
              <a:gd name="connsiteY7" fmla="*/ 8348 h 242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9007" h="242530">
                <a:moveTo>
                  <a:pt x="66486" y="8348"/>
                </a:moveTo>
                <a:cubicBezTo>
                  <a:pt x="94463" y="-3432"/>
                  <a:pt x="132747" y="-3431"/>
                  <a:pt x="168086" y="12766"/>
                </a:cubicBezTo>
                <a:cubicBezTo>
                  <a:pt x="203425" y="28963"/>
                  <a:pt x="257170" y="69456"/>
                  <a:pt x="278521" y="105531"/>
                </a:cubicBezTo>
                <a:cubicBezTo>
                  <a:pt x="299872" y="141606"/>
                  <a:pt x="302081" y="207867"/>
                  <a:pt x="296191" y="229218"/>
                </a:cubicBezTo>
                <a:cubicBezTo>
                  <a:pt x="290301" y="250569"/>
                  <a:pt x="274104" y="241733"/>
                  <a:pt x="243182" y="233635"/>
                </a:cubicBezTo>
                <a:cubicBezTo>
                  <a:pt x="212260" y="225537"/>
                  <a:pt x="151153" y="205659"/>
                  <a:pt x="110660" y="180627"/>
                </a:cubicBezTo>
                <a:cubicBezTo>
                  <a:pt x="70167" y="155595"/>
                  <a:pt x="3907" y="115102"/>
                  <a:pt x="226" y="83444"/>
                </a:cubicBezTo>
                <a:cubicBezTo>
                  <a:pt x="-3455" y="51786"/>
                  <a:pt x="38509" y="20128"/>
                  <a:pt x="66486" y="8348"/>
                </a:cubicBezTo>
                <a:close/>
              </a:path>
            </a:pathLst>
          </a:cu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Forma Livre: Forma 6">
            <a:extLst>
              <a:ext uri="{FF2B5EF4-FFF2-40B4-BE49-F238E27FC236}">
                <a16:creationId xmlns:a16="http://schemas.microsoft.com/office/drawing/2014/main" id="{C667C7E8-261A-5E6A-1814-6CCFCD3170BE}"/>
              </a:ext>
            </a:extLst>
          </p:cNvPr>
          <p:cNvSpPr/>
          <p:nvPr/>
        </p:nvSpPr>
        <p:spPr>
          <a:xfrm>
            <a:off x="7211105" y="2906178"/>
            <a:ext cx="420640" cy="284141"/>
          </a:xfrm>
          <a:custGeom>
            <a:avLst/>
            <a:gdLst>
              <a:gd name="connsiteX0" fmla="*/ 11330 w 420640"/>
              <a:gd name="connsiteY0" fmla="*/ 66726 h 284141"/>
              <a:gd name="connsiteX1" fmla="*/ 99678 w 420640"/>
              <a:gd name="connsiteY1" fmla="*/ 465 h 284141"/>
              <a:gd name="connsiteX2" fmla="*/ 302878 w 420640"/>
              <a:gd name="connsiteY2" fmla="*/ 102065 h 284141"/>
              <a:gd name="connsiteX3" fmla="*/ 400060 w 420640"/>
              <a:gd name="connsiteY3" fmla="*/ 230170 h 284141"/>
              <a:gd name="connsiteX4" fmla="*/ 400060 w 420640"/>
              <a:gd name="connsiteY4" fmla="*/ 278761 h 284141"/>
              <a:gd name="connsiteX5" fmla="*/ 179191 w 420640"/>
              <a:gd name="connsiteY5" fmla="*/ 265509 h 284141"/>
              <a:gd name="connsiteX6" fmla="*/ 20165 w 420640"/>
              <a:gd name="connsiteY6" fmla="*/ 124152 h 284141"/>
              <a:gd name="connsiteX7" fmla="*/ 11330 w 420640"/>
              <a:gd name="connsiteY7" fmla="*/ 66726 h 284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0640" h="284141">
                <a:moveTo>
                  <a:pt x="11330" y="66726"/>
                </a:moveTo>
                <a:cubicBezTo>
                  <a:pt x="24582" y="46112"/>
                  <a:pt x="51087" y="-5425"/>
                  <a:pt x="99678" y="465"/>
                </a:cubicBezTo>
                <a:cubicBezTo>
                  <a:pt x="148269" y="6355"/>
                  <a:pt x="252815" y="63781"/>
                  <a:pt x="302878" y="102065"/>
                </a:cubicBezTo>
                <a:cubicBezTo>
                  <a:pt x="352941" y="140349"/>
                  <a:pt x="383863" y="200721"/>
                  <a:pt x="400060" y="230170"/>
                </a:cubicBezTo>
                <a:cubicBezTo>
                  <a:pt x="416257" y="259619"/>
                  <a:pt x="436871" y="272871"/>
                  <a:pt x="400060" y="278761"/>
                </a:cubicBezTo>
                <a:cubicBezTo>
                  <a:pt x="363249" y="284651"/>
                  <a:pt x="242507" y="291277"/>
                  <a:pt x="179191" y="265509"/>
                </a:cubicBezTo>
                <a:cubicBezTo>
                  <a:pt x="115875" y="239741"/>
                  <a:pt x="48878" y="154337"/>
                  <a:pt x="20165" y="124152"/>
                </a:cubicBezTo>
                <a:cubicBezTo>
                  <a:pt x="-8548" y="93967"/>
                  <a:pt x="-1922" y="87340"/>
                  <a:pt x="11330" y="66726"/>
                </a:cubicBezTo>
                <a:close/>
              </a:path>
            </a:pathLst>
          </a:cu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1F602711-E86B-FC53-110E-F01A71EBF074}"/>
              </a:ext>
            </a:extLst>
          </p:cNvPr>
          <p:cNvSpPr txBox="1"/>
          <p:nvPr/>
        </p:nvSpPr>
        <p:spPr>
          <a:xfrm>
            <a:off x="261181" y="1322185"/>
            <a:ext cx="2698804" cy="1323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In both experiments, the </a:t>
            </a:r>
            <a:r>
              <a:rPr lang="en-US" b="1" dirty="0">
                <a:latin typeface="Calibri"/>
                <a:ea typeface="Calibri"/>
                <a:cs typeface="Calibri"/>
                <a:sym typeface="Calibri"/>
              </a:rPr>
              <a:t>mid-upper levels </a:t>
            </a: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dynamic is similar, except by</a:t>
            </a:r>
          </a:p>
          <a:p>
            <a:pPr marL="0" lvl="0" indent="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stronger cutoff low in NOFLUX (see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geopotential height</a:t>
            </a: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).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90CF4ABD-ABDB-0952-EF37-68196112704D}"/>
              </a:ext>
            </a:extLst>
          </p:cNvPr>
          <p:cNvSpPr txBox="1"/>
          <p:nvPr/>
        </p:nvSpPr>
        <p:spPr>
          <a:xfrm>
            <a:off x="211378" y="3641336"/>
            <a:ext cx="2748606" cy="73866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NOFLUX →  smaller diabatic heating, which does not weaken the mid-upper level cold-core. </a:t>
            </a:r>
          </a:p>
        </p:txBody>
      </p:sp>
      <p:cxnSp>
        <p:nvCxnSpPr>
          <p:cNvPr id="13" name="Conector de Seta Reta 12">
            <a:extLst>
              <a:ext uri="{FF2B5EF4-FFF2-40B4-BE49-F238E27FC236}">
                <a16:creationId xmlns:a16="http://schemas.microsoft.com/office/drawing/2014/main" id="{CA071D74-0D07-9639-5252-12759DDF1F8F}"/>
              </a:ext>
            </a:extLst>
          </p:cNvPr>
          <p:cNvCxnSpPr>
            <a:cxnSpLocks/>
          </p:cNvCxnSpPr>
          <p:nvPr/>
        </p:nvCxnSpPr>
        <p:spPr>
          <a:xfrm flipH="1" flipV="1">
            <a:off x="1883044" y="2348274"/>
            <a:ext cx="5407681" cy="6999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9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9"/>
          <p:cNvSpPr txBox="1"/>
          <p:nvPr/>
        </p:nvSpPr>
        <p:spPr>
          <a:xfrm>
            <a:off x="176375" y="160750"/>
            <a:ext cx="25677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3600" b="1">
                <a:solidFill>
                  <a:srgbClr val="38761D"/>
                </a:solidFill>
                <a:highlight>
                  <a:srgbClr val="FFFFFF"/>
                </a:highlight>
                <a:latin typeface="Caveat"/>
                <a:ea typeface="Caveat"/>
                <a:cs typeface="Caveat"/>
                <a:sym typeface="Caveat"/>
              </a:rPr>
              <a:t>Results</a:t>
            </a:r>
            <a:endParaRPr sz="3600"/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FBEFF861-FD49-4FCD-D492-D5A590EAE188}"/>
              </a:ext>
            </a:extLst>
          </p:cNvPr>
          <p:cNvGrpSpPr/>
          <p:nvPr/>
        </p:nvGrpSpPr>
        <p:grpSpPr>
          <a:xfrm>
            <a:off x="2533972" y="405222"/>
            <a:ext cx="6834201" cy="3903303"/>
            <a:chOff x="3653350" y="389728"/>
            <a:chExt cx="5621834" cy="3238903"/>
          </a:xfrm>
        </p:grpSpPr>
        <p:pic>
          <p:nvPicPr>
            <p:cNvPr id="131" name="Google Shape;131;p1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946450" y="753206"/>
              <a:ext cx="3328734" cy="2875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2" name="Google Shape;132;p19"/>
            <p:cNvPicPr preferRelativeResize="0"/>
            <p:nvPr/>
          </p:nvPicPr>
          <p:blipFill rotWithShape="1">
            <a:blip r:embed="rId4">
              <a:alphaModFix/>
            </a:blip>
            <a:srcRect r="18975"/>
            <a:stretch/>
          </p:blipFill>
          <p:spPr>
            <a:xfrm>
              <a:off x="3653350" y="752863"/>
              <a:ext cx="2745000" cy="28754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3" name="Google Shape;133;p19"/>
            <p:cNvSpPr txBox="1"/>
            <p:nvPr/>
          </p:nvSpPr>
          <p:spPr>
            <a:xfrm>
              <a:off x="5200103" y="389728"/>
              <a:ext cx="2567700" cy="44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1200"/>
                </a:spcBef>
                <a:spcAft>
                  <a:spcPts val="1200"/>
                </a:spcAft>
                <a:buNone/>
              </a:pPr>
              <a:r>
                <a:rPr lang="pt-BR" sz="1700" b="1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Accumulated</a:t>
              </a:r>
              <a:r>
                <a:rPr lang="pt-BR" sz="1700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pt-BR" sz="1700" b="1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Precipitation</a:t>
              </a:r>
              <a:endParaRPr b="1" dirty="0"/>
            </a:p>
          </p:txBody>
        </p:sp>
      </p:grpSp>
      <p:sp>
        <p:nvSpPr>
          <p:cNvPr id="10" name="Google Shape;142;p20">
            <a:extLst>
              <a:ext uri="{FF2B5EF4-FFF2-40B4-BE49-F238E27FC236}">
                <a16:creationId xmlns:a16="http://schemas.microsoft.com/office/drawing/2014/main" id="{7A44B686-A238-E9B6-DDBD-83D39FD5BCB4}"/>
              </a:ext>
            </a:extLst>
          </p:cNvPr>
          <p:cNvSpPr txBox="1"/>
          <p:nvPr/>
        </p:nvSpPr>
        <p:spPr>
          <a:xfrm>
            <a:off x="176375" y="1104800"/>
            <a:ext cx="2715300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dirty="0" err="1">
                <a:latin typeface="Calibri"/>
                <a:ea typeface="Calibri"/>
                <a:cs typeface="Calibri"/>
                <a:sym typeface="Calibri"/>
              </a:rPr>
              <a:t>Why</a:t>
            </a:r>
            <a:r>
              <a:rPr lang="pt-BR" sz="18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800" b="1" dirty="0" err="1">
                <a:latin typeface="Calibri"/>
                <a:ea typeface="Calibri"/>
                <a:cs typeface="Calibri"/>
                <a:sym typeface="Calibri"/>
              </a:rPr>
              <a:t>is</a:t>
            </a:r>
            <a:r>
              <a:rPr lang="pt-BR" sz="18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800" b="1" dirty="0" err="1">
                <a:latin typeface="Calibri"/>
                <a:ea typeface="Calibri"/>
                <a:cs typeface="Calibri"/>
                <a:sym typeface="Calibri"/>
              </a:rPr>
              <a:t>there</a:t>
            </a:r>
            <a:r>
              <a:rPr lang="pt-BR" sz="1800" b="1" dirty="0">
                <a:latin typeface="Calibri"/>
                <a:ea typeface="Calibri"/>
                <a:cs typeface="Calibri"/>
                <a:sym typeface="Calibri"/>
              </a:rPr>
              <a:t> no </a:t>
            </a:r>
            <a:r>
              <a:rPr lang="pt-BR" sz="1800" b="1" dirty="0" err="1">
                <a:latin typeface="Calibri"/>
                <a:ea typeface="Calibri"/>
                <a:cs typeface="Calibri"/>
                <a:sym typeface="Calibri"/>
              </a:rPr>
              <a:t>warm</a:t>
            </a:r>
            <a:r>
              <a:rPr lang="pt-BR" sz="18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800" b="1" dirty="0" err="1">
                <a:latin typeface="Calibri"/>
                <a:ea typeface="Calibri"/>
                <a:cs typeface="Calibri"/>
                <a:sym typeface="Calibri"/>
              </a:rPr>
              <a:t>seclusion</a:t>
            </a:r>
            <a:r>
              <a:rPr lang="pt-BR" sz="1800" b="1" dirty="0">
                <a:latin typeface="Calibri"/>
                <a:ea typeface="Calibri"/>
                <a:cs typeface="Calibri"/>
                <a:sym typeface="Calibri"/>
              </a:rPr>
              <a:t> in NOFLUX?</a:t>
            </a:r>
            <a:endParaRPr sz="1800" b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5;p19">
            <a:extLst>
              <a:ext uri="{FF2B5EF4-FFF2-40B4-BE49-F238E27FC236}">
                <a16:creationId xmlns:a16="http://schemas.microsoft.com/office/drawing/2014/main" id="{D59E6C51-54A4-CFDC-A721-219E7688CB41}"/>
              </a:ext>
            </a:extLst>
          </p:cNvPr>
          <p:cNvSpPr txBox="1"/>
          <p:nvPr/>
        </p:nvSpPr>
        <p:spPr>
          <a:xfrm>
            <a:off x="3341075" y="4026067"/>
            <a:ext cx="5426092" cy="11387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dirty="0">
                <a:solidFill>
                  <a:srgbClr val="1C1D1E"/>
                </a:solidFill>
                <a:latin typeface="Calibri"/>
                <a:ea typeface="Calibri"/>
                <a:cs typeface="Calibri"/>
                <a:sym typeface="Calibri"/>
              </a:rPr>
              <a:t>The most important difference between the experiments occurs when the cyclone was performing a backward movement, at the time of the subtropical transition. </a:t>
            </a:r>
            <a:r>
              <a:rPr lang="en-US" sz="1100" dirty="0">
                <a:solidFill>
                  <a:srgbClr val="1C1D1E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sp>
        <p:nvSpPr>
          <p:cNvPr id="14" name="Google Shape;135;p19">
            <a:extLst>
              <a:ext uri="{FF2B5EF4-FFF2-40B4-BE49-F238E27FC236}">
                <a16:creationId xmlns:a16="http://schemas.microsoft.com/office/drawing/2014/main" id="{771081AF-39AD-2561-6004-699D4EFC0AB0}"/>
              </a:ext>
            </a:extLst>
          </p:cNvPr>
          <p:cNvSpPr txBox="1"/>
          <p:nvPr/>
        </p:nvSpPr>
        <p:spPr>
          <a:xfrm>
            <a:off x="176375" y="1932346"/>
            <a:ext cx="2174416" cy="2431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pt-BR" dirty="0" err="1">
                <a:solidFill>
                  <a:srgbClr val="1C1D1E"/>
                </a:solidFill>
                <a:latin typeface="Calibri"/>
                <a:ea typeface="Calibri"/>
                <a:cs typeface="Calibri"/>
                <a:sym typeface="Calibri"/>
              </a:rPr>
              <a:t>Without</a:t>
            </a:r>
            <a:r>
              <a:rPr lang="pt-BR" dirty="0">
                <a:solidFill>
                  <a:srgbClr val="1C1D1E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dirty="0" err="1">
                <a:solidFill>
                  <a:srgbClr val="1C1D1E"/>
                </a:solidFill>
                <a:latin typeface="Calibri"/>
                <a:ea typeface="Calibri"/>
                <a:cs typeface="Calibri"/>
                <a:sym typeface="Calibri"/>
              </a:rPr>
              <a:t>sensible</a:t>
            </a:r>
            <a:r>
              <a:rPr lang="pt-BR" dirty="0">
                <a:solidFill>
                  <a:srgbClr val="1C1D1E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dirty="0" err="1">
                <a:solidFill>
                  <a:srgbClr val="1C1D1E"/>
                </a:solidFill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lang="pt-BR" dirty="0">
                <a:solidFill>
                  <a:srgbClr val="1C1D1E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dirty="0" err="1">
                <a:solidFill>
                  <a:srgbClr val="1C1D1E"/>
                </a:solidFill>
                <a:latin typeface="Calibri"/>
                <a:ea typeface="Calibri"/>
                <a:cs typeface="Calibri"/>
                <a:sym typeface="Calibri"/>
              </a:rPr>
              <a:t>latent</a:t>
            </a:r>
            <a:r>
              <a:rPr lang="pt-BR" dirty="0">
                <a:solidFill>
                  <a:srgbClr val="1C1D1E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dirty="0" err="1">
                <a:solidFill>
                  <a:srgbClr val="1C1D1E"/>
                </a:solidFill>
                <a:latin typeface="Calibri"/>
                <a:ea typeface="Calibri"/>
                <a:cs typeface="Calibri"/>
                <a:sym typeface="Calibri"/>
              </a:rPr>
              <a:t>heat</a:t>
            </a:r>
            <a:r>
              <a:rPr lang="pt-BR" dirty="0">
                <a:solidFill>
                  <a:srgbClr val="1C1D1E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dirty="0" err="1">
                <a:solidFill>
                  <a:srgbClr val="1C1D1E"/>
                </a:solidFill>
                <a:latin typeface="Calibri"/>
                <a:ea typeface="Calibri"/>
                <a:cs typeface="Calibri"/>
                <a:sym typeface="Calibri"/>
              </a:rPr>
              <a:t>transfer</a:t>
            </a:r>
            <a:r>
              <a:rPr lang="pt-BR" dirty="0">
                <a:solidFill>
                  <a:srgbClr val="1C1D1E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dirty="0" err="1">
                <a:solidFill>
                  <a:srgbClr val="1C1D1E"/>
                </a:solidFill>
                <a:latin typeface="Calibri"/>
                <a:ea typeface="Calibri"/>
                <a:cs typeface="Calibri"/>
                <a:sym typeface="Calibri"/>
              </a:rPr>
              <a:t>to</a:t>
            </a:r>
            <a:r>
              <a:rPr lang="pt-BR" dirty="0">
                <a:solidFill>
                  <a:srgbClr val="1C1D1E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dirty="0" err="1">
                <a:solidFill>
                  <a:srgbClr val="1C1D1E"/>
                </a:solidFill>
                <a:latin typeface="Calibri"/>
                <a:ea typeface="Calibri"/>
                <a:cs typeface="Calibri"/>
                <a:sym typeface="Calibri"/>
              </a:rPr>
              <a:t>atmosphere</a:t>
            </a:r>
            <a:r>
              <a:rPr lang="pt-BR" dirty="0">
                <a:solidFill>
                  <a:srgbClr val="1C1D1E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pt-BR" dirty="0" err="1">
                <a:solidFill>
                  <a:srgbClr val="1C1D1E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pt-BR" dirty="0">
                <a:solidFill>
                  <a:srgbClr val="1C1D1E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dirty="0" err="1">
                <a:solidFill>
                  <a:srgbClr val="1C1D1E"/>
                </a:solidFill>
                <a:latin typeface="Calibri"/>
                <a:ea typeface="Calibri"/>
                <a:cs typeface="Calibri"/>
                <a:sym typeface="Calibri"/>
              </a:rPr>
              <a:t>diabatic</a:t>
            </a:r>
            <a:r>
              <a:rPr lang="pt-BR" dirty="0">
                <a:solidFill>
                  <a:srgbClr val="1C1D1E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dirty="0" err="1">
                <a:solidFill>
                  <a:srgbClr val="1C1D1E"/>
                </a:solidFill>
                <a:latin typeface="Calibri"/>
                <a:ea typeface="Calibri"/>
                <a:cs typeface="Calibri"/>
                <a:sym typeface="Calibri"/>
              </a:rPr>
              <a:t>warming</a:t>
            </a:r>
            <a:r>
              <a:rPr lang="pt-BR" dirty="0">
                <a:solidFill>
                  <a:srgbClr val="1C1D1E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dirty="0" err="1">
                <a:solidFill>
                  <a:srgbClr val="1C1D1E"/>
                </a:solidFill>
                <a:latin typeface="Calibri"/>
                <a:ea typeface="Calibri"/>
                <a:cs typeface="Calibri"/>
                <a:sym typeface="Calibri"/>
              </a:rPr>
              <a:t>decreases</a:t>
            </a:r>
            <a:r>
              <a:rPr lang="pt-BR" dirty="0">
                <a:solidFill>
                  <a:srgbClr val="1C1D1E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0" lvl="0" indent="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pt-BR" dirty="0" err="1">
                <a:solidFill>
                  <a:srgbClr val="1C1D1E"/>
                </a:solidFill>
                <a:latin typeface="Calibri"/>
                <a:ea typeface="Calibri"/>
                <a:cs typeface="Calibri"/>
                <a:sym typeface="Calibri"/>
              </a:rPr>
              <a:t>Accumulated</a:t>
            </a:r>
            <a:r>
              <a:rPr lang="pt-BR" dirty="0">
                <a:solidFill>
                  <a:srgbClr val="1C1D1E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dirty="0" err="1">
                <a:solidFill>
                  <a:srgbClr val="1C1D1E"/>
                </a:solidFill>
                <a:latin typeface="Calibri"/>
                <a:ea typeface="Calibri"/>
                <a:cs typeface="Calibri"/>
                <a:sym typeface="Calibri"/>
              </a:rPr>
              <a:t>precipitation</a:t>
            </a:r>
            <a:r>
              <a:rPr lang="pt-BR" dirty="0">
                <a:solidFill>
                  <a:srgbClr val="1C1D1E"/>
                </a:solidFill>
                <a:latin typeface="Calibri"/>
                <a:ea typeface="Calibri"/>
                <a:cs typeface="Calibri"/>
                <a:sym typeface="Calibri"/>
              </a:rPr>
              <a:t> → proxy </a:t>
            </a:r>
            <a:r>
              <a:rPr lang="pt-BR" dirty="0" err="1">
                <a:solidFill>
                  <a:srgbClr val="1C1D1E"/>
                </a:solidFill>
                <a:latin typeface="Calibri"/>
                <a:ea typeface="Calibri"/>
                <a:cs typeface="Calibri"/>
                <a:sym typeface="Calibri"/>
              </a:rPr>
              <a:t>of</a:t>
            </a:r>
            <a:r>
              <a:rPr lang="pt-BR" dirty="0">
                <a:solidFill>
                  <a:srgbClr val="1C1D1E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dirty="0" err="1">
                <a:solidFill>
                  <a:srgbClr val="1C1D1E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pt-BR" dirty="0">
                <a:solidFill>
                  <a:srgbClr val="1C1D1E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dirty="0" err="1">
                <a:solidFill>
                  <a:srgbClr val="1C1D1E"/>
                </a:solidFill>
                <a:latin typeface="Calibri"/>
                <a:ea typeface="Calibri"/>
                <a:cs typeface="Calibri"/>
                <a:sym typeface="Calibri"/>
              </a:rPr>
              <a:t>latent</a:t>
            </a:r>
            <a:r>
              <a:rPr lang="pt-BR" dirty="0">
                <a:solidFill>
                  <a:srgbClr val="1C1D1E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dirty="0" err="1">
                <a:solidFill>
                  <a:srgbClr val="1C1D1E"/>
                </a:solidFill>
                <a:latin typeface="Calibri"/>
                <a:ea typeface="Calibri"/>
                <a:cs typeface="Calibri"/>
                <a:sym typeface="Calibri"/>
              </a:rPr>
              <a:t>heating</a:t>
            </a:r>
            <a:r>
              <a:rPr lang="pt-BR" dirty="0">
                <a:solidFill>
                  <a:srgbClr val="1C1D1E"/>
                </a:solidFill>
                <a:latin typeface="Calibri"/>
                <a:ea typeface="Calibri"/>
                <a:cs typeface="Calibri"/>
                <a:sym typeface="Calibri"/>
              </a:rPr>
              <a:t> in </a:t>
            </a:r>
            <a:r>
              <a:rPr lang="pt-BR" dirty="0" err="1">
                <a:solidFill>
                  <a:srgbClr val="1C1D1E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pt-BR" dirty="0">
                <a:solidFill>
                  <a:srgbClr val="1C1D1E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dirty="0" err="1">
                <a:solidFill>
                  <a:srgbClr val="1C1D1E"/>
                </a:solidFill>
                <a:latin typeface="Calibri"/>
                <a:ea typeface="Calibri"/>
                <a:cs typeface="Calibri"/>
                <a:sym typeface="Calibri"/>
              </a:rPr>
              <a:t>atmosphere</a:t>
            </a:r>
            <a:r>
              <a:rPr lang="pt-BR" dirty="0">
                <a:solidFill>
                  <a:srgbClr val="1C1D1E"/>
                </a:solidFill>
                <a:latin typeface="Calibri"/>
                <a:ea typeface="Calibri"/>
                <a:cs typeface="Calibri"/>
                <a:sym typeface="Calibri"/>
              </a:rPr>
              <a:t> → </a:t>
            </a:r>
            <a:r>
              <a:rPr lang="pt-BR" dirty="0" err="1">
                <a:solidFill>
                  <a:srgbClr val="1C1D1E"/>
                </a:solidFill>
                <a:latin typeface="Calibri"/>
                <a:ea typeface="Calibri"/>
                <a:cs typeface="Calibri"/>
                <a:sym typeface="Calibri"/>
              </a:rPr>
              <a:t>stronger</a:t>
            </a:r>
            <a:r>
              <a:rPr lang="pt-BR" dirty="0">
                <a:solidFill>
                  <a:srgbClr val="1C1D1E"/>
                </a:solidFill>
                <a:latin typeface="Calibri"/>
                <a:ea typeface="Calibri"/>
                <a:cs typeface="Calibri"/>
                <a:sym typeface="Calibri"/>
              </a:rPr>
              <a:t> in CTRL </a:t>
            </a:r>
            <a:r>
              <a:rPr lang="pt-BR" dirty="0" err="1">
                <a:solidFill>
                  <a:srgbClr val="1C1D1E"/>
                </a:solidFill>
                <a:latin typeface="Calibri"/>
                <a:ea typeface="Calibri"/>
                <a:cs typeface="Calibri"/>
                <a:sym typeface="Calibri"/>
              </a:rPr>
              <a:t>than</a:t>
            </a:r>
            <a:r>
              <a:rPr lang="pt-BR" dirty="0">
                <a:solidFill>
                  <a:srgbClr val="1C1D1E"/>
                </a:solidFill>
                <a:latin typeface="Calibri"/>
                <a:ea typeface="Calibri"/>
                <a:cs typeface="Calibri"/>
                <a:sym typeface="Calibri"/>
              </a:rPr>
              <a:t> in NOFLUX. </a:t>
            </a:r>
            <a:endParaRPr dirty="0">
              <a:solidFill>
                <a:srgbClr val="1C1D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C9430793-9F48-E0D5-EB86-34447A350BE8}"/>
              </a:ext>
            </a:extLst>
          </p:cNvPr>
          <p:cNvSpPr txBox="1"/>
          <p:nvPr/>
        </p:nvSpPr>
        <p:spPr>
          <a:xfrm>
            <a:off x="176376" y="4874792"/>
            <a:ext cx="2628818" cy="2308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lvl="0" indent="0" algn="just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9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Answer: </a:t>
            </a:r>
            <a:r>
              <a:rPr lang="en-US"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 transfer of surface fluxes to atmosphere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106722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</TotalTime>
  <Words>659</Words>
  <Application>Microsoft Office PowerPoint</Application>
  <PresentationFormat>Apresentação na tela (16:9)</PresentationFormat>
  <Paragraphs>85</Paragraphs>
  <Slides>11</Slides>
  <Notes>11</Notes>
  <HiddenSlides>0</HiddenSlides>
  <MMClips>1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11</vt:i4>
      </vt:variant>
    </vt:vector>
  </HeadingPairs>
  <TitlesOfParts>
    <vt:vector size="16" baseType="lpstr">
      <vt:lpstr>Bradley Hand ITC</vt:lpstr>
      <vt:lpstr>Caveat</vt:lpstr>
      <vt:lpstr>Arial</vt:lpstr>
      <vt:lpstr>Calibri</vt:lpstr>
      <vt:lpstr>Simple Light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cp:lastModifiedBy>Michelle Simoes Reboita</cp:lastModifiedBy>
  <cp:revision>8</cp:revision>
  <dcterms:modified xsi:type="dcterms:W3CDTF">2022-05-23T12:08:24Z</dcterms:modified>
</cp:coreProperties>
</file>