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8"/>
  </p:notesMasterIdLst>
  <p:sldIdLst>
    <p:sldId id="265" r:id="rId2"/>
    <p:sldId id="331" r:id="rId3"/>
    <p:sldId id="270" r:id="rId4"/>
    <p:sldId id="271" r:id="rId5"/>
    <p:sldId id="324" r:id="rId6"/>
    <p:sldId id="286" r:id="rId7"/>
    <p:sldId id="272" r:id="rId8"/>
    <p:sldId id="276" r:id="rId9"/>
    <p:sldId id="326" r:id="rId10"/>
    <p:sldId id="291" r:id="rId11"/>
    <p:sldId id="330" r:id="rId12"/>
    <p:sldId id="329" r:id="rId13"/>
    <p:sldId id="289" r:id="rId14"/>
    <p:sldId id="281" r:id="rId15"/>
    <p:sldId id="283" r:id="rId16"/>
    <p:sldId id="33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4"/>
    <a:srgbClr val="00509B"/>
    <a:srgbClr val="BD0E3C"/>
    <a:srgbClr val="009CCF"/>
    <a:srgbClr val="1C86FF"/>
    <a:srgbClr val="BE1D3C"/>
    <a:srgbClr val="508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74" autoAdjust="0"/>
  </p:normalViewPr>
  <p:slideViewPr>
    <p:cSldViewPr snapToGrid="0">
      <p:cViewPr varScale="1">
        <p:scale>
          <a:sx n="116" d="100"/>
          <a:sy n="116" d="100"/>
        </p:scale>
        <p:origin x="138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8CA4-2427-44A7-B736-6F29FFC2EAA8}" type="datetimeFigureOut">
              <a:rPr lang="de-DE" smtClean="0"/>
              <a:t>27.05.2022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1327-9E3C-44E0-B6E8-C36A30EF5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95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5723A11C-E990-46B6-91FE-85C4BB2A0B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644149"/>
            <a:ext cx="10363201" cy="8096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Prof. Dr. Max Mustermann</a:t>
            </a:r>
            <a:br>
              <a:rPr lang="de-DE" dirty="0"/>
            </a:br>
            <a:r>
              <a:rPr lang="de-DE" dirty="0"/>
              <a:t>Musterinstitut</a:t>
            </a:r>
            <a:br>
              <a:rPr lang="de-DE" dirty="0"/>
            </a:br>
            <a:r>
              <a:rPr lang="de-DE" dirty="0"/>
              <a:t>Muster-Universität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BCA1584-3B76-4D7E-8568-CD5A3A487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276351"/>
            <a:ext cx="10363200" cy="1435632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latin typeface="+mn-lt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CFA12DBF-8162-4604-B760-089E4B0F0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2783876"/>
            <a:ext cx="10363200" cy="893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9ED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D8DC252-9707-458E-B699-F0C6D9DA13B3}"/>
              </a:ext>
            </a:extLst>
          </p:cNvPr>
          <p:cNvSpPr txBox="1"/>
          <p:nvPr userDrawn="1"/>
        </p:nvSpPr>
        <p:spPr>
          <a:xfrm>
            <a:off x="5436255" y="3822339"/>
            <a:ext cx="1264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C09BD63-3B40-4F23-8E90-DC8D25F117BD}" type="datetime4">
              <a:rPr lang="en-GB" sz="1600" smtClean="0"/>
              <a:t>27 May 2022</a:t>
            </a:fld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81BF26A-0D42-4BE4-B4AF-ACC382E00542}"/>
              </a:ext>
            </a:extLst>
          </p:cNvPr>
          <p:cNvSpPr txBox="1"/>
          <p:nvPr userDrawn="1"/>
        </p:nvSpPr>
        <p:spPr>
          <a:xfrm>
            <a:off x="1171852" y="380642"/>
            <a:ext cx="1069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latin typeface="+mn-lt"/>
              </a:rPr>
              <a:t>EXC 2123 </a:t>
            </a:r>
            <a:r>
              <a:rPr lang="de-DE" sz="2800" dirty="0" err="1">
                <a:latin typeface="+mn-lt"/>
              </a:rPr>
              <a:t>QuantumFrontiers</a:t>
            </a:r>
            <a:r>
              <a:rPr lang="de-DE" sz="2800" dirty="0">
                <a:latin typeface="+mn-lt"/>
              </a:rPr>
              <a:t> – Light and Matter at </a:t>
            </a:r>
            <a:r>
              <a:rPr lang="de-DE" sz="2800" dirty="0" err="1">
                <a:latin typeface="+mn-lt"/>
              </a:rPr>
              <a:t>the</a:t>
            </a:r>
            <a:r>
              <a:rPr lang="de-DE" sz="2800" dirty="0">
                <a:latin typeface="+mn-lt"/>
              </a:rPr>
              <a:t> Quantum Frontier</a:t>
            </a:r>
          </a:p>
        </p:txBody>
      </p:sp>
    </p:spTree>
    <p:extLst>
      <p:ext uri="{BB962C8B-B14F-4D97-AF65-F5344CB8AC3E}">
        <p14:creationId xmlns:p14="http://schemas.microsoft.com/office/powerpoint/2010/main" val="287776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9ED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F668-2458-4D92-B1AE-54D4E700D64F}" type="datetime1">
              <a:rPr lang="en-GB" smtClean="0"/>
              <a:pPr/>
              <a:t>27/05/2022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D325-E5DE-40E4-8B15-06CB22FF264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10303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7865"/>
            <a:ext cx="10515600" cy="49890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EE4064E-B555-4A96-B87A-33CA8907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608" y="271120"/>
            <a:ext cx="9517191" cy="52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3797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F668-2458-4D92-B1AE-54D4E700D64F}" type="datetime1">
              <a:rPr lang="en-GB" smtClean="0"/>
              <a:pPr/>
              <a:t>27/05/2022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D325-E5DE-40E4-8B15-06CB22FF264F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47B81E-F2EA-4104-A4C2-54249A96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608" y="271120"/>
            <a:ext cx="9517191" cy="52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09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F668-2458-4D92-B1AE-54D4E700D64F}" type="datetime1">
              <a:rPr lang="en-GB" smtClean="0"/>
              <a:pPr/>
              <a:t>27/05/2022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D325-E5DE-40E4-8B15-06CB22FF264F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06249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36084"/>
            <a:ext cx="5181600" cy="5140879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36084"/>
            <a:ext cx="5181600" cy="514087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F668-2458-4D92-B1AE-54D4E700D64F}" type="datetime1">
              <a:rPr lang="en-GB" smtClean="0"/>
              <a:pPr/>
              <a:t>27/05/2022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D325-E5DE-40E4-8B15-06CB22FF264F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19E1665-03E5-4449-B2B7-F2572291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608" y="271120"/>
            <a:ext cx="9517191" cy="52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8809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9301" y="1092201"/>
            <a:ext cx="5718275" cy="7366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2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9301" y="1905000"/>
            <a:ext cx="5718275" cy="44005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009ED4"/>
              </a:buClr>
              <a:buFont typeface="Arial" panose="020B0604020202020204" pitchFamily="34" charset="0"/>
              <a:buChar char="•"/>
              <a:defRPr sz="2800"/>
            </a:lvl1pPr>
            <a:lvl2pPr marL="685800" indent="-228600">
              <a:buClr>
                <a:srgbClr val="009ED4"/>
              </a:buClr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09ED4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09ED4"/>
              </a:buClr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09ED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92203"/>
            <a:ext cx="5737576" cy="7365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05000"/>
            <a:ext cx="5737576" cy="44005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009ED4"/>
              </a:buClr>
              <a:buFont typeface="Arial" panose="020B0604020202020204" pitchFamily="34" charset="0"/>
              <a:buChar char="•"/>
              <a:defRPr sz="2800"/>
            </a:lvl1pPr>
            <a:lvl2pPr marL="685800" indent="-228600">
              <a:buClr>
                <a:srgbClr val="009ED4"/>
              </a:buClr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09ED4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09ED4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9ED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5B59-C085-481D-8D15-B78080BA976E}" type="datetime1">
              <a:rPr lang="en-GB" noProof="0" smtClean="0"/>
              <a:t>27/05/2022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D325-E5DE-40E4-8B15-06CB22FF264F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A112EF3-95EA-44F2-B784-C7415CA3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608" y="271120"/>
            <a:ext cx="9517191" cy="52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2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4114800" cy="176771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45750"/>
            <a:ext cx="4114800" cy="30232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F668-2458-4D92-B1AE-54D4E700D64F}" type="datetime1">
              <a:rPr lang="en-GB" smtClean="0"/>
              <a:pPr/>
              <a:t>27/05/2022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D325-E5DE-40E4-8B15-06CB22FF264F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41DD1BE-A983-41A8-A667-5A5074BA57B0}"/>
              </a:ext>
            </a:extLst>
          </p:cNvPr>
          <p:cNvSpPr txBox="1">
            <a:spLocks/>
          </p:cNvSpPr>
          <p:nvPr userDrawn="1"/>
        </p:nvSpPr>
        <p:spPr>
          <a:xfrm>
            <a:off x="1305018" y="271120"/>
            <a:ext cx="10048782" cy="52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Titel hinzufügen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851913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21955" y="987427"/>
            <a:ext cx="6987820" cy="53276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err="1"/>
              <a:t>Bild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auf Symbol </a:t>
            </a:r>
            <a:r>
              <a:rPr lang="en-GB" noProof="0" dirty="0" err="1"/>
              <a:t>hinzufügen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9C66-81B3-4BD4-B29A-0CE7ADCD81CC}" type="datetime1">
              <a:rPr lang="en-GB" noProof="0" smtClean="0"/>
              <a:t>27/05/2022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D325-E5DE-40E4-8B15-06CB22FF264F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2F098E-3E03-4706-AB08-8C908430C0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302" y="987426"/>
            <a:ext cx="4492724" cy="13747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54F8B4-21BE-4067-BC5D-4BA35140B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302" y="2426759"/>
            <a:ext cx="4492724" cy="3888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9ED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18FB3B-8F05-4376-92F2-1BCC78C656B5}"/>
              </a:ext>
            </a:extLst>
          </p:cNvPr>
          <p:cNvSpPr txBox="1">
            <a:spLocks/>
          </p:cNvSpPr>
          <p:nvPr userDrawn="1"/>
        </p:nvSpPr>
        <p:spPr>
          <a:xfrm>
            <a:off x="1278384" y="271120"/>
            <a:ext cx="10075415" cy="52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Titel hinzufügen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00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07340E7D-1744-4FF0-A8F3-1DA14C839DFD}"/>
              </a:ext>
            </a:extLst>
          </p:cNvPr>
          <p:cNvSpPr txBox="1">
            <a:spLocks/>
          </p:cNvSpPr>
          <p:nvPr userDrawn="1"/>
        </p:nvSpPr>
        <p:spPr>
          <a:xfrm flipV="1">
            <a:off x="0" y="1"/>
            <a:ext cx="97654" cy="6849452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6140" y="271120"/>
            <a:ext cx="10057659" cy="52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 hinzufügen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44986"/>
            <a:ext cx="10515600" cy="503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735" y="6419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A7F668-2458-4D92-B1AE-54D4E700D64F}" type="datetime1">
              <a:rPr lang="en-GB" smtClean="0"/>
              <a:pPr/>
              <a:t>27/05/2022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182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3065" y="64362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47D325-E5DE-40E4-8B15-06CB22FF264F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D038A13-BD2E-4819-AF60-3010F3A7CBCA}"/>
              </a:ext>
            </a:extLst>
          </p:cNvPr>
          <p:cNvCxnSpPr>
            <a:cxnSpLocks/>
          </p:cNvCxnSpPr>
          <p:nvPr userDrawn="1"/>
        </p:nvCxnSpPr>
        <p:spPr>
          <a:xfrm>
            <a:off x="1038687" y="965598"/>
            <a:ext cx="11142024" cy="4274"/>
          </a:xfrm>
          <a:prstGeom prst="line">
            <a:avLst/>
          </a:prstGeom>
          <a:ln w="15875">
            <a:solidFill>
              <a:srgbClr val="BD0E3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B9532B14-DFDF-4C51-A433-C2A89A88147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2" y="147339"/>
            <a:ext cx="928818" cy="8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7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1" r:id="rId2"/>
    <p:sldLayoutId id="2147483680" r:id="rId3"/>
    <p:sldLayoutId id="2147483684" r:id="rId4"/>
    <p:sldLayoutId id="2147483685" r:id="rId5"/>
    <p:sldLayoutId id="2147483682" r:id="rId6"/>
    <p:sldLayoutId id="2147483665" r:id="rId7"/>
    <p:sldLayoutId id="2147483686" r:id="rId8"/>
    <p:sldLayoutId id="214748366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ED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D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D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eafile.cloud.uni-hannover.de/f/e55646a0dd484dfca428/?dl=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afile.cloud.uni-hannover.de/f/adb09152e6c9418e805f/?dl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45D7957-355D-48E2-B596-F6BEB5991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5303" y="4237022"/>
            <a:ext cx="8842219" cy="2480650"/>
          </a:xfrm>
        </p:spPr>
        <p:txBody>
          <a:bodyPr>
            <a:normAutofit/>
          </a:bodyPr>
          <a:lstStyle/>
          <a:p>
            <a:r>
              <a:rPr lang="de-DE" sz="2000" b="1" dirty="0"/>
              <a:t>M. Weigelt</a:t>
            </a:r>
            <a:r>
              <a:rPr lang="de-DE" sz="2000" b="1" baseline="30000" dirty="0"/>
              <a:t>1</a:t>
            </a:r>
            <a:r>
              <a:rPr lang="de-DE" sz="2000" dirty="0"/>
              <a:t>, A. Jäggi</a:t>
            </a:r>
            <a:r>
              <a:rPr lang="de-DE" sz="2000" baseline="30000" dirty="0"/>
              <a:t>2</a:t>
            </a:r>
            <a:r>
              <a:rPr lang="de-DE" sz="2000" dirty="0"/>
              <a:t>, U. Meyer</a:t>
            </a:r>
            <a:r>
              <a:rPr lang="de-DE" sz="2000" baseline="30000" dirty="0"/>
              <a:t>2</a:t>
            </a:r>
            <a:r>
              <a:rPr lang="de-DE" sz="2000" dirty="0"/>
              <a:t>, D. Arnold</a:t>
            </a:r>
            <a:r>
              <a:rPr lang="de-DE" sz="2000" baseline="30000" dirty="0"/>
              <a:t>2</a:t>
            </a:r>
            <a:r>
              <a:rPr lang="de-DE" sz="2000" dirty="0"/>
              <a:t>, T. Mayer-Gürr</a:t>
            </a:r>
            <a:r>
              <a:rPr lang="de-DE" sz="2000" baseline="30000" dirty="0"/>
              <a:t>3</a:t>
            </a:r>
            <a:r>
              <a:rPr lang="de-DE" sz="2000" dirty="0"/>
              <a:t>, B. Dutt Vishwakarma</a:t>
            </a:r>
            <a:r>
              <a:rPr lang="de-DE" sz="2000" baseline="30000" dirty="0"/>
              <a:t>4</a:t>
            </a:r>
            <a:r>
              <a:rPr lang="de-DE" sz="2000" dirty="0"/>
              <a:t>, B. Devaraju</a:t>
            </a:r>
            <a:r>
              <a:rPr lang="de-DE" sz="2000" baseline="30000" dirty="0"/>
              <a:t>5</a:t>
            </a:r>
            <a:r>
              <a:rPr lang="de-DE" sz="2000" dirty="0"/>
              <a:t>, H. Steffen</a:t>
            </a:r>
            <a:r>
              <a:rPr lang="de-DE" sz="2000" baseline="30000" dirty="0"/>
              <a:t>6</a:t>
            </a:r>
            <a:r>
              <a:rPr lang="de-DE" sz="2000" dirty="0"/>
              <a:t>, K. Sośnica</a:t>
            </a:r>
            <a:r>
              <a:rPr lang="de-DE" sz="2000" baseline="30000" dirty="0"/>
              <a:t>7</a:t>
            </a:r>
            <a:r>
              <a:rPr lang="de-DE" sz="2000" dirty="0"/>
              <a:t>, S. Ebadi</a:t>
            </a:r>
            <a:r>
              <a:rPr lang="de-DE" sz="2000" baseline="30000" dirty="0"/>
              <a:t>1</a:t>
            </a:r>
          </a:p>
          <a:p>
            <a:pPr>
              <a:spcBef>
                <a:spcPts val="1200"/>
              </a:spcBef>
            </a:pPr>
            <a:r>
              <a:rPr lang="de-DE" sz="1200" dirty="0"/>
              <a:t>1) Institute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Geodesy</a:t>
            </a:r>
            <a:r>
              <a:rPr lang="de-DE" sz="1200" dirty="0"/>
              <a:t>, Leibniz Universität Hannover</a:t>
            </a:r>
          </a:p>
          <a:p>
            <a:r>
              <a:rPr lang="de-DE" sz="1200" dirty="0"/>
              <a:t>2) Astronomical </a:t>
            </a:r>
            <a:r>
              <a:rPr lang="de-DE" sz="1200" dirty="0" err="1"/>
              <a:t>Insitute</a:t>
            </a:r>
            <a:r>
              <a:rPr lang="de-DE" sz="1200" dirty="0"/>
              <a:t>, University Bern</a:t>
            </a:r>
          </a:p>
          <a:p>
            <a:r>
              <a:rPr lang="de-DE" sz="1200" dirty="0"/>
              <a:t>3) Institute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Geodesy</a:t>
            </a:r>
            <a:r>
              <a:rPr lang="de-DE" sz="1200" dirty="0"/>
              <a:t>, Graz University </a:t>
            </a:r>
            <a:r>
              <a:rPr lang="de-DE" sz="1200" dirty="0" err="1"/>
              <a:t>of</a:t>
            </a:r>
            <a:r>
              <a:rPr lang="de-DE" sz="1200" dirty="0"/>
              <a:t> Technology</a:t>
            </a:r>
          </a:p>
          <a:p>
            <a:r>
              <a:rPr lang="de-DE" sz="1200" dirty="0"/>
              <a:t>4) </a:t>
            </a:r>
            <a:r>
              <a:rPr lang="en-US" sz="1200" dirty="0"/>
              <a:t>Interdisciplinary Centre for Water Research, Indian Institute of Science</a:t>
            </a:r>
            <a:endParaRPr lang="de-DE" sz="1200" dirty="0"/>
          </a:p>
          <a:p>
            <a:r>
              <a:rPr lang="de-DE" sz="1200" dirty="0"/>
              <a:t>5) Department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Civil</a:t>
            </a:r>
            <a:r>
              <a:rPr lang="de-DE" sz="1200" dirty="0"/>
              <a:t> Engineering, IIT Kanpur </a:t>
            </a:r>
          </a:p>
          <a:p>
            <a:r>
              <a:rPr lang="de-DE" sz="1200" dirty="0"/>
              <a:t>6) </a:t>
            </a:r>
            <a:r>
              <a:rPr lang="de-DE" sz="1200" dirty="0" err="1"/>
              <a:t>Lantmäteriet</a:t>
            </a:r>
            <a:r>
              <a:rPr lang="de-DE" sz="1200" dirty="0"/>
              <a:t>, </a:t>
            </a:r>
            <a:r>
              <a:rPr lang="de-DE" sz="1200" dirty="0" err="1"/>
              <a:t>Sweden</a:t>
            </a:r>
            <a:endParaRPr lang="de-DE" sz="1200" dirty="0"/>
          </a:p>
          <a:p>
            <a:r>
              <a:rPr lang="de-DE" sz="1200" dirty="0"/>
              <a:t>7) Institute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Geodesy</a:t>
            </a:r>
            <a:r>
              <a:rPr lang="de-DE" sz="1200" dirty="0"/>
              <a:t> and </a:t>
            </a:r>
            <a:r>
              <a:rPr lang="de-DE" sz="1200" dirty="0" err="1"/>
              <a:t>Geoinformatics</a:t>
            </a:r>
            <a:r>
              <a:rPr lang="de-DE" sz="1200" dirty="0"/>
              <a:t>, Wroclaw University </a:t>
            </a:r>
            <a:r>
              <a:rPr lang="de-DE" sz="1200" dirty="0" err="1"/>
              <a:t>of</a:t>
            </a:r>
            <a:r>
              <a:rPr lang="de-DE" sz="1200" dirty="0"/>
              <a:t> Environmental and Life Sciences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F45B27-B0E9-4699-9838-7DD25A3F7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Bridging the gap between GRACE and 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GRACE-Follow On by the combination of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hlSST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SLR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9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B97F4F-4BA9-4857-A782-1AF0870E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Residual RMS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2E87ED-AD1F-4675-BE2C-3B1B0ED4F30C}"/>
              </a:ext>
            </a:extLst>
          </p:cNvPr>
          <p:cNvSpPr txBox="1"/>
          <p:nvPr/>
        </p:nvSpPr>
        <p:spPr>
          <a:xfrm>
            <a:off x="9499455" y="532939"/>
            <a:ext cx="250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Gaussian filter 700 km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0D86A57-92E5-4897-88A2-027854AD0C01}"/>
              </a:ext>
            </a:extLst>
          </p:cNvPr>
          <p:cNvSpPr txBox="1"/>
          <p:nvPr/>
        </p:nvSpPr>
        <p:spPr>
          <a:xfrm>
            <a:off x="1528331" y="1271173"/>
            <a:ext cx="319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COST-G GRACE/GRACE-FO RL01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77C8D1-5C06-4F0D-AB40-C198785F4AB4}"/>
              </a:ext>
            </a:extLst>
          </p:cNvPr>
          <p:cNvSpPr txBox="1"/>
          <p:nvPr/>
        </p:nvSpPr>
        <p:spPr>
          <a:xfrm>
            <a:off x="8501409" y="1269329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hlSST+SLR</a:t>
            </a: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D4BA9B6-7DB3-4A9D-9ADF-75DCB267D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2" y="1634409"/>
            <a:ext cx="5936448" cy="4543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D78E0F5-4636-46A6-BB9D-524EDF000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52" y="1632523"/>
            <a:ext cx="5936448" cy="45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8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B97F4F-4BA9-4857-A782-1AF0870E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Residual RMS after Kalman filtering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2E87ED-AD1F-4675-BE2C-3B1B0ED4F30C}"/>
              </a:ext>
            </a:extLst>
          </p:cNvPr>
          <p:cNvSpPr txBox="1"/>
          <p:nvPr/>
        </p:nvSpPr>
        <p:spPr>
          <a:xfrm>
            <a:off x="9499455" y="532939"/>
            <a:ext cx="250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Gaussian filter 700 km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77C8D1-5C06-4F0D-AB40-C198785F4AB4}"/>
              </a:ext>
            </a:extLst>
          </p:cNvPr>
          <p:cNvSpPr txBox="1"/>
          <p:nvPr/>
        </p:nvSpPr>
        <p:spPr>
          <a:xfrm>
            <a:off x="8227973" y="1298898"/>
            <a:ext cx="193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hlSST+SLR+Kalman</a:t>
            </a:r>
            <a:endParaRPr lang="en-GB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8327DA-C405-423C-A091-ECBC212C31A9}"/>
              </a:ext>
            </a:extLst>
          </p:cNvPr>
          <p:cNvSpPr txBox="1"/>
          <p:nvPr/>
        </p:nvSpPr>
        <p:spPr>
          <a:xfrm>
            <a:off x="1528331" y="1271173"/>
            <a:ext cx="319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COST-G GRACE/GRACE-FO RL01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246FA65-88AD-4537-B894-091B2862F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2" y="1634409"/>
            <a:ext cx="5936448" cy="4543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34A877-AE53-4E48-BF4A-24727A3FB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84" y="1634409"/>
            <a:ext cx="5936448" cy="45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9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B97F4F-4BA9-4857-A782-1AF0870E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Annual signal amplitude after Kalman filtering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79BBE4F-4A8D-4F96-94CE-397AB4BD129F}"/>
              </a:ext>
            </a:extLst>
          </p:cNvPr>
          <p:cNvSpPr txBox="1"/>
          <p:nvPr/>
        </p:nvSpPr>
        <p:spPr>
          <a:xfrm>
            <a:off x="9499455" y="532939"/>
            <a:ext cx="250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Gaussian filter 700 km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BC8427E-0FAC-455D-AC06-34A77BB50471}"/>
              </a:ext>
            </a:extLst>
          </p:cNvPr>
          <p:cNvSpPr txBox="1"/>
          <p:nvPr/>
        </p:nvSpPr>
        <p:spPr>
          <a:xfrm>
            <a:off x="1648478" y="1298898"/>
            <a:ext cx="319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COST-G GRACE/GRACE-FO RL01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D24F95A-3BB6-41E0-B5C3-36A5A15A9E25}"/>
              </a:ext>
            </a:extLst>
          </p:cNvPr>
          <p:cNvSpPr txBox="1"/>
          <p:nvPr/>
        </p:nvSpPr>
        <p:spPr>
          <a:xfrm>
            <a:off x="8227973" y="1298898"/>
            <a:ext cx="19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hlSST+SLR+Kalman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2D7B095-65CD-494C-958C-0430D6E4C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3" y="1668230"/>
            <a:ext cx="5936448" cy="4543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90AA6E8-A57D-40AC-A242-647B2CB8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52" y="1668230"/>
            <a:ext cx="5936448" cy="45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1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B97F4F-4BA9-4857-A782-1AF0870E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 after Kalman filtering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36DACAF-9EAC-41C8-B7C2-B7D230F23CE4}"/>
              </a:ext>
            </a:extLst>
          </p:cNvPr>
          <p:cNvSpPr txBox="1"/>
          <p:nvPr/>
        </p:nvSpPr>
        <p:spPr>
          <a:xfrm>
            <a:off x="1648478" y="1298898"/>
            <a:ext cx="319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COST-G GRACE/GRACE-FO RL01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FDA5A5-DE9E-4EE1-86FD-89E93ACC1B50}"/>
              </a:ext>
            </a:extLst>
          </p:cNvPr>
          <p:cNvSpPr txBox="1"/>
          <p:nvPr/>
        </p:nvSpPr>
        <p:spPr>
          <a:xfrm>
            <a:off x="8227973" y="1298898"/>
            <a:ext cx="19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hlSST+SLR+Kalman</a:t>
            </a:r>
            <a:endParaRPr lang="en-GB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32D3A8-B587-4471-9471-A0C8E69C4250}"/>
              </a:ext>
            </a:extLst>
          </p:cNvPr>
          <p:cNvSpPr txBox="1"/>
          <p:nvPr/>
        </p:nvSpPr>
        <p:spPr>
          <a:xfrm>
            <a:off x="9499455" y="532939"/>
            <a:ext cx="250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Gaussian filter 700 km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5DEA996-8015-4350-A1AD-7D5B34363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6" y="1761441"/>
            <a:ext cx="5936448" cy="4543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33A445E-2F72-435E-95B8-816B3F021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44" y="1761441"/>
            <a:ext cx="5936448" cy="45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5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CFB541E-41B2-4429-BE3E-10B3BD31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Glacial Isostatic Adjustment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0C38A1E-CEC3-4137-A40F-B389DE07F2D7}"/>
              </a:ext>
            </a:extLst>
          </p:cNvPr>
          <p:cNvSpPr txBox="1"/>
          <p:nvPr/>
        </p:nvSpPr>
        <p:spPr>
          <a:xfrm>
            <a:off x="9499455" y="532939"/>
            <a:ext cx="250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Gaussian filter 750 km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70F6C3-ADD5-4AA1-A410-6244DB2D4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3"/>
          <a:stretch/>
        </p:blipFill>
        <p:spPr>
          <a:xfrm>
            <a:off x="1126972" y="1260556"/>
            <a:ext cx="3491716" cy="224861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EECB5F9-B3AA-4E9A-96EA-ECA908735B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"/>
          <a:stretch/>
        </p:blipFill>
        <p:spPr>
          <a:xfrm>
            <a:off x="4618688" y="1259173"/>
            <a:ext cx="3466946" cy="261767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5B24DEF-A499-4079-B644-F01CBB39A9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9"/>
          <a:stretch/>
        </p:blipFill>
        <p:spPr>
          <a:xfrm>
            <a:off x="8085634" y="1259173"/>
            <a:ext cx="3483046" cy="225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AF0DA9A-5459-41E5-9E3C-22108B0C67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3"/>
          <a:stretch/>
        </p:blipFill>
        <p:spPr>
          <a:xfrm>
            <a:off x="1401571" y="3820571"/>
            <a:ext cx="2942518" cy="276630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D8516D2-056E-44F7-8D55-1475AB653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93" y="3882371"/>
            <a:ext cx="2815336" cy="297562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36EE387-2BF0-474C-920E-1C0F8FADBC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7"/>
          <a:stretch/>
        </p:blipFill>
        <p:spPr>
          <a:xfrm>
            <a:off x="8360233" y="3822080"/>
            <a:ext cx="2935117" cy="27648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F3B162D7-2199-4D65-88D5-23559434D938}"/>
              </a:ext>
            </a:extLst>
          </p:cNvPr>
          <p:cNvSpPr txBox="1"/>
          <p:nvPr/>
        </p:nvSpPr>
        <p:spPr>
          <a:xfrm>
            <a:off x="1989008" y="933049"/>
            <a:ext cx="179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CSR GRACE RL06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55BACA6-E11E-4D69-B887-ED88758C05C9}"/>
              </a:ext>
            </a:extLst>
          </p:cNvPr>
          <p:cNvSpPr txBox="1"/>
          <p:nvPr/>
        </p:nvSpPr>
        <p:spPr>
          <a:xfrm>
            <a:off x="8971238" y="922999"/>
            <a:ext cx="193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hlSST+SLR+Kalman</a:t>
            </a:r>
            <a:endParaRPr lang="en-GB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A9C7FCA-86A1-479A-B3DF-6E5F8EDAEA58}"/>
              </a:ext>
            </a:extLst>
          </p:cNvPr>
          <p:cNvSpPr txBox="1"/>
          <p:nvPr/>
        </p:nvSpPr>
        <p:spPr>
          <a:xfrm>
            <a:off x="5789346" y="938001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hlSST+SLR</a:t>
            </a:r>
            <a:endParaRPr lang="en-GB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654ED5C-ABFC-4E9A-B344-EA1712E6785E}"/>
              </a:ext>
            </a:extLst>
          </p:cNvPr>
          <p:cNvSpPr txBox="1"/>
          <p:nvPr/>
        </p:nvSpPr>
        <p:spPr>
          <a:xfrm>
            <a:off x="872955" y="1117715"/>
            <a:ext cx="1083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Max: </a:t>
            </a:r>
          </a:p>
          <a:p>
            <a:r>
              <a:rPr lang="en-GB" dirty="0"/>
              <a:t>55N 279E</a:t>
            </a:r>
          </a:p>
          <a:p>
            <a:r>
              <a:rPr lang="en-GB" dirty="0"/>
              <a:t>1.08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D18AB64-D6DD-4ACE-9925-9C64AED21D8C}"/>
              </a:ext>
            </a:extLst>
          </p:cNvPr>
          <p:cNvSpPr txBox="1"/>
          <p:nvPr/>
        </p:nvSpPr>
        <p:spPr>
          <a:xfrm>
            <a:off x="4330729" y="1123885"/>
            <a:ext cx="1083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Max: </a:t>
            </a:r>
          </a:p>
          <a:p>
            <a:r>
              <a:rPr lang="en-GB" dirty="0"/>
              <a:t>55N 280E</a:t>
            </a:r>
          </a:p>
          <a:p>
            <a:r>
              <a:rPr lang="en-GB" dirty="0"/>
              <a:t>1.09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8F1FCCC-86C8-481C-8B6B-4C34475E9A0B}"/>
              </a:ext>
            </a:extLst>
          </p:cNvPr>
          <p:cNvSpPr txBox="1"/>
          <p:nvPr/>
        </p:nvSpPr>
        <p:spPr>
          <a:xfrm>
            <a:off x="7774853" y="1118024"/>
            <a:ext cx="1083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Max: </a:t>
            </a:r>
          </a:p>
          <a:p>
            <a:r>
              <a:rPr lang="en-GB" dirty="0"/>
              <a:t>54N 281E</a:t>
            </a:r>
          </a:p>
          <a:p>
            <a:r>
              <a:rPr lang="en-GB" dirty="0"/>
              <a:t>1.08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060C087-FCDA-4E4D-89FA-0BA261899EAC}"/>
              </a:ext>
            </a:extLst>
          </p:cNvPr>
          <p:cNvSpPr txBox="1"/>
          <p:nvPr/>
        </p:nvSpPr>
        <p:spPr>
          <a:xfrm>
            <a:off x="869677" y="4023869"/>
            <a:ext cx="9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Max: </a:t>
            </a:r>
          </a:p>
          <a:p>
            <a:r>
              <a:rPr lang="en-GB" dirty="0"/>
              <a:t>64N 21E</a:t>
            </a:r>
          </a:p>
          <a:p>
            <a:r>
              <a:rPr lang="en-GB" dirty="0"/>
              <a:t>0.47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D2E202B-8E83-4D10-BC4E-71DE5510E2DA}"/>
              </a:ext>
            </a:extLst>
          </p:cNvPr>
          <p:cNvSpPr txBox="1"/>
          <p:nvPr/>
        </p:nvSpPr>
        <p:spPr>
          <a:xfrm>
            <a:off x="4389238" y="4023869"/>
            <a:ext cx="9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Max: </a:t>
            </a:r>
          </a:p>
          <a:p>
            <a:r>
              <a:rPr lang="en-GB" dirty="0"/>
              <a:t>64N 21E</a:t>
            </a:r>
          </a:p>
          <a:p>
            <a:r>
              <a:rPr lang="en-GB" dirty="0"/>
              <a:t>0.45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42410F3-673C-41E5-86E8-CB1CB03C5E35}"/>
              </a:ext>
            </a:extLst>
          </p:cNvPr>
          <p:cNvSpPr txBox="1"/>
          <p:nvPr/>
        </p:nvSpPr>
        <p:spPr>
          <a:xfrm>
            <a:off x="7831618" y="4023869"/>
            <a:ext cx="9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Max: </a:t>
            </a:r>
          </a:p>
          <a:p>
            <a:r>
              <a:rPr lang="en-GB" dirty="0"/>
              <a:t>64N 21E</a:t>
            </a:r>
          </a:p>
          <a:p>
            <a:r>
              <a:rPr lang="en-GB" dirty="0"/>
              <a:t>0.44</a:t>
            </a:r>
          </a:p>
        </p:txBody>
      </p:sp>
    </p:spTree>
    <p:extLst>
      <p:ext uri="{BB962C8B-B14F-4D97-AF65-F5344CB8AC3E}">
        <p14:creationId xmlns:p14="http://schemas.microsoft.com/office/powerpoint/2010/main" val="327988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8FBA0-2598-4D68-803E-611B78AE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DF91FB-93B1-4DF4-BA67-FD6440F59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78368F-C526-41EC-AD47-CC00AC51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12/07/2019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0FF7F0-482C-4F2E-8C1E-12FB6C84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5BD5ED-D479-4D6A-A8EB-0ECEA892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64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 descr=" 2">
            <a:extLst>
              <a:ext uri="{FF2B5EF4-FFF2-40B4-BE49-F238E27FC236}">
                <a16:creationId xmlns:a16="http://schemas.microsoft.com/office/drawing/2014/main" id="{83D28A7F-12F7-4CB9-A4CD-C671FA0A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865"/>
            <a:ext cx="10704968" cy="264299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Mutual benefit by combining HLSST and SLR:</a:t>
            </a:r>
          </a:p>
          <a:p>
            <a:pPr marL="10957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SLR improves (dominates) the degree-2 coefficients</a:t>
            </a:r>
          </a:p>
          <a:p>
            <a:pPr marL="10957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HLSST provides the higher </a:t>
            </a:r>
            <a:r>
              <a:rPr lang="en-US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spatial resolution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Closing the gaps by real observations (at reduced spatial resolution)</a:t>
            </a:r>
          </a:p>
        </p:txBody>
      </p:sp>
      <p:sp>
        <p:nvSpPr>
          <p:cNvPr id="3" name="Titel 2" descr=" 3">
            <a:extLst>
              <a:ext uri="{FF2B5EF4-FFF2-40B4-BE49-F238E27FC236}">
                <a16:creationId xmlns:a16="http://schemas.microsoft.com/office/drawing/2014/main" id="{7DD1D6C5-F277-44CF-AAD8-26023319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A9385B-73DF-41DD-BA61-142C31AE1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66" y="3424072"/>
            <a:ext cx="7108434" cy="312190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9EEF57D-508D-4A34-887A-BC8398A8F585}"/>
              </a:ext>
            </a:extLst>
          </p:cNvPr>
          <p:cNvSpPr txBox="1"/>
          <p:nvPr/>
        </p:nvSpPr>
        <p:spPr>
          <a:xfrm>
            <a:off x="10380607" y="3636743"/>
            <a:ext cx="181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Gaussian filter 700 km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EAFE86-399F-453B-907B-F1014BBCE678}"/>
              </a:ext>
            </a:extLst>
          </p:cNvPr>
          <p:cNvSpPr txBox="1"/>
          <p:nvPr/>
        </p:nvSpPr>
        <p:spPr>
          <a:xfrm>
            <a:off x="7921783" y="3461532"/>
            <a:ext cx="154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Amazon basin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E6D9B5-6E83-4EB2-B5FF-6ABBD6ACF69A}"/>
              </a:ext>
            </a:extLst>
          </p:cNvPr>
          <p:cNvSpPr txBox="1"/>
          <p:nvPr/>
        </p:nvSpPr>
        <p:spPr>
          <a:xfrm>
            <a:off x="304046" y="3830864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available at </a:t>
            </a:r>
          </a:p>
          <a:p>
            <a:r>
              <a:rPr lang="en-GB" dirty="0"/>
              <a:t>Combined </a:t>
            </a:r>
            <a:r>
              <a:rPr lang="en-GB" dirty="0" err="1"/>
              <a:t>hlSST+SLR</a:t>
            </a:r>
            <a:r>
              <a:rPr lang="en-GB" dirty="0"/>
              <a:t> solution:</a:t>
            </a:r>
          </a:p>
          <a:p>
            <a:r>
              <a:rPr lang="de-DE" b="0" i="0" dirty="0">
                <a:solidFill>
                  <a:srgbClr val="212529"/>
                </a:solidFill>
                <a:effectLst/>
                <a:latin typeface="-apple-system"/>
                <a:hlinkClick r:id="rId3"/>
              </a:rPr>
              <a:t>https://seafile.cloud.uni-hannover.de/f/e55646a0dd484dfca428/?dl=1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endParaRPr lang="en-GB" dirty="0"/>
          </a:p>
          <a:p>
            <a:endParaRPr lang="en-GB" dirty="0"/>
          </a:p>
          <a:p>
            <a:r>
              <a:rPr lang="de-DE" b="0" i="0" dirty="0">
                <a:solidFill>
                  <a:srgbClr val="212529"/>
                </a:solidFill>
                <a:effectLst/>
                <a:latin typeface="-apple-system"/>
              </a:rPr>
              <a:t>Kalman-</a:t>
            </a:r>
            <a:r>
              <a:rPr lang="de-DE" b="0" i="0" dirty="0" err="1">
                <a:solidFill>
                  <a:srgbClr val="212529"/>
                </a:solidFill>
                <a:effectLst/>
                <a:latin typeface="-apple-system"/>
              </a:rPr>
              <a:t>filtered</a:t>
            </a:r>
            <a:r>
              <a:rPr lang="de-DE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de-DE" b="0" i="0" dirty="0" err="1">
                <a:solidFill>
                  <a:srgbClr val="212529"/>
                </a:solidFill>
                <a:effectLst/>
                <a:latin typeface="-apple-system"/>
              </a:rPr>
              <a:t>solution</a:t>
            </a:r>
            <a:r>
              <a:rPr lang="de-DE" b="0" i="0" dirty="0">
                <a:solidFill>
                  <a:srgbClr val="212529"/>
                </a:solidFill>
                <a:effectLst/>
                <a:latin typeface="-apple-system"/>
              </a:rPr>
              <a:t>:</a:t>
            </a:r>
          </a:p>
          <a:p>
            <a:r>
              <a:rPr lang="de-DE" b="0" i="0" dirty="0">
                <a:solidFill>
                  <a:srgbClr val="212529"/>
                </a:solidFill>
                <a:effectLst/>
                <a:latin typeface="-apple-system"/>
                <a:hlinkClick r:id="rId4"/>
              </a:rPr>
              <a:t>https://seafile.cloud.uni-hannover.de/f/adb09152e6c9418e805f/?dl=1</a:t>
            </a:r>
            <a:r>
              <a:rPr lang="de-DE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endParaRPr lang="en-GB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F75F247-19AF-4C9E-99AA-3DEC1C3EED92}"/>
              </a:ext>
            </a:extLst>
          </p:cNvPr>
          <p:cNvSpPr/>
          <p:nvPr/>
        </p:nvSpPr>
        <p:spPr>
          <a:xfrm>
            <a:off x="10618647" y="4350486"/>
            <a:ext cx="382555" cy="5038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9317C9BF-EE9C-452A-8FB2-BCA4F87C52D3}"/>
              </a:ext>
            </a:extLst>
          </p:cNvPr>
          <p:cNvSpPr/>
          <p:nvPr/>
        </p:nvSpPr>
        <p:spPr>
          <a:xfrm rot="17144002">
            <a:off x="10264175" y="3287841"/>
            <a:ext cx="1903445" cy="23062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1026">
            <a:extLst>
              <a:ext uri="{FF2B5EF4-FFF2-40B4-BE49-F238E27FC236}">
                <a16:creationId xmlns:a16="http://schemas.microsoft.com/office/drawing/2014/main" id="{83D68C29-0FCD-4EB3-AE79-7067C81B8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/>
          <a:stretch/>
        </p:blipFill>
        <p:spPr bwMode="auto">
          <a:xfrm>
            <a:off x="8924515" y="1067036"/>
            <a:ext cx="3267485" cy="220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 2">
            <a:extLst>
              <a:ext uri="{FF2B5EF4-FFF2-40B4-BE49-F238E27FC236}">
                <a16:creationId xmlns:a16="http://schemas.microsoft.com/office/drawing/2014/main" id="{55F2E73A-9820-43A6-A0A0-ECB814FE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909" y="136525"/>
            <a:ext cx="10092891" cy="752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/>
              <a:t>Motivation</a:t>
            </a:r>
          </a:p>
        </p:txBody>
      </p:sp>
      <p:sp>
        <p:nvSpPr>
          <p:cNvPr id="3" name="Inhaltsplatzhalter 2" descr=" 3">
            <a:extLst>
              <a:ext uri="{FF2B5EF4-FFF2-40B4-BE49-F238E27FC236}">
                <a16:creationId xmlns:a16="http://schemas.microsoft.com/office/drawing/2014/main" id="{9F1F67A1-5E0A-4B62-9B6F-D5CB61B7A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10" y="1484767"/>
            <a:ext cx="4832742" cy="4692195"/>
          </a:xfrm>
        </p:spPr>
        <p:txBody>
          <a:bodyPr>
            <a:normAutofit/>
          </a:bodyPr>
          <a:lstStyle/>
          <a:p>
            <a:r>
              <a:rPr lang="en-GB" dirty="0"/>
              <a:t>Bridging the gap between GRACE and GRACE-FO</a:t>
            </a:r>
          </a:p>
          <a:p>
            <a:r>
              <a:rPr lang="en-GB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Bridging the gaps of GRACE</a:t>
            </a:r>
          </a:p>
          <a:p>
            <a:r>
              <a:rPr lang="en-GB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Cross-validating GRACE and GRACE Follow-On</a:t>
            </a:r>
          </a:p>
          <a:p>
            <a:r>
              <a:rPr lang="en-GB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Combination of gravity fields from various sources for improved recovery</a:t>
            </a:r>
          </a:p>
        </p:txBody>
      </p:sp>
      <p:sp>
        <p:nvSpPr>
          <p:cNvPr id="6" name="Foliennummernplatzhalter 5" descr=" 6">
            <a:extLst>
              <a:ext uri="{FF2B5EF4-FFF2-40B4-BE49-F238E27FC236}">
                <a16:creationId xmlns:a16="http://schemas.microsoft.com/office/drawing/2014/main" id="{9E61D3C3-B246-404E-A392-E69B841CE2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noProof="0"/>
              <a:t>2</a:t>
            </a:r>
            <a:endParaRPr lang="en-GB" noProof="0" dirty="0"/>
          </a:p>
        </p:txBody>
      </p:sp>
      <p:pic>
        <p:nvPicPr>
          <p:cNvPr id="1028" name="Picture 4" descr=" 1028">
            <a:extLst>
              <a:ext uri="{FF2B5EF4-FFF2-40B4-BE49-F238E27FC236}">
                <a16:creationId xmlns:a16="http://schemas.microsoft.com/office/drawing/2014/main" id="{697D8499-7EDD-4F2B-B3DD-B7E8E8B6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80" y="1067037"/>
            <a:ext cx="3267485" cy="220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5F9EBD6-8AAD-4B99-A868-7C79781C6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11" y="3426592"/>
            <a:ext cx="6646089" cy="28130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8B947DF-D685-4238-9CE1-E7DFD23BFDEB}"/>
              </a:ext>
            </a:extLst>
          </p:cNvPr>
          <p:cNvSpPr txBox="1"/>
          <p:nvPr/>
        </p:nvSpPr>
        <p:spPr>
          <a:xfrm>
            <a:off x="7921783" y="3461532"/>
            <a:ext cx="154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Amazon basin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8CA6521-D8C8-4050-86A1-AD2A3E49107C}"/>
              </a:ext>
            </a:extLst>
          </p:cNvPr>
          <p:cNvSpPr txBox="1"/>
          <p:nvPr/>
        </p:nvSpPr>
        <p:spPr>
          <a:xfrm>
            <a:off x="10380607" y="3590088"/>
            <a:ext cx="181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Gaussian filter 700 km</a:t>
            </a:r>
          </a:p>
        </p:txBody>
      </p:sp>
    </p:spTree>
    <p:extLst>
      <p:ext uri="{BB962C8B-B14F-4D97-AF65-F5344CB8AC3E}">
        <p14:creationId xmlns:p14="http://schemas.microsoft.com/office/powerpoint/2010/main" val="34936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3B6D4-F431-4691-B87C-A95447AA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28519"/>
          </a:xfrm>
        </p:spPr>
        <p:txBody>
          <a:bodyPr/>
          <a:lstStyle/>
          <a:p>
            <a:r>
              <a:rPr lang="en-GB" dirty="0"/>
              <a:t>Key elements of the data processing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CE732D-2A16-4AEA-BE12-B2D63C236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1522"/>
            <a:ext cx="10515600" cy="15001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Normal equations for </a:t>
            </a:r>
            <a:r>
              <a:rPr lang="en-GB" dirty="0" err="1"/>
              <a:t>hlSST</a:t>
            </a:r>
            <a:r>
              <a:rPr lang="en-GB" dirty="0"/>
              <a:t> and SLR part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Combination of </a:t>
            </a:r>
            <a:r>
              <a:rPr lang="en-GB" dirty="0" err="1"/>
              <a:t>hlSST</a:t>
            </a:r>
            <a:r>
              <a:rPr lang="en-GB" dirty="0"/>
              <a:t> and SLR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Temporal filtering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3A8CEF-1FCC-4C95-8627-D59CEA85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5A5854-C54E-44B6-92AE-EE3251E3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00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D2BB62-0C03-43B4-9512-5B316A7C9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533" y="2507220"/>
            <a:ext cx="5702166" cy="4086339"/>
          </a:xfrm>
        </p:spPr>
        <p:txBody>
          <a:bodyPr>
            <a:normAutofit/>
          </a:bodyPr>
          <a:lstStyle/>
          <a:p>
            <a:r>
              <a:rPr lang="en-GB" sz="2400" dirty="0"/>
              <a:t>Kinematic orbits from </a:t>
            </a:r>
          </a:p>
          <a:p>
            <a:pPr lvl="1"/>
            <a:r>
              <a:rPr lang="en-GB" sz="2000" dirty="0"/>
              <a:t>Astronomical Institute, University Bern</a:t>
            </a:r>
          </a:p>
          <a:p>
            <a:pPr lvl="1"/>
            <a:r>
              <a:rPr lang="en-GB" sz="2000" dirty="0"/>
              <a:t>Institute for Geodesy, Graz</a:t>
            </a:r>
          </a:p>
          <a:p>
            <a:pPr lvl="1"/>
            <a:r>
              <a:rPr lang="en-GB" sz="2000" dirty="0"/>
              <a:t>Institute for Geodesy, Hannover</a:t>
            </a:r>
          </a:p>
          <a:p>
            <a:pPr lvl="1"/>
            <a:r>
              <a:rPr lang="en-GB" sz="2000" dirty="0"/>
              <a:t>European Space Agency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000" dirty="0"/>
              <a:t>totalling </a:t>
            </a:r>
            <a:br>
              <a:rPr lang="en-GB" sz="2000" dirty="0"/>
            </a:br>
            <a:r>
              <a:rPr lang="en-GB" sz="2000" dirty="0">
                <a:solidFill>
                  <a:srgbClr val="FF0000"/>
                </a:solidFill>
              </a:rPr>
              <a:t>79 kinematic orbit products from 30 satellites.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Accelerometer data used for CHAMP, GRACE, GRACE-FO and GOCE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FB0C57-4C88-44CA-92ED-66D91C716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5699" y="2480650"/>
            <a:ext cx="6316301" cy="3975446"/>
          </a:xfrm>
        </p:spPr>
        <p:txBody>
          <a:bodyPr>
            <a:normAutofit/>
          </a:bodyPr>
          <a:lstStyle/>
          <a:p>
            <a:r>
              <a:rPr lang="en-GB" sz="2400" dirty="0"/>
              <a:t>Background models</a:t>
            </a:r>
          </a:p>
          <a:p>
            <a:pPr lvl="1"/>
            <a:r>
              <a:rPr lang="en-GB" sz="2000" dirty="0"/>
              <a:t>JPL Ephemeris DE440</a:t>
            </a:r>
          </a:p>
          <a:p>
            <a:pPr lvl="1"/>
            <a:r>
              <a:rPr lang="en-GB" sz="2000" dirty="0"/>
              <a:t>Solid Earth tides (IERS Conventions)</a:t>
            </a:r>
          </a:p>
          <a:p>
            <a:pPr lvl="1"/>
            <a:r>
              <a:rPr lang="en-GB" sz="2000" dirty="0"/>
              <a:t>Solid Earth pole tides (IERS Conventions)</a:t>
            </a:r>
          </a:p>
          <a:p>
            <a:pPr lvl="1"/>
            <a:r>
              <a:rPr lang="en-GB" sz="2000" dirty="0"/>
              <a:t>Ocean tides (FES2014b)</a:t>
            </a:r>
          </a:p>
          <a:p>
            <a:pPr lvl="1"/>
            <a:r>
              <a:rPr lang="en-GB" sz="2000" dirty="0"/>
              <a:t>Ocean pole tides (IERS Conventions)</a:t>
            </a:r>
          </a:p>
          <a:p>
            <a:pPr lvl="1"/>
            <a:r>
              <a:rPr lang="en-GB" sz="2000" dirty="0"/>
              <a:t>Relativistic corrections (IERS conventions)</a:t>
            </a:r>
          </a:p>
          <a:p>
            <a:pPr lvl="1"/>
            <a:r>
              <a:rPr lang="en-GB" sz="2000" dirty="0"/>
              <a:t>Atmospheric tides (AOD1B-product Rel. 06)</a:t>
            </a:r>
          </a:p>
          <a:p>
            <a:pPr lvl="1"/>
            <a:r>
              <a:rPr lang="en-GB" sz="2000" dirty="0"/>
              <a:t>Atmospheric and ocean dealiasing (AOD1B-product Rel.06)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57AD45-8288-4704-B04F-3D235638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Acceleration approach and background models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7BDE10-5806-4715-AEAB-1B7C596FF8B4}"/>
              </a:ext>
            </a:extLst>
          </p:cNvPr>
          <p:cNvSpPr txBox="1"/>
          <p:nvPr/>
        </p:nvSpPr>
        <p:spPr>
          <a:xfrm>
            <a:off x="1230940" y="1276114"/>
            <a:ext cx="101707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Acceleration approach and combination on the normal equation level using variance component estimation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2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F48AD40-27DC-4A32-BF8D-43D41B21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Relative contribution of </a:t>
            </a:r>
            <a:r>
              <a:rPr lang="en-GB" dirty="0" err="1"/>
              <a:t>hlSST</a:t>
            </a:r>
            <a:r>
              <a:rPr lang="en-GB" dirty="0"/>
              <a:t>-satellite products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3FBB47-3B46-4147-ACB0-497B35180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3272"/>
            <a:ext cx="11005240" cy="58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3C154FC-888E-418D-AFDC-053DFCBEC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20" y="1187865"/>
            <a:ext cx="4756089" cy="5670135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GB" sz="3200" kern="0" dirty="0">
                <a:solidFill>
                  <a:srgbClr val="000000"/>
                </a:solidFill>
              </a:rPr>
              <a:t>9 satellites</a:t>
            </a:r>
            <a:endParaRPr lang="en-GB" sz="40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0"/>
              </a:spcBef>
            </a:pPr>
            <a:endParaRPr lang="en-GB" sz="32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0"/>
              </a:spcBef>
            </a:pPr>
            <a:endParaRPr lang="en-GB" sz="3200" kern="0" dirty="0">
              <a:solidFill>
                <a:srgbClr val="000000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GB" sz="3200" kern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0"/>
              </a:spcBef>
            </a:pPr>
            <a:r>
              <a:rPr lang="en-GB" sz="2800" kern="0" dirty="0">
                <a:solidFill>
                  <a:srgbClr val="000000"/>
                </a:solidFill>
              </a:rPr>
              <a:t>Combined estimation:</a:t>
            </a:r>
          </a:p>
          <a:p>
            <a:pPr marL="800100" lvl="2" indent="-342900">
              <a:spcBef>
                <a:spcPts val="0"/>
              </a:spcBef>
            </a:pPr>
            <a:r>
              <a:rPr lang="en-GB" sz="2200" kern="0" dirty="0">
                <a:solidFill>
                  <a:srgbClr val="000000"/>
                </a:solidFill>
              </a:rPr>
              <a:t>gravity parameters degree 2-10</a:t>
            </a:r>
          </a:p>
          <a:p>
            <a:pPr marL="800100" lvl="2" indent="-342900">
              <a:spcBef>
                <a:spcPts val="0"/>
              </a:spcBef>
            </a:pPr>
            <a:r>
              <a:rPr lang="en-GB" sz="2200" kern="0" dirty="0">
                <a:solidFill>
                  <a:srgbClr val="000000"/>
                </a:solidFill>
              </a:rPr>
              <a:t>station coordinates </a:t>
            </a:r>
          </a:p>
          <a:p>
            <a:pPr marL="800100" lvl="2" indent="-342900">
              <a:spcBef>
                <a:spcPts val="0"/>
              </a:spcBef>
            </a:pPr>
            <a:r>
              <a:rPr lang="en-GB" sz="2200" kern="0" dirty="0">
                <a:solidFill>
                  <a:srgbClr val="000000"/>
                </a:solidFill>
              </a:rPr>
              <a:t>Earth rotation parameter </a:t>
            </a:r>
          </a:p>
          <a:p>
            <a:pPr marL="800100" lvl="2" indent="-342900">
              <a:spcBef>
                <a:spcPts val="0"/>
              </a:spcBef>
            </a:pPr>
            <a:r>
              <a:rPr lang="en-GB" sz="2200" kern="0" dirty="0" err="1">
                <a:solidFill>
                  <a:srgbClr val="000000"/>
                </a:solidFill>
              </a:rPr>
              <a:t>geocenter</a:t>
            </a:r>
            <a:endParaRPr lang="en-GB" sz="2200" kern="0" dirty="0">
              <a:solidFill>
                <a:srgbClr val="000000"/>
              </a:solidFill>
            </a:endParaRPr>
          </a:p>
          <a:p>
            <a:pPr marL="800100" lvl="2" indent="-342900">
              <a:spcBef>
                <a:spcPts val="0"/>
              </a:spcBef>
            </a:pPr>
            <a:r>
              <a:rPr lang="en-GB" sz="2200" kern="0" dirty="0">
                <a:solidFill>
                  <a:srgbClr val="000000"/>
                </a:solidFill>
              </a:rPr>
              <a:t>range biases</a:t>
            </a:r>
          </a:p>
          <a:p>
            <a:pPr marL="342900" lvl="1" indent="-342900">
              <a:spcBef>
                <a:spcPts val="1200"/>
              </a:spcBef>
            </a:pPr>
            <a:r>
              <a:rPr lang="en-GB" sz="2800" kern="0" dirty="0">
                <a:solidFill>
                  <a:srgbClr val="000000"/>
                </a:solidFill>
              </a:rPr>
              <a:t>Combination using empirical weighting factors based on the ocean RMS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13FCA2-6F14-4663-B984-64164166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Combination with satellite laser ranging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44D690-ACBB-4999-B65B-C14F236C3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23" y="1628366"/>
            <a:ext cx="3423395" cy="13672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4B478BD-8F89-4056-A0A3-E08ACEAABCD3}"/>
              </a:ext>
            </a:extLst>
          </p:cNvPr>
          <p:cNvSpPr txBox="1"/>
          <p:nvPr/>
        </p:nvSpPr>
        <p:spPr>
          <a:xfrm>
            <a:off x="6315649" y="1047822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January 2007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2AFFC4-27A1-451E-A31F-4FED02A1D0EE}"/>
              </a:ext>
            </a:extLst>
          </p:cNvPr>
          <p:cNvSpPr txBox="1"/>
          <p:nvPr/>
        </p:nvSpPr>
        <p:spPr>
          <a:xfrm>
            <a:off x="9256160" y="1047822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October 2007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66ED22C-7BAB-4C9F-977D-8161E21C5345}"/>
              </a:ext>
            </a:extLst>
          </p:cNvPr>
          <p:cNvSpPr txBox="1"/>
          <p:nvPr/>
        </p:nvSpPr>
        <p:spPr>
          <a:xfrm>
            <a:off x="10760367" y="40957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0.65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F50E44B-5E4B-42D2-9406-7335F18D40D8}"/>
              </a:ext>
            </a:extLst>
          </p:cNvPr>
          <p:cNvSpPr txBox="1"/>
          <p:nvPr/>
        </p:nvSpPr>
        <p:spPr>
          <a:xfrm>
            <a:off x="10779416" y="186992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1.00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0AA721-0004-4C6C-89A6-A7776F20B0BC}"/>
              </a:ext>
            </a:extLst>
          </p:cNvPr>
          <p:cNvSpPr txBox="1"/>
          <p:nvPr/>
        </p:nvSpPr>
        <p:spPr>
          <a:xfrm>
            <a:off x="7828929" y="186992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1.00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25AF0E1-C8F6-406F-9260-E84C5A7064D6}"/>
              </a:ext>
            </a:extLst>
          </p:cNvPr>
          <p:cNvSpPr txBox="1"/>
          <p:nvPr/>
        </p:nvSpPr>
        <p:spPr>
          <a:xfrm>
            <a:off x="7828929" y="40957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1.24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AD3577B-815F-44A8-9CDF-336706EE0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45" y="1503540"/>
            <a:ext cx="3960000" cy="450033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46AE23A-20DA-4432-AA81-44DAA8A41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3"/>
          <a:stretch/>
        </p:blipFill>
        <p:spPr>
          <a:xfrm>
            <a:off x="5082987" y="1503540"/>
            <a:ext cx="3416980" cy="4500336"/>
          </a:xfrm>
          <a:prstGeom prst="rect">
            <a:avLst/>
          </a:prstGeom>
        </p:spPr>
      </p:pic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F4BA872-CE18-4B72-97DD-ECBB6561FCDA}"/>
              </a:ext>
            </a:extLst>
          </p:cNvPr>
          <p:cNvSpPr/>
          <p:nvPr/>
        </p:nvSpPr>
        <p:spPr>
          <a:xfrm rot="609241">
            <a:off x="4763467" y="5259570"/>
            <a:ext cx="3104363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More details in EGU22-6526 by Ebadi et al. </a:t>
            </a:r>
          </a:p>
        </p:txBody>
      </p:sp>
    </p:spTree>
    <p:extLst>
      <p:ext uri="{BB962C8B-B14F-4D97-AF65-F5344CB8AC3E}">
        <p14:creationId xmlns:p14="http://schemas.microsoft.com/office/powerpoint/2010/main" val="93623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534577-49C1-4DA3-9F84-6C6CF758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 </a:t>
            </a:r>
            <a:r>
              <a:rPr lang="en-GB" dirty="0"/>
              <a:t>filtering</a:t>
            </a:r>
          </a:p>
        </p:txBody>
      </p:sp>
      <p:sp>
        <p:nvSpPr>
          <p:cNvPr id="4" name="Parallelogramm 3">
            <a:extLst>
              <a:ext uri="{FF2B5EF4-FFF2-40B4-BE49-F238E27FC236}">
                <a16:creationId xmlns:a16="http://schemas.microsoft.com/office/drawing/2014/main" id="{3A0DE1A8-4AFB-4B62-B9ED-1CC2398C0C25}"/>
              </a:ext>
            </a:extLst>
          </p:cNvPr>
          <p:cNvSpPr/>
          <p:nvPr/>
        </p:nvSpPr>
        <p:spPr>
          <a:xfrm>
            <a:off x="1982706" y="1961734"/>
            <a:ext cx="1412341" cy="778598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5EC83212-CA6C-49A1-BA91-4474F1922E80}"/>
              </a:ext>
            </a:extLst>
          </p:cNvPr>
          <p:cNvSpPr/>
          <p:nvPr/>
        </p:nvSpPr>
        <p:spPr>
          <a:xfrm>
            <a:off x="2135106" y="2114134"/>
            <a:ext cx="1412341" cy="778598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arallelogramm 5">
            <a:extLst>
              <a:ext uri="{FF2B5EF4-FFF2-40B4-BE49-F238E27FC236}">
                <a16:creationId xmlns:a16="http://schemas.microsoft.com/office/drawing/2014/main" id="{23C9FD32-9233-41F8-BEBA-D25581F8917D}"/>
              </a:ext>
            </a:extLst>
          </p:cNvPr>
          <p:cNvSpPr/>
          <p:nvPr/>
        </p:nvSpPr>
        <p:spPr>
          <a:xfrm>
            <a:off x="2296559" y="2266534"/>
            <a:ext cx="1412341" cy="778598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Monthly SH coefficients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E5659F9-42D9-4678-9879-E50FE4DA8EEE}"/>
              </a:ext>
            </a:extLst>
          </p:cNvPr>
          <p:cNvSpPr/>
          <p:nvPr/>
        </p:nvSpPr>
        <p:spPr>
          <a:xfrm>
            <a:off x="4487084" y="2189828"/>
            <a:ext cx="1783533" cy="930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Least squares adjustment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44DC1A5-78AE-47BA-A03E-ACCA71CD5CD6}"/>
              </a:ext>
            </a:extLst>
          </p:cNvPr>
          <p:cNvSpPr/>
          <p:nvPr/>
        </p:nvSpPr>
        <p:spPr>
          <a:xfrm>
            <a:off x="6928916" y="2174335"/>
            <a:ext cx="1783533" cy="930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Kalman filter</a:t>
            </a:r>
          </a:p>
        </p:txBody>
      </p:sp>
      <p:sp>
        <p:nvSpPr>
          <p:cNvPr id="11" name="Flussdiagramm: Oder 10">
            <a:extLst>
              <a:ext uri="{FF2B5EF4-FFF2-40B4-BE49-F238E27FC236}">
                <a16:creationId xmlns:a16="http://schemas.microsoft.com/office/drawing/2014/main" id="{9D3B585A-C746-4878-A637-129D41CE202F}"/>
              </a:ext>
            </a:extLst>
          </p:cNvPr>
          <p:cNvSpPr/>
          <p:nvPr/>
        </p:nvSpPr>
        <p:spPr>
          <a:xfrm>
            <a:off x="7601135" y="4547477"/>
            <a:ext cx="439094" cy="425513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2B6960DA-8C71-4EE8-B2FB-5C3B331BAB58}"/>
              </a:ext>
            </a:extLst>
          </p:cNvPr>
          <p:cNvSpPr/>
          <p:nvPr/>
        </p:nvSpPr>
        <p:spPr>
          <a:xfrm>
            <a:off x="9227543" y="4278891"/>
            <a:ext cx="1412341" cy="778598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18" name="Parallelogramm 17">
            <a:extLst>
              <a:ext uri="{FF2B5EF4-FFF2-40B4-BE49-F238E27FC236}">
                <a16:creationId xmlns:a16="http://schemas.microsoft.com/office/drawing/2014/main" id="{4D3B7D41-7052-4287-A1D5-941C40DE6F50}"/>
              </a:ext>
            </a:extLst>
          </p:cNvPr>
          <p:cNvSpPr/>
          <p:nvPr/>
        </p:nvSpPr>
        <p:spPr>
          <a:xfrm>
            <a:off x="9379943" y="4431291"/>
            <a:ext cx="1412341" cy="778598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16" name="Parallelogramm 15">
            <a:extLst>
              <a:ext uri="{FF2B5EF4-FFF2-40B4-BE49-F238E27FC236}">
                <a16:creationId xmlns:a16="http://schemas.microsoft.com/office/drawing/2014/main" id="{D7EC7356-E2DC-432C-B0C7-C75B45A23F9A}"/>
              </a:ext>
            </a:extLst>
          </p:cNvPr>
          <p:cNvSpPr/>
          <p:nvPr/>
        </p:nvSpPr>
        <p:spPr>
          <a:xfrm>
            <a:off x="9532343" y="4583691"/>
            <a:ext cx="1412341" cy="778598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Filtered SH coefficients</a:t>
            </a:r>
          </a:p>
        </p:txBody>
      </p: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FCA91018-E663-4572-B3B0-C90E1525A23A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5678035" y="2821642"/>
            <a:ext cx="1623916" cy="2222284"/>
          </a:xfrm>
          <a:prstGeom prst="bentConnector2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B937CAFD-6E09-485C-BE27-0BDCEA47EE4F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rot="5400000">
            <a:off x="7099611" y="3826405"/>
            <a:ext cx="1442144" cy="1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0C205710-DA7A-42D2-BFD9-73E58BDBDF6A}"/>
              </a:ext>
            </a:extLst>
          </p:cNvPr>
          <p:cNvCxnSpPr>
            <a:cxnSpLocks/>
            <a:stCxn id="11" idx="6"/>
          </p:cNvCxnSpPr>
          <p:nvPr/>
        </p:nvCxnSpPr>
        <p:spPr>
          <a:xfrm flipV="1">
            <a:off x="8040229" y="4752826"/>
            <a:ext cx="1161860" cy="7408"/>
          </a:xfrm>
          <a:prstGeom prst="bentConnector3">
            <a:avLst>
              <a:gd name="adj1" fmla="val 95775"/>
            </a:avLst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9A46057A-4530-4F52-883E-1A159C48D92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270617" y="2654281"/>
            <a:ext cx="658299" cy="1046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3E6BAB08-1A70-4818-BB7C-5BFAE93A353B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 flipV="1">
            <a:off x="3611575" y="2655327"/>
            <a:ext cx="875509" cy="506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6E8A7E46-9346-4017-BABE-240D833217ED}"/>
              </a:ext>
            </a:extLst>
          </p:cNvPr>
          <p:cNvSpPr txBox="1"/>
          <p:nvPr/>
        </p:nvSpPr>
        <p:spPr>
          <a:xfrm>
            <a:off x="4443209" y="1166303"/>
            <a:ext cx="1871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Trend + </a:t>
            </a:r>
          </a:p>
          <a:p>
            <a:pPr algn="ctr"/>
            <a:r>
              <a:rPr lang="en-GB" dirty="0"/>
              <a:t>Annual cycle</a:t>
            </a:r>
          </a:p>
          <a:p>
            <a:r>
              <a:rPr lang="en-GB" dirty="0"/>
              <a:t>Semi-annual cycle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17D07E1-7628-4D34-BD99-B4B88743E22C}"/>
              </a:ext>
            </a:extLst>
          </p:cNvPr>
          <p:cNvSpPr txBox="1"/>
          <p:nvPr/>
        </p:nvSpPr>
        <p:spPr>
          <a:xfrm rot="5400000">
            <a:off x="6023788" y="3086653"/>
            <a:ext cx="122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residual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A5DC00D-DFE3-4949-B16E-E1687B613ECF}"/>
              </a:ext>
            </a:extLst>
          </p:cNvPr>
          <p:cNvSpPr txBox="1"/>
          <p:nvPr/>
        </p:nvSpPr>
        <p:spPr>
          <a:xfrm>
            <a:off x="4082267" y="3748084"/>
            <a:ext cx="122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modelled signal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EE195E-EA8F-4347-9EB0-4758B9652A9F}"/>
              </a:ext>
            </a:extLst>
          </p:cNvPr>
          <p:cNvSpPr txBox="1"/>
          <p:nvPr/>
        </p:nvSpPr>
        <p:spPr>
          <a:xfrm>
            <a:off x="7814647" y="3253847"/>
            <a:ext cx="165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filtered</a:t>
            </a:r>
          </a:p>
          <a:p>
            <a:r>
              <a:rPr lang="en-GB" dirty="0"/>
              <a:t>residual signal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0F7FBCB-67BC-4259-AE89-199599292646}"/>
              </a:ext>
            </a:extLst>
          </p:cNvPr>
          <p:cNvSpPr txBox="1"/>
          <p:nvPr/>
        </p:nvSpPr>
        <p:spPr>
          <a:xfrm>
            <a:off x="1691214" y="5281499"/>
            <a:ext cx="1026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Kalman filter: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following the Kurtenbach (2012)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introducing </a:t>
            </a:r>
            <a:r>
              <a:rPr lang="en-GB" dirty="0">
                <a:solidFill>
                  <a:srgbClr val="FF0000"/>
                </a:solidFill>
              </a:rPr>
              <a:t>only</a:t>
            </a:r>
            <a:r>
              <a:rPr lang="en-GB" dirty="0"/>
              <a:t> the stochastic information of the ESA ESM model using </a:t>
            </a:r>
            <a:r>
              <a:rPr lang="en-GB" dirty="0" err="1"/>
              <a:t>H+I+AOerr</a:t>
            </a:r>
            <a:r>
              <a:rPr lang="en-GB" dirty="0"/>
              <a:t> (Dobslaw et al. 2015)</a:t>
            </a:r>
          </a:p>
        </p:txBody>
      </p:sp>
    </p:spTree>
    <p:extLst>
      <p:ext uri="{BB962C8B-B14F-4D97-AF65-F5344CB8AC3E}">
        <p14:creationId xmlns:p14="http://schemas.microsoft.com/office/powerpoint/2010/main" val="240683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8FBA0-2598-4D68-803E-611B78AE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Temporal signal evaluation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DF91FB-93B1-4DF4-BA67-FD6440F59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78368F-C526-41EC-AD47-CC00AC51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12/07/2019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0FF7F0-482C-4F2E-8C1E-12FB6C84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5BD5ED-D479-4D6A-A8EB-0ECEA892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70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 descr=" 3">
            <a:extLst>
              <a:ext uri="{FF2B5EF4-FFF2-40B4-BE49-F238E27FC236}">
                <a16:creationId xmlns:a16="http://schemas.microsoft.com/office/drawing/2014/main" id="{646D2E8E-4031-4BC9-8789-8445447C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RMS over ocean areas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7AA9BC-F70F-4AC1-9A69-19C8DA18B146}"/>
              </a:ext>
            </a:extLst>
          </p:cNvPr>
          <p:cNvSpPr txBox="1"/>
          <p:nvPr/>
        </p:nvSpPr>
        <p:spPr>
          <a:xfrm>
            <a:off x="9499455" y="532939"/>
            <a:ext cx="250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Gaussian filter 700 km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54D8A9-D228-4DC6-851F-7CA0B79E5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" y="1450605"/>
            <a:ext cx="11870724" cy="48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geo-Q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635</Words>
  <Application>Microsoft Office PowerPoint</Application>
  <PresentationFormat>Breitbild</PresentationFormat>
  <Paragraphs>135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-apple-system</vt:lpstr>
      <vt:lpstr>Arial</vt:lpstr>
      <vt:lpstr>Calibri</vt:lpstr>
      <vt:lpstr>geo-Q</vt:lpstr>
      <vt:lpstr>Bridging the gap between GRACE and  GRACE-Follow On by the combination of hlSST and SLR</vt:lpstr>
      <vt:lpstr>Motivation</vt:lpstr>
      <vt:lpstr>Key elements of the data processing</vt:lpstr>
      <vt:lpstr>Acceleration approach and background models</vt:lpstr>
      <vt:lpstr>Relative contribution of hlSST-satellite products</vt:lpstr>
      <vt:lpstr>Combination with satellite laser ranging</vt:lpstr>
      <vt:lpstr>Temporal filtering</vt:lpstr>
      <vt:lpstr>Temporal signal evaluation</vt:lpstr>
      <vt:lpstr>Spatial RMS over ocean areas</vt:lpstr>
      <vt:lpstr>Residual RMS </vt:lpstr>
      <vt:lpstr>Residual RMS after Kalman filtering </vt:lpstr>
      <vt:lpstr>Annual signal amplitude after Kalman filtering </vt:lpstr>
      <vt:lpstr>Trend after Kalman filtering</vt:lpstr>
      <vt:lpstr>Glacial Isostatic Adjustment</vt:lpstr>
      <vt:lpstr>Conclusion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Weigelt</dc:creator>
  <cp:lastModifiedBy>Matthias Weigelt</cp:lastModifiedBy>
  <cp:revision>283</cp:revision>
  <dcterms:created xsi:type="dcterms:W3CDTF">2018-02-13T14:52:20Z</dcterms:created>
  <dcterms:modified xsi:type="dcterms:W3CDTF">2022-05-27T09:39:09Z</dcterms:modified>
</cp:coreProperties>
</file>