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58" r:id="rId5"/>
    <p:sldId id="259" r:id="rId6"/>
    <p:sldId id="267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76" autoAdjust="0"/>
  </p:normalViewPr>
  <p:slideViewPr>
    <p:cSldViewPr snapToGrid="0">
      <p:cViewPr varScale="1">
        <p:scale>
          <a:sx n="101" d="100"/>
          <a:sy n="101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29A2-6232-44BC-A21F-6F39604921DB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1AAF4-25FB-421E-B1FD-6679624E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7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Balanced Cross Sections: Geological cross sections that can be restored to original horizontality, while honoring rules such as constant line length or constant area.</a:t>
            </a:r>
          </a:p>
          <a:p>
            <a:r>
              <a:rPr lang="en-US" dirty="0"/>
              <a:t>Fault Kinematic Models: Relate fault slip and fold shape through simple geometrical rules and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Mention that </a:t>
            </a:r>
            <a:r>
              <a:rPr lang="en-US" baseline="0" dirty="0" err="1"/>
              <a:t>EnKF</a:t>
            </a:r>
            <a:r>
              <a:rPr lang="en-US" baseline="0" dirty="0"/>
              <a:t> uses an ensemble of models.</a:t>
            </a:r>
          </a:p>
          <a:p>
            <a:r>
              <a:rPr lang="en-US" baseline="0" dirty="0"/>
              <a:t>Mention that </a:t>
            </a:r>
            <a:r>
              <a:rPr lang="en-US" baseline="0" dirty="0" err="1"/>
              <a:t>EnKF</a:t>
            </a:r>
            <a:r>
              <a:rPr lang="en-US" baseline="0" dirty="0"/>
              <a:t> is used in other fields, but not previously in structural geology.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7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somewhere</a:t>
            </a:r>
            <a:r>
              <a:rPr lang="en-US" baseline="0"/>
              <a:t> in here give total number of parameters and data points.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3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284C-4116-4AF1-8636-29D123473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19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fault displacement is parameterized on a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add a histogram for the scattered data</a:t>
            </a:r>
          </a:p>
          <a:p>
            <a:r>
              <a:rPr lang="en-US" dirty="0"/>
              <a:t>Maybe something else for the Emerald Field.</a:t>
            </a:r>
          </a:p>
          <a:p>
            <a:r>
              <a:rPr lang="en-US" dirty="0"/>
              <a:t>For scattered data, point out that it helps as a method to interpolate between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2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Add some figures to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1AAF4-25FB-421E-B1FD-6679624EAF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3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0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9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1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4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2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16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5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7F9D-AFA5-448B-A50D-63472DB040A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0C39-C547-48E7-8CFE-7C88535F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13BA61-0564-4A01-A819-0F991054E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5" t="3462" r="3681" b="5925"/>
          <a:stretch/>
        </p:blipFill>
        <p:spPr>
          <a:xfrm>
            <a:off x="7541846" y="4247455"/>
            <a:ext cx="4572000" cy="2610545"/>
          </a:xfrm>
          <a:prstGeom prst="rect">
            <a:avLst/>
          </a:prstGeom>
        </p:spPr>
      </p:pic>
      <p:pic>
        <p:nvPicPr>
          <p:cNvPr id="5" name="Picture 4" descr="\\jenny3\users\davido\My Documents\EnKF_structural_modeling\HavanaEnKF_Test\Test6\ForwardModel\ModelFigure1.png">
            <a:extLst>
              <a:ext uri="{FF2B5EF4-FFF2-40B4-BE49-F238E27FC236}">
                <a16:creationId xmlns:a16="http://schemas.microsoft.com/office/drawing/2014/main" id="{9429F70B-8C65-44D1-9028-91ABFF7C5E0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12835" r="50842" b="9885"/>
          <a:stretch/>
        </p:blipFill>
        <p:spPr bwMode="auto">
          <a:xfrm>
            <a:off x="330797" y="3477846"/>
            <a:ext cx="4189689" cy="32581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6953" y="583952"/>
            <a:ext cx="9464431" cy="2387600"/>
          </a:xfrm>
        </p:spPr>
        <p:txBody>
          <a:bodyPr>
            <a:normAutofit fontScale="90000"/>
          </a:bodyPr>
          <a:lstStyle/>
          <a:p>
            <a:r>
              <a:rPr lang="en-US" b="1"/>
              <a:t>Structural Geologic Modelling and Restoration Using the Ensemble</a:t>
            </a:r>
            <a:br>
              <a:rPr lang="en-US" b="1"/>
            </a:br>
            <a:r>
              <a:rPr lang="en-US" b="1"/>
              <a:t>Kalman Filter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168" y="3255962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David Oakley</a:t>
            </a:r>
            <a:r>
              <a:rPr lang="en-US" baseline="30000"/>
              <a:t>1,</a:t>
            </a:r>
            <a:r>
              <a:rPr lang="en-US"/>
              <a:t> Nestor Cardozo</a:t>
            </a:r>
            <a:r>
              <a:rPr lang="en-US" baseline="30000"/>
              <a:t>1</a:t>
            </a:r>
            <a:r>
              <a:rPr lang="en-US"/>
              <a:t>, Per Røe</a:t>
            </a:r>
            <a:r>
              <a:rPr lang="en-US" baseline="30000"/>
              <a:t>2</a:t>
            </a:r>
            <a:r>
              <a:rPr lang="en-US"/>
              <a:t>, and Ariel Almendral Vazquez</a:t>
            </a:r>
            <a:r>
              <a:rPr lang="en-US" baseline="30000"/>
              <a:t>2</a:t>
            </a:r>
          </a:p>
          <a:p>
            <a:endParaRPr lang="en-US" baseline="30000"/>
          </a:p>
          <a:p>
            <a:r>
              <a:rPr lang="en-US" sz="1600" baseline="30000"/>
              <a:t>1</a:t>
            </a:r>
            <a:r>
              <a:rPr lang="en-US" sz="1600"/>
              <a:t>University of Stavanger, Dept. of Energy Resources, Stavanger, Norway</a:t>
            </a:r>
          </a:p>
          <a:p>
            <a:r>
              <a:rPr lang="en-US" sz="1600" baseline="30000"/>
              <a:t>2</a:t>
            </a:r>
            <a:r>
              <a:rPr lang="en-US" sz="1600"/>
              <a:t>Norwegian Computing Center, Oslo, Norway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DC7D29B-DF58-4429-B17E-5D4E09AA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97" y="330546"/>
            <a:ext cx="1355922" cy="15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668" y="1212827"/>
            <a:ext cx="4846088" cy="2902845"/>
            <a:chOff x="6982245" y="3872885"/>
            <a:chExt cx="4787724" cy="286788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45"/>
            <a:stretch/>
          </p:blipFill>
          <p:spPr>
            <a:xfrm>
              <a:off x="6982245" y="3872885"/>
              <a:ext cx="4787724" cy="28678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35815" y="4362547"/>
              <a:ext cx="3150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Trishear Fault Propagation Fold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 Kinematics and Data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064" y="4248193"/>
            <a:ext cx="10634216" cy="2609807"/>
          </a:xfrm>
        </p:spPr>
        <p:txBody>
          <a:bodyPr>
            <a:normAutofit/>
          </a:bodyPr>
          <a:lstStyle/>
          <a:p>
            <a:r>
              <a:rPr lang="en-US" dirty="0"/>
              <a:t>Fault Kinematics</a:t>
            </a:r>
          </a:p>
          <a:p>
            <a:pPr lvl="1"/>
            <a:r>
              <a:rPr lang="en-US" dirty="0"/>
              <a:t>Methods such as trishear and fault-bend folding.</a:t>
            </a:r>
          </a:p>
          <a:p>
            <a:pPr lvl="1"/>
            <a:r>
              <a:rPr lang="en-US" dirty="0"/>
              <a:t>Can be used to make balanced cross sections.</a:t>
            </a:r>
          </a:p>
          <a:p>
            <a:r>
              <a:rPr lang="en-US" dirty="0"/>
              <a:t>Data inversion</a:t>
            </a:r>
          </a:p>
          <a:p>
            <a:pPr lvl="1"/>
            <a:r>
              <a:rPr lang="en-US" dirty="0"/>
              <a:t>Can fit for kinematic model parameters</a:t>
            </a:r>
          </a:p>
          <a:p>
            <a:pPr lvl="1"/>
            <a:r>
              <a:rPr lang="en-US" dirty="0"/>
              <a:t>Previous work has been limited to fairly simple models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8172" y="1451758"/>
            <a:ext cx="3268386" cy="2902845"/>
            <a:chOff x="8688018" y="3531549"/>
            <a:chExt cx="3591513" cy="31898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8018" y="3762382"/>
              <a:ext cx="3325029" cy="28848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543172" y="6444382"/>
              <a:ext cx="173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Oakley and Fisher (2015)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09762" y="3531549"/>
              <a:ext cx="336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/>
                <a:t>Histogram from MCMC inversion: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03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Ensemble Kalman Inversion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8180D-6ABC-41E8-998B-14922D368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5"/>
          <a:stretch/>
        </p:blipFill>
        <p:spPr>
          <a:xfrm>
            <a:off x="7540902" y="3792427"/>
            <a:ext cx="3689805" cy="237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5"/>
          <a:stretch/>
        </p:blipFill>
        <p:spPr>
          <a:xfrm>
            <a:off x="468374" y="3542811"/>
            <a:ext cx="4846088" cy="29028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4385" y="1402383"/>
            <a:ext cx="102694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can we go from data inversion on simple, single-fault cross sections, to complex, multi-fault or three-dimensional models?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Ensemble Kalman filter and related ensemble-based methods are well suited to this kind of large, many-parameter problem.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>
            <a:off x="5525715" y="4815889"/>
            <a:ext cx="1664677" cy="734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7845" y="3983688"/>
            <a:ext cx="540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C912F-646C-4BBA-989D-EB773203E642}"/>
              </a:ext>
            </a:extLst>
          </p:cNvPr>
          <p:cNvSpPr txBox="1"/>
          <p:nvPr/>
        </p:nvSpPr>
        <p:spPr>
          <a:xfrm>
            <a:off x="8254281" y="6211669"/>
            <a:ext cx="2420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Emerald Field 3D model</a:t>
            </a:r>
          </a:p>
          <a:p>
            <a:r>
              <a:rPr lang="en-US" dirty="0"/>
              <a:t>(from RMS software)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E62B0F-945E-45BF-B81C-CCDC2367695A}"/>
              </a:ext>
            </a:extLst>
          </p:cNvPr>
          <p:cNvSpPr txBox="1"/>
          <p:nvPr/>
        </p:nvSpPr>
        <p:spPr>
          <a:xfrm>
            <a:off x="1516800" y="6440094"/>
            <a:ext cx="3189208" cy="37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Trishear Fault Propagation Fold</a:t>
            </a:r>
          </a:p>
        </p:txBody>
      </p:sp>
    </p:spTree>
    <p:extLst>
      <p:ext uri="{BB962C8B-B14F-4D97-AF65-F5344CB8AC3E}">
        <p14:creationId xmlns:p14="http://schemas.microsoft.com/office/powerpoint/2010/main" val="382596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jenny3\users\davido\My Documents\EnKF_structural_modeling\HavanaEnKF_Test\Test6\ForwardModel\ModelFigure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6110" r="1252" b="4165"/>
          <a:stretch/>
        </p:blipFill>
        <p:spPr bwMode="auto">
          <a:xfrm>
            <a:off x="1534499" y="3123718"/>
            <a:ext cx="9028726" cy="3734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4609"/>
            <a:ext cx="10587892" cy="176945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Test the method with a case in which the truth is known.</a:t>
            </a:r>
          </a:p>
          <a:p>
            <a:r>
              <a:rPr lang="en-US" dirty="0"/>
              <a:t>3D kinematic model (</a:t>
            </a:r>
            <a:r>
              <a:rPr lang="en-US" dirty="0" err="1"/>
              <a:t>Georgsen</a:t>
            </a:r>
            <a:r>
              <a:rPr lang="en-US" dirty="0"/>
              <a:t> et al., 2012) for deformation.</a:t>
            </a:r>
          </a:p>
          <a:p>
            <a:r>
              <a:rPr lang="en-US" dirty="0"/>
              <a:t>Model parameters define horizon geometry, fault geometry, fault slip</a:t>
            </a:r>
          </a:p>
          <a:p>
            <a:r>
              <a:rPr lang="en-US" dirty="0"/>
              <a:t>Data: Interpreted horizon geometry, interpreted fault geometry, misfit of restored state from horizontal.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5564" y="5858274"/>
            <a:ext cx="3603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contours on </a:t>
            </a:r>
            <a:r>
              <a:rPr lang="en-US"/>
              <a:t>upper horizon</a:t>
            </a:r>
          </a:p>
          <a:p>
            <a:r>
              <a:rPr lang="en-US"/>
              <a:t>(in depth, meters)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1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Ensemble Collapse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057" y="1737235"/>
            <a:ext cx="301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Dummy Parameter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2995" y="2245447"/>
            <a:ext cx="326983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No effect on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Initial values: 0 ± 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25921" y="2758976"/>
            <a:ext cx="134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Original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0387" y="2605358"/>
            <a:ext cx="2489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With Localization and Inflation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5795" y="1682028"/>
            <a:ext cx="364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Mitigation with Covariance Inflation and Localization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97" y="3312974"/>
            <a:ext cx="5807898" cy="3142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4" y="290536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51982"/>
          <a:stretch/>
        </p:blipFill>
        <p:spPr>
          <a:xfrm>
            <a:off x="4152899" y="2685893"/>
            <a:ext cx="8906335" cy="2412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Synthetic Model Results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25" y="1102612"/>
            <a:ext cx="3661376" cy="5988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9DA8C-FB2D-4C87-9E47-C017F3EC45E1}"/>
              </a:ext>
            </a:extLst>
          </p:cNvPr>
          <p:cNvSpPr txBox="1"/>
          <p:nvPr/>
        </p:nvSpPr>
        <p:spPr>
          <a:xfrm>
            <a:off x="5819575" y="2390972"/>
            <a:ext cx="69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7F597-63F1-4EE0-9939-96346A4C3C6C}"/>
              </a:ext>
            </a:extLst>
          </p:cNvPr>
          <p:cNvSpPr txBox="1"/>
          <p:nvPr/>
        </p:nvSpPr>
        <p:spPr>
          <a:xfrm>
            <a:off x="7849428" y="2390972"/>
            <a:ext cx="180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Ensemble Mean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1E71D6-68E6-4C76-AF7D-B9BDCF463AC2}"/>
              </a:ext>
            </a:extLst>
          </p:cNvPr>
          <p:cNvSpPr txBox="1"/>
          <p:nvPr/>
        </p:nvSpPr>
        <p:spPr>
          <a:xfrm>
            <a:off x="10227501" y="2395188"/>
            <a:ext cx="196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Ensemble St. Dev.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DA02B-6CE8-48FA-A56C-61EB96236913}"/>
              </a:ext>
            </a:extLst>
          </p:cNvPr>
          <p:cNvSpPr txBox="1"/>
          <p:nvPr/>
        </p:nvSpPr>
        <p:spPr>
          <a:xfrm>
            <a:off x="7608874" y="1750560"/>
            <a:ext cx="304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Fault Displacement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80659" y="5531404"/>
            <a:ext cx="7475684" cy="1123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Mean of the final ensemble is generally close to and within uncertainty of the truth.</a:t>
            </a:r>
          </a:p>
          <a:p>
            <a:r>
              <a:rPr lang="en-US" dirty="0"/>
              <a:t>Uncertainty is higher in some parameters than others.</a:t>
            </a:r>
          </a:p>
        </p:txBody>
      </p:sp>
    </p:spTree>
    <p:extLst>
      <p:ext uri="{BB962C8B-B14F-4D97-AF65-F5344CB8AC3E}">
        <p14:creationId xmlns:p14="http://schemas.microsoft.com/office/powerpoint/2010/main" val="1848084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F4157-484B-4048-9272-054F1B88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" y="2359747"/>
            <a:ext cx="4659667" cy="3494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9CEDE-AF32-463A-9193-3098950DFF6B}"/>
              </a:ext>
            </a:extLst>
          </p:cNvPr>
          <p:cNvSpPr txBox="1"/>
          <p:nvPr/>
        </p:nvSpPr>
        <p:spPr>
          <a:xfrm>
            <a:off x="1643619" y="1794385"/>
            <a:ext cx="301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Sparse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C240F-F2D9-4EFD-B99E-782C2E0F8F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5"/>
          <a:stretch/>
        </p:blipFill>
        <p:spPr>
          <a:xfrm>
            <a:off x="6891025" y="2695575"/>
            <a:ext cx="4333795" cy="2789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14313-D395-44E9-A3A1-A67D7D0B09FC}"/>
              </a:ext>
            </a:extLst>
          </p:cNvPr>
          <p:cNvSpPr txBox="1"/>
          <p:nvPr/>
        </p:nvSpPr>
        <p:spPr>
          <a:xfrm>
            <a:off x="8207106" y="1794385"/>
            <a:ext cx="3017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Emerald Field</a:t>
            </a:r>
          </a:p>
        </p:txBody>
      </p:sp>
    </p:spTree>
    <p:extLst>
      <p:ext uri="{BB962C8B-B14F-4D97-AF65-F5344CB8AC3E}">
        <p14:creationId xmlns:p14="http://schemas.microsoft.com/office/powerpoint/2010/main" val="232815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and Future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8410" cy="4351338"/>
          </a:xfrm>
        </p:spPr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Ensemble Kalman Inversion can be used to make kinematically balanced 3D structural models.</a:t>
            </a:r>
          </a:p>
          <a:p>
            <a:pPr lvl="1"/>
            <a:r>
              <a:rPr lang="en-US" dirty="0"/>
              <a:t>Ensemble collapse poses challenges to estimating uncertainty, but this can be mitigated.</a:t>
            </a:r>
          </a:p>
          <a:p>
            <a:r>
              <a:rPr lang="en-US" dirty="0"/>
              <a:t>Future Directions</a:t>
            </a:r>
          </a:p>
          <a:p>
            <a:pPr lvl="1"/>
            <a:r>
              <a:rPr lang="en-US" dirty="0"/>
              <a:t>“Closed loop” integration with other modelling workflows</a:t>
            </a:r>
          </a:p>
          <a:p>
            <a:pPr lvl="1"/>
            <a:r>
              <a:rPr lang="en-US" dirty="0" err="1"/>
              <a:t>Geomechanical</a:t>
            </a:r>
            <a:r>
              <a:rPr lang="en-US" dirty="0"/>
              <a:t> Models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13F157-519A-4848-AB95-0D93B2CB1CA3}"/>
              </a:ext>
            </a:extLst>
          </p:cNvPr>
          <p:cNvGrpSpPr/>
          <p:nvPr/>
        </p:nvGrpSpPr>
        <p:grpSpPr>
          <a:xfrm>
            <a:off x="7021856" y="2074863"/>
            <a:ext cx="5469467" cy="4102100"/>
            <a:chOff x="1040907" y="2556214"/>
            <a:chExt cx="5334000" cy="4000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3E664C-4BC9-4C08-9ABD-D2E4AA91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0907" y="2556214"/>
              <a:ext cx="5334000" cy="40005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DEA71B0-C75A-4E5E-A545-57C7032C0404}"/>
                </a:ext>
              </a:extLst>
            </p:cNvPr>
            <p:cNvCxnSpPr/>
            <p:nvPr/>
          </p:nvCxnSpPr>
          <p:spPr>
            <a:xfrm>
              <a:off x="4232746" y="3553287"/>
              <a:ext cx="485192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ADC6D3D-18B6-47F9-9209-080C3EA0073C}"/>
                </a:ext>
              </a:extLst>
            </p:cNvPr>
            <p:cNvCxnSpPr/>
            <p:nvPr/>
          </p:nvCxnSpPr>
          <p:spPr>
            <a:xfrm>
              <a:off x="4232746" y="3329127"/>
              <a:ext cx="485192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6F295E-CD72-48C1-8158-CB35A9D82666}"/>
                </a:ext>
              </a:extLst>
            </p:cNvPr>
            <p:cNvSpPr txBox="1"/>
            <p:nvPr/>
          </p:nvSpPr>
          <p:spPr>
            <a:xfrm>
              <a:off x="4802819" y="3144461"/>
              <a:ext cx="62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Data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0BA764-34DD-41B3-9BD4-8DD662416124}"/>
                </a:ext>
              </a:extLst>
            </p:cNvPr>
            <p:cNvSpPr txBox="1"/>
            <p:nvPr/>
          </p:nvSpPr>
          <p:spPr>
            <a:xfrm>
              <a:off x="4802819" y="3411252"/>
              <a:ext cx="7938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835B8B-235C-4F19-87C6-46C024F4DA3D}"/>
              </a:ext>
            </a:extLst>
          </p:cNvPr>
          <p:cNvSpPr txBox="1"/>
          <p:nvPr/>
        </p:nvSpPr>
        <p:spPr>
          <a:xfrm>
            <a:off x="8273801" y="4648200"/>
            <a:ext cx="357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Boundary element </a:t>
            </a:r>
            <a:r>
              <a:rPr lang="en-US" dirty="0" err="1"/>
              <a:t>geomechanical</a:t>
            </a:r>
            <a:r>
              <a:rPr lang="en-US" dirty="0"/>
              <a:t> model fit to data with ensemble Kalman inversion.</a:t>
            </a:r>
          </a:p>
        </p:txBody>
      </p:sp>
    </p:spTree>
    <p:extLst>
      <p:ext uri="{BB962C8B-B14F-4D97-AF65-F5344CB8AC3E}">
        <p14:creationId xmlns:p14="http://schemas.microsoft.com/office/powerpoint/2010/main" val="10401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7800" y="1907843"/>
            <a:ext cx="9906000" cy="4351338"/>
          </a:xfrm>
        </p:spPr>
        <p:txBody>
          <a:bodyPr>
            <a:normAutofit/>
          </a:bodyPr>
          <a:lstStyle/>
          <a:p>
            <a:pPr algn="just" defTabSz="904722"/>
            <a:r>
              <a:rPr lang="en-US" dirty="0"/>
              <a:t>This research is funded by the Norwegian Ministry of Education and Research (</a:t>
            </a:r>
            <a:r>
              <a:rPr lang="en-US" dirty="0" err="1"/>
              <a:t>Kunskapsdepartamentet</a:t>
            </a:r>
            <a:r>
              <a:rPr lang="en-US" dirty="0"/>
              <a:t>).</a:t>
            </a:r>
            <a:endParaRPr lang="en-US" altLang="zh-CN" dirty="0" bmk="">
              <a:solidFill>
                <a:schemeClr val="tx1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 defTabSz="904722"/>
            <a:r>
              <a:rPr lang="en-US" altLang="zh-CN" dirty="0" bmk="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 you to Emerson for use of the RMS software .</a:t>
            </a:r>
          </a:p>
          <a:p>
            <a:pPr algn="just" defTabSz="904722"/>
            <a:r>
              <a:rPr lang="en-US" altLang="zh-CN" dirty="0" bmk="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Thank you to NR for use of the Havana software.</a:t>
            </a:r>
          </a:p>
        </p:txBody>
      </p:sp>
    </p:spTree>
    <p:extLst>
      <p:ext uri="{BB962C8B-B14F-4D97-AF65-F5344CB8AC3E}">
        <p14:creationId xmlns:p14="http://schemas.microsoft.com/office/powerpoint/2010/main" val="149298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536</Words>
  <Application>Microsoft Office PowerPoint</Application>
  <PresentationFormat>Widescreen</PresentationFormat>
  <Paragraphs>77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Structural Geologic Modelling and Restoration Using the Ensemble Kalman Filter</vt:lpstr>
      <vt:lpstr>Fault Kinematics and Data Inversion</vt:lpstr>
      <vt:lpstr>Ensemble Kalman Inversion</vt:lpstr>
      <vt:lpstr>Synthetic Model</vt:lpstr>
      <vt:lpstr>Problem: Ensemble Collapse</vt:lpstr>
      <vt:lpstr>Synthetic Model Results</vt:lpstr>
      <vt:lpstr>Additional Work</vt:lpstr>
      <vt:lpstr>Conclusions and Future Directions</vt:lpstr>
      <vt:lpstr>Acknowledgements</vt:lpstr>
    </vt:vector>
  </TitlesOfParts>
  <Company>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Geologic Modelling and Restoration Using the Ensemble Kalman Filter</dc:title>
  <dc:creator>David Owen Smith Oakley</dc:creator>
  <cp:lastModifiedBy>David Oakley</cp:lastModifiedBy>
  <cp:revision>32</cp:revision>
  <dcterms:created xsi:type="dcterms:W3CDTF">2022-05-19T12:26:31Z</dcterms:created>
  <dcterms:modified xsi:type="dcterms:W3CDTF">2022-05-21T19:36:33Z</dcterms:modified>
</cp:coreProperties>
</file>