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900" r:id="rId2"/>
    <p:sldId id="257" r:id="rId3"/>
    <p:sldId id="270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7" r:id="rId13"/>
    <p:sldId id="258" r:id="rId14"/>
    <p:sldId id="890" r:id="rId15"/>
    <p:sldId id="89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0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E34BE-7A79-480C-AB0F-DA9F5689C0DD}" type="datetimeFigureOut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2281B-0B69-4E8B-A215-2A54608AF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838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CH" dirty="0"/>
              <a:t>Alternative title: New insights into the initiation and propagation of snow avalanches.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6321CD-2371-E94D-86B7-0BD0E11C96D8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3886200" y="868680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746790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4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3886200" y="868680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35066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0AD4CC-58DD-2E6E-3789-8345D5960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D868D1-B903-DF34-4E35-270AE8987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6A988A-66B4-067D-3F21-08E29C3ED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92B7-754C-4E35-BA8D-E79AB786BBE9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995BA1-3342-5BCF-73A1-6021C4CE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0B7DFD-ED2B-8706-99B3-D5942A62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133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1DE756-0D30-5FCE-38C2-29A42EBE0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E29036-3240-9D1F-5D33-748F78D3D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14A3AA-4237-007E-67BA-D86F38AB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2910B-97BB-4206-B668-E478852EE9B9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82B0E8-84C9-414C-431F-000BC5E0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E085CF-EC42-CEAC-BE63-D91BDA75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255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B134B6D-8AF3-241C-DFD3-BF26DB97E2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AD3EBF-5B42-0CBD-C138-B87B13B14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BD13C6-FFF5-2231-F90B-03B5AE6E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CFAAC-88BE-4526-B3EE-7EBE4739B2EA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A06C77-2FAA-2E68-DC4B-BEFE9B21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090464-1D1D-B2FB-E821-6751DE7E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840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700736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GB" noProof="0" dirty="0"/>
              <a:t>Name etc.</a:t>
            </a:r>
          </a:p>
        </p:txBody>
      </p:sp>
      <p:sp>
        <p:nvSpPr>
          <p:cNvPr id="15" name="Titel 1"/>
          <p:cNvSpPr>
            <a:spLocks noGrp="1"/>
          </p:cNvSpPr>
          <p:nvPr>
            <p:ph type="ctrTitle" hasCustomPrompt="1"/>
          </p:nvPr>
        </p:nvSpPr>
        <p:spPr>
          <a:xfrm>
            <a:off x="914400" y="2348880"/>
            <a:ext cx="10363200" cy="2254696"/>
          </a:xfrm>
        </p:spPr>
        <p:txBody>
          <a:bodyPr/>
          <a:lstStyle>
            <a:lvl1pPr algn="ctr">
              <a:defRPr>
                <a:solidFill>
                  <a:srgbClr val="0099CC"/>
                </a:solidFill>
              </a:defRPr>
            </a:lvl1pPr>
          </a:lstStyle>
          <a:p>
            <a:r>
              <a:rPr lang="en-GB" noProof="0" dirty="0"/>
              <a:t>Title</a:t>
            </a:r>
          </a:p>
        </p:txBody>
      </p:sp>
      <p:pic>
        <p:nvPicPr>
          <p:cNvPr id="7" name="Picture 11" descr="WSL-P322.gif                                                   0002B145MacGurzeler                    BBC3508C: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6117299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6118739"/>
            <a:ext cx="495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ußzeilenplatzhalter 7"/>
          <p:cNvSpPr txBox="1">
            <a:spLocks/>
          </p:cNvSpPr>
          <p:nvPr userDrawn="1"/>
        </p:nvSpPr>
        <p:spPr>
          <a:xfrm>
            <a:off x="4358011" y="6414344"/>
            <a:ext cx="764544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0"/>
                <a:cs typeface="ＭＳ Ｐゴシック" charset="0"/>
              </a:rPr>
              <a:t>WSL Institute for Snow and Avalanche Research SLF</a:t>
            </a:r>
          </a:p>
        </p:txBody>
      </p:sp>
    </p:spTree>
    <p:extLst>
      <p:ext uri="{BB962C8B-B14F-4D97-AF65-F5344CB8AC3E}">
        <p14:creationId xmlns:p14="http://schemas.microsoft.com/office/powerpoint/2010/main" val="405348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EDA2A3-EBBE-6CA8-DBDA-026B27DE6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B23E39-DB6C-BEE7-BA7C-A7FFF209F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CF24E1-1C29-B212-21B6-9F4F0E9C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61CD-563F-4401-B70B-992099A9D7D0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9BDF10-A5D6-E431-AC9E-50D0F504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B322B4-6BF1-855C-F041-6CD38371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198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D12E3-DD50-1B2C-84F2-8FDC8C8BB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9446B0-B031-24E1-58FD-FAD6AA58B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EFFB9F-706B-6550-DCEE-71112100A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5177-FC36-42B7-85C8-558A6968EDC8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FF798F-1830-0D7C-558D-07C78E66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4789309-C2D8-2002-13EF-B8BE1E915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50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6CAC0D-4D2C-F4A2-F392-F21E9CB6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1CB12A-38E6-9FC2-9238-4A516D252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651168-5813-8DFD-8DB9-DA53A8154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3A74EAC-1108-FA54-11A4-FB454AE92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999F1-B5C3-4A0D-8F89-3CE05C4EFD13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1C6F06-170B-59F1-63A1-88FC74A6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B05EAB-1CBE-3BF3-A3AC-FE628A99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19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F495DC-A381-C2F9-93D1-3C8345110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BCBFF4-2E3A-4EBA-AA45-BA0A1B9D7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6E9E5A-1CF8-AE6E-E9FC-FB6BC8328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CCCBDF-811D-21F2-F605-38FF5E465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AC1458-9418-DB72-E9C0-4DC68D7CF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5A9137-A875-4EB5-7FBE-29A43129E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B0BAA-A465-4DBC-AA11-0B193E37A5F7}" type="datetime1">
              <a:rPr lang="fr-FR" smtClean="0"/>
              <a:t>24/05/2022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AA48545-8F3A-587D-240B-E4532BB2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16C409B-0B24-F310-5311-19D1E6D14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467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FD153F-2099-E575-5F6B-DA8CB131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975C734-2C6F-7568-9DDB-A64F58413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2BA6-30CA-4D7C-A725-02E176E7E9FA}" type="datetime1">
              <a:rPr lang="fr-FR" smtClean="0"/>
              <a:t>24/05/2022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74A2A3-4552-9B1C-3DD9-95F5F956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C7D95D-5C25-945F-E85A-E09537A3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092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D6AD482-F3F6-5728-9064-246205AC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031FC-91A8-4E68-AC9D-CD184E117331}" type="datetime1">
              <a:rPr lang="fr-FR" smtClean="0"/>
              <a:t>24/05/2022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E96C8A-235B-C394-FB0F-4CDFE446B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F13A6A-9552-C4AB-8F01-4AB3EAFC2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1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37BCA-D626-16E8-5104-35DFFB452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C81FD0-B32D-9B73-C59C-9412A74A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E28FA7-A143-8C65-279A-66C8A4A4F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F9CEA6-B981-4839-FA36-78519AB2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984D-BA55-4010-B4FF-64D36F8A6781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A98E09-31A7-E661-52DE-2EBE426F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022E9C7-FB61-DE9B-62C8-FD8F0957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614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383460-C648-FCDC-BFEF-4AB47146F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2639839-C238-71FC-1F7B-3908B48100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4CED6A5-8C56-0969-0637-86EF9EC30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C33C77-DDA1-9A1D-E685-11792453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2A299-5B24-43B0-9A06-4C583AA94E02}" type="datetime1">
              <a:rPr lang="fr-FR" smtClean="0"/>
              <a:t>24/05/2022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8F13D8-6C8B-A8E0-7B8C-C18B0CB4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0FB982B-D961-9302-CE9E-F642F1940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B33671F-5BD9-C45C-5315-2A38806A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976B1B5-6F71-F235-D7E2-9472FC0A1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705AC4-F14D-12E0-F328-B124480C0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B5851-957A-469F-AA11-B5573AEC375E}" type="datetime1">
              <a:rPr lang="fr-FR" smtClean="0"/>
              <a:t>24/05/2022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8ED57F-9B97-AAF7-0C87-D043AD55F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B17BEA-088A-BB07-E4C0-4FBCA5096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6A831-9697-4B3E-B328-365AC564AF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43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90.png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33.png"/><Relationship Id="rId3" Type="http://schemas.openxmlformats.org/officeDocument/2006/relationships/image" Target="../media/image310.png"/><Relationship Id="rId7" Type="http://schemas.openxmlformats.org/officeDocument/2006/relationships/image" Target="../media/image60.png"/><Relationship Id="rId12" Type="http://schemas.openxmlformats.org/officeDocument/2006/relationships/image" Target="../media/image3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100.png"/><Relationship Id="rId5" Type="http://schemas.openxmlformats.org/officeDocument/2006/relationships/image" Target="../media/image40.PNG"/><Relationship Id="rId10" Type="http://schemas.openxmlformats.org/officeDocument/2006/relationships/image" Target="../media/image90.png"/><Relationship Id="rId4" Type="http://schemas.openxmlformats.org/officeDocument/2006/relationships/image" Target="../media/image36.png"/><Relationship Id="rId9" Type="http://schemas.openxmlformats.org/officeDocument/2006/relationships/image" Target="../media/image80.png"/><Relationship Id="rId1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1.png"/><Relationship Id="rId7" Type="http://schemas.openxmlformats.org/officeDocument/2006/relationships/image" Target="../media/image9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1.png"/><Relationship Id="rId9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3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ntertitel 2"/>
          <p:cNvSpPr txBox="1">
            <a:spLocks/>
          </p:cNvSpPr>
          <p:nvPr/>
        </p:nvSpPr>
        <p:spPr bwMode="auto">
          <a:xfrm>
            <a:off x="670725" y="4164698"/>
            <a:ext cx="10849205" cy="103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2400" dirty="0"/>
              <a:t>Louis Guillet</a:t>
            </a:r>
            <a:r>
              <a:rPr lang="en-GB" sz="2400" baseline="30000" dirty="0"/>
              <a:t>1</a:t>
            </a:r>
            <a:r>
              <a:rPr lang="en-GB" sz="2400" dirty="0"/>
              <a:t>, </a:t>
            </a:r>
            <a:r>
              <a:rPr lang="en-GB" sz="2400" dirty="0" err="1"/>
              <a:t>Bertil</a:t>
            </a:r>
            <a:r>
              <a:rPr lang="en-GB" sz="2400" dirty="0"/>
              <a:t> Trottet</a:t>
            </a:r>
            <a:r>
              <a:rPr lang="en-GB" sz="2400" baseline="30000" dirty="0"/>
              <a:t>1</a:t>
            </a:r>
            <a:r>
              <a:rPr lang="en-GB" sz="2400" dirty="0"/>
              <a:t>, Lars Blatny</a:t>
            </a:r>
            <a:r>
              <a:rPr lang="en-GB" sz="2400" baseline="30000" dirty="0"/>
              <a:t>1</a:t>
            </a:r>
            <a:r>
              <a:rPr lang="en-GB" sz="2400" dirty="0"/>
              <a:t>, Denis Steffen</a:t>
            </a:r>
            <a:r>
              <a:rPr lang="en-GB" sz="2400" baseline="30000" dirty="0"/>
              <a:t>1</a:t>
            </a:r>
            <a:r>
              <a:rPr lang="en-GB" sz="2400" dirty="0"/>
              <a:t>, Johan Gaume</a:t>
            </a:r>
            <a:r>
              <a:rPr lang="en-GB" sz="2400" baseline="30000" dirty="0"/>
              <a:t>1,2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89" y="2563377"/>
            <a:ext cx="11732937" cy="153617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3600" dirty="0"/>
              <a:t>A </a:t>
            </a:r>
            <a:r>
              <a:rPr lang="en-GB" sz="3600" dirty="0"/>
              <a:t>depth</a:t>
            </a:r>
            <a:r>
              <a:rPr lang="fr-FR" sz="3600" dirty="0"/>
              <a:t> </a:t>
            </a:r>
            <a:r>
              <a:rPr lang="fr-FR" sz="3600" dirty="0" err="1"/>
              <a:t>averaged</a:t>
            </a:r>
            <a:r>
              <a:rPr lang="fr-FR" sz="3600" dirty="0"/>
              <a:t> </a:t>
            </a:r>
            <a:r>
              <a:rPr lang="fr-FR" sz="3600" dirty="0" err="1"/>
              <a:t>Material</a:t>
            </a:r>
            <a:r>
              <a:rPr lang="fr-FR" sz="3600" dirty="0"/>
              <a:t> Point Method for the simulation of </a:t>
            </a:r>
            <a:r>
              <a:rPr lang="fr-FR" sz="3600" dirty="0" err="1"/>
              <a:t>snow</a:t>
            </a:r>
            <a:r>
              <a:rPr lang="fr-FR" sz="3600" dirty="0"/>
              <a:t> slab avalanche Release</a:t>
            </a:r>
            <a:endParaRPr lang="de-DE" sz="3400" dirty="0"/>
          </a:p>
        </p:txBody>
      </p:sp>
      <p:sp>
        <p:nvSpPr>
          <p:cNvPr id="16" name="Rectangle 15"/>
          <p:cNvSpPr/>
          <p:nvPr/>
        </p:nvSpPr>
        <p:spPr bwMode="auto">
          <a:xfrm>
            <a:off x="6768075" y="6336704"/>
            <a:ext cx="5327915" cy="452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3200">
              <a:latin typeface="Times" charset="0"/>
              <a:ea typeface="ＭＳ Ｐゴシック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43339" y="6021289"/>
            <a:ext cx="1440160" cy="7051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sz="3200">
              <a:latin typeface="Times" charset="0"/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1209"/>
          <a:stretch/>
        </p:blipFill>
        <p:spPr>
          <a:xfrm>
            <a:off x="2255574" y="-10990"/>
            <a:ext cx="2726389" cy="238699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43438" r="33500"/>
          <a:stretch/>
        </p:blipFill>
        <p:spPr>
          <a:xfrm>
            <a:off x="11492" y="-3292"/>
            <a:ext cx="2183984" cy="2386995"/>
          </a:xfrm>
          <a:prstGeom prst="rect">
            <a:avLst/>
          </a:prstGeom>
        </p:spPr>
      </p:pic>
      <p:pic>
        <p:nvPicPr>
          <p:cNvPr id="15" name="Picture 2" descr="Image result for logo epf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3" y="6468725"/>
            <a:ext cx="803767" cy="2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" y="5596171"/>
            <a:ext cx="1057339" cy="10573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8AD3596-52A6-442C-AB63-3DBB4124CE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1033" y="9808"/>
            <a:ext cx="2006519" cy="2400169"/>
          </a:xfrm>
          <a:prstGeom prst="rect">
            <a:avLst/>
          </a:prstGeom>
        </p:spPr>
      </p:pic>
      <p:pic>
        <p:nvPicPr>
          <p:cNvPr id="22" name="Picture 21" descr="A person riding on top of a snow covered mountain&#10;&#10;Description automatically generated">
            <a:extLst>
              <a:ext uri="{FF2B5EF4-FFF2-40B4-BE49-F238E27FC236}">
                <a16:creationId xmlns:a16="http://schemas.microsoft.com/office/drawing/2014/main" id="{C149078C-D819-4ADE-BFA1-B037DE62F8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7918"/>
          <a:stretch/>
        </p:blipFill>
        <p:spPr>
          <a:xfrm>
            <a:off x="5042061" y="0"/>
            <a:ext cx="2438972" cy="2386995"/>
          </a:xfrm>
          <a:prstGeom prst="rect">
            <a:avLst/>
          </a:prstGeom>
        </p:spPr>
      </p:pic>
      <p:sp>
        <p:nvSpPr>
          <p:cNvPr id="25" name="Untertitel 2">
            <a:extLst>
              <a:ext uri="{FF2B5EF4-FFF2-40B4-BE49-F238E27FC236}">
                <a16:creationId xmlns:a16="http://schemas.microsoft.com/office/drawing/2014/main" id="{0F13E469-5AAB-4606-9A09-38FBAF0F51C7}"/>
              </a:ext>
            </a:extLst>
          </p:cNvPr>
          <p:cNvSpPr txBox="1">
            <a:spLocks/>
          </p:cNvSpPr>
          <p:nvPr/>
        </p:nvSpPr>
        <p:spPr bwMode="auto">
          <a:xfrm>
            <a:off x="836942" y="6138419"/>
            <a:ext cx="10849205" cy="103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GB" sz="1867" dirty="0"/>
              <a:t>EGU 2022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199432-61B3-46FE-BD8C-90CC6DCDA84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83" y="6031489"/>
            <a:ext cx="1433379" cy="6357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35E8D6-74D4-4D05-89F5-81D20900A1FE}"/>
              </a:ext>
            </a:extLst>
          </p:cNvPr>
          <p:cNvSpPr/>
          <p:nvPr/>
        </p:nvSpPr>
        <p:spPr>
          <a:xfrm>
            <a:off x="144684" y="4801236"/>
            <a:ext cx="11903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pc="-1" baseline="30000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1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Snow and Avalanche Simulation Laboratory (SLAB), Swiss Federal Institute of Technology (EPFL), Lausanne, Switzerland</a:t>
            </a:r>
          </a:p>
          <a:p>
            <a:pPr algn="ctr">
              <a:lnSpc>
                <a:spcPct val="100000"/>
              </a:lnSpc>
            </a:pPr>
            <a:r>
              <a:rPr lang="en-US" spc="-1" baseline="30000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2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ea typeface="ＭＳ Ｐゴシック"/>
                <a:cs typeface="Calibri Light" panose="020F0302020204030204" pitchFamily="34" charset="0"/>
              </a:rPr>
              <a:t>WSL Institute for Snow and Avalanche Research SLF, CH-7260 Davos, Switzerland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9FF3D-7937-4026-9E97-91C17472CFC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369" t="22138" r="22563" b="12201"/>
          <a:stretch/>
        </p:blipFill>
        <p:spPr>
          <a:xfrm>
            <a:off x="9546151" y="-10990"/>
            <a:ext cx="2654092" cy="23869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4D4BE-4BC1-1BB6-880C-170C451B1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76AB3-5CDE-8B55-F5FA-B2047B94E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35942"/>
            <a:ext cx="10276645" cy="1325563"/>
          </a:xfrm>
          <a:ln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en-GB" sz="3400" dirty="0"/>
              <a:t>Fast model for avalanche release simulation</a:t>
            </a:r>
          </a:p>
          <a:p>
            <a:r>
              <a:rPr lang="en-GB" sz="3400" dirty="0"/>
              <a:t>Quantitative validation with 3D simulations and analytical solutions</a:t>
            </a:r>
          </a:p>
          <a:p>
            <a:r>
              <a:rPr lang="en-GB" sz="3400" dirty="0"/>
              <a:t>Qualitative comparison with large scale and complex terrain simulations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CCF8DAE-22D8-5AF9-952F-B0082C675A21}"/>
              </a:ext>
            </a:extLst>
          </p:cNvPr>
          <p:cNvSpPr txBox="1">
            <a:spLocks/>
          </p:cNvSpPr>
          <p:nvPr/>
        </p:nvSpPr>
        <p:spPr>
          <a:xfrm>
            <a:off x="838198" y="4777582"/>
            <a:ext cx="10276645" cy="1203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Need to match the depth-averaged yield surface to the 3D yield surface in order to mimic staunch wall</a:t>
            </a:r>
          </a:p>
          <a:p>
            <a:r>
              <a:rPr lang="en-GB" dirty="0"/>
              <a:t>Quantitative comparison on complex cases</a:t>
            </a:r>
          </a:p>
          <a:p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A759229-694A-14FB-E6C7-D998F50EC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10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2E5F7FD-9923-3EFC-191E-DFCE3946602F}"/>
              </a:ext>
            </a:extLst>
          </p:cNvPr>
          <p:cNvSpPr txBox="1">
            <a:spLocks/>
          </p:cNvSpPr>
          <p:nvPr/>
        </p:nvSpPr>
        <p:spPr>
          <a:xfrm>
            <a:off x="838200" y="34520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Discussion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58872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46D746-515B-42BD-81AA-AAAF0120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36" y="6087"/>
            <a:ext cx="10515600" cy="1325563"/>
          </a:xfrm>
        </p:spPr>
        <p:txBody>
          <a:bodyPr/>
          <a:lstStyle/>
          <a:p>
            <a:r>
              <a:rPr lang="fr-FR" dirty="0" err="1"/>
              <a:t>References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8B610F-BF89-B7B2-4F71-61E30D4E1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74" y="976544"/>
            <a:ext cx="11771790" cy="5744931"/>
          </a:xfrm>
        </p:spPr>
        <p:txBody>
          <a:bodyPr>
            <a:normAutofit fontScale="47500" lnSpcReduction="20000"/>
          </a:bodyPr>
          <a:lstStyle/>
          <a:p>
            <a:r>
              <a:rPr lang="fr-FR" dirty="0">
                <a:effectLst/>
                <a:latin typeface="+mj-lt"/>
              </a:rPr>
              <a:t>K. Abe and K. </a:t>
            </a:r>
            <a:r>
              <a:rPr lang="fr-FR" dirty="0" err="1">
                <a:effectLst/>
                <a:latin typeface="+mj-lt"/>
              </a:rPr>
              <a:t>Konagi</a:t>
            </a:r>
            <a:r>
              <a:rPr lang="fr-FR" dirty="0">
                <a:effectLst/>
                <a:latin typeface="+mj-lt"/>
              </a:rPr>
              <a:t>. </a:t>
            </a:r>
            <a:r>
              <a:rPr lang="fr-FR" dirty="0" err="1">
                <a:effectLst/>
                <a:latin typeface="+mj-lt"/>
              </a:rPr>
              <a:t>Numerical</a:t>
            </a:r>
            <a:r>
              <a:rPr lang="fr-FR" dirty="0">
                <a:effectLst/>
                <a:latin typeface="+mj-lt"/>
              </a:rPr>
              <a:t> simulation for </a:t>
            </a:r>
            <a:r>
              <a:rPr lang="fr-FR" dirty="0" err="1">
                <a:effectLst/>
                <a:latin typeface="+mj-lt"/>
              </a:rPr>
              <a:t>runout</a:t>
            </a:r>
            <a:r>
              <a:rPr lang="fr-FR" dirty="0">
                <a:effectLst/>
                <a:latin typeface="+mj-lt"/>
              </a:rPr>
              <a:t> process of </a:t>
            </a:r>
            <a:r>
              <a:rPr lang="fr-FR" dirty="0" err="1">
                <a:effectLst/>
                <a:latin typeface="+mj-lt"/>
              </a:rPr>
              <a:t>debris</a:t>
            </a:r>
            <a:r>
              <a:rPr lang="fr-FR" dirty="0">
                <a:effectLst/>
                <a:latin typeface="+mj-lt"/>
              </a:rPr>
              <a:t> flow </a:t>
            </a:r>
            <a:r>
              <a:rPr lang="fr-FR" dirty="0" err="1">
                <a:effectLst/>
                <a:latin typeface="+mj-lt"/>
              </a:rPr>
              <a:t>using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depth-averaged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material</a:t>
            </a:r>
            <a:r>
              <a:rPr lang="fr-FR" dirty="0">
                <a:effectLst/>
                <a:latin typeface="+mj-lt"/>
              </a:rPr>
              <a:t> point </a:t>
            </a:r>
            <a:r>
              <a:rPr lang="fr-FR" dirty="0" err="1">
                <a:effectLst/>
                <a:latin typeface="+mj-lt"/>
              </a:rPr>
              <a:t>method</a:t>
            </a:r>
            <a:r>
              <a:rPr lang="fr-FR" dirty="0">
                <a:effectLst/>
                <a:latin typeface="+mj-lt"/>
              </a:rPr>
              <a:t>. </a:t>
            </a:r>
            <a:r>
              <a:rPr lang="fr-FR" dirty="0" err="1">
                <a:effectLst/>
                <a:latin typeface="+mj-lt"/>
              </a:rPr>
              <a:t>Soils</a:t>
            </a:r>
            <a:r>
              <a:rPr lang="fr-FR" dirty="0">
                <a:effectLst/>
                <a:latin typeface="+mj-lt"/>
              </a:rPr>
              <a:t> and </a:t>
            </a:r>
            <a:r>
              <a:rPr lang="fr-FR" dirty="0" err="1">
                <a:effectLst/>
                <a:latin typeface="+mj-lt"/>
              </a:rPr>
              <a:t>Foundations</a:t>
            </a:r>
            <a:r>
              <a:rPr lang="fr-FR" dirty="0">
                <a:effectLst/>
                <a:latin typeface="+mj-lt"/>
              </a:rPr>
              <a:t>, 56, 2016.</a:t>
            </a:r>
          </a:p>
          <a:p>
            <a:r>
              <a:rPr lang="fr-FR" dirty="0">
                <a:effectLst/>
                <a:latin typeface="+mj-lt"/>
              </a:rPr>
              <a:t>L. Benedetti, J. Gaume, and J.-T. Fischer. A </a:t>
            </a:r>
            <a:r>
              <a:rPr lang="fr-FR" dirty="0" err="1">
                <a:effectLst/>
                <a:latin typeface="+mj-lt"/>
              </a:rPr>
              <a:t>mechanically-based</a:t>
            </a:r>
            <a:r>
              <a:rPr lang="fr-FR" dirty="0">
                <a:effectLst/>
                <a:latin typeface="+mj-lt"/>
              </a:rPr>
              <a:t> model of </a:t>
            </a:r>
            <a:r>
              <a:rPr lang="fr-FR" dirty="0" err="1">
                <a:effectLst/>
                <a:latin typeface="+mj-lt"/>
              </a:rPr>
              <a:t>snow</a:t>
            </a:r>
            <a:r>
              <a:rPr lang="fr-FR" dirty="0">
                <a:effectLst/>
                <a:latin typeface="+mj-lt"/>
              </a:rPr>
              <a:t> slab and </a:t>
            </a:r>
            <a:r>
              <a:rPr lang="fr-FR" dirty="0" err="1">
                <a:effectLst/>
                <a:latin typeface="+mj-lt"/>
              </a:rPr>
              <a:t>weaklayer</a:t>
            </a:r>
            <a:r>
              <a:rPr lang="fr-FR" dirty="0">
                <a:effectLst/>
                <a:latin typeface="+mj-lt"/>
              </a:rPr>
              <a:t> fracture in the propagation </a:t>
            </a:r>
            <a:r>
              <a:rPr lang="fr-FR" dirty="0" err="1">
                <a:effectLst/>
                <a:latin typeface="+mj-lt"/>
              </a:rPr>
              <a:t>saw</a:t>
            </a:r>
            <a:r>
              <a:rPr lang="fr-FR" dirty="0">
                <a:effectLst/>
                <a:latin typeface="+mj-lt"/>
              </a:rPr>
              <a:t> test. International Journal of </a:t>
            </a:r>
            <a:r>
              <a:rPr lang="fr-FR" dirty="0" err="1">
                <a:effectLst/>
                <a:latin typeface="+mj-lt"/>
              </a:rPr>
              <a:t>Solids</a:t>
            </a:r>
            <a:r>
              <a:rPr lang="fr-FR" dirty="0">
                <a:effectLst/>
                <a:latin typeface="+mj-lt"/>
              </a:rPr>
              <a:t> and Structures,158:1–20, 2019. ISSN 0020-7683. </a:t>
            </a:r>
            <a:r>
              <a:rPr lang="fr-FR" dirty="0" err="1">
                <a:effectLst/>
                <a:latin typeface="+mj-lt"/>
              </a:rPr>
              <a:t>doi</a:t>
            </a:r>
            <a:r>
              <a:rPr lang="fr-FR" dirty="0">
                <a:effectLst/>
                <a:latin typeface="+mj-lt"/>
              </a:rPr>
              <a:t>: https://doi.org/10.1016/j.ijsolstr.2017.12.033. URL https://www.sciencedirect.com/science/article/pii/S0020768317305358.</a:t>
            </a:r>
          </a:p>
          <a:p>
            <a:r>
              <a:rPr lang="fr-FR" dirty="0">
                <a:effectLst/>
                <a:latin typeface="+mj-lt"/>
              </a:rPr>
              <a:t>M. Christen, P. </a:t>
            </a:r>
            <a:r>
              <a:rPr lang="fr-FR" dirty="0" err="1">
                <a:effectLst/>
                <a:latin typeface="+mj-lt"/>
              </a:rPr>
              <a:t>Bartelt</a:t>
            </a:r>
            <a:r>
              <a:rPr lang="fr-FR" dirty="0">
                <a:effectLst/>
                <a:latin typeface="+mj-lt"/>
              </a:rPr>
              <a:t>, J. Kowalski, and L. Stoffel. Calculation of dense </a:t>
            </a:r>
            <a:r>
              <a:rPr lang="fr-FR" dirty="0" err="1">
                <a:effectLst/>
                <a:latin typeface="+mj-lt"/>
              </a:rPr>
              <a:t>snow</a:t>
            </a:r>
            <a:r>
              <a:rPr lang="fr-FR" dirty="0">
                <a:effectLst/>
                <a:latin typeface="+mj-lt"/>
              </a:rPr>
              <a:t> avalanches in </a:t>
            </a:r>
            <a:r>
              <a:rPr lang="fr-FR" dirty="0" err="1">
                <a:effectLst/>
                <a:latin typeface="+mj-lt"/>
              </a:rPr>
              <a:t>three-dimensional</a:t>
            </a:r>
            <a:r>
              <a:rPr lang="fr-FR" dirty="0">
                <a:effectLst/>
                <a:latin typeface="+mj-lt"/>
              </a:rPr>
              <a:t> terrain </a:t>
            </a:r>
            <a:r>
              <a:rPr lang="fr-FR" dirty="0" err="1">
                <a:effectLst/>
                <a:latin typeface="+mj-lt"/>
              </a:rPr>
              <a:t>with</a:t>
            </a:r>
            <a:r>
              <a:rPr lang="fr-FR" dirty="0">
                <a:effectLst/>
                <a:latin typeface="+mj-lt"/>
              </a:rPr>
              <a:t> the </a:t>
            </a:r>
            <a:r>
              <a:rPr lang="fr-FR" dirty="0" err="1">
                <a:effectLst/>
                <a:latin typeface="+mj-lt"/>
              </a:rPr>
              <a:t>numerical</a:t>
            </a:r>
            <a:r>
              <a:rPr lang="fr-FR" dirty="0">
                <a:effectLst/>
                <a:latin typeface="+mj-lt"/>
              </a:rPr>
              <a:t> simulation program RAMMS. 04 2010.</a:t>
            </a:r>
          </a:p>
          <a:p>
            <a:r>
              <a:rPr lang="fr-FR" dirty="0">
                <a:effectLst/>
                <a:latin typeface="+mj-lt"/>
              </a:rPr>
              <a:t>E. A. de Souza Neto, D. </a:t>
            </a:r>
            <a:r>
              <a:rPr lang="fr-FR" dirty="0" err="1">
                <a:effectLst/>
                <a:latin typeface="+mj-lt"/>
              </a:rPr>
              <a:t>Peric</a:t>
            </a:r>
            <a:r>
              <a:rPr lang="fr-FR" dirty="0">
                <a:effectLst/>
                <a:latin typeface="+mj-lt"/>
              </a:rPr>
              <a:t>, and D. R. J. Owen. </a:t>
            </a:r>
            <a:r>
              <a:rPr lang="fr-FR" dirty="0" err="1">
                <a:effectLst/>
                <a:latin typeface="+mj-lt"/>
              </a:rPr>
              <a:t>Computational</a:t>
            </a:r>
            <a:r>
              <a:rPr lang="fr-FR" dirty="0">
                <a:effectLst/>
                <a:latin typeface="+mj-lt"/>
              </a:rPr>
              <a:t> Methods for </a:t>
            </a:r>
            <a:r>
              <a:rPr lang="fr-FR" dirty="0" err="1">
                <a:effectLst/>
                <a:latin typeface="+mj-lt"/>
              </a:rPr>
              <a:t>Plasticity</a:t>
            </a:r>
            <a:r>
              <a:rPr lang="fr-FR" dirty="0">
                <a:effectLst/>
                <a:latin typeface="+mj-lt"/>
              </a:rPr>
              <a:t>. Springer, 2008. ISBN 978-1-4020-6577-4.</a:t>
            </a:r>
            <a:br>
              <a:rPr lang="fr-FR" dirty="0">
                <a:latin typeface="+mj-lt"/>
              </a:rPr>
            </a:br>
            <a:r>
              <a:rPr lang="fr-FR" dirty="0">
                <a:effectLst/>
                <a:latin typeface="+mj-lt"/>
              </a:rPr>
              <a:t>A. de </a:t>
            </a:r>
            <a:r>
              <a:rPr lang="fr-FR" dirty="0" err="1">
                <a:effectLst/>
                <a:latin typeface="+mj-lt"/>
              </a:rPr>
              <a:t>Vaucorbeil</a:t>
            </a:r>
            <a:r>
              <a:rPr lang="fr-FR" dirty="0">
                <a:effectLst/>
                <a:latin typeface="+mj-lt"/>
              </a:rPr>
              <a:t>, V. P. Nguyen, S. </a:t>
            </a:r>
            <a:r>
              <a:rPr lang="fr-FR" dirty="0" err="1">
                <a:effectLst/>
                <a:latin typeface="+mj-lt"/>
              </a:rPr>
              <a:t>Sinaie</a:t>
            </a:r>
            <a:r>
              <a:rPr lang="fr-FR" dirty="0">
                <a:effectLst/>
                <a:latin typeface="+mj-lt"/>
              </a:rPr>
              <a:t>, and J. Y. Wu. </a:t>
            </a:r>
            <a:r>
              <a:rPr lang="fr-FR" dirty="0" err="1">
                <a:effectLst/>
                <a:latin typeface="+mj-lt"/>
              </a:rPr>
              <a:t>Chapter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two</a:t>
            </a:r>
            <a:r>
              <a:rPr lang="fr-FR" dirty="0">
                <a:effectLst/>
                <a:latin typeface="+mj-lt"/>
              </a:rPr>
              <a:t> - </a:t>
            </a:r>
            <a:r>
              <a:rPr lang="fr-FR" dirty="0" err="1">
                <a:effectLst/>
                <a:latin typeface="+mj-lt"/>
              </a:rPr>
              <a:t>material</a:t>
            </a:r>
            <a:r>
              <a:rPr lang="fr-FR" dirty="0">
                <a:effectLst/>
                <a:latin typeface="+mj-lt"/>
              </a:rPr>
              <a:t> point </a:t>
            </a:r>
            <a:r>
              <a:rPr lang="fr-FR" dirty="0" err="1">
                <a:effectLst/>
                <a:latin typeface="+mj-lt"/>
              </a:rPr>
              <a:t>method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after</a:t>
            </a:r>
            <a:r>
              <a:rPr lang="fr-FR" dirty="0">
                <a:effectLst/>
                <a:latin typeface="+mj-lt"/>
              </a:rPr>
              <a:t> 25 </a:t>
            </a:r>
            <a:r>
              <a:rPr lang="fr-FR" dirty="0" err="1">
                <a:effectLst/>
                <a:latin typeface="+mj-lt"/>
              </a:rPr>
              <a:t>years</a:t>
            </a:r>
            <a:r>
              <a:rPr lang="fr-FR" dirty="0">
                <a:effectLst/>
                <a:latin typeface="+mj-lt"/>
              </a:rPr>
              <a:t>: Theory, </a:t>
            </a:r>
            <a:r>
              <a:rPr lang="fr-FR" dirty="0" err="1">
                <a:effectLst/>
                <a:latin typeface="+mj-lt"/>
              </a:rPr>
              <a:t>implementation</a:t>
            </a:r>
            <a:r>
              <a:rPr lang="fr-FR" dirty="0">
                <a:effectLst/>
                <a:latin typeface="+mj-lt"/>
              </a:rPr>
              <a:t>, and applications. volume 53 of </a:t>
            </a:r>
            <a:r>
              <a:rPr lang="fr-FR" dirty="0" err="1">
                <a:effectLst/>
                <a:latin typeface="+mj-lt"/>
              </a:rPr>
              <a:t>Advances</a:t>
            </a:r>
            <a:r>
              <a:rPr lang="fr-FR" dirty="0">
                <a:effectLst/>
                <a:latin typeface="+mj-lt"/>
              </a:rPr>
              <a:t> in </a:t>
            </a:r>
            <a:r>
              <a:rPr lang="fr-FR" dirty="0" err="1">
                <a:effectLst/>
                <a:latin typeface="+mj-lt"/>
              </a:rPr>
              <a:t>Applied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Mechanics</a:t>
            </a:r>
            <a:r>
              <a:rPr lang="fr-FR" dirty="0">
                <a:effectLst/>
                <a:latin typeface="+mj-lt"/>
              </a:rPr>
              <a:t>, pages 185–398. Elsevier, 2020.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J. Gaume, G. Chambon, N. Eckert, and M. </a:t>
            </a:r>
            <a:r>
              <a:rPr lang="fr-FR" dirty="0" err="1">
                <a:effectLst/>
                <a:latin typeface="+mj-lt"/>
              </a:rPr>
              <a:t>Naaim</a:t>
            </a:r>
            <a:r>
              <a:rPr lang="fr-FR" dirty="0">
                <a:effectLst/>
                <a:latin typeface="+mj-lt"/>
              </a:rPr>
              <a:t>. Influence of </a:t>
            </a:r>
            <a:r>
              <a:rPr lang="fr-FR" dirty="0" err="1">
                <a:effectLst/>
                <a:latin typeface="+mj-lt"/>
              </a:rPr>
              <a:t>weak</a:t>
            </a:r>
            <a:r>
              <a:rPr lang="fr-FR" dirty="0">
                <a:effectLst/>
                <a:latin typeface="+mj-lt"/>
              </a:rPr>
              <a:t>-layer </a:t>
            </a:r>
            <a:r>
              <a:rPr lang="fr-FR" dirty="0" err="1">
                <a:effectLst/>
                <a:latin typeface="+mj-lt"/>
              </a:rPr>
              <a:t>heterogeneity</a:t>
            </a:r>
            <a:r>
              <a:rPr lang="fr-FR" dirty="0">
                <a:effectLst/>
                <a:latin typeface="+mj-lt"/>
              </a:rPr>
              <a:t> on </a:t>
            </a:r>
            <a:r>
              <a:rPr lang="fr-FR" dirty="0" err="1">
                <a:effectLst/>
                <a:latin typeface="+mj-lt"/>
              </a:rPr>
              <a:t>snow</a:t>
            </a:r>
            <a:r>
              <a:rPr lang="fr-FR" dirty="0">
                <a:effectLst/>
                <a:latin typeface="+mj-lt"/>
              </a:rPr>
              <a:t> slab avalanche release: application to the </a:t>
            </a:r>
            <a:r>
              <a:rPr lang="fr-FR" dirty="0" err="1">
                <a:effectLst/>
                <a:latin typeface="+mj-lt"/>
              </a:rPr>
              <a:t>evaluation</a:t>
            </a:r>
            <a:r>
              <a:rPr lang="fr-FR" dirty="0">
                <a:effectLst/>
                <a:latin typeface="+mj-lt"/>
              </a:rPr>
              <a:t> of avalanche release </a:t>
            </a:r>
            <a:r>
              <a:rPr lang="fr-FR" dirty="0" err="1">
                <a:effectLst/>
                <a:latin typeface="+mj-lt"/>
              </a:rPr>
              <a:t>depths</a:t>
            </a:r>
            <a:r>
              <a:rPr lang="fr-FR" dirty="0">
                <a:effectLst/>
                <a:latin typeface="+mj-lt"/>
              </a:rPr>
              <a:t>. Journal of </a:t>
            </a:r>
            <a:r>
              <a:rPr lang="fr-FR" dirty="0" err="1">
                <a:effectLst/>
                <a:latin typeface="+mj-lt"/>
              </a:rPr>
              <a:t>Glaciology</a:t>
            </a:r>
            <a:r>
              <a:rPr lang="fr-FR" dirty="0">
                <a:effectLst/>
                <a:latin typeface="+mj-lt"/>
              </a:rPr>
              <a:t>, 59(215):423–437, 2013. </a:t>
            </a:r>
            <a:r>
              <a:rPr lang="fr-FR" dirty="0" err="1">
                <a:effectLst/>
                <a:latin typeface="+mj-lt"/>
              </a:rPr>
              <a:t>doi</a:t>
            </a:r>
            <a:r>
              <a:rPr lang="fr-FR" dirty="0">
                <a:effectLst/>
                <a:latin typeface="+mj-lt"/>
              </a:rPr>
              <a:t>: 10.3189/2013JoG12J161.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J. Gaume, T. Gast, J. Terran, A. Van </a:t>
            </a:r>
            <a:r>
              <a:rPr lang="fr-FR" dirty="0" err="1">
                <a:effectLst/>
                <a:latin typeface="+mj-lt"/>
              </a:rPr>
              <a:t>Herwinjen</a:t>
            </a:r>
            <a:r>
              <a:rPr lang="fr-FR" dirty="0">
                <a:effectLst/>
                <a:latin typeface="+mj-lt"/>
              </a:rPr>
              <a:t>, and C. Jiang. Dynamic </a:t>
            </a:r>
            <a:r>
              <a:rPr lang="fr-FR" dirty="0" err="1">
                <a:effectLst/>
                <a:latin typeface="+mj-lt"/>
              </a:rPr>
              <a:t>anticrack</a:t>
            </a:r>
            <a:r>
              <a:rPr lang="fr-FR" dirty="0">
                <a:effectLst/>
                <a:latin typeface="+mj-lt"/>
              </a:rPr>
              <a:t> propagation in </a:t>
            </a:r>
            <a:r>
              <a:rPr lang="fr-FR" dirty="0" err="1">
                <a:effectLst/>
                <a:latin typeface="+mj-lt"/>
              </a:rPr>
              <a:t>snow</a:t>
            </a:r>
            <a:r>
              <a:rPr lang="fr-FR" dirty="0">
                <a:effectLst/>
                <a:latin typeface="+mj-lt"/>
              </a:rPr>
              <a:t>. Nature Communication, 9(3047), 2018.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C. Jiang, C. Schroeder, J. </a:t>
            </a:r>
            <a:r>
              <a:rPr lang="fr-FR" dirty="0" err="1">
                <a:effectLst/>
                <a:latin typeface="+mj-lt"/>
              </a:rPr>
              <a:t>Teran</a:t>
            </a:r>
            <a:r>
              <a:rPr lang="fr-FR" dirty="0">
                <a:effectLst/>
                <a:latin typeface="+mj-lt"/>
              </a:rPr>
              <a:t>, A. </a:t>
            </a:r>
            <a:r>
              <a:rPr lang="fr-FR" dirty="0" err="1">
                <a:effectLst/>
                <a:latin typeface="+mj-lt"/>
              </a:rPr>
              <a:t>Stomakhin</a:t>
            </a:r>
            <a:r>
              <a:rPr lang="fr-FR" dirty="0">
                <a:effectLst/>
                <a:latin typeface="+mj-lt"/>
              </a:rPr>
              <a:t>, and A. Selle. The </a:t>
            </a:r>
            <a:r>
              <a:rPr lang="fr-FR" dirty="0" err="1">
                <a:effectLst/>
                <a:latin typeface="+mj-lt"/>
              </a:rPr>
              <a:t>material</a:t>
            </a:r>
            <a:r>
              <a:rPr lang="fr-FR" dirty="0">
                <a:effectLst/>
                <a:latin typeface="+mj-lt"/>
              </a:rPr>
              <a:t> point </a:t>
            </a:r>
            <a:r>
              <a:rPr lang="fr-FR" dirty="0" err="1">
                <a:effectLst/>
                <a:latin typeface="+mj-lt"/>
              </a:rPr>
              <a:t>method</a:t>
            </a:r>
            <a:r>
              <a:rPr lang="fr-FR" dirty="0">
                <a:effectLst/>
                <a:latin typeface="+mj-lt"/>
              </a:rPr>
              <a:t> for </a:t>
            </a:r>
            <a:r>
              <a:rPr lang="fr-FR" dirty="0" err="1">
                <a:effectLst/>
                <a:latin typeface="+mj-lt"/>
              </a:rPr>
              <a:t>simulating</a:t>
            </a:r>
            <a:r>
              <a:rPr lang="fr-FR" dirty="0">
                <a:effectLst/>
                <a:latin typeface="+mj-lt"/>
              </a:rPr>
              <a:t> continuum </a:t>
            </a:r>
            <a:r>
              <a:rPr lang="fr-FR" dirty="0" err="1">
                <a:effectLst/>
                <a:latin typeface="+mj-lt"/>
              </a:rPr>
              <a:t>materials</a:t>
            </a:r>
            <a:r>
              <a:rPr lang="fr-FR" dirty="0">
                <a:effectLst/>
                <a:latin typeface="+mj-lt"/>
              </a:rPr>
              <a:t>. In ACM SIGGRAPH 2016 Courses, SIGGRAPH ’16, New York, NY, USA, 2016. Association for </a:t>
            </a:r>
            <a:r>
              <a:rPr lang="fr-FR" dirty="0" err="1">
                <a:effectLst/>
                <a:latin typeface="+mj-lt"/>
              </a:rPr>
              <a:t>Computing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Machinery</a:t>
            </a:r>
            <a:r>
              <a:rPr lang="fr-FR" dirty="0">
                <a:effectLst/>
                <a:latin typeface="+mj-lt"/>
              </a:rPr>
              <a:t>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Z. </a:t>
            </a:r>
            <a:r>
              <a:rPr lang="fr-FR" dirty="0" err="1">
                <a:effectLst/>
                <a:latin typeface="+mj-lt"/>
              </a:rPr>
              <a:t>Kazmi</a:t>
            </a:r>
            <a:r>
              <a:rPr lang="fr-FR" dirty="0">
                <a:effectLst/>
                <a:latin typeface="+mj-lt"/>
              </a:rPr>
              <a:t> and K. </a:t>
            </a:r>
            <a:r>
              <a:rPr lang="fr-FR" dirty="0" err="1">
                <a:effectLst/>
                <a:latin typeface="+mj-lt"/>
              </a:rPr>
              <a:t>Konagai</a:t>
            </a:r>
            <a:r>
              <a:rPr lang="fr-FR" dirty="0">
                <a:effectLst/>
                <a:latin typeface="+mj-lt"/>
              </a:rPr>
              <a:t>. Field </a:t>
            </a:r>
            <a:r>
              <a:rPr lang="fr-FR" dirty="0" err="1">
                <a:effectLst/>
                <a:latin typeface="+mj-lt"/>
              </a:rPr>
              <a:t>mesurment</a:t>
            </a:r>
            <a:r>
              <a:rPr lang="fr-FR" dirty="0">
                <a:effectLst/>
                <a:latin typeface="+mj-lt"/>
              </a:rPr>
              <a:t> and </a:t>
            </a:r>
            <a:r>
              <a:rPr lang="fr-FR" dirty="0" err="1">
                <a:effectLst/>
                <a:latin typeface="+mj-lt"/>
              </a:rPr>
              <a:t>numerical</a:t>
            </a:r>
            <a:r>
              <a:rPr lang="fr-FR" dirty="0">
                <a:effectLst/>
                <a:latin typeface="+mj-lt"/>
              </a:rPr>
              <a:t> simulation of </a:t>
            </a:r>
            <a:r>
              <a:rPr lang="fr-FR" dirty="0" err="1">
                <a:effectLst/>
                <a:latin typeface="+mj-lt"/>
              </a:rPr>
              <a:t>debris</a:t>
            </a:r>
            <a:r>
              <a:rPr lang="fr-FR" dirty="0">
                <a:effectLst/>
                <a:latin typeface="+mj-lt"/>
              </a:rPr>
              <a:t> flows </a:t>
            </a:r>
            <a:r>
              <a:rPr lang="fr-FR" dirty="0" err="1">
                <a:effectLst/>
                <a:latin typeface="+mj-lt"/>
              </a:rPr>
              <a:t>from</a:t>
            </a:r>
            <a:r>
              <a:rPr lang="fr-FR" dirty="0">
                <a:effectLst/>
                <a:latin typeface="+mj-lt"/>
              </a:rPr>
              <a:t> dolomites </a:t>
            </a:r>
            <a:r>
              <a:rPr lang="fr-FR" dirty="0" err="1">
                <a:effectLst/>
                <a:latin typeface="+mj-lt"/>
              </a:rPr>
              <a:t>slopes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destabilized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during</a:t>
            </a:r>
            <a:r>
              <a:rPr lang="fr-FR" dirty="0">
                <a:effectLst/>
                <a:latin typeface="+mj-lt"/>
              </a:rPr>
              <a:t> the 2005 </a:t>
            </a:r>
            <a:r>
              <a:rPr lang="fr-FR" dirty="0" err="1">
                <a:effectLst/>
                <a:latin typeface="+mj-lt"/>
              </a:rPr>
              <a:t>kashmie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eartquake</a:t>
            </a:r>
            <a:r>
              <a:rPr lang="fr-FR" dirty="0">
                <a:effectLst/>
                <a:latin typeface="+mj-lt"/>
              </a:rPr>
              <a:t>, </a:t>
            </a:r>
            <a:r>
              <a:rPr lang="fr-FR" dirty="0" err="1">
                <a:effectLst/>
                <a:latin typeface="+mj-lt"/>
              </a:rPr>
              <a:t>pakistan</a:t>
            </a:r>
            <a:r>
              <a:rPr lang="fr-FR" dirty="0">
                <a:effectLst/>
                <a:latin typeface="+mj-lt"/>
              </a:rPr>
              <a:t>. Journal of </a:t>
            </a:r>
            <a:r>
              <a:rPr lang="fr-FR" dirty="0" err="1">
                <a:effectLst/>
                <a:latin typeface="+mj-lt"/>
              </a:rPr>
              <a:t>earth-quake</a:t>
            </a:r>
            <a:r>
              <a:rPr lang="fr-FR" dirty="0">
                <a:effectLst/>
                <a:latin typeface="+mj-lt"/>
              </a:rPr>
              <a:t> Engineering, 18:364–388, 2014.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A. </a:t>
            </a:r>
            <a:r>
              <a:rPr lang="fr-FR" dirty="0" err="1">
                <a:effectLst/>
                <a:latin typeface="+mj-lt"/>
              </a:rPr>
              <a:t>Puzrin</a:t>
            </a:r>
            <a:r>
              <a:rPr lang="fr-FR" dirty="0">
                <a:effectLst/>
                <a:latin typeface="+mj-lt"/>
              </a:rPr>
              <a:t>. Constitutive </a:t>
            </a:r>
            <a:r>
              <a:rPr lang="fr-FR" dirty="0" err="1">
                <a:effectLst/>
                <a:latin typeface="+mj-lt"/>
              </a:rPr>
              <a:t>Modelling</a:t>
            </a:r>
            <a:r>
              <a:rPr lang="fr-FR" dirty="0">
                <a:effectLst/>
                <a:latin typeface="+mj-lt"/>
              </a:rPr>
              <a:t> in </a:t>
            </a:r>
            <a:r>
              <a:rPr lang="fr-FR" dirty="0" err="1">
                <a:effectLst/>
                <a:latin typeface="+mj-lt"/>
              </a:rPr>
              <a:t>Geomechanics</a:t>
            </a:r>
            <a:r>
              <a:rPr lang="fr-FR" dirty="0">
                <a:effectLst/>
                <a:latin typeface="+mj-lt"/>
              </a:rPr>
              <a:t>. International </a:t>
            </a:r>
            <a:r>
              <a:rPr lang="fr-FR" dirty="0" err="1">
                <a:effectLst/>
                <a:latin typeface="+mj-lt"/>
              </a:rPr>
              <a:t>series</a:t>
            </a:r>
            <a:r>
              <a:rPr lang="fr-FR" dirty="0">
                <a:effectLst/>
                <a:latin typeface="+mj-lt"/>
              </a:rPr>
              <a:t> of </a:t>
            </a:r>
            <a:r>
              <a:rPr lang="fr-FR" dirty="0" err="1">
                <a:effectLst/>
                <a:latin typeface="+mj-lt"/>
              </a:rPr>
              <a:t>monographs</a:t>
            </a:r>
            <a:r>
              <a:rPr lang="fr-FR" dirty="0">
                <a:effectLst/>
                <a:latin typeface="+mj-lt"/>
              </a:rPr>
              <a:t> on </a:t>
            </a:r>
            <a:r>
              <a:rPr lang="fr-FR" dirty="0" err="1">
                <a:effectLst/>
                <a:latin typeface="+mj-lt"/>
              </a:rPr>
              <a:t>physics</a:t>
            </a:r>
            <a:r>
              <a:rPr lang="fr-FR" dirty="0">
                <a:effectLst/>
                <a:latin typeface="+mj-lt"/>
              </a:rPr>
              <a:t>. Springer, 2012. ISBN 978-3-642-27395-7.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G. Richard. </a:t>
            </a:r>
            <a:r>
              <a:rPr lang="fr-FR" dirty="0" err="1">
                <a:effectLst/>
                <a:latin typeface="+mj-lt"/>
              </a:rPr>
              <a:t>Depth-averaged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equations</a:t>
            </a:r>
            <a:r>
              <a:rPr lang="fr-FR" dirty="0">
                <a:effectLst/>
                <a:latin typeface="+mj-lt"/>
              </a:rPr>
              <a:t> for compressible </a:t>
            </a:r>
            <a:r>
              <a:rPr lang="fr-FR" dirty="0" err="1">
                <a:effectLst/>
                <a:latin typeface="+mj-lt"/>
              </a:rPr>
              <a:t>shallow</a:t>
            </a:r>
            <a:r>
              <a:rPr lang="fr-FR" dirty="0">
                <a:effectLst/>
                <a:latin typeface="+mj-lt"/>
              </a:rPr>
              <a:t>-water flows and tsunami. </a:t>
            </a:r>
            <a:r>
              <a:rPr lang="fr-FR" dirty="0" err="1">
                <a:effectLst/>
                <a:latin typeface="+mj-lt"/>
              </a:rPr>
              <a:t>preprint</a:t>
            </a:r>
            <a:r>
              <a:rPr lang="fr-FR" dirty="0">
                <a:effectLst/>
                <a:latin typeface="+mj-lt"/>
              </a:rPr>
              <a:t> at https://hal.inrae.fr/hal-02959509, 2020.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A. </a:t>
            </a:r>
            <a:r>
              <a:rPr lang="fr-FR" dirty="0" err="1">
                <a:effectLst/>
                <a:latin typeface="+mj-lt"/>
              </a:rPr>
              <a:t>Stomakhin</a:t>
            </a:r>
            <a:r>
              <a:rPr lang="fr-FR" dirty="0">
                <a:effectLst/>
                <a:latin typeface="+mj-lt"/>
              </a:rPr>
              <a:t>, C. Schroeder, L. Chai, J. </a:t>
            </a:r>
            <a:r>
              <a:rPr lang="fr-FR" dirty="0" err="1">
                <a:effectLst/>
                <a:latin typeface="+mj-lt"/>
              </a:rPr>
              <a:t>Teran</a:t>
            </a:r>
            <a:r>
              <a:rPr lang="fr-FR" dirty="0">
                <a:effectLst/>
                <a:latin typeface="+mj-lt"/>
              </a:rPr>
              <a:t>, and A. Selle. A </a:t>
            </a:r>
            <a:r>
              <a:rPr lang="fr-FR" dirty="0" err="1">
                <a:effectLst/>
                <a:latin typeface="+mj-lt"/>
              </a:rPr>
              <a:t>material</a:t>
            </a:r>
            <a:r>
              <a:rPr lang="fr-FR" dirty="0">
                <a:effectLst/>
                <a:latin typeface="+mj-lt"/>
              </a:rPr>
              <a:t> point </a:t>
            </a:r>
            <a:r>
              <a:rPr lang="fr-FR" dirty="0" err="1">
                <a:effectLst/>
                <a:latin typeface="+mj-lt"/>
              </a:rPr>
              <a:t>method</a:t>
            </a:r>
            <a:r>
              <a:rPr lang="fr-FR" dirty="0">
                <a:effectLst/>
                <a:latin typeface="+mj-lt"/>
              </a:rPr>
              <a:t> for </a:t>
            </a:r>
            <a:r>
              <a:rPr lang="fr-FR" dirty="0" err="1">
                <a:effectLst/>
                <a:latin typeface="+mj-lt"/>
              </a:rPr>
              <a:t>snow</a:t>
            </a:r>
            <a:r>
              <a:rPr lang="fr-FR" dirty="0">
                <a:effectLst/>
                <a:latin typeface="+mj-lt"/>
              </a:rPr>
              <a:t> simulation. ACM Trans. Graph., 32(4), July 2013. ISSN 0730-0301. </a:t>
            </a:r>
            <a:r>
              <a:rPr lang="fr-FR" dirty="0" err="1">
                <a:effectLst/>
                <a:latin typeface="+mj-lt"/>
              </a:rPr>
              <a:t>doi</a:t>
            </a:r>
            <a:r>
              <a:rPr lang="fr-FR" dirty="0">
                <a:effectLst/>
                <a:latin typeface="+mj-lt"/>
              </a:rPr>
              <a:t>: 10.1145/2461912. 2461948. URL https://doi.org/10.1145/2461912.2461948.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B. </a:t>
            </a:r>
            <a:r>
              <a:rPr lang="fr-FR" dirty="0" err="1">
                <a:effectLst/>
                <a:latin typeface="+mj-lt"/>
              </a:rPr>
              <a:t>Trottet</a:t>
            </a:r>
            <a:r>
              <a:rPr lang="fr-FR" dirty="0">
                <a:effectLst/>
                <a:latin typeface="+mj-lt"/>
              </a:rPr>
              <a:t>, R. </a:t>
            </a:r>
            <a:r>
              <a:rPr lang="fr-FR" dirty="0" err="1">
                <a:effectLst/>
                <a:latin typeface="+mj-lt"/>
              </a:rPr>
              <a:t>Simenhois</a:t>
            </a:r>
            <a:r>
              <a:rPr lang="fr-FR" dirty="0">
                <a:effectLst/>
                <a:latin typeface="+mj-lt"/>
              </a:rPr>
              <a:t>, G. </a:t>
            </a:r>
            <a:r>
              <a:rPr lang="fr-FR" dirty="0" err="1">
                <a:effectLst/>
                <a:latin typeface="+mj-lt"/>
              </a:rPr>
              <a:t>Bobillier</a:t>
            </a:r>
            <a:r>
              <a:rPr lang="fr-FR" dirty="0">
                <a:effectLst/>
                <a:latin typeface="+mj-lt"/>
              </a:rPr>
              <a:t>, A. van </a:t>
            </a:r>
            <a:r>
              <a:rPr lang="fr-FR" dirty="0" err="1">
                <a:effectLst/>
                <a:latin typeface="+mj-lt"/>
              </a:rPr>
              <a:t>Herwijnen</a:t>
            </a:r>
            <a:r>
              <a:rPr lang="fr-FR" dirty="0">
                <a:effectLst/>
                <a:latin typeface="+mj-lt"/>
              </a:rPr>
              <a:t>, C. Jiang, and J. Gaume. </a:t>
            </a:r>
            <a:r>
              <a:rPr lang="fr-FR" dirty="0" err="1">
                <a:effectLst/>
                <a:latin typeface="+mj-lt"/>
              </a:rPr>
              <a:t>From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sub-rayleigh</a:t>
            </a:r>
            <a:r>
              <a:rPr lang="fr-FR" dirty="0">
                <a:effectLst/>
                <a:latin typeface="+mj-lt"/>
              </a:rPr>
              <a:t> to </a:t>
            </a:r>
            <a:r>
              <a:rPr lang="fr-FR" dirty="0" err="1">
                <a:effectLst/>
                <a:latin typeface="+mj-lt"/>
              </a:rPr>
              <a:t>intersonic</a:t>
            </a:r>
            <a:r>
              <a:rPr lang="fr-FR" dirty="0">
                <a:effectLst/>
                <a:latin typeface="+mj-lt"/>
              </a:rPr>
              <a:t> crack propagation in </a:t>
            </a:r>
            <a:r>
              <a:rPr lang="fr-FR" dirty="0" err="1">
                <a:effectLst/>
                <a:latin typeface="+mj-lt"/>
              </a:rPr>
              <a:t>snow</a:t>
            </a:r>
            <a:r>
              <a:rPr lang="fr-FR" dirty="0">
                <a:effectLst/>
                <a:latin typeface="+mj-lt"/>
              </a:rPr>
              <a:t> slab avalanche release. In EGU General </a:t>
            </a:r>
            <a:r>
              <a:rPr lang="fr-FR" dirty="0" err="1">
                <a:effectLst/>
                <a:latin typeface="+mj-lt"/>
              </a:rPr>
              <a:t>Assembly</a:t>
            </a:r>
            <a:r>
              <a:rPr lang="fr-FR" dirty="0">
                <a:effectLst/>
                <a:latin typeface="+mj-lt"/>
              </a:rPr>
              <a:t> 2021, online, 19–30 </a:t>
            </a:r>
            <a:r>
              <a:rPr lang="fr-FR" dirty="0" err="1">
                <a:effectLst/>
                <a:latin typeface="+mj-lt"/>
              </a:rPr>
              <a:t>Apr</a:t>
            </a:r>
            <a:r>
              <a:rPr lang="fr-FR" dirty="0">
                <a:effectLst/>
                <a:latin typeface="+mj-lt"/>
              </a:rPr>
              <a:t> 2021, EGU21-8253, 2021.</a:t>
            </a:r>
            <a:endParaRPr lang="fr-FR" dirty="0">
              <a:latin typeface="+mj-lt"/>
            </a:endParaRPr>
          </a:p>
          <a:p>
            <a:r>
              <a:rPr lang="fr-FR" dirty="0">
                <a:effectLst/>
                <a:latin typeface="+mj-lt"/>
              </a:rPr>
              <a:t>W. Wu and M. Pastor. Point </a:t>
            </a:r>
            <a:r>
              <a:rPr lang="fr-FR" dirty="0" err="1">
                <a:effectLst/>
                <a:latin typeface="+mj-lt"/>
              </a:rPr>
              <a:t>based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numerical</a:t>
            </a:r>
            <a:r>
              <a:rPr lang="fr-FR" dirty="0">
                <a:effectLst/>
                <a:latin typeface="+mj-lt"/>
              </a:rPr>
              <a:t> </a:t>
            </a:r>
            <a:r>
              <a:rPr lang="fr-FR" dirty="0" err="1">
                <a:effectLst/>
                <a:latin typeface="+mj-lt"/>
              </a:rPr>
              <a:t>methods</a:t>
            </a:r>
            <a:r>
              <a:rPr lang="fr-FR" dirty="0">
                <a:effectLst/>
                <a:latin typeface="+mj-lt"/>
              </a:rPr>
              <a:t> in </a:t>
            </a:r>
            <a:r>
              <a:rPr lang="fr-FR" dirty="0" err="1">
                <a:effectLst/>
                <a:latin typeface="+mj-lt"/>
              </a:rPr>
              <a:t>geomechanics</a:t>
            </a:r>
            <a:r>
              <a:rPr lang="fr-FR" dirty="0">
                <a:effectLst/>
                <a:latin typeface="+mj-lt"/>
              </a:rPr>
              <a:t>. ALERT Doctoral </a:t>
            </a:r>
            <a:r>
              <a:rPr lang="fr-FR" dirty="0" err="1">
                <a:effectLst/>
                <a:latin typeface="+mj-lt"/>
              </a:rPr>
              <a:t>School</a:t>
            </a:r>
            <a:r>
              <a:rPr lang="fr-FR" dirty="0">
                <a:effectLst/>
                <a:latin typeface="+mj-lt"/>
              </a:rPr>
              <a:t>, 56:127, 2020.</a:t>
            </a:r>
          </a:p>
          <a:p>
            <a:r>
              <a:rPr lang="en-US" dirty="0">
                <a:effectLst/>
                <a:latin typeface="+mj-lt"/>
              </a:rPr>
              <a:t>X. Zhang, Z. Chen, and Y. Liu. The Material Point Method, A Continuum-Based Particle</a:t>
            </a:r>
            <a:br>
              <a:rPr lang="en-US" dirty="0">
                <a:latin typeface="+mj-lt"/>
              </a:rPr>
            </a:br>
            <a:r>
              <a:rPr lang="en-US" dirty="0" err="1">
                <a:effectLst/>
                <a:latin typeface="+mj-lt"/>
              </a:rPr>
              <a:t>Mathod</a:t>
            </a:r>
            <a:r>
              <a:rPr lang="en-US" dirty="0">
                <a:effectLst/>
                <a:latin typeface="+mj-lt"/>
              </a:rPr>
              <a:t> for Extreme Loading Cases. Academic Press, 2017. ISBN 987-0-12-407716-4.</a:t>
            </a:r>
            <a:endParaRPr lang="fr-FR" dirty="0">
              <a:latin typeface="+mj-lt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F3ED90-CECE-8C3B-54E9-04561483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2842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726FD8-B53D-A465-509B-1BD7793A1A1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953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PST Simulation plastic slab </a:t>
            </a:r>
            <a:r>
              <a:rPr lang="fr-FR" sz="3200" dirty="0" err="1"/>
              <a:t>Cohesive</a:t>
            </a:r>
            <a:r>
              <a:rPr lang="fr-FR" sz="3200" dirty="0"/>
              <a:t> </a:t>
            </a:r>
            <a:r>
              <a:rPr lang="fr-FR" sz="3200" dirty="0" err="1"/>
              <a:t>Modified</a:t>
            </a:r>
            <a:r>
              <a:rPr lang="fr-FR" sz="3200" dirty="0"/>
              <a:t> Cam Clay</a:t>
            </a:r>
            <a:endParaRPr lang="fr-FR" dirty="0"/>
          </a:p>
        </p:txBody>
      </p:sp>
      <p:pic>
        <p:nvPicPr>
          <p:cNvPr id="5" name="PST_48fps">
            <a:hlinkClick r:id="" action="ppaction://media"/>
            <a:extLst>
              <a:ext uri="{FF2B5EF4-FFF2-40B4-BE49-F238E27FC236}">
                <a16:creationId xmlns:a16="http://schemas.microsoft.com/office/drawing/2014/main" id="{FD1BB68A-7A60-AF00-2E67-512C08D08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366" t="19258" r="57223" b="15381"/>
          <a:stretch/>
        </p:blipFill>
        <p:spPr>
          <a:xfrm>
            <a:off x="251998" y="2540175"/>
            <a:ext cx="4958173" cy="284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9B79795-B46B-C4FC-D7DC-87FD9065BDB4}"/>
                  </a:ext>
                </a:extLst>
              </p:cNvPr>
              <p:cNvSpPr txBox="1"/>
              <p:nvPr/>
            </p:nvSpPr>
            <p:spPr>
              <a:xfrm>
                <a:off x="5400000" y="1386278"/>
                <a:ext cx="6502491" cy="357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i="1" dirty="0"/>
                  <a:t>P</a:t>
                </a:r>
                <a:r>
                  <a:rPr lang="fr-FR" sz="1600" i="1" dirty="0" err="1"/>
                  <a:t>arameters</a:t>
                </a:r>
                <a:r>
                  <a:rPr lang="fr-FR" sz="1600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=40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=27°,   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=45°,   </m:t>
                    </m:r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𝑘𝑃𝑎</m:t>
                    </m:r>
                  </m:oMath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9B79795-B46B-C4FC-D7DC-87FD9065B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0" y="1386278"/>
                <a:ext cx="6502491" cy="357983"/>
              </a:xfrm>
              <a:prstGeom prst="rect">
                <a:avLst/>
              </a:prstGeom>
              <a:blipFill>
                <a:blip r:embed="rId5"/>
                <a:stretch>
                  <a:fillRect l="-562" t="-3390" b="-169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4B529099-1C06-3DFD-4968-4B1E0F3E5A44}"/>
              </a:ext>
            </a:extLst>
          </p:cNvPr>
          <p:cNvSpPr txBox="1"/>
          <p:nvPr/>
        </p:nvSpPr>
        <p:spPr>
          <a:xfrm>
            <a:off x="171000" y="5662845"/>
            <a:ext cx="13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Down </a:t>
            </a:r>
            <a:r>
              <a:rPr lang="fr-FR" sz="1600" dirty="0" err="1"/>
              <a:t>slope</a:t>
            </a:r>
            <a:r>
              <a:rPr lang="fr-FR" sz="1600" i="1" dirty="0"/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587327-82E8-D3C4-5E56-C4DE280352CC}"/>
              </a:ext>
            </a:extLst>
          </p:cNvPr>
          <p:cNvSpPr txBox="1"/>
          <p:nvPr/>
        </p:nvSpPr>
        <p:spPr>
          <a:xfrm>
            <a:off x="4599551" y="5662845"/>
            <a:ext cx="13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Up </a:t>
            </a:r>
            <a:r>
              <a:rPr lang="fr-FR" sz="1600" dirty="0" err="1"/>
              <a:t>slope</a:t>
            </a:r>
            <a:r>
              <a:rPr lang="fr-FR" sz="1600" i="1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0770C3-C3EC-97B0-3370-6C4A83D012E2}"/>
              </a:ext>
            </a:extLst>
          </p:cNvPr>
          <p:cNvSpPr txBox="1"/>
          <p:nvPr/>
        </p:nvSpPr>
        <p:spPr>
          <a:xfrm>
            <a:off x="7409272" y="1860621"/>
            <a:ext cx="31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Grpah</a:t>
            </a:r>
            <a:r>
              <a:rPr lang="fr-FR" b="1" dirty="0"/>
              <a:t> crack </a:t>
            </a:r>
            <a:r>
              <a:rPr lang="fr-FR" b="1" dirty="0" err="1"/>
              <a:t>length</a:t>
            </a:r>
            <a:r>
              <a:rPr lang="fr-FR" b="1" dirty="0"/>
              <a:t> </a:t>
            </a:r>
            <a:r>
              <a:rPr lang="fr-FR" b="1" dirty="0" err="1"/>
              <a:t>comparison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61312AE-864D-3E3F-974D-DAD347262508}"/>
                  </a:ext>
                </a:extLst>
              </p:cNvPr>
              <p:cNvSpPr txBox="1"/>
              <p:nvPr/>
            </p:nvSpPr>
            <p:spPr>
              <a:xfrm>
                <a:off x="481070" y="1696191"/>
                <a:ext cx="1758687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accent2"/>
                    </a:solidFill>
                  </a:rPr>
                  <a:t>Tensile </a:t>
                </a:r>
                <a:r>
                  <a:rPr lang="fr-FR" dirty="0" err="1">
                    <a:solidFill>
                      <a:schemeClr val="accent2"/>
                    </a:solidFill>
                  </a:rPr>
                  <a:t>length</a:t>
                </a:r>
                <a:r>
                  <a:rPr lang="fr-FR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fr-FR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61312AE-864D-3E3F-974D-DAD347262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070" y="1696191"/>
                <a:ext cx="1758687" cy="369332"/>
              </a:xfrm>
              <a:prstGeom prst="rect">
                <a:avLst/>
              </a:prstGeom>
              <a:blipFill>
                <a:blip r:embed="rId6"/>
                <a:stretch>
                  <a:fillRect l="-2759" t="-6349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016C33C7-6586-103A-4594-599975E6AFF2}"/>
              </a:ext>
            </a:extLst>
          </p:cNvPr>
          <p:cNvCxnSpPr>
            <a:cxnSpLocks/>
          </p:cNvCxnSpPr>
          <p:nvPr/>
        </p:nvCxnSpPr>
        <p:spPr>
          <a:xfrm>
            <a:off x="981181" y="2413546"/>
            <a:ext cx="0" cy="2989258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D05F853-7F59-8DF4-4CDE-B39A4876FD28}"/>
              </a:ext>
            </a:extLst>
          </p:cNvPr>
          <p:cNvCxnSpPr>
            <a:cxnSpLocks/>
          </p:cNvCxnSpPr>
          <p:nvPr/>
        </p:nvCxnSpPr>
        <p:spPr>
          <a:xfrm flipV="1">
            <a:off x="981181" y="2065523"/>
            <a:ext cx="674614" cy="329394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4EC707F-44F6-239C-7844-886CC062FF4E}"/>
              </a:ext>
            </a:extLst>
          </p:cNvPr>
          <p:cNvCxnSpPr>
            <a:cxnSpLocks/>
          </p:cNvCxnSpPr>
          <p:nvPr/>
        </p:nvCxnSpPr>
        <p:spPr>
          <a:xfrm>
            <a:off x="1255639" y="2383601"/>
            <a:ext cx="0" cy="2989258"/>
          </a:xfrm>
          <a:prstGeom prst="line">
            <a:avLst/>
          </a:prstGeom>
          <a:ln w="317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5069383-5319-06DC-6A08-E3588197D8A3}"/>
              </a:ext>
            </a:extLst>
          </p:cNvPr>
          <p:cNvCxnSpPr>
            <a:cxnSpLocks/>
          </p:cNvCxnSpPr>
          <p:nvPr/>
        </p:nvCxnSpPr>
        <p:spPr>
          <a:xfrm>
            <a:off x="1575557" y="2413546"/>
            <a:ext cx="0" cy="2989258"/>
          </a:xfrm>
          <a:prstGeom prst="line">
            <a:avLst/>
          </a:prstGeom>
          <a:ln w="317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39131A3-3891-BD1D-045B-E234AA4816F2}"/>
              </a:ext>
            </a:extLst>
          </p:cNvPr>
          <p:cNvCxnSpPr>
            <a:cxnSpLocks/>
          </p:cNvCxnSpPr>
          <p:nvPr/>
        </p:nvCxnSpPr>
        <p:spPr>
          <a:xfrm>
            <a:off x="1882023" y="2413546"/>
            <a:ext cx="0" cy="2989258"/>
          </a:xfrm>
          <a:prstGeom prst="line">
            <a:avLst/>
          </a:prstGeom>
          <a:ln w="317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35B43BEE-D7D4-C85C-838D-E3018ED4035B}"/>
              </a:ext>
            </a:extLst>
          </p:cNvPr>
          <p:cNvCxnSpPr>
            <a:cxnSpLocks/>
          </p:cNvCxnSpPr>
          <p:nvPr/>
        </p:nvCxnSpPr>
        <p:spPr>
          <a:xfrm flipV="1">
            <a:off x="1256084" y="2045287"/>
            <a:ext cx="2522692" cy="329150"/>
          </a:xfrm>
          <a:prstGeom prst="line">
            <a:avLst/>
          </a:prstGeom>
          <a:ln w="317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1E83B85-D07C-620B-E731-444316ADD454}"/>
              </a:ext>
            </a:extLst>
          </p:cNvPr>
          <p:cNvCxnSpPr>
            <a:cxnSpLocks/>
          </p:cNvCxnSpPr>
          <p:nvPr/>
        </p:nvCxnSpPr>
        <p:spPr>
          <a:xfrm flipV="1">
            <a:off x="1575557" y="2065523"/>
            <a:ext cx="2110950" cy="337705"/>
          </a:xfrm>
          <a:prstGeom prst="line">
            <a:avLst/>
          </a:prstGeom>
          <a:ln w="317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67FEB55-B4B9-ED67-EB73-8FBE152665CC}"/>
              </a:ext>
            </a:extLst>
          </p:cNvPr>
          <p:cNvCxnSpPr>
            <a:cxnSpLocks/>
          </p:cNvCxnSpPr>
          <p:nvPr/>
        </p:nvCxnSpPr>
        <p:spPr>
          <a:xfrm flipV="1">
            <a:off x="1928266" y="2037646"/>
            <a:ext cx="1930832" cy="357271"/>
          </a:xfrm>
          <a:prstGeom prst="line">
            <a:avLst/>
          </a:prstGeom>
          <a:ln w="31750"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C304F0DA-7B37-654C-AE5F-13B79C723487}"/>
              </a:ext>
            </a:extLst>
          </p:cNvPr>
          <p:cNvSpPr txBox="1"/>
          <p:nvPr/>
        </p:nvSpPr>
        <p:spPr>
          <a:xfrm>
            <a:off x="2929373" y="1686943"/>
            <a:ext cx="2204330" cy="369332"/>
          </a:xfrm>
          <a:prstGeom prst="rect">
            <a:avLst/>
          </a:prstGeom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Higher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tensile</a:t>
            </a:r>
            <a:r>
              <a:rPr lang="fr-FR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length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BB4CCB9-9EB3-21B9-0B1F-506B22FAB6AF}"/>
              </a:ext>
            </a:extLst>
          </p:cNvPr>
          <p:cNvSpPr txBox="1"/>
          <p:nvPr/>
        </p:nvSpPr>
        <p:spPr>
          <a:xfrm>
            <a:off x="4599551" y="6048996"/>
            <a:ext cx="452540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Good match </a:t>
            </a:r>
            <a:r>
              <a:rPr lang="fr-FR" b="1" dirty="0" err="1"/>
              <a:t>with</a:t>
            </a:r>
            <a:r>
              <a:rPr lang="fr-FR" b="1" dirty="0"/>
              <a:t> the </a:t>
            </a:r>
            <a:r>
              <a:rPr lang="fr-FR" b="1" dirty="0" err="1"/>
              <a:t>analytical</a:t>
            </a:r>
            <a:r>
              <a:rPr lang="fr-FR" b="1" dirty="0"/>
              <a:t> </a:t>
            </a:r>
            <a:r>
              <a:rPr lang="fr-FR" b="1" dirty="0" err="1"/>
              <a:t>tensile</a:t>
            </a:r>
            <a:r>
              <a:rPr lang="fr-FR" b="1" dirty="0"/>
              <a:t> </a:t>
            </a:r>
            <a:r>
              <a:rPr lang="fr-FR" b="1" dirty="0" err="1"/>
              <a:t>length</a:t>
            </a:r>
            <a:endParaRPr lang="fr-FR" b="1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1356FE0-3B86-BC7E-0435-2307A7FFD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647" y="2319594"/>
            <a:ext cx="4958172" cy="3343251"/>
          </a:xfrm>
          <a:prstGeom prst="rect">
            <a:avLst/>
          </a:prstGeom>
        </p:spPr>
      </p:pic>
      <p:sp>
        <p:nvSpPr>
          <p:cNvPr id="37" name="Espace réservé du numéro de diapositive 36">
            <a:extLst>
              <a:ext uri="{FF2B5EF4-FFF2-40B4-BE49-F238E27FC236}">
                <a16:creationId xmlns:a16="http://schemas.microsoft.com/office/drawing/2014/main" id="{7DBD0DB2-BF42-9F74-1B7F-FF44B4F84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60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7CA7A9D-EAAB-5A4E-E21C-DD7650DA4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77" y="2934474"/>
            <a:ext cx="3704027" cy="34607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8C54E4-3C4D-03DE-4300-B33A82F7134B}"/>
                  </a:ext>
                </a:extLst>
              </p:cNvPr>
              <p:cNvSpPr/>
              <p:nvPr/>
            </p:nvSpPr>
            <p:spPr>
              <a:xfrm>
                <a:off x="308931" y="483899"/>
                <a:ext cx="5539449" cy="5838737"/>
              </a:xfrm>
              <a:prstGeom prst="rect">
                <a:avLst/>
              </a:prstGeom>
              <a:solidFill>
                <a:schemeClr val="accent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a:fld id="{825F15A7-03F4-43D7-82C5-3E23DA2F108C}" type="mathplaceholder">
                        <a:rPr lang="fr-FR" i="1" smtClean="0">
                          <a:latin typeface="Cambria Math" panose="02040503050406030204" pitchFamily="18" charset="0"/>
                        </a:rPr>
                        <a:t>Tapez une équation ici.</a:t>
                      </a:fl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98C54E4-3C4D-03DE-4300-B33A82F71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31" y="483899"/>
                <a:ext cx="5539449" cy="58387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3ED9EDA-3310-80F5-982D-016BD6F403A6}"/>
              </a:ext>
            </a:extLst>
          </p:cNvPr>
          <p:cNvSpPr/>
          <p:nvPr/>
        </p:nvSpPr>
        <p:spPr>
          <a:xfrm>
            <a:off x="6009710" y="483899"/>
            <a:ext cx="6039385" cy="583873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B75D57-5DC7-4E30-9517-D74C96AF3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68" y="247110"/>
            <a:ext cx="5344267" cy="1325563"/>
          </a:xfrm>
        </p:spPr>
        <p:txBody>
          <a:bodyPr/>
          <a:lstStyle/>
          <a:p>
            <a:r>
              <a:rPr lang="fr-FR" dirty="0" err="1"/>
              <a:t>Depth-Averaged</a:t>
            </a:r>
            <a:r>
              <a:rPr lang="fr-FR" dirty="0"/>
              <a:t> MPM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93D052-24B3-0E0C-FEC1-508219165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36" y="1269991"/>
            <a:ext cx="5621099" cy="777884"/>
          </a:xfrm>
        </p:spPr>
        <p:txBody>
          <a:bodyPr>
            <a:normAutofit/>
          </a:bodyPr>
          <a:lstStyle/>
          <a:p>
            <a:r>
              <a:rPr lang="fr-FR" sz="1800" dirty="0" err="1"/>
              <a:t>Shallow</a:t>
            </a:r>
            <a:r>
              <a:rPr lang="fr-FR" sz="1800" dirty="0"/>
              <a:t> water </a:t>
            </a:r>
            <a:r>
              <a:rPr lang="fr-FR" sz="1800" dirty="0" err="1"/>
              <a:t>hypothesis</a:t>
            </a:r>
            <a:r>
              <a:rPr lang="fr-FR" sz="1800" dirty="0"/>
              <a:t> + plane stress</a:t>
            </a:r>
          </a:p>
          <a:p>
            <a:r>
              <a:rPr lang="fr-FR" sz="1800" dirty="0" err="1"/>
              <a:t>Columns</a:t>
            </a:r>
            <a:r>
              <a:rPr lang="fr-FR" sz="1800" dirty="0"/>
              <a:t> </a:t>
            </a:r>
            <a:r>
              <a:rPr lang="fr-FR" sz="1800" dirty="0" err="1"/>
              <a:t>instead</a:t>
            </a:r>
            <a:r>
              <a:rPr lang="fr-FR" sz="1800" dirty="0"/>
              <a:t> of </a:t>
            </a:r>
            <a:r>
              <a:rPr lang="fr-FR" sz="1800" dirty="0" err="1"/>
              <a:t>particles</a:t>
            </a:r>
            <a:r>
              <a:rPr lang="fr-FR" sz="1800" dirty="0"/>
              <a:t> </a:t>
            </a:r>
            <a:r>
              <a:rPr lang="fr-FR" sz="1800" b="1" dirty="0"/>
              <a:t>(Abe and </a:t>
            </a:r>
            <a:r>
              <a:rPr lang="fr-FR" sz="1800" b="1" dirty="0" err="1"/>
              <a:t>Konagi</a:t>
            </a:r>
            <a:r>
              <a:rPr lang="fr-FR" sz="1800" b="1" dirty="0"/>
              <a:t>, 2016)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CD2F92-030E-3673-F6FB-4F4D14597A7A}"/>
              </a:ext>
            </a:extLst>
          </p:cNvPr>
          <p:cNvSpPr txBox="1"/>
          <p:nvPr/>
        </p:nvSpPr>
        <p:spPr>
          <a:xfrm>
            <a:off x="6824827" y="1233614"/>
            <a:ext cx="415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Elastic-purely</a:t>
            </a:r>
            <a:r>
              <a:rPr lang="fr-FR" sz="2000" dirty="0"/>
              <a:t> </a:t>
            </a:r>
            <a:r>
              <a:rPr lang="fr-FR" sz="2000" dirty="0" err="1"/>
              <a:t>brittle</a:t>
            </a:r>
            <a:r>
              <a:rPr lang="fr-FR" sz="2000" dirty="0"/>
              <a:t> </a:t>
            </a:r>
            <a:r>
              <a:rPr lang="fr-FR" sz="2000" dirty="0" err="1"/>
              <a:t>weak</a:t>
            </a:r>
            <a:r>
              <a:rPr lang="fr-FR" sz="2000" dirty="0"/>
              <a:t> layer </a:t>
            </a:r>
            <a:r>
              <a:rPr lang="fr-FR" sz="2000" dirty="0" err="1"/>
              <a:t>seen</a:t>
            </a:r>
            <a:r>
              <a:rPr lang="fr-FR" sz="2000" dirty="0"/>
              <a:t> as an </a:t>
            </a:r>
            <a:r>
              <a:rPr lang="fr-FR" sz="2000" dirty="0" err="1"/>
              <a:t>external</a:t>
            </a:r>
            <a:r>
              <a:rPr lang="fr-FR" sz="2000" dirty="0"/>
              <a:t> force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7AE3931-DBF1-A60D-D4B8-A4E0E136C666}"/>
              </a:ext>
            </a:extLst>
          </p:cNvPr>
          <p:cNvCxnSpPr>
            <a:cxnSpLocks/>
          </p:cNvCxnSpPr>
          <p:nvPr/>
        </p:nvCxnSpPr>
        <p:spPr>
          <a:xfrm flipH="1" flipV="1">
            <a:off x="6852914" y="2787592"/>
            <a:ext cx="8878" cy="29551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F79B40E-9E9F-5524-3AAA-C0D93D239F12}"/>
              </a:ext>
            </a:extLst>
          </p:cNvPr>
          <p:cNvCxnSpPr/>
          <p:nvPr/>
        </p:nvCxnSpPr>
        <p:spPr>
          <a:xfrm>
            <a:off x="6852914" y="5752735"/>
            <a:ext cx="436781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A3A1E66-18B5-738A-D88F-CC6FD1E5D7C8}"/>
              </a:ext>
            </a:extLst>
          </p:cNvPr>
          <p:cNvCxnSpPr/>
          <p:nvPr/>
        </p:nvCxnSpPr>
        <p:spPr>
          <a:xfrm flipV="1">
            <a:off x="6852914" y="3419942"/>
            <a:ext cx="1090936" cy="2332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A0A8A41-DDD2-4B7B-98E3-B6B95F36EF98}"/>
              </a:ext>
            </a:extLst>
          </p:cNvPr>
          <p:cNvCxnSpPr>
            <a:cxnSpLocks/>
          </p:cNvCxnSpPr>
          <p:nvPr/>
        </p:nvCxnSpPr>
        <p:spPr>
          <a:xfrm>
            <a:off x="7953375" y="3414921"/>
            <a:ext cx="0" cy="2337814"/>
          </a:xfrm>
          <a:prstGeom prst="line">
            <a:avLst/>
          </a:prstGeom>
          <a:ln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722E7C8-D54E-6E80-687D-77C4609B2ACB}"/>
              </a:ext>
            </a:extLst>
          </p:cNvPr>
          <p:cNvCxnSpPr>
            <a:cxnSpLocks/>
          </p:cNvCxnSpPr>
          <p:nvPr/>
        </p:nvCxnSpPr>
        <p:spPr>
          <a:xfrm flipV="1">
            <a:off x="7943850" y="5667842"/>
            <a:ext cx="0" cy="17145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931B1EC3-68D0-42A3-2552-62A09FEAA21C}"/>
              </a:ext>
            </a:extLst>
          </p:cNvPr>
          <p:cNvCxnSpPr/>
          <p:nvPr/>
        </p:nvCxnSpPr>
        <p:spPr>
          <a:xfrm flipH="1">
            <a:off x="6852914" y="3419942"/>
            <a:ext cx="1090936" cy="0"/>
          </a:xfrm>
          <a:prstGeom prst="line">
            <a:avLst/>
          </a:prstGeom>
          <a:ln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744F7BD-5AB6-BAC3-BF88-9C5386061EB8}"/>
              </a:ext>
            </a:extLst>
          </p:cNvPr>
          <p:cNvCxnSpPr/>
          <p:nvPr/>
        </p:nvCxnSpPr>
        <p:spPr>
          <a:xfrm>
            <a:off x="6762750" y="3414921"/>
            <a:ext cx="1905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134EE0C-E41C-0277-1BBE-D7946EFAD599}"/>
              </a:ext>
            </a:extLst>
          </p:cNvPr>
          <p:cNvCxnSpPr/>
          <p:nvPr/>
        </p:nvCxnSpPr>
        <p:spPr>
          <a:xfrm>
            <a:off x="7943850" y="4265142"/>
            <a:ext cx="2819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0C79281A-39D1-B1C7-F3A5-5D38356D75B4}"/>
              </a:ext>
            </a:extLst>
          </p:cNvPr>
          <p:cNvCxnSpPr/>
          <p:nvPr/>
        </p:nvCxnSpPr>
        <p:spPr>
          <a:xfrm>
            <a:off x="7943850" y="3424963"/>
            <a:ext cx="0" cy="840179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C3890E4E-7A42-5CD9-6A40-7D142B931162}"/>
                  </a:ext>
                </a:extLst>
              </p:cNvPr>
              <p:cNvSpPr txBox="1"/>
              <p:nvPr/>
            </p:nvSpPr>
            <p:spPr>
              <a:xfrm>
                <a:off x="6283332" y="3219418"/>
                <a:ext cx="541495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b="0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C3890E4E-7A42-5CD9-6A40-7D142B931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332" y="3219418"/>
                <a:ext cx="541495" cy="6677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8E5C1AE-E5B8-178F-43A4-4DC4C22F5134}"/>
                  </a:ext>
                </a:extLst>
              </p:cNvPr>
              <p:cNvSpPr txBox="1"/>
              <p:nvPr/>
            </p:nvSpPr>
            <p:spPr>
              <a:xfrm>
                <a:off x="6019235" y="2521504"/>
                <a:ext cx="9350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0" i="1" dirty="0" err="1"/>
                  <a:t>Shear</a:t>
                </a:r>
                <a:r>
                  <a:rPr lang="fr-FR" i="1" dirty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fr-FR" b="0" i="1" dirty="0"/>
                  <a:t> 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8E5C1AE-E5B8-178F-43A4-4DC4C22F5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235" y="2521504"/>
                <a:ext cx="935000" cy="646331"/>
              </a:xfrm>
              <a:prstGeom prst="rect">
                <a:avLst/>
              </a:prstGeom>
              <a:blipFill>
                <a:blip r:embed="rId5"/>
                <a:stretch>
                  <a:fillRect l="-5195" t="-56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19CD470-BB28-4E95-B108-CDD281823F94}"/>
                  </a:ext>
                </a:extLst>
              </p:cNvPr>
              <p:cNvSpPr txBox="1"/>
              <p:nvPr/>
            </p:nvSpPr>
            <p:spPr>
              <a:xfrm>
                <a:off x="10392359" y="5912046"/>
                <a:ext cx="1656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/>
                  <a:t>Displacement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fr-FR" i="1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19CD470-BB28-4E95-B108-CDD281823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59" y="5912046"/>
                <a:ext cx="1656736" cy="369332"/>
              </a:xfrm>
              <a:prstGeom prst="rect">
                <a:avLst/>
              </a:prstGeom>
              <a:blipFill>
                <a:blip r:embed="rId6"/>
                <a:stretch>
                  <a:fillRect l="-3309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C7498D1-A0D0-1E43-4A30-13D8A95AEC1C}"/>
                  </a:ext>
                </a:extLst>
              </p:cNvPr>
              <p:cNvSpPr txBox="1"/>
              <p:nvPr/>
            </p:nvSpPr>
            <p:spPr>
              <a:xfrm>
                <a:off x="7708625" y="5920018"/>
                <a:ext cx="470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1C7498D1-A0D0-1E43-4A30-13D8A95AE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625" y="5920018"/>
                <a:ext cx="47044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A148B80F-E9C8-9580-FA3D-F0151E7DDA9C}"/>
                  </a:ext>
                </a:extLst>
              </p:cNvPr>
              <p:cNvSpPr txBox="1"/>
              <p:nvPr/>
            </p:nvSpPr>
            <p:spPr>
              <a:xfrm>
                <a:off x="10219986" y="3867330"/>
                <a:ext cx="1663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A148B80F-E9C8-9580-FA3D-F0151E7DD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986" y="3867330"/>
                <a:ext cx="1663083" cy="369332"/>
              </a:xfrm>
              <a:prstGeom prst="rect">
                <a:avLst/>
              </a:prstGeom>
              <a:blipFill>
                <a:blip r:embed="rId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Accolade fermante 46">
            <a:extLst>
              <a:ext uri="{FF2B5EF4-FFF2-40B4-BE49-F238E27FC236}">
                <a16:creationId xmlns:a16="http://schemas.microsoft.com/office/drawing/2014/main" id="{0A257FD9-00F0-4E5C-4EF0-4645611C9962}"/>
              </a:ext>
            </a:extLst>
          </p:cNvPr>
          <p:cNvSpPr/>
          <p:nvPr/>
        </p:nvSpPr>
        <p:spPr>
          <a:xfrm>
            <a:off x="8048625" y="3424963"/>
            <a:ext cx="130436" cy="82593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4EC47DDD-6644-E540-896B-55DB7A3F94FF}"/>
                  </a:ext>
                </a:extLst>
              </p:cNvPr>
              <p:cNvSpPr txBox="1"/>
              <p:nvPr/>
            </p:nvSpPr>
            <p:spPr>
              <a:xfrm>
                <a:off x="8318239" y="3682664"/>
                <a:ext cx="1254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Cohesion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4EC47DDD-6644-E540-896B-55DB7A3F9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39" y="3682664"/>
                <a:ext cx="1254382" cy="369332"/>
              </a:xfrm>
              <a:prstGeom prst="rect">
                <a:avLst/>
              </a:prstGeom>
              <a:blipFill>
                <a:blip r:embed="rId9"/>
                <a:stretch>
                  <a:fillRect l="-4390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CAB7519C-33C9-E3C1-0D3E-43B03C39C11A}"/>
              </a:ext>
            </a:extLst>
          </p:cNvPr>
          <p:cNvCxnSpPr/>
          <p:nvPr/>
        </p:nvCxnSpPr>
        <p:spPr>
          <a:xfrm>
            <a:off x="7143750" y="5105867"/>
            <a:ext cx="29509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C466146F-A908-CA5F-B8AD-A5722D59FBA4}"/>
              </a:ext>
            </a:extLst>
          </p:cNvPr>
          <p:cNvCxnSpPr>
            <a:cxnSpLocks/>
          </p:cNvCxnSpPr>
          <p:nvPr/>
        </p:nvCxnSpPr>
        <p:spPr>
          <a:xfrm flipV="1">
            <a:off x="7438840" y="4505792"/>
            <a:ext cx="0" cy="60007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16D416AB-7C3F-2CB3-68ED-FA640091DCC9}"/>
                  </a:ext>
                </a:extLst>
              </p:cNvPr>
              <p:cNvSpPr txBox="1"/>
              <p:nvPr/>
            </p:nvSpPr>
            <p:spPr>
              <a:xfrm>
                <a:off x="7471843" y="4655573"/>
                <a:ext cx="651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3" name="ZoneTexte 52">
                <a:extLst>
                  <a:ext uri="{FF2B5EF4-FFF2-40B4-BE49-F238E27FC236}">
                    <a16:creationId xmlns:a16="http://schemas.microsoft.com/office/drawing/2014/main" id="{16D416AB-7C3F-2CB3-68ED-FA640091D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843" y="4655573"/>
                <a:ext cx="65152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ZoneTexte 53">
            <a:extLst>
              <a:ext uri="{FF2B5EF4-FFF2-40B4-BE49-F238E27FC236}">
                <a16:creationId xmlns:a16="http://schemas.microsoft.com/office/drawing/2014/main" id="{0EE09773-6489-6800-EB14-0CEA5893F46F}"/>
              </a:ext>
            </a:extLst>
          </p:cNvPr>
          <p:cNvSpPr txBox="1"/>
          <p:nvPr/>
        </p:nvSpPr>
        <p:spPr>
          <a:xfrm>
            <a:off x="7143056" y="51562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55E19608-001D-5E4D-248F-E59601AFD1C5}"/>
              </a:ext>
            </a:extLst>
          </p:cNvPr>
          <p:cNvSpPr/>
          <p:nvPr/>
        </p:nvSpPr>
        <p:spPr>
          <a:xfrm rot="16200000">
            <a:off x="7223039" y="2489070"/>
            <a:ext cx="377967" cy="1082704"/>
          </a:xfrm>
          <a:prstGeom prst="rightBrace">
            <a:avLst/>
          </a:prstGeom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Accolade fermante 28">
            <a:extLst>
              <a:ext uri="{FF2B5EF4-FFF2-40B4-BE49-F238E27FC236}">
                <a16:creationId xmlns:a16="http://schemas.microsoft.com/office/drawing/2014/main" id="{C348CBC5-F421-7B72-3C11-733AB9E4DF19}"/>
              </a:ext>
            </a:extLst>
          </p:cNvPr>
          <p:cNvSpPr/>
          <p:nvPr/>
        </p:nvSpPr>
        <p:spPr>
          <a:xfrm rot="16200000">
            <a:off x="9274105" y="1615964"/>
            <a:ext cx="377968" cy="2828924"/>
          </a:xfrm>
          <a:prstGeom prst="rightBrace">
            <a:avLst/>
          </a:prstGeom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C9C1621-2113-ACFF-15BC-A6CE8792EFF9}"/>
              </a:ext>
            </a:extLst>
          </p:cNvPr>
          <p:cNvSpPr txBox="1"/>
          <p:nvPr/>
        </p:nvSpPr>
        <p:spPr>
          <a:xfrm>
            <a:off x="6588765" y="2195820"/>
            <a:ext cx="164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0" dirty="0" err="1">
                <a:solidFill>
                  <a:schemeClr val="accent2"/>
                </a:solidFill>
              </a:rPr>
              <a:t>Shear</a:t>
            </a:r>
            <a:r>
              <a:rPr lang="fr-FR" b="0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cohesive</a:t>
            </a:r>
            <a:r>
              <a:rPr lang="fr-FR" dirty="0">
                <a:solidFill>
                  <a:schemeClr val="accent2"/>
                </a:solidFill>
              </a:rPr>
              <a:t> force</a:t>
            </a:r>
            <a:endParaRPr lang="fr-FR" b="0" dirty="0">
              <a:solidFill>
                <a:schemeClr val="accent2"/>
              </a:solidFill>
            </a:endParaRPr>
          </a:p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BD54505-742F-B5A3-BCB8-1D1F1FF1010A}"/>
              </a:ext>
            </a:extLst>
          </p:cNvPr>
          <p:cNvSpPr txBox="1"/>
          <p:nvPr/>
        </p:nvSpPr>
        <p:spPr>
          <a:xfrm>
            <a:off x="8303404" y="2195071"/>
            <a:ext cx="2574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0" dirty="0">
                <a:solidFill>
                  <a:schemeClr val="accent2"/>
                </a:solidFill>
              </a:rPr>
              <a:t>Weak Layer </a:t>
            </a:r>
            <a:r>
              <a:rPr lang="fr-FR" b="0" dirty="0" err="1">
                <a:solidFill>
                  <a:schemeClr val="accent2"/>
                </a:solidFill>
              </a:rPr>
              <a:t>dammaged</a:t>
            </a:r>
            <a:r>
              <a:rPr lang="fr-FR" b="0" dirty="0">
                <a:solidFill>
                  <a:schemeClr val="accent2"/>
                </a:solidFill>
              </a:rPr>
              <a:t> : </a:t>
            </a:r>
            <a:r>
              <a:rPr lang="fr-FR" b="0" dirty="0" err="1">
                <a:solidFill>
                  <a:schemeClr val="accent2"/>
                </a:solidFill>
              </a:rPr>
              <a:t>Residual</a:t>
            </a:r>
            <a:r>
              <a:rPr lang="fr-FR" b="0" dirty="0">
                <a:solidFill>
                  <a:schemeClr val="accent2"/>
                </a:solidFill>
              </a:rPr>
              <a:t> friction</a:t>
            </a:r>
          </a:p>
          <a:p>
            <a:endParaRPr lang="fr-FR" dirty="0"/>
          </a:p>
        </p:txBody>
      </p:sp>
      <p:sp>
        <p:nvSpPr>
          <p:cNvPr id="35" name="Titre 1">
            <a:extLst>
              <a:ext uri="{FF2B5EF4-FFF2-40B4-BE49-F238E27FC236}">
                <a16:creationId xmlns:a16="http://schemas.microsoft.com/office/drawing/2014/main" id="{B556ABF7-2409-0CF3-4233-2B954C81AA63}"/>
              </a:ext>
            </a:extLst>
          </p:cNvPr>
          <p:cNvSpPr txBox="1">
            <a:spLocks/>
          </p:cNvSpPr>
          <p:nvPr/>
        </p:nvSpPr>
        <p:spPr>
          <a:xfrm>
            <a:off x="6372965" y="251395"/>
            <a:ext cx="5344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Weak Layer </a:t>
            </a:r>
            <a:r>
              <a:rPr lang="fr-FR" dirty="0" err="1"/>
              <a:t>Modelling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Espace réservé du contenu 2">
                <a:extLst>
                  <a:ext uri="{FF2B5EF4-FFF2-40B4-BE49-F238E27FC236}">
                    <a16:creationId xmlns:a16="http://schemas.microsoft.com/office/drawing/2014/main" id="{0756470D-877D-136C-9D8A-F7A3D98E0B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5231" y="2090156"/>
                <a:ext cx="3848401" cy="10721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acc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h</m:t>
                          </m:r>
                          <m:acc>
                            <m:accPr>
                              <m:chr m:val="̅"/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1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acc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h</m:t>
                          </m:r>
                          <m:acc>
                            <m:accPr>
                              <m:chr m:val="̅"/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𝑦𝑧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1800" b="0" dirty="0"/>
              </a:p>
              <a:p>
                <a:pPr marL="0" indent="0">
                  <a:buNone/>
                </a:pPr>
                <a:endParaRPr lang="fr-FR" sz="1800" b="0" dirty="0"/>
              </a:p>
              <a:p>
                <a:pPr marL="0" indent="0">
                  <a:buNone/>
                </a:pPr>
                <a:endParaRPr lang="fr-FR" sz="1800" dirty="0"/>
              </a:p>
              <a:p>
                <a:pPr marL="0" indent="0">
                  <a:buNone/>
                </a:pPr>
                <a:endParaRPr lang="fr-FR" sz="1800" b="1" dirty="0"/>
              </a:p>
              <a:p>
                <a:pPr marL="0" indent="0">
                  <a:buNone/>
                </a:pPr>
                <a:endParaRPr lang="fr-FR" sz="18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fr-FR" sz="1800" dirty="0"/>
              </a:p>
            </p:txBody>
          </p:sp>
        </mc:Choice>
        <mc:Fallback xmlns="">
          <p:sp>
            <p:nvSpPr>
              <p:cNvPr id="37" name="Espace réservé du contenu 2">
                <a:extLst>
                  <a:ext uri="{FF2B5EF4-FFF2-40B4-BE49-F238E27FC236}">
                    <a16:creationId xmlns:a16="http://schemas.microsoft.com/office/drawing/2014/main" id="{0756470D-877D-136C-9D8A-F7A3D98E0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231" y="2090156"/>
                <a:ext cx="3848401" cy="10721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21A2B085-0951-A81D-197B-6C2C864D35FF}"/>
              </a:ext>
            </a:extLst>
          </p:cNvPr>
          <p:cNvSpPr txBox="1">
            <a:spLocks/>
          </p:cNvSpPr>
          <p:nvPr/>
        </p:nvSpPr>
        <p:spPr>
          <a:xfrm>
            <a:off x="335169" y="2302881"/>
            <a:ext cx="1859289" cy="77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err="1">
                <a:solidFill>
                  <a:schemeClr val="accent1"/>
                </a:solidFill>
              </a:rPr>
              <a:t>Depth-averaged</a:t>
            </a:r>
            <a:r>
              <a:rPr lang="fr-FR" sz="1800" dirty="0">
                <a:solidFill>
                  <a:schemeClr val="accent1"/>
                </a:solidFill>
              </a:rPr>
              <a:t> </a:t>
            </a:r>
            <a:r>
              <a:rPr lang="fr-FR" sz="1800" dirty="0" err="1">
                <a:solidFill>
                  <a:schemeClr val="accent1"/>
                </a:solidFill>
              </a:rPr>
              <a:t>equations</a:t>
            </a:r>
            <a:endParaRPr lang="fr-FR" sz="18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/>
          </a:p>
        </p:txBody>
      </p:sp>
      <p:sp>
        <p:nvSpPr>
          <p:cNvPr id="40" name="Accolade fermante 39">
            <a:extLst>
              <a:ext uri="{FF2B5EF4-FFF2-40B4-BE49-F238E27FC236}">
                <a16:creationId xmlns:a16="http://schemas.microsoft.com/office/drawing/2014/main" id="{D145EC94-0AC3-12E4-B963-995D266537CB}"/>
              </a:ext>
            </a:extLst>
          </p:cNvPr>
          <p:cNvSpPr/>
          <p:nvPr/>
        </p:nvSpPr>
        <p:spPr>
          <a:xfrm rot="10800000">
            <a:off x="2044533" y="2108535"/>
            <a:ext cx="130436" cy="82593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176610A-FCF5-2FA4-BD88-EFD85DA48A98}"/>
                  </a:ext>
                </a:extLst>
              </p:cNvPr>
              <p:cNvSpPr txBox="1"/>
              <p:nvPr/>
            </p:nvSpPr>
            <p:spPr>
              <a:xfrm>
                <a:off x="418741" y="3239981"/>
                <a:ext cx="2495747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pt-BR" sz="160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pt-BR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160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pt-B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176610A-FCF5-2FA4-BD88-EFD85DA48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41" y="3239981"/>
                <a:ext cx="2495747" cy="78489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53E2C32-F25F-FD4D-1F0B-684983FFE7BD}"/>
                  </a:ext>
                </a:extLst>
              </p:cNvPr>
              <p:cNvSpPr txBox="1"/>
              <p:nvPr/>
            </p:nvSpPr>
            <p:spPr>
              <a:xfrm>
                <a:off x="354281" y="4020934"/>
                <a:ext cx="2560636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pt-BR" sz="160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pt-BR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nary>
                        <m:naryPr>
                          <m:chr m:val="∑"/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160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̅"/>
                                  <m:ctrlPr>
                                    <a:rPr lang="pt-BR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pt-BR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953E2C32-F25F-FD4D-1F0B-684983FFE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281" y="4020934"/>
                <a:ext cx="2560636" cy="78489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B343329-6527-CC34-97DE-49C938FDC342}"/>
                  </a:ext>
                </a:extLst>
              </p:cNvPr>
              <p:cNvSpPr txBox="1"/>
              <p:nvPr/>
            </p:nvSpPr>
            <p:spPr>
              <a:xfrm>
                <a:off x="491003" y="5022821"/>
                <a:ext cx="2241831" cy="669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pt-B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fr-FR" sz="16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fr-FR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𝑡𝑟𝑖𝑎𝑙</m:t>
                              </m:r>
                            </m:sub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4B343329-6527-CC34-97DE-49C938FDC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03" y="5022821"/>
                <a:ext cx="2241831" cy="66960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AEFCD383-137E-350B-8BEC-C8BC5F7E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164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029795-6BF8-42DC-88B3-73802B208408}"/>
              </a:ext>
            </a:extLst>
          </p:cNvPr>
          <p:cNvCxnSpPr/>
          <p:nvPr/>
        </p:nvCxnSpPr>
        <p:spPr>
          <a:xfrm>
            <a:off x="6317673" y="843939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465A4A5-70CA-403D-A88F-5535AAF06B8F}"/>
              </a:ext>
            </a:extLst>
          </p:cNvPr>
          <p:cNvSpPr/>
          <p:nvPr/>
        </p:nvSpPr>
        <p:spPr>
          <a:xfrm>
            <a:off x="7896452" y="338505"/>
            <a:ext cx="2920409" cy="18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dirty="0"/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527381" y="224712"/>
            <a:ext cx="11233248" cy="61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r>
              <a:rPr lang="fr-FR" sz="4800" kern="0" dirty="0"/>
              <a:t>DAMPM: A </a:t>
            </a:r>
            <a:r>
              <a:rPr lang="en-GB" sz="4800" kern="0" dirty="0"/>
              <a:t>depth-averaged</a:t>
            </a:r>
            <a:r>
              <a:rPr lang="fr-FR" sz="4800" kern="0" dirty="0"/>
              <a:t> MPM</a:t>
            </a:r>
          </a:p>
        </p:txBody>
      </p:sp>
      <p:pic>
        <p:nvPicPr>
          <p:cNvPr id="379" name="video_tensile_failure_l_40">
            <a:hlinkClick r:id="" action="ppaction://media"/>
            <a:extLst>
              <a:ext uri="{FF2B5EF4-FFF2-40B4-BE49-F238E27FC236}">
                <a16:creationId xmlns:a16="http://schemas.microsoft.com/office/drawing/2014/main" id="{A4A96D81-51B2-4F8C-8FD5-364A6192C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300" t="12066" r="5501" b="12336"/>
          <a:stretch/>
        </p:blipFill>
        <p:spPr>
          <a:xfrm>
            <a:off x="988259" y="1567215"/>
            <a:ext cx="9505056" cy="45827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4C82B0-F5F5-452C-9BDB-740C4D408643}"/>
              </a:ext>
            </a:extLst>
          </p:cNvPr>
          <p:cNvSpPr/>
          <p:nvPr/>
        </p:nvSpPr>
        <p:spPr bwMode="auto">
          <a:xfrm>
            <a:off x="2937416" y="6345256"/>
            <a:ext cx="288032" cy="288032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H" sz="3200">
              <a:latin typeface="Times" charset="0"/>
              <a:ea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53FA9-79FF-448C-8D1D-17E6ED86153B}"/>
              </a:ext>
            </a:extLst>
          </p:cNvPr>
          <p:cNvSpPr/>
          <p:nvPr/>
        </p:nvSpPr>
        <p:spPr bwMode="auto">
          <a:xfrm>
            <a:off x="984315" y="6345256"/>
            <a:ext cx="288032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H" sz="3200">
              <a:latin typeface="Times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12465D-94CC-454A-968F-D3DE01DFC048}"/>
              </a:ext>
            </a:extLst>
          </p:cNvPr>
          <p:cNvSpPr txBox="1"/>
          <p:nvPr/>
        </p:nvSpPr>
        <p:spPr>
          <a:xfrm>
            <a:off x="1583499" y="1031957"/>
            <a:ext cx="355154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weak layer failure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F5669-A0F5-45E0-A1C5-A98DC7D5C174}"/>
              </a:ext>
            </a:extLst>
          </p:cNvPr>
          <p:cNvSpPr txBox="1"/>
          <p:nvPr/>
        </p:nvSpPr>
        <p:spPr>
          <a:xfrm>
            <a:off x="6480043" y="1031957"/>
            <a:ext cx="3551540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slab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EC3C08-D89A-4BB4-8A0F-1AB0ABB9204A}"/>
              </a:ext>
            </a:extLst>
          </p:cNvPr>
          <p:cNvSpPr txBox="1"/>
          <p:nvPr/>
        </p:nvSpPr>
        <p:spPr>
          <a:xfrm>
            <a:off x="719404" y="6222532"/>
            <a:ext cx="221801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intact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67A7A-8CBE-4963-AF82-D1CC88DC3A6D}"/>
              </a:ext>
            </a:extLst>
          </p:cNvPr>
          <p:cNvSpPr txBox="1"/>
          <p:nvPr/>
        </p:nvSpPr>
        <p:spPr>
          <a:xfrm>
            <a:off x="3070903" y="6222533"/>
            <a:ext cx="221801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shear failure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797944-EF8F-407E-8348-4BE5A6CC689E}"/>
              </a:ext>
            </a:extLst>
          </p:cNvPr>
          <p:cNvSpPr/>
          <p:nvPr/>
        </p:nvSpPr>
        <p:spPr bwMode="auto">
          <a:xfrm>
            <a:off x="7896451" y="6345256"/>
            <a:ext cx="288032" cy="28803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H" sz="3200">
              <a:latin typeface="Times" charset="0"/>
              <a:ea typeface="ＭＳ Ｐゴシック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509366-BA7B-4C2F-9AAF-22676ADB28AE}"/>
              </a:ext>
            </a:extLst>
          </p:cNvPr>
          <p:cNvSpPr/>
          <p:nvPr/>
        </p:nvSpPr>
        <p:spPr bwMode="auto">
          <a:xfrm>
            <a:off x="6157981" y="6345256"/>
            <a:ext cx="288032" cy="288032"/>
          </a:xfrm>
          <a:prstGeom prst="rect">
            <a:avLst/>
          </a:prstGeom>
          <a:solidFill>
            <a:srgbClr val="99ABE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H" sz="3200">
              <a:latin typeface="Times" charset="0"/>
              <a:ea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0C170B-742E-4E0A-9A7E-17A8C240D9FD}"/>
              </a:ext>
            </a:extLst>
          </p:cNvPr>
          <p:cNvSpPr txBox="1"/>
          <p:nvPr/>
        </p:nvSpPr>
        <p:spPr>
          <a:xfrm>
            <a:off x="5929756" y="6222532"/>
            <a:ext cx="221801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intact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CBEA73-A7F2-41B7-82E5-9AD1D407A221}"/>
              </a:ext>
            </a:extLst>
          </p:cNvPr>
          <p:cNvSpPr txBox="1"/>
          <p:nvPr/>
        </p:nvSpPr>
        <p:spPr>
          <a:xfrm>
            <a:off x="8122791" y="6240498"/>
            <a:ext cx="2218013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67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tensile failure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08BC6D5-2E79-49D2-85F4-E0CB84542809}"/>
              </a:ext>
            </a:extLst>
          </p:cNvPr>
          <p:cNvSpPr txBox="1">
            <a:spLocks/>
          </p:cNvSpPr>
          <p:nvPr/>
        </p:nvSpPr>
        <p:spPr>
          <a:xfrm>
            <a:off x="10704514" y="1529809"/>
            <a:ext cx="1487487" cy="612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400" dirty="0"/>
              <a:t>© Guillet et al. (SLAB)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52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029795-6BF8-42DC-88B3-73802B208408}"/>
              </a:ext>
            </a:extLst>
          </p:cNvPr>
          <p:cNvCxnSpPr/>
          <p:nvPr/>
        </p:nvCxnSpPr>
        <p:spPr>
          <a:xfrm>
            <a:off x="6317673" y="843939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465A4A5-70CA-403D-A88F-5535AAF06B8F}"/>
              </a:ext>
            </a:extLst>
          </p:cNvPr>
          <p:cNvSpPr/>
          <p:nvPr/>
        </p:nvSpPr>
        <p:spPr>
          <a:xfrm>
            <a:off x="7896452" y="338505"/>
            <a:ext cx="2920409" cy="182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2400" dirty="0"/>
          </a:p>
        </p:txBody>
      </p:sp>
      <p:sp>
        <p:nvSpPr>
          <p:cNvPr id="29" name="Titre 1"/>
          <p:cNvSpPr txBox="1">
            <a:spLocks/>
          </p:cNvSpPr>
          <p:nvPr/>
        </p:nvSpPr>
        <p:spPr>
          <a:xfrm>
            <a:off x="527381" y="224712"/>
            <a:ext cx="11233248" cy="61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</a:defRPr>
            </a:lvl9pPr>
          </a:lstStyle>
          <a:p>
            <a:r>
              <a:rPr lang="fr-FR" sz="4800" kern="0" dirty="0"/>
              <a:t>DAMPM: A </a:t>
            </a:r>
            <a:r>
              <a:rPr lang="fr-FR" sz="4800" kern="0" dirty="0" err="1"/>
              <a:t>depth-averaged</a:t>
            </a:r>
            <a:r>
              <a:rPr lang="fr-FR" sz="4800" kern="0" dirty="0"/>
              <a:t> MPM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C4ABB-8B4B-4DEF-BE1C-5EDC0399D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27" t="6156" r="4273"/>
          <a:stretch/>
        </p:blipFill>
        <p:spPr>
          <a:xfrm>
            <a:off x="4958647" y="3168593"/>
            <a:ext cx="3764011" cy="3532303"/>
          </a:xfrm>
          <a:prstGeom prst="rect">
            <a:avLst/>
          </a:prstGeom>
        </p:spPr>
      </p:pic>
      <p:pic>
        <p:nvPicPr>
          <p:cNvPr id="378" name="Picture 377">
            <a:extLst>
              <a:ext uri="{FF2B5EF4-FFF2-40B4-BE49-F238E27FC236}">
                <a16:creationId xmlns:a16="http://schemas.microsoft.com/office/drawing/2014/main" id="{FD18B953-3DA8-4F63-B4D9-953A49DCD0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06" t="20698" b="6100"/>
          <a:stretch/>
        </p:blipFill>
        <p:spPr>
          <a:xfrm>
            <a:off x="8844323" y="3140990"/>
            <a:ext cx="2916307" cy="3550287"/>
          </a:xfrm>
          <a:prstGeom prst="rect">
            <a:avLst/>
          </a:prstGeom>
        </p:spPr>
      </p:pic>
      <p:pic>
        <p:nvPicPr>
          <p:cNvPr id="383" name="Picture 382">
            <a:extLst>
              <a:ext uri="{FF2B5EF4-FFF2-40B4-BE49-F238E27FC236}">
                <a16:creationId xmlns:a16="http://schemas.microsoft.com/office/drawing/2014/main" id="{62685318-DBC6-4183-8E93-00FD2F453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8" t="2907" r="14475" b="7013"/>
          <a:stretch/>
        </p:blipFill>
        <p:spPr>
          <a:xfrm>
            <a:off x="153201" y="3168591"/>
            <a:ext cx="4683780" cy="35262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DE6679-8F56-42D5-A8E4-A515B1BD07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49" t="47714" r="2751" b="7197"/>
          <a:stretch/>
        </p:blipFill>
        <p:spPr>
          <a:xfrm>
            <a:off x="1962619" y="1124744"/>
            <a:ext cx="2861829" cy="1920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088FE7-22C8-4E2A-9924-4A626453F7D8}"/>
              </a:ext>
            </a:extLst>
          </p:cNvPr>
          <p:cNvSpPr txBox="1"/>
          <p:nvPr/>
        </p:nvSpPr>
        <p:spPr>
          <a:xfrm>
            <a:off x="335361" y="1681074"/>
            <a:ext cx="14301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2A54F2-29F8-4DA6-8571-BE233C00FCD8}"/>
              </a:ext>
            </a:extLst>
          </p:cNvPr>
          <p:cNvSpPr txBox="1"/>
          <p:nvPr/>
        </p:nvSpPr>
        <p:spPr>
          <a:xfrm>
            <a:off x="345346" y="3422380"/>
            <a:ext cx="14301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reality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80F3B2-31FB-4B65-92D7-985F7797A3A1}"/>
              </a:ext>
            </a:extLst>
          </p:cNvPr>
          <p:cNvCxnSpPr/>
          <p:nvPr/>
        </p:nvCxnSpPr>
        <p:spPr bwMode="auto">
          <a:xfrm>
            <a:off x="3503712" y="1316765"/>
            <a:ext cx="1728192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" name="Arc 4">
            <a:extLst>
              <a:ext uri="{FF2B5EF4-FFF2-40B4-BE49-F238E27FC236}">
                <a16:creationId xmlns:a16="http://schemas.microsoft.com/office/drawing/2014/main" id="{D44D11CB-7272-42F7-B161-7DFD64F836A4}"/>
              </a:ext>
            </a:extLst>
          </p:cNvPr>
          <p:cNvSpPr/>
          <p:nvPr/>
        </p:nvSpPr>
        <p:spPr bwMode="auto">
          <a:xfrm rot="5217668">
            <a:off x="3547096" y="828905"/>
            <a:ext cx="1267672" cy="706984"/>
          </a:xfrm>
          <a:prstGeom prst="arc">
            <a:avLst>
              <a:gd name="adj1" fmla="val 17887936"/>
              <a:gd name="adj2" fmla="val 21294883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CH" sz="3200">
              <a:latin typeface="Times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4049C8-64EA-490A-8423-419106DF65C4}"/>
                  </a:ext>
                </a:extLst>
              </p:cNvPr>
              <p:cNvSpPr txBox="1"/>
              <p:nvPr/>
            </p:nvSpPr>
            <p:spPr>
              <a:xfrm>
                <a:off x="4536593" y="1440401"/>
                <a:ext cx="279307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667" i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44049C8-64EA-490A-8423-419106DF6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93" y="1440401"/>
                <a:ext cx="279307" cy="4104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46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édia1">
            <a:hlinkClick r:id="" action="ppaction://media"/>
            <a:extLst>
              <a:ext uri="{FF2B5EF4-FFF2-40B4-BE49-F238E27FC236}">
                <a16:creationId xmlns:a16="http://schemas.microsoft.com/office/drawing/2014/main" id="{D881F3BC-7883-9B9C-C5FA-7114E60346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" t="48263" r="-235" b="3277"/>
          <a:stretch/>
        </p:blipFill>
        <p:spPr>
          <a:xfrm>
            <a:off x="4228352" y="3056925"/>
            <a:ext cx="7812000" cy="2124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12F059B-12DB-A40E-CEB3-3DDF66F7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Reminder</a:t>
            </a:r>
            <a:r>
              <a:rPr lang="fr-FR" dirty="0"/>
              <a:t> of </a:t>
            </a:r>
            <a:r>
              <a:rPr lang="fr-FR" dirty="0" err="1"/>
              <a:t>Bertil’s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2DD058-C26D-7529-59DD-A95A519A6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114" y="2209005"/>
            <a:ext cx="3619500" cy="2886777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Anti crack to </a:t>
            </a:r>
            <a:r>
              <a:rPr lang="fr-FR" dirty="0" err="1"/>
              <a:t>supershear</a:t>
            </a:r>
            <a:r>
              <a:rPr lang="fr-FR" dirty="0"/>
              <a:t> transition </a:t>
            </a:r>
            <a:r>
              <a:rPr lang="fr-FR" dirty="0" err="1"/>
              <a:t>within</a:t>
            </a:r>
            <a:r>
              <a:rPr lang="fr-FR" dirty="0"/>
              <a:t> few </a:t>
            </a:r>
            <a:r>
              <a:rPr lang="fr-FR" dirty="0" err="1"/>
              <a:t>meters</a:t>
            </a:r>
            <a:endParaRPr lang="fr-FR" dirty="0"/>
          </a:p>
          <a:p>
            <a:r>
              <a:rPr lang="fr-FR" dirty="0"/>
              <a:t>No </a:t>
            </a:r>
            <a:r>
              <a:rPr lang="fr-FR" dirty="0" err="1"/>
              <a:t>bending</a:t>
            </a:r>
            <a:r>
              <a:rPr lang="fr-FR" dirty="0"/>
              <a:t> in the slab and no collapse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supercritical</a:t>
            </a:r>
            <a:r>
              <a:rPr lang="fr-FR" dirty="0"/>
              <a:t> </a:t>
            </a:r>
            <a:r>
              <a:rPr lang="fr-FR" dirty="0" err="1"/>
              <a:t>regime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+ 3D simulations have </a:t>
            </a:r>
            <a:r>
              <a:rPr lang="fr-FR" dirty="0" err="1"/>
              <a:t>heavy</a:t>
            </a:r>
            <a:r>
              <a:rPr lang="fr-FR" dirty="0"/>
              <a:t> </a:t>
            </a:r>
            <a:r>
              <a:rPr lang="fr-FR" dirty="0" err="1"/>
              <a:t>numerical</a:t>
            </a:r>
            <a:r>
              <a:rPr lang="fr-FR" dirty="0"/>
              <a:t> </a:t>
            </a:r>
            <a:r>
              <a:rPr lang="fr-FR" dirty="0" err="1"/>
              <a:t>cost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B09119-60EA-2A71-4111-5C4371AD5843}"/>
              </a:ext>
            </a:extLst>
          </p:cNvPr>
          <p:cNvSpPr txBox="1"/>
          <p:nvPr/>
        </p:nvSpPr>
        <p:spPr>
          <a:xfrm>
            <a:off x="3216419" y="5930790"/>
            <a:ext cx="575916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b="1" dirty="0"/>
              <a:t>Motivation for a </a:t>
            </a:r>
            <a:r>
              <a:rPr lang="fr-FR" sz="2400" b="1" dirty="0" err="1"/>
              <a:t>depth-averaged</a:t>
            </a:r>
            <a:r>
              <a:rPr lang="fr-FR" sz="2400" b="1" dirty="0"/>
              <a:t> model</a:t>
            </a:r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ED294934-2111-FAB6-8B05-9F56B6C01464}"/>
              </a:ext>
            </a:extLst>
          </p:cNvPr>
          <p:cNvSpPr/>
          <p:nvPr/>
        </p:nvSpPr>
        <p:spPr>
          <a:xfrm rot="5400000">
            <a:off x="7977487" y="61614"/>
            <a:ext cx="389926" cy="5600700"/>
          </a:xfrm>
          <a:prstGeom prst="leftBrace">
            <a:avLst>
              <a:gd name="adj1" fmla="val 44975"/>
              <a:gd name="adj2" fmla="val 50000"/>
            </a:avLst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198D00F6-5984-336E-F838-9C20E582057C}"/>
              </a:ext>
            </a:extLst>
          </p:cNvPr>
          <p:cNvSpPr/>
          <p:nvPr/>
        </p:nvSpPr>
        <p:spPr>
          <a:xfrm rot="5400000">
            <a:off x="4991399" y="2676227"/>
            <a:ext cx="389926" cy="371475"/>
          </a:xfrm>
          <a:prstGeom prst="leftBrace">
            <a:avLst>
              <a:gd name="adj1" fmla="val 23718"/>
              <a:gd name="adj2" fmla="val 50000"/>
            </a:avLst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8837CD-2C7C-ECA8-D296-C412C25F47F1}"/>
              </a:ext>
            </a:extLst>
          </p:cNvPr>
          <p:cNvSpPr txBox="1"/>
          <p:nvPr/>
        </p:nvSpPr>
        <p:spPr>
          <a:xfrm>
            <a:off x="4624573" y="2102707"/>
            <a:ext cx="112357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Anti-crack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AB374E5-3BFB-4BB5-AF78-76F691F4CD8D}"/>
              </a:ext>
            </a:extLst>
          </p:cNvPr>
          <p:cNvSpPr txBox="1"/>
          <p:nvPr/>
        </p:nvSpPr>
        <p:spPr>
          <a:xfrm>
            <a:off x="7513455" y="2102707"/>
            <a:ext cx="131799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Super-</a:t>
            </a:r>
            <a:r>
              <a:rPr lang="fr-FR" dirty="0" err="1"/>
              <a:t>shear</a:t>
            </a:r>
            <a:endParaRPr lang="fr-FR" dirty="0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D4018E33-5C0E-DB76-2512-50B44605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6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F9311E-B306-0CA3-B177-1E09291CA23C}"/>
              </a:ext>
            </a:extLst>
          </p:cNvPr>
          <p:cNvSpPr/>
          <p:nvPr/>
        </p:nvSpPr>
        <p:spPr>
          <a:xfrm>
            <a:off x="6009710" y="483899"/>
            <a:ext cx="6039385" cy="583873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FE5FDC4-3022-1BB5-D11A-9963310CB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79" y="2984673"/>
            <a:ext cx="4873721" cy="34607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BD808B-A5CD-A211-7CB4-12AFA9CF3771}"/>
              </a:ext>
            </a:extLst>
          </p:cNvPr>
          <p:cNvSpPr/>
          <p:nvPr/>
        </p:nvSpPr>
        <p:spPr>
          <a:xfrm>
            <a:off x="308931" y="483899"/>
            <a:ext cx="5539449" cy="583873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391B488-B6D8-DC12-E014-84FE9A00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68" y="247110"/>
            <a:ext cx="5344267" cy="1325563"/>
          </a:xfrm>
        </p:spPr>
        <p:txBody>
          <a:bodyPr/>
          <a:lstStyle/>
          <a:p>
            <a:r>
              <a:rPr lang="fr-FR" dirty="0" err="1"/>
              <a:t>Depth-Averaged</a:t>
            </a:r>
            <a:r>
              <a:rPr lang="fr-FR" dirty="0"/>
              <a:t> MPM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3F84844-BEE2-B3DA-A481-4AF6A8DEE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136" y="1269991"/>
            <a:ext cx="5621099" cy="777884"/>
          </a:xfrm>
        </p:spPr>
        <p:txBody>
          <a:bodyPr>
            <a:normAutofit/>
          </a:bodyPr>
          <a:lstStyle/>
          <a:p>
            <a:r>
              <a:rPr lang="fr-FR" sz="1800" dirty="0" err="1"/>
              <a:t>Shallow</a:t>
            </a:r>
            <a:r>
              <a:rPr lang="fr-FR" sz="1800" dirty="0"/>
              <a:t> water </a:t>
            </a:r>
            <a:r>
              <a:rPr lang="fr-FR" sz="1800" dirty="0" err="1"/>
              <a:t>hypothesis</a:t>
            </a:r>
            <a:r>
              <a:rPr lang="fr-FR" sz="1800" dirty="0"/>
              <a:t> + plane stress</a:t>
            </a:r>
          </a:p>
          <a:p>
            <a:r>
              <a:rPr lang="fr-FR" sz="1800" dirty="0" err="1"/>
              <a:t>Columns</a:t>
            </a:r>
            <a:r>
              <a:rPr lang="fr-FR" sz="1800" dirty="0"/>
              <a:t> </a:t>
            </a:r>
            <a:r>
              <a:rPr lang="fr-FR" sz="1800" dirty="0" err="1"/>
              <a:t>instead</a:t>
            </a:r>
            <a:r>
              <a:rPr lang="fr-FR" sz="1800" dirty="0"/>
              <a:t> of </a:t>
            </a:r>
            <a:r>
              <a:rPr lang="fr-FR" sz="1800" dirty="0" err="1"/>
              <a:t>particles</a:t>
            </a:r>
            <a:r>
              <a:rPr lang="fr-FR" sz="1800" dirty="0"/>
              <a:t> </a:t>
            </a:r>
            <a:r>
              <a:rPr lang="fr-FR" sz="1800" b="1" dirty="0"/>
              <a:t>(Abe and </a:t>
            </a:r>
            <a:r>
              <a:rPr lang="fr-FR" sz="1800" b="1" dirty="0" err="1"/>
              <a:t>Konagi</a:t>
            </a:r>
            <a:r>
              <a:rPr lang="fr-FR" sz="1800" b="1" dirty="0"/>
              <a:t>, 2016)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41FC1A4-4C16-BE27-68A8-6C076A973401}"/>
              </a:ext>
            </a:extLst>
          </p:cNvPr>
          <p:cNvSpPr txBox="1"/>
          <p:nvPr/>
        </p:nvSpPr>
        <p:spPr>
          <a:xfrm>
            <a:off x="6824827" y="1233614"/>
            <a:ext cx="415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Elastic-purely</a:t>
            </a:r>
            <a:r>
              <a:rPr lang="fr-FR" sz="2000" dirty="0"/>
              <a:t> </a:t>
            </a:r>
            <a:r>
              <a:rPr lang="fr-FR" sz="2000" dirty="0" err="1"/>
              <a:t>brittle</a:t>
            </a:r>
            <a:r>
              <a:rPr lang="fr-FR" sz="2000" dirty="0"/>
              <a:t> </a:t>
            </a:r>
            <a:r>
              <a:rPr lang="fr-FR" sz="2000" dirty="0" err="1"/>
              <a:t>weak</a:t>
            </a:r>
            <a:r>
              <a:rPr lang="fr-FR" sz="2000" dirty="0"/>
              <a:t> layer </a:t>
            </a:r>
            <a:r>
              <a:rPr lang="fr-FR" sz="2000" dirty="0" err="1"/>
              <a:t>seen</a:t>
            </a:r>
            <a:r>
              <a:rPr lang="fr-FR" sz="2000" dirty="0"/>
              <a:t> as an </a:t>
            </a:r>
            <a:r>
              <a:rPr lang="fr-FR" sz="2000" dirty="0" err="1"/>
              <a:t>external</a:t>
            </a:r>
            <a:r>
              <a:rPr lang="fr-FR" sz="2000" dirty="0"/>
              <a:t> force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6CC451D-DD5A-132E-E5B5-791F7F143E74}"/>
              </a:ext>
            </a:extLst>
          </p:cNvPr>
          <p:cNvCxnSpPr>
            <a:cxnSpLocks/>
          </p:cNvCxnSpPr>
          <p:nvPr/>
        </p:nvCxnSpPr>
        <p:spPr>
          <a:xfrm flipH="1" flipV="1">
            <a:off x="6852914" y="2787592"/>
            <a:ext cx="8878" cy="29551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44CDBAD-F258-221F-521C-5A3027320197}"/>
              </a:ext>
            </a:extLst>
          </p:cNvPr>
          <p:cNvCxnSpPr/>
          <p:nvPr/>
        </p:nvCxnSpPr>
        <p:spPr>
          <a:xfrm>
            <a:off x="6852914" y="5752735"/>
            <a:ext cx="4367813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63F12ED-F593-B3B8-6E81-880D9F45E199}"/>
              </a:ext>
            </a:extLst>
          </p:cNvPr>
          <p:cNvCxnSpPr/>
          <p:nvPr/>
        </p:nvCxnSpPr>
        <p:spPr>
          <a:xfrm flipV="1">
            <a:off x="6852914" y="3419942"/>
            <a:ext cx="1090936" cy="233279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8A0CF8D-6A3A-6C00-9933-EB6D22258BAD}"/>
              </a:ext>
            </a:extLst>
          </p:cNvPr>
          <p:cNvCxnSpPr>
            <a:cxnSpLocks/>
          </p:cNvCxnSpPr>
          <p:nvPr/>
        </p:nvCxnSpPr>
        <p:spPr>
          <a:xfrm>
            <a:off x="7953375" y="3414921"/>
            <a:ext cx="0" cy="2337814"/>
          </a:xfrm>
          <a:prstGeom prst="line">
            <a:avLst/>
          </a:prstGeom>
          <a:ln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745EA1F-2720-0934-CA01-83D410D24469}"/>
              </a:ext>
            </a:extLst>
          </p:cNvPr>
          <p:cNvCxnSpPr>
            <a:cxnSpLocks/>
          </p:cNvCxnSpPr>
          <p:nvPr/>
        </p:nvCxnSpPr>
        <p:spPr>
          <a:xfrm flipV="1">
            <a:off x="7943850" y="5667842"/>
            <a:ext cx="0" cy="17145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568E5E12-545A-DD4E-4169-4C40303BA7BC}"/>
              </a:ext>
            </a:extLst>
          </p:cNvPr>
          <p:cNvCxnSpPr/>
          <p:nvPr/>
        </p:nvCxnSpPr>
        <p:spPr>
          <a:xfrm flipH="1">
            <a:off x="6852914" y="3419942"/>
            <a:ext cx="1090936" cy="0"/>
          </a:xfrm>
          <a:prstGeom prst="line">
            <a:avLst/>
          </a:prstGeom>
          <a:ln>
            <a:solidFill>
              <a:schemeClr val="accent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46617733-220E-2E08-6C3D-2719810A5507}"/>
              </a:ext>
            </a:extLst>
          </p:cNvPr>
          <p:cNvCxnSpPr/>
          <p:nvPr/>
        </p:nvCxnSpPr>
        <p:spPr>
          <a:xfrm>
            <a:off x="6762750" y="3414921"/>
            <a:ext cx="190500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437B506-1B84-F972-6F3B-B20B2BB4D1D7}"/>
              </a:ext>
            </a:extLst>
          </p:cNvPr>
          <p:cNvCxnSpPr/>
          <p:nvPr/>
        </p:nvCxnSpPr>
        <p:spPr>
          <a:xfrm>
            <a:off x="7943850" y="4265142"/>
            <a:ext cx="2819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9ABCF29-AB1B-F0A0-F639-7972783B416B}"/>
              </a:ext>
            </a:extLst>
          </p:cNvPr>
          <p:cNvCxnSpPr/>
          <p:nvPr/>
        </p:nvCxnSpPr>
        <p:spPr>
          <a:xfrm>
            <a:off x="7943850" y="3424963"/>
            <a:ext cx="0" cy="840179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C5AD34A-089D-F0E1-F5C8-0C3C8AC0A80D}"/>
                  </a:ext>
                </a:extLst>
              </p:cNvPr>
              <p:cNvSpPr txBox="1"/>
              <p:nvPr/>
            </p:nvSpPr>
            <p:spPr>
              <a:xfrm>
                <a:off x="6283332" y="3219418"/>
                <a:ext cx="541495" cy="6677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fr-FR" b="0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C5AD34A-089D-F0E1-F5C8-0C3C8AC0A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332" y="3219418"/>
                <a:ext cx="541495" cy="6677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963E3D3-00F7-2C6A-BC8E-85C9DBEE7CF2}"/>
                  </a:ext>
                </a:extLst>
              </p:cNvPr>
              <p:cNvSpPr txBox="1"/>
              <p:nvPr/>
            </p:nvSpPr>
            <p:spPr>
              <a:xfrm>
                <a:off x="6019235" y="2521504"/>
                <a:ext cx="9350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0" i="1" dirty="0" err="1"/>
                  <a:t>Shear</a:t>
                </a:r>
                <a:r>
                  <a:rPr lang="fr-FR" i="1" dirty="0"/>
                  <a:t>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fr-FR" b="0" i="1" dirty="0"/>
                  <a:t> </a:t>
                </a:r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963E3D3-00F7-2C6A-BC8E-85C9DBEE7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235" y="2521504"/>
                <a:ext cx="935000" cy="646331"/>
              </a:xfrm>
              <a:prstGeom prst="rect">
                <a:avLst/>
              </a:prstGeom>
              <a:blipFill>
                <a:blip r:embed="rId4"/>
                <a:stretch>
                  <a:fillRect l="-5195" t="-56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CB1D5DB-61A6-5E65-2CB1-48217C3F1DF5}"/>
                  </a:ext>
                </a:extLst>
              </p:cNvPr>
              <p:cNvSpPr txBox="1"/>
              <p:nvPr/>
            </p:nvSpPr>
            <p:spPr>
              <a:xfrm>
                <a:off x="10392359" y="5912046"/>
                <a:ext cx="16567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i="1" dirty="0"/>
                  <a:t>Displacement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fr-FR" i="1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CB1D5DB-61A6-5E65-2CB1-48217C3F1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359" y="5912046"/>
                <a:ext cx="1656736" cy="369332"/>
              </a:xfrm>
              <a:prstGeom prst="rect">
                <a:avLst/>
              </a:prstGeom>
              <a:blipFill>
                <a:blip r:embed="rId5"/>
                <a:stretch>
                  <a:fillRect l="-3309" t="-10000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32FEA0A-4140-5C12-46D4-D0D3DD4CB3D5}"/>
                  </a:ext>
                </a:extLst>
              </p:cNvPr>
              <p:cNvSpPr txBox="1"/>
              <p:nvPr/>
            </p:nvSpPr>
            <p:spPr>
              <a:xfrm>
                <a:off x="7708625" y="5920018"/>
                <a:ext cx="4704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32FEA0A-4140-5C12-46D4-D0D3DD4CB3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625" y="5920018"/>
                <a:ext cx="470449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9B97AE6-7FD1-8AA6-D2A3-85E2CDCCB948}"/>
                  </a:ext>
                </a:extLst>
              </p:cNvPr>
              <p:cNvSpPr txBox="1"/>
              <p:nvPr/>
            </p:nvSpPr>
            <p:spPr>
              <a:xfrm>
                <a:off x="10219986" y="3867330"/>
                <a:ext cx="1663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9B97AE6-7FD1-8AA6-D2A3-85E2CDCCB9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986" y="3867330"/>
                <a:ext cx="1663083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9343530B-D782-9312-ABEF-DA36380B31E6}"/>
              </a:ext>
            </a:extLst>
          </p:cNvPr>
          <p:cNvSpPr/>
          <p:nvPr/>
        </p:nvSpPr>
        <p:spPr>
          <a:xfrm>
            <a:off x="8048625" y="3424963"/>
            <a:ext cx="182083" cy="82593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662B9E3-F0C9-B85C-31C1-264086802794}"/>
                  </a:ext>
                </a:extLst>
              </p:cNvPr>
              <p:cNvSpPr txBox="1"/>
              <p:nvPr/>
            </p:nvSpPr>
            <p:spPr>
              <a:xfrm>
                <a:off x="8318239" y="3682664"/>
                <a:ext cx="1254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Cohesion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8662B9E3-F0C9-B85C-31C1-264086802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39" y="3682664"/>
                <a:ext cx="1254382" cy="369332"/>
              </a:xfrm>
              <a:prstGeom prst="rect">
                <a:avLst/>
              </a:prstGeom>
              <a:blipFill>
                <a:blip r:embed="rId8"/>
                <a:stretch>
                  <a:fillRect l="-4390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48B1B47-C412-4FFD-A70B-CB465AD74D93}"/>
              </a:ext>
            </a:extLst>
          </p:cNvPr>
          <p:cNvCxnSpPr/>
          <p:nvPr/>
        </p:nvCxnSpPr>
        <p:spPr>
          <a:xfrm>
            <a:off x="7143750" y="5105867"/>
            <a:ext cx="295090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C57D0FB-B488-62B2-3E56-BCC7DBFDE590}"/>
              </a:ext>
            </a:extLst>
          </p:cNvPr>
          <p:cNvCxnSpPr>
            <a:cxnSpLocks/>
          </p:cNvCxnSpPr>
          <p:nvPr/>
        </p:nvCxnSpPr>
        <p:spPr>
          <a:xfrm flipV="1">
            <a:off x="7438840" y="4505792"/>
            <a:ext cx="0" cy="600075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FECBBAC-6C57-FE97-A775-3A4DFD016DA0}"/>
                  </a:ext>
                </a:extLst>
              </p:cNvPr>
              <p:cNvSpPr txBox="1"/>
              <p:nvPr/>
            </p:nvSpPr>
            <p:spPr>
              <a:xfrm>
                <a:off x="7471843" y="4655573"/>
                <a:ext cx="6515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𝑊𝐿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9FECBBAC-6C57-FE97-A775-3A4DFD016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1843" y="4655573"/>
                <a:ext cx="65152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1866F7CD-C6DD-6DBA-BB00-FEC5733F388A}"/>
              </a:ext>
            </a:extLst>
          </p:cNvPr>
          <p:cNvSpPr txBox="1"/>
          <p:nvPr/>
        </p:nvSpPr>
        <p:spPr>
          <a:xfrm>
            <a:off x="7143056" y="51562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30" name="Accolade fermante 29">
            <a:extLst>
              <a:ext uri="{FF2B5EF4-FFF2-40B4-BE49-F238E27FC236}">
                <a16:creationId xmlns:a16="http://schemas.microsoft.com/office/drawing/2014/main" id="{C47C7417-FECC-BE2E-1491-F155893E0EA4}"/>
              </a:ext>
            </a:extLst>
          </p:cNvPr>
          <p:cNvSpPr/>
          <p:nvPr/>
        </p:nvSpPr>
        <p:spPr>
          <a:xfrm rot="16200000">
            <a:off x="7223039" y="2489070"/>
            <a:ext cx="377967" cy="1082704"/>
          </a:xfrm>
          <a:prstGeom prst="rightBrace">
            <a:avLst>
              <a:gd name="adj1" fmla="val 31014"/>
              <a:gd name="adj2" fmla="val 50000"/>
            </a:avLst>
          </a:prstGeom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Accolade fermante 30">
            <a:extLst>
              <a:ext uri="{FF2B5EF4-FFF2-40B4-BE49-F238E27FC236}">
                <a16:creationId xmlns:a16="http://schemas.microsoft.com/office/drawing/2014/main" id="{2E7B3DB1-757C-4931-E918-8FD2EA45628D}"/>
              </a:ext>
            </a:extLst>
          </p:cNvPr>
          <p:cNvSpPr/>
          <p:nvPr/>
        </p:nvSpPr>
        <p:spPr>
          <a:xfrm rot="16200000">
            <a:off x="9274105" y="1615964"/>
            <a:ext cx="377968" cy="2828924"/>
          </a:xfrm>
          <a:prstGeom prst="rightBrace">
            <a:avLst>
              <a:gd name="adj1" fmla="val 41094"/>
              <a:gd name="adj2" fmla="val 50000"/>
            </a:avLst>
          </a:prstGeom>
          <a:ln w="190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A86B8B0-8C9D-BDF2-6DB8-5677C26F2AE9}"/>
              </a:ext>
            </a:extLst>
          </p:cNvPr>
          <p:cNvSpPr txBox="1"/>
          <p:nvPr/>
        </p:nvSpPr>
        <p:spPr>
          <a:xfrm>
            <a:off x="6588765" y="2195820"/>
            <a:ext cx="1641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0" dirty="0" err="1">
                <a:solidFill>
                  <a:schemeClr val="accent2"/>
                </a:solidFill>
              </a:rPr>
              <a:t>Shear</a:t>
            </a:r>
            <a:r>
              <a:rPr lang="fr-FR" b="0" dirty="0">
                <a:solidFill>
                  <a:schemeClr val="accent2"/>
                </a:solidFill>
              </a:rPr>
              <a:t> </a:t>
            </a:r>
            <a:r>
              <a:rPr lang="fr-FR" dirty="0" err="1">
                <a:solidFill>
                  <a:schemeClr val="accent2"/>
                </a:solidFill>
              </a:rPr>
              <a:t>cohesive</a:t>
            </a:r>
            <a:r>
              <a:rPr lang="fr-FR" dirty="0">
                <a:solidFill>
                  <a:schemeClr val="accent2"/>
                </a:solidFill>
              </a:rPr>
              <a:t> force</a:t>
            </a:r>
            <a:endParaRPr lang="fr-FR" b="0" dirty="0">
              <a:solidFill>
                <a:schemeClr val="accent2"/>
              </a:solidFill>
            </a:endParaRPr>
          </a:p>
          <a:p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802F47A-CE3B-AA63-D244-69EF47807D2D}"/>
              </a:ext>
            </a:extLst>
          </p:cNvPr>
          <p:cNvSpPr txBox="1"/>
          <p:nvPr/>
        </p:nvSpPr>
        <p:spPr>
          <a:xfrm>
            <a:off x="8303404" y="2195071"/>
            <a:ext cx="2574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0" dirty="0">
                <a:solidFill>
                  <a:schemeClr val="accent2"/>
                </a:solidFill>
              </a:rPr>
              <a:t>Weak Layer </a:t>
            </a:r>
            <a:r>
              <a:rPr lang="fr-FR" b="0" dirty="0" err="1">
                <a:solidFill>
                  <a:schemeClr val="accent2"/>
                </a:solidFill>
              </a:rPr>
              <a:t>dammaged</a:t>
            </a:r>
            <a:r>
              <a:rPr lang="fr-FR" b="0" dirty="0">
                <a:solidFill>
                  <a:schemeClr val="accent2"/>
                </a:solidFill>
              </a:rPr>
              <a:t> : </a:t>
            </a:r>
            <a:r>
              <a:rPr lang="fr-FR" b="0" dirty="0" err="1">
                <a:solidFill>
                  <a:schemeClr val="accent2"/>
                </a:solidFill>
              </a:rPr>
              <a:t>Residual</a:t>
            </a:r>
            <a:r>
              <a:rPr lang="fr-FR" b="0" dirty="0">
                <a:solidFill>
                  <a:schemeClr val="accent2"/>
                </a:solidFill>
              </a:rPr>
              <a:t> friction</a:t>
            </a:r>
          </a:p>
          <a:p>
            <a:endParaRPr lang="fr-FR" dirty="0"/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689D9D99-243B-190B-690F-96406AD7402B}"/>
              </a:ext>
            </a:extLst>
          </p:cNvPr>
          <p:cNvSpPr txBox="1">
            <a:spLocks/>
          </p:cNvSpPr>
          <p:nvPr/>
        </p:nvSpPr>
        <p:spPr>
          <a:xfrm>
            <a:off x="6372965" y="251395"/>
            <a:ext cx="53442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Weak Layer </a:t>
            </a:r>
            <a:r>
              <a:rPr lang="fr-FR" dirty="0" err="1"/>
              <a:t>Modelling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Espace réservé du contenu 2">
                <a:extLst>
                  <a:ext uri="{FF2B5EF4-FFF2-40B4-BE49-F238E27FC236}">
                    <a16:creationId xmlns:a16="http://schemas.microsoft.com/office/drawing/2014/main" id="{589843A4-F916-AAEC-CE89-82C4CEC856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95231" y="2090156"/>
                <a:ext cx="3848401" cy="10721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acc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h</m:t>
                          </m:r>
                          <m:acc>
                            <m:accPr>
                              <m:chr m:val="̅"/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fr-FR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𝑥𝑧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1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acc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acc>
                            <m:accPr>
                              <m:chr m:val="̅"/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h</m:t>
                          </m:r>
                          <m:acc>
                            <m:accPr>
                              <m:chr m:val="̅"/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</m:acc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fr-FR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fr-FR" sz="1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fr-FR" sz="1800" b="0" dirty="0"/>
              </a:p>
              <a:p>
                <a:pPr marL="0" indent="0">
                  <a:buNone/>
                </a:pPr>
                <a:endParaRPr lang="fr-FR" sz="1800" b="0" dirty="0"/>
              </a:p>
              <a:p>
                <a:pPr marL="0" indent="0">
                  <a:buNone/>
                </a:pPr>
                <a:endParaRPr lang="fr-FR" sz="1800" dirty="0"/>
              </a:p>
              <a:p>
                <a:pPr marL="0" indent="0">
                  <a:buNone/>
                </a:pPr>
                <a:endParaRPr lang="fr-FR" sz="1800" b="1" dirty="0"/>
              </a:p>
              <a:p>
                <a:pPr marL="0" indent="0">
                  <a:buNone/>
                </a:pPr>
                <a:endParaRPr lang="fr-FR" sz="1800" b="1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fr-FR" sz="1800" dirty="0"/>
              </a:p>
            </p:txBody>
          </p:sp>
        </mc:Choice>
        <mc:Fallback>
          <p:sp>
            <p:nvSpPr>
              <p:cNvPr id="35" name="Espace réservé du contenu 2">
                <a:extLst>
                  <a:ext uri="{FF2B5EF4-FFF2-40B4-BE49-F238E27FC236}">
                    <a16:creationId xmlns:a16="http://schemas.microsoft.com/office/drawing/2014/main" id="{589843A4-F916-AAEC-CE89-82C4CEC85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231" y="2090156"/>
                <a:ext cx="3848401" cy="10721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306C4FCA-1E57-C548-1C82-A2573BC3A5FA}"/>
              </a:ext>
            </a:extLst>
          </p:cNvPr>
          <p:cNvSpPr txBox="1">
            <a:spLocks/>
          </p:cNvSpPr>
          <p:nvPr/>
        </p:nvSpPr>
        <p:spPr>
          <a:xfrm>
            <a:off x="335169" y="2302881"/>
            <a:ext cx="1859289" cy="777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800" dirty="0" err="1">
                <a:solidFill>
                  <a:schemeClr val="accent1"/>
                </a:solidFill>
              </a:rPr>
              <a:t>Depth-averaged</a:t>
            </a:r>
            <a:r>
              <a:rPr lang="fr-FR" sz="1800" dirty="0">
                <a:solidFill>
                  <a:schemeClr val="accent1"/>
                </a:solidFill>
              </a:rPr>
              <a:t> </a:t>
            </a:r>
            <a:r>
              <a:rPr lang="fr-FR" sz="1800" dirty="0" err="1">
                <a:solidFill>
                  <a:schemeClr val="accent1"/>
                </a:solidFill>
              </a:rPr>
              <a:t>equations</a:t>
            </a:r>
            <a:endParaRPr lang="fr-FR" sz="1800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800" dirty="0"/>
          </a:p>
        </p:txBody>
      </p:sp>
      <p:sp>
        <p:nvSpPr>
          <p:cNvPr id="37" name="Accolade fermante 36">
            <a:extLst>
              <a:ext uri="{FF2B5EF4-FFF2-40B4-BE49-F238E27FC236}">
                <a16:creationId xmlns:a16="http://schemas.microsoft.com/office/drawing/2014/main" id="{68A6183B-8336-AC33-8D10-BBE3E44046BC}"/>
              </a:ext>
            </a:extLst>
          </p:cNvPr>
          <p:cNvSpPr/>
          <p:nvPr/>
        </p:nvSpPr>
        <p:spPr>
          <a:xfrm rot="10800000">
            <a:off x="2044533" y="2108535"/>
            <a:ext cx="130436" cy="82593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9022865-2E63-7F31-4D34-716984F59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01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16CD14-6B27-C389-8296-0AF632154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DAMPM PST Simulation         </a:t>
            </a:r>
            <a:r>
              <a:rPr lang="fr-FR" sz="2800" dirty="0" err="1"/>
              <a:t>with</a:t>
            </a:r>
            <a:endParaRPr lang="fr-FR" dirty="0"/>
          </a:p>
        </p:txBody>
      </p:sp>
      <p:pic>
        <p:nvPicPr>
          <p:cNvPr id="4" name="PST_elastic">
            <a:hlinkClick r:id="" action="ppaction://media"/>
            <a:extLst>
              <a:ext uri="{FF2B5EF4-FFF2-40B4-BE49-F238E27FC236}">
                <a16:creationId xmlns:a16="http://schemas.microsoft.com/office/drawing/2014/main" id="{7C9D2F9D-4817-A6F7-57E0-FADC2378D3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8303" b="36876"/>
          <a:stretch/>
        </p:blipFill>
        <p:spPr>
          <a:xfrm>
            <a:off x="198438" y="2961629"/>
            <a:ext cx="11841162" cy="191135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F0425C-659A-4F68-153F-2B363E1AC694}"/>
              </a:ext>
            </a:extLst>
          </p:cNvPr>
          <p:cNvSpPr txBox="1"/>
          <p:nvPr/>
        </p:nvSpPr>
        <p:spPr>
          <a:xfrm>
            <a:off x="608688" y="5040868"/>
            <a:ext cx="130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Down-</a:t>
            </a:r>
            <a:r>
              <a:rPr lang="fr-FR" dirty="0" err="1"/>
              <a:t>slope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6CBC41-C9BB-5646-E650-DCEADA9BF0A6}"/>
              </a:ext>
            </a:extLst>
          </p:cNvPr>
          <p:cNvSpPr txBox="1"/>
          <p:nvPr/>
        </p:nvSpPr>
        <p:spPr>
          <a:xfrm>
            <a:off x="10726378" y="5040868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Up-</a:t>
            </a:r>
            <a:r>
              <a:rPr lang="fr-FR" dirty="0" err="1"/>
              <a:t>slope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3CAA4E-03D3-6EA6-E4EF-FD27D58C59FE}"/>
              </a:ext>
            </a:extLst>
          </p:cNvPr>
          <p:cNvSpPr txBox="1"/>
          <p:nvPr/>
        </p:nvSpPr>
        <p:spPr>
          <a:xfrm>
            <a:off x="8252619" y="654326"/>
            <a:ext cx="3671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Purely </a:t>
            </a:r>
            <a:r>
              <a:rPr lang="fr-FR" sz="2400" dirty="0" err="1"/>
              <a:t>elastic</a:t>
            </a:r>
            <a:r>
              <a:rPr lang="fr-FR" sz="2400" dirty="0"/>
              <a:t> slab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err="1"/>
              <a:t>Elastic-purely</a:t>
            </a:r>
            <a:r>
              <a:rPr lang="fr-FR" sz="2400" dirty="0"/>
              <a:t> </a:t>
            </a:r>
            <a:r>
              <a:rPr lang="fr-FR" sz="2400" dirty="0" err="1"/>
              <a:t>brittle</a:t>
            </a:r>
            <a:r>
              <a:rPr lang="fr-FR" sz="2400" dirty="0"/>
              <a:t> WL</a:t>
            </a:r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9590207E-C849-9616-1CB6-AAA7C82E1C1E}"/>
              </a:ext>
            </a:extLst>
          </p:cNvPr>
          <p:cNvSpPr/>
          <p:nvPr/>
        </p:nvSpPr>
        <p:spPr>
          <a:xfrm rot="5400000">
            <a:off x="1049763" y="2550688"/>
            <a:ext cx="285750" cy="518377"/>
          </a:xfrm>
          <a:prstGeom prst="leftBrac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4183CC1-1B5A-BB5A-086A-9631AECBE44B}"/>
                  </a:ext>
                </a:extLst>
              </p:cNvPr>
              <p:cNvSpPr txBox="1"/>
              <p:nvPr/>
            </p:nvSpPr>
            <p:spPr>
              <a:xfrm>
                <a:off x="1518081" y="1684636"/>
                <a:ext cx="1758687" cy="36933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accent2"/>
                    </a:solidFill>
                  </a:rPr>
                  <a:t>Critical </a:t>
                </a:r>
                <a:r>
                  <a:rPr lang="fr-FR" dirty="0" err="1">
                    <a:solidFill>
                      <a:schemeClr val="accent2"/>
                    </a:solidFill>
                  </a:rPr>
                  <a:t>length</a:t>
                </a:r>
                <a:r>
                  <a:rPr lang="fr-FR" dirty="0">
                    <a:solidFill>
                      <a:schemeClr val="accent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fr-FR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fr-FR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4183CC1-1B5A-BB5A-086A-9631AECBE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081" y="1684636"/>
                <a:ext cx="1758687" cy="369332"/>
              </a:xfrm>
              <a:prstGeom prst="rect">
                <a:avLst/>
              </a:prstGeom>
              <a:blipFill>
                <a:blip r:embed="rId5"/>
                <a:stretch>
                  <a:fillRect l="-2405" t="-6349" b="-222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8E958C83-A20A-6890-7FF9-AF074405A1BD}"/>
              </a:ext>
            </a:extLst>
          </p:cNvPr>
          <p:cNvSpPr txBox="1"/>
          <p:nvPr/>
        </p:nvSpPr>
        <p:spPr>
          <a:xfrm>
            <a:off x="332310" y="1983256"/>
            <a:ext cx="120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Numerical</a:t>
            </a:r>
            <a:r>
              <a:rPr lang="fr-FR" dirty="0"/>
              <a:t> « </a:t>
            </a:r>
            <a:r>
              <a:rPr lang="fr-FR" dirty="0" err="1"/>
              <a:t>sawing</a:t>
            </a:r>
            <a:r>
              <a:rPr lang="fr-FR" dirty="0"/>
              <a:t> »</a:t>
            </a:r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08CB8CD9-B33D-96FE-F1E1-B8A4D61CC2C7}"/>
              </a:ext>
            </a:extLst>
          </p:cNvPr>
          <p:cNvSpPr/>
          <p:nvPr/>
        </p:nvSpPr>
        <p:spPr>
          <a:xfrm rot="5400000">
            <a:off x="6293066" y="-2107983"/>
            <a:ext cx="285750" cy="9835719"/>
          </a:xfrm>
          <a:prstGeom prst="leftBrac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0FF69C-CC25-6420-7E12-D824FACDFCD1}"/>
              </a:ext>
            </a:extLst>
          </p:cNvPr>
          <p:cNvSpPr txBox="1"/>
          <p:nvPr/>
        </p:nvSpPr>
        <p:spPr>
          <a:xfrm>
            <a:off x="5556598" y="2215240"/>
            <a:ext cx="1888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Crack propagation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E052106-40E1-BBF8-FD40-263B345D3420}"/>
              </a:ext>
            </a:extLst>
          </p:cNvPr>
          <p:cNvCxnSpPr>
            <a:cxnSpLocks/>
          </p:cNvCxnSpPr>
          <p:nvPr/>
        </p:nvCxnSpPr>
        <p:spPr>
          <a:xfrm>
            <a:off x="1484953" y="2667001"/>
            <a:ext cx="0" cy="2197100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AFC6475-F471-2305-FF54-C79917F7962C}"/>
              </a:ext>
            </a:extLst>
          </p:cNvPr>
          <p:cNvCxnSpPr>
            <a:cxnSpLocks/>
          </p:cNvCxnSpPr>
          <p:nvPr/>
        </p:nvCxnSpPr>
        <p:spPr>
          <a:xfrm flipV="1">
            <a:off x="1484953" y="2022570"/>
            <a:ext cx="879344" cy="658048"/>
          </a:xfrm>
          <a:prstGeom prst="line">
            <a:avLst/>
          </a:prstGeom>
          <a:ln w="317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A321C04-B6F5-C523-20B5-BAA119A4FA2F}"/>
              </a:ext>
            </a:extLst>
          </p:cNvPr>
          <p:cNvSpPr/>
          <p:nvPr/>
        </p:nvSpPr>
        <p:spPr>
          <a:xfrm>
            <a:off x="2448093" y="5514974"/>
            <a:ext cx="428457" cy="26455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E0B9A2-DB69-446A-5B8A-5E98F21EBCC8}"/>
              </a:ext>
            </a:extLst>
          </p:cNvPr>
          <p:cNvSpPr/>
          <p:nvPr/>
        </p:nvSpPr>
        <p:spPr>
          <a:xfrm>
            <a:off x="2448093" y="6066870"/>
            <a:ext cx="428457" cy="26455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3BF6B4E-FBD6-F195-CC51-AD57412B5C81}"/>
              </a:ext>
            </a:extLst>
          </p:cNvPr>
          <p:cNvSpPr txBox="1"/>
          <p:nvPr/>
        </p:nvSpPr>
        <p:spPr>
          <a:xfrm>
            <a:off x="3076376" y="5462586"/>
            <a:ext cx="21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: </a:t>
            </a:r>
            <a:r>
              <a:rPr lang="fr-FR" dirty="0" err="1"/>
              <a:t>cohesive</a:t>
            </a:r>
            <a:r>
              <a:rPr lang="fr-FR" dirty="0"/>
              <a:t> </a:t>
            </a:r>
            <a:r>
              <a:rPr lang="fr-FR" dirty="0" err="1"/>
              <a:t>weak</a:t>
            </a:r>
            <a:r>
              <a:rPr lang="fr-FR" dirty="0"/>
              <a:t> layer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AB51354-B594-EF86-F782-02D325A39868}"/>
              </a:ext>
            </a:extLst>
          </p:cNvPr>
          <p:cNvSpPr txBox="1"/>
          <p:nvPr/>
        </p:nvSpPr>
        <p:spPr>
          <a:xfrm>
            <a:off x="3076376" y="6014482"/>
            <a:ext cx="241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: </a:t>
            </a:r>
            <a:r>
              <a:rPr lang="fr-FR" dirty="0" err="1"/>
              <a:t>dammaged</a:t>
            </a:r>
            <a:r>
              <a:rPr lang="fr-FR" dirty="0"/>
              <a:t> </a:t>
            </a:r>
            <a:r>
              <a:rPr lang="fr-FR" dirty="0" err="1"/>
              <a:t>weak</a:t>
            </a:r>
            <a:r>
              <a:rPr lang="fr-FR" dirty="0"/>
              <a:t>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68E4A4A-967F-D755-EDD2-F0E0031C21B7}"/>
                  </a:ext>
                </a:extLst>
              </p:cNvPr>
              <p:cNvSpPr txBox="1"/>
              <p:nvPr/>
            </p:nvSpPr>
            <p:spPr>
              <a:xfrm>
                <a:off x="7230999" y="1554351"/>
                <a:ext cx="4521622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800" b="0" dirty="0" err="1"/>
                  <a:t>Parameters</a:t>
                </a:r>
                <a:r>
                  <a:rPr lang="fr-FR" sz="1800" b="0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fr-FR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=40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sz="1800" b="0" i="1" smtClean="0">
                        <a:latin typeface="Cambria Math" panose="02040503050406030204" pitchFamily="18" charset="0"/>
                      </a:rPr>
                      <m:t>=45°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68E4A4A-967F-D755-EDD2-F0E0031C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999" y="1554351"/>
                <a:ext cx="4521622" cy="391261"/>
              </a:xfrm>
              <a:prstGeom prst="rect">
                <a:avLst/>
              </a:prstGeom>
              <a:blipFill>
                <a:blip r:embed="rId6"/>
                <a:stretch>
                  <a:fillRect l="-1078"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96C466A8-0D0B-542D-290E-39A5034C64D3}"/>
              </a:ext>
            </a:extLst>
          </p:cNvPr>
          <p:cNvSpPr txBox="1"/>
          <p:nvPr/>
        </p:nvSpPr>
        <p:spPr>
          <a:xfrm>
            <a:off x="6945352" y="5697538"/>
            <a:ext cx="392171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Crack propagation in super </a:t>
            </a:r>
            <a:r>
              <a:rPr lang="fr-FR" b="1" dirty="0" err="1"/>
              <a:t>shear</a:t>
            </a:r>
            <a:r>
              <a:rPr lang="fr-FR" b="1" dirty="0"/>
              <a:t> mode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14CF7F46-2497-B8DA-6353-10836836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7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B58EA13-6804-49E3-C182-B5652A602EDA}"/>
              </a:ext>
            </a:extLst>
          </p:cNvPr>
          <p:cNvSpPr/>
          <p:nvPr/>
        </p:nvSpPr>
        <p:spPr>
          <a:xfrm>
            <a:off x="1375966" y="3571875"/>
            <a:ext cx="3910001" cy="9906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813D3A-93B4-039B-7A69-488FFB810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err="1"/>
              <a:t>Comparision</a:t>
            </a:r>
            <a:r>
              <a:rPr lang="fr-FR" sz="3600" dirty="0"/>
              <a:t> </a:t>
            </a:r>
            <a:r>
              <a:rPr lang="fr-FR" sz="3600" dirty="0" err="1"/>
              <a:t>with</a:t>
            </a:r>
            <a:r>
              <a:rPr lang="fr-FR" sz="3600" dirty="0"/>
              <a:t> 3D model and </a:t>
            </a:r>
            <a:r>
              <a:rPr lang="fr-FR" sz="3600" dirty="0" err="1"/>
              <a:t>analytical</a:t>
            </a:r>
            <a:r>
              <a:rPr lang="fr-FR" sz="3600" dirty="0"/>
              <a:t> solutions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DF50A47-9490-9F9B-C637-52AFE65EEF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1" t="5330" r="5220" b="6770"/>
          <a:stretch/>
        </p:blipFill>
        <p:spPr>
          <a:xfrm>
            <a:off x="838200" y="2319860"/>
            <a:ext cx="4502237" cy="3430276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F6520BD-6BFA-2A97-1632-13775B8C56D0}"/>
              </a:ext>
            </a:extLst>
          </p:cNvPr>
          <p:cNvCxnSpPr>
            <a:cxnSpLocks/>
          </p:cNvCxnSpPr>
          <p:nvPr/>
        </p:nvCxnSpPr>
        <p:spPr>
          <a:xfrm flipV="1">
            <a:off x="838200" y="1924050"/>
            <a:ext cx="0" cy="3838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5FE147D-52D8-EAC7-53D4-F301BBAAB480}"/>
              </a:ext>
            </a:extLst>
          </p:cNvPr>
          <p:cNvCxnSpPr/>
          <p:nvPr/>
        </p:nvCxnSpPr>
        <p:spPr>
          <a:xfrm>
            <a:off x="838200" y="5741258"/>
            <a:ext cx="48768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5EF739F4-4A17-99D5-C43A-F0E448E08C02}"/>
              </a:ext>
            </a:extLst>
          </p:cNvPr>
          <p:cNvSpPr txBox="1"/>
          <p:nvPr/>
        </p:nvSpPr>
        <p:spPr>
          <a:xfrm>
            <a:off x="4729743" y="5901365"/>
            <a:ext cx="988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Position x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E16E017-923A-BFE6-B646-187BCB4139E8}"/>
              </a:ext>
            </a:extLst>
          </p:cNvPr>
          <p:cNvSpPr txBox="1"/>
          <p:nvPr/>
        </p:nvSpPr>
        <p:spPr>
          <a:xfrm>
            <a:off x="46563" y="1564130"/>
            <a:ext cx="1329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Crack </a:t>
            </a:r>
            <a:r>
              <a:rPr lang="fr-FR" sz="1600" i="1" dirty="0" err="1"/>
              <a:t>velocity</a:t>
            </a:r>
            <a:endParaRPr lang="fr-FR" sz="1600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C521705-90D5-612D-7CE4-1B3322073D33}"/>
                  </a:ext>
                </a:extLst>
              </p:cNvPr>
              <p:cNvSpPr txBox="1"/>
              <p:nvPr/>
            </p:nvSpPr>
            <p:spPr>
              <a:xfrm>
                <a:off x="2435504" y="1564130"/>
                <a:ext cx="1946174" cy="1187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fr-FR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fr-FR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fr-FR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rad>
                      <m:r>
                        <a:rPr lang="fr-FR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∼1.6 </m:t>
                      </m:r>
                      <m:sSub>
                        <m:sSubPr>
                          <m:ctrlP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fr-FR" b="0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C521705-90D5-612D-7CE4-1B3322073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504" y="1564130"/>
                <a:ext cx="1946174" cy="11876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0E8F1A0-6F26-30F7-020B-E64CD48DF05C}"/>
                  </a:ext>
                </a:extLst>
              </p:cNvPr>
              <p:cNvSpPr txBox="1"/>
              <p:nvPr/>
            </p:nvSpPr>
            <p:spPr>
              <a:xfrm>
                <a:off x="1313970" y="3494179"/>
                <a:ext cx="3910011" cy="122398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b="1" dirty="0"/>
                  <a:t>Convergence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fr-FR" b="1" dirty="0"/>
                  <a:t> </a:t>
                </a:r>
                <a14:m>
                  <m:oMath xmlns:m="http://schemas.openxmlformats.org/officeDocument/2006/math">
                    <m:r>
                      <a:rPr lang="fr-FR" sz="2000" b="1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fr-FR" b="1" dirty="0"/>
                  <a:t> </a:t>
                </a:r>
                <a:r>
                  <a:rPr lang="fr-FR" b="1" dirty="0" err="1"/>
                  <a:t>same</a:t>
                </a:r>
                <a:r>
                  <a:rPr lang="fr-FR" b="1" dirty="0"/>
                  <a:t> </a:t>
                </a:r>
                <a:r>
                  <a:rPr lang="fr-FR" b="1" dirty="0" err="1"/>
                  <a:t>results</a:t>
                </a:r>
                <a:r>
                  <a:rPr lang="fr-FR" b="1" dirty="0"/>
                  <a:t> as </a:t>
                </a:r>
                <a:r>
                  <a:rPr lang="fr-FR" b="1" dirty="0" err="1"/>
                  <a:t>with</a:t>
                </a:r>
                <a:r>
                  <a:rPr lang="fr-FR" b="1" dirty="0"/>
                  <a:t> the 3D MPM (</a:t>
                </a:r>
                <a:r>
                  <a:rPr lang="fr-FR" b="1" dirty="0" err="1"/>
                  <a:t>Trottet</a:t>
                </a:r>
                <a:r>
                  <a:rPr lang="fr-FR" b="1" dirty="0"/>
                  <a:t> et al. 2022) </a:t>
                </a:r>
              </a:p>
              <a:p>
                <a:endParaRPr lang="fr-FR" dirty="0"/>
              </a:p>
            </p:txBody>
          </p:sp>
        </mc:Choice>
        <mc:Fallback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0E8F1A0-6F26-30F7-020B-E64CD48DF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970" y="3494179"/>
                <a:ext cx="3910011" cy="1223989"/>
              </a:xfrm>
              <a:prstGeom prst="rect">
                <a:avLst/>
              </a:prstGeom>
              <a:blipFill>
                <a:blip r:embed="rId4"/>
                <a:stretch>
                  <a:fillRect l="-1244" r="-15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6FD44367-3863-5F82-2D60-266863957207}"/>
              </a:ext>
            </a:extLst>
          </p:cNvPr>
          <p:cNvSpPr txBox="1"/>
          <p:nvPr/>
        </p:nvSpPr>
        <p:spPr>
          <a:xfrm>
            <a:off x="7967901" y="1830171"/>
            <a:ext cx="2675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Critical </a:t>
            </a:r>
            <a:r>
              <a:rPr lang="fr-FR" b="1" dirty="0" err="1"/>
              <a:t>length</a:t>
            </a:r>
            <a:r>
              <a:rPr lang="fr-FR" b="1" dirty="0"/>
              <a:t> </a:t>
            </a:r>
            <a:r>
              <a:rPr lang="fr-FR" b="1" dirty="0" err="1"/>
              <a:t>comparison</a:t>
            </a:r>
            <a:endParaRPr lang="fr-FR" b="1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7BD2607-26BA-B2A2-7EFB-3AC42AF3D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48445"/>
            <a:ext cx="5833384" cy="3838575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8CA6F6-8E50-7F5E-1DF1-F7CE5A29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5</a:t>
            </a:fld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FD14B2A-D96B-8921-D059-95EEEF306CD3}"/>
              </a:ext>
            </a:extLst>
          </p:cNvPr>
          <p:cNvSpPr txBox="1"/>
          <p:nvPr/>
        </p:nvSpPr>
        <p:spPr>
          <a:xfrm>
            <a:off x="7285473" y="6087020"/>
            <a:ext cx="426802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Quantitative validation for PST simulations</a:t>
            </a:r>
          </a:p>
        </p:txBody>
      </p:sp>
    </p:spTree>
    <p:extLst>
      <p:ext uri="{BB962C8B-B14F-4D97-AF65-F5344CB8AC3E}">
        <p14:creationId xmlns:p14="http://schemas.microsoft.com/office/powerpoint/2010/main" val="128655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9D3056-3612-0583-7DC7-DCA1F2AB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803" y="192170"/>
            <a:ext cx="10515600" cy="1325563"/>
          </a:xfrm>
        </p:spPr>
        <p:txBody>
          <a:bodyPr/>
          <a:lstStyle/>
          <a:p>
            <a:r>
              <a:rPr lang="fr-FR" dirty="0"/>
              <a:t>Large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simualtion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elastic</a:t>
            </a:r>
            <a:r>
              <a:rPr lang="fr-FR" dirty="0"/>
              <a:t> slab</a:t>
            </a:r>
            <a:br>
              <a:rPr lang="fr-FR" dirty="0"/>
            </a:br>
            <a:r>
              <a:rPr lang="fr-FR" sz="1800" dirty="0"/>
              <a:t>50 x 50 m</a:t>
            </a:r>
            <a:endParaRPr lang="fr-FR" dirty="0"/>
          </a:p>
        </p:txBody>
      </p:sp>
      <p:pic>
        <p:nvPicPr>
          <p:cNvPr id="4" name="elastic">
            <a:hlinkClick r:id="" action="ppaction://media"/>
            <a:extLst>
              <a:ext uri="{FF2B5EF4-FFF2-40B4-BE49-F238E27FC236}">
                <a16:creationId xmlns:a16="http://schemas.microsoft.com/office/drawing/2014/main" id="{AC2C6FB4-FB0E-BAE2-D100-6FAD97E3C8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748" t="-2123" r="26408" b="2841"/>
          <a:stretch/>
        </p:blipFill>
        <p:spPr>
          <a:xfrm>
            <a:off x="1181824" y="1517733"/>
            <a:ext cx="4320000" cy="4320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1969EFE-794A-8413-DA2A-706610496F03}"/>
              </a:ext>
            </a:extLst>
          </p:cNvPr>
          <p:cNvSpPr txBox="1"/>
          <p:nvPr/>
        </p:nvSpPr>
        <p:spPr>
          <a:xfrm>
            <a:off x="164157" y="1641094"/>
            <a:ext cx="102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Up-</a:t>
            </a:r>
            <a:r>
              <a:rPr lang="fr-FR" dirty="0" err="1"/>
              <a:t>slope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CEA372D-AA18-360B-6DCA-CAC8D1051FB3}"/>
              </a:ext>
            </a:extLst>
          </p:cNvPr>
          <p:cNvSpPr txBox="1"/>
          <p:nvPr/>
        </p:nvSpPr>
        <p:spPr>
          <a:xfrm>
            <a:off x="19254" y="5361767"/>
            <a:ext cx="130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Down-</a:t>
            </a:r>
            <a:r>
              <a:rPr lang="fr-FR" dirty="0" err="1"/>
              <a:t>slope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EA6269-7E9A-0329-B5F1-A6DAD2C4FA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9" t="2955" r="2612" b="8167"/>
          <a:stretch/>
        </p:blipFill>
        <p:spPr>
          <a:xfrm>
            <a:off x="6876000" y="2054250"/>
            <a:ext cx="4608000" cy="37800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C7BD59A-6CB3-CA25-9195-AFCF6A7CC4B6}"/>
              </a:ext>
            </a:extLst>
          </p:cNvPr>
          <p:cNvCxnSpPr/>
          <p:nvPr/>
        </p:nvCxnSpPr>
        <p:spPr>
          <a:xfrm flipV="1">
            <a:off x="6876000" y="1716831"/>
            <a:ext cx="0" cy="411741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AB9D88C-2398-D8FB-C01D-4E054433C2ED}"/>
              </a:ext>
            </a:extLst>
          </p:cNvPr>
          <p:cNvCxnSpPr/>
          <p:nvPr/>
        </p:nvCxnSpPr>
        <p:spPr>
          <a:xfrm>
            <a:off x="6876000" y="5834250"/>
            <a:ext cx="4734975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72A79494-5450-C7F1-0C63-EDDFC381D4CA}"/>
              </a:ext>
            </a:extLst>
          </p:cNvPr>
          <p:cNvSpPr txBox="1"/>
          <p:nvPr/>
        </p:nvSpPr>
        <p:spPr>
          <a:xfrm>
            <a:off x="5614176" y="1585706"/>
            <a:ext cx="132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Crack </a:t>
            </a:r>
            <a:r>
              <a:rPr lang="fr-FR" sz="1600" i="1" dirty="0" err="1"/>
              <a:t>velocity</a:t>
            </a:r>
            <a:endParaRPr lang="fr-FR" sz="1600" i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4CEEA5-2310-E978-36EE-8E0FCF655BCD}"/>
              </a:ext>
            </a:extLst>
          </p:cNvPr>
          <p:cNvSpPr txBox="1"/>
          <p:nvPr/>
        </p:nvSpPr>
        <p:spPr>
          <a:xfrm>
            <a:off x="11184063" y="5938796"/>
            <a:ext cx="853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Position</a:t>
            </a:r>
            <a:endParaRPr lang="fr-FR" i="1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8AAF8DC-3CE9-E5AA-D21E-938552BE3183}"/>
              </a:ext>
            </a:extLst>
          </p:cNvPr>
          <p:cNvCxnSpPr/>
          <p:nvPr/>
        </p:nvCxnSpPr>
        <p:spPr>
          <a:xfrm>
            <a:off x="8548162" y="4705350"/>
            <a:ext cx="443438" cy="0"/>
          </a:xfrm>
          <a:prstGeom prst="line">
            <a:avLst/>
          </a:prstGeom>
          <a:ln w="25400">
            <a:solidFill>
              <a:srgbClr val="400D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E4051C4F-E322-5A9D-DCAA-1F0C102C1A60}"/>
              </a:ext>
            </a:extLst>
          </p:cNvPr>
          <p:cNvCxnSpPr/>
          <p:nvPr/>
        </p:nvCxnSpPr>
        <p:spPr>
          <a:xfrm>
            <a:off x="8548162" y="5076825"/>
            <a:ext cx="443438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BACA4F09-EF99-B459-C24C-F849622AEFC6}"/>
              </a:ext>
            </a:extLst>
          </p:cNvPr>
          <p:cNvSpPr txBox="1"/>
          <p:nvPr/>
        </p:nvSpPr>
        <p:spPr>
          <a:xfrm>
            <a:off x="9153827" y="4518477"/>
            <a:ext cx="2457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: Up-</a:t>
            </a:r>
            <a:r>
              <a:rPr lang="fr-FR" dirty="0" err="1"/>
              <a:t>slope</a:t>
            </a:r>
            <a:r>
              <a:rPr lang="fr-FR" dirty="0"/>
              <a:t> crack </a:t>
            </a:r>
            <a:r>
              <a:rPr lang="fr-FR" dirty="0" err="1"/>
              <a:t>velocity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188E045-A5C3-7D03-179B-EA88BD6709DF}"/>
              </a:ext>
            </a:extLst>
          </p:cNvPr>
          <p:cNvSpPr txBox="1"/>
          <p:nvPr/>
        </p:nvSpPr>
        <p:spPr>
          <a:xfrm>
            <a:off x="9180000" y="4862776"/>
            <a:ext cx="274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: Cross-</a:t>
            </a:r>
            <a:r>
              <a:rPr lang="fr-FR" dirty="0" err="1"/>
              <a:t>slope</a:t>
            </a:r>
            <a:r>
              <a:rPr lang="fr-FR" dirty="0"/>
              <a:t> crack </a:t>
            </a:r>
            <a:r>
              <a:rPr lang="fr-FR" dirty="0" err="1"/>
              <a:t>velocity</a:t>
            </a:r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3A88F1-8987-1645-28D5-53B39BFEACFE}"/>
              </a:ext>
            </a:extLst>
          </p:cNvPr>
          <p:cNvSpPr/>
          <p:nvPr/>
        </p:nvSpPr>
        <p:spPr>
          <a:xfrm>
            <a:off x="8324850" y="4410075"/>
            <a:ext cx="3597114" cy="9810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303325D-B85C-B157-E1E1-6E07986B0976}"/>
                  </a:ext>
                </a:extLst>
              </p:cNvPr>
              <p:cNvSpPr txBox="1"/>
              <p:nvPr/>
            </p:nvSpPr>
            <p:spPr>
              <a:xfrm>
                <a:off x="5615425" y="2005183"/>
                <a:ext cx="13526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=1.6 </m:t>
                          </m:r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fr-FR" b="0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303325D-B85C-B157-E1E1-6E07986B0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425" y="2005183"/>
                <a:ext cx="1352678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757E512-26D6-1BEC-E8DC-AA230BEE92F7}"/>
                  </a:ext>
                </a:extLst>
              </p:cNvPr>
              <p:cNvSpPr txBox="1"/>
              <p:nvPr/>
            </p:nvSpPr>
            <p:spPr>
              <a:xfrm>
                <a:off x="6171464" y="3304424"/>
                <a:ext cx="8368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∼</m:t>
                          </m:r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FR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fr-FR" b="0" dirty="0"/>
              </a:p>
              <a:p>
                <a:endParaRPr lang="fr-FR" dirty="0"/>
              </a:p>
            </p:txBody>
          </p:sp>
        </mc:Choice>
        <mc:Fallback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757E512-26D6-1BEC-E8DC-AA230BEE9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464" y="3304424"/>
                <a:ext cx="836832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80350272-5052-9AF0-5B77-18C269F0CC06}"/>
              </a:ext>
            </a:extLst>
          </p:cNvPr>
          <p:cNvSpPr txBox="1"/>
          <p:nvPr/>
        </p:nvSpPr>
        <p:spPr>
          <a:xfrm>
            <a:off x="7453682" y="1570317"/>
            <a:ext cx="415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Crack propagation on </a:t>
            </a:r>
            <a:r>
              <a:rPr lang="fr-FR" b="1" dirty="0" err="1"/>
              <a:t>different</a:t>
            </a:r>
            <a:r>
              <a:rPr lang="fr-FR" b="1" dirty="0"/>
              <a:t> directions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EAC5B4F-C07B-0444-8A1F-ECB4C749C070}"/>
              </a:ext>
            </a:extLst>
          </p:cNvPr>
          <p:cNvSpPr txBox="1"/>
          <p:nvPr/>
        </p:nvSpPr>
        <p:spPr>
          <a:xfrm>
            <a:off x="3658225" y="6115409"/>
            <a:ext cx="533267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err="1"/>
              <a:t>Same</a:t>
            </a:r>
            <a:r>
              <a:rPr lang="fr-FR" b="1" dirty="0"/>
              <a:t> </a:t>
            </a:r>
            <a:r>
              <a:rPr lang="fr-FR" b="1" dirty="0" err="1"/>
              <a:t>results</a:t>
            </a:r>
            <a:r>
              <a:rPr lang="fr-FR" b="1" dirty="0"/>
              <a:t> as in 3D Simulations (</a:t>
            </a:r>
            <a:r>
              <a:rPr lang="fr-FR" b="1" dirty="0" err="1"/>
              <a:t>Trottet</a:t>
            </a:r>
            <a:r>
              <a:rPr lang="fr-FR" b="1" dirty="0"/>
              <a:t> et al. 2022)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17A43-DCA5-6187-1BED-87935E78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52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FDBA97-7C61-09A9-9717-C0653EB4E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5" y="69850"/>
            <a:ext cx="10515600" cy="1325563"/>
          </a:xfrm>
        </p:spPr>
        <p:txBody>
          <a:bodyPr/>
          <a:lstStyle/>
          <a:p>
            <a:r>
              <a:rPr lang="fr-FR" dirty="0"/>
              <a:t>Large </a:t>
            </a:r>
            <a:r>
              <a:rPr lang="fr-FR" dirty="0" err="1"/>
              <a:t>scale</a:t>
            </a:r>
            <a:r>
              <a:rPr lang="fr-FR" dirty="0"/>
              <a:t> simulation</a:t>
            </a:r>
          </a:p>
        </p:txBody>
      </p:sp>
      <p:pic>
        <p:nvPicPr>
          <p:cNvPr id="6" name="L120_dx10_prime">
            <a:hlinkClick r:id="" action="ppaction://media"/>
            <a:extLst>
              <a:ext uri="{FF2B5EF4-FFF2-40B4-BE49-F238E27FC236}">
                <a16:creationId xmlns:a16="http://schemas.microsoft.com/office/drawing/2014/main" id="{5E7C83F3-ED8D-952A-1D43-E3F25B1D4F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61" t="3544" r="24548" b="9585"/>
          <a:stretch/>
        </p:blipFill>
        <p:spPr>
          <a:xfrm>
            <a:off x="290457" y="1521592"/>
            <a:ext cx="6075758" cy="398145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11039A-4DC6-7A14-ECF3-4C1644572C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r="18775"/>
          <a:stretch/>
        </p:blipFill>
        <p:spPr>
          <a:xfrm>
            <a:off x="8972805" y="633777"/>
            <a:ext cx="3219194" cy="284823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B905065-4098-58CA-7CA4-F0EDBBF8C022}"/>
              </a:ext>
            </a:extLst>
          </p:cNvPr>
          <p:cNvSpPr txBox="1"/>
          <p:nvPr/>
        </p:nvSpPr>
        <p:spPr>
          <a:xfrm>
            <a:off x="6636429" y="1108053"/>
            <a:ext cx="2336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Qualitative </a:t>
            </a:r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real avalanches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B682D5-1D86-E376-F341-303386A1B5F3}"/>
              </a:ext>
            </a:extLst>
          </p:cNvPr>
          <p:cNvSpPr txBox="1"/>
          <p:nvPr/>
        </p:nvSpPr>
        <p:spPr>
          <a:xfrm>
            <a:off x="8851063" y="63666"/>
            <a:ext cx="3462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Foto</a:t>
            </a:r>
            <a:r>
              <a:rPr lang="fr-FR" sz="1600" i="1" dirty="0"/>
              <a:t> : Jürg Schweizer, Isabelle </a:t>
            </a:r>
            <a:r>
              <a:rPr lang="fr-FR" sz="1600" i="1" dirty="0" err="1"/>
              <a:t>Sabater</a:t>
            </a:r>
            <a:r>
              <a:rPr lang="fr-FR" sz="1600" i="1" dirty="0"/>
              <a:t>, montagnes-magazine.com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85B9A2E-653D-2F60-9827-61A9E16915E5}"/>
              </a:ext>
            </a:extLst>
          </p:cNvPr>
          <p:cNvSpPr txBox="1"/>
          <p:nvPr/>
        </p:nvSpPr>
        <p:spPr>
          <a:xfrm>
            <a:off x="720361" y="985935"/>
            <a:ext cx="5375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Plastic model for the slab : </a:t>
            </a:r>
            <a:r>
              <a:rPr lang="fr-FR" dirty="0" err="1"/>
              <a:t>Cohesive</a:t>
            </a:r>
            <a:r>
              <a:rPr lang="fr-FR" dirty="0"/>
              <a:t> </a:t>
            </a:r>
            <a:r>
              <a:rPr lang="fr-FR" dirty="0" err="1"/>
              <a:t>Modified</a:t>
            </a:r>
            <a:r>
              <a:rPr lang="fr-FR" dirty="0"/>
              <a:t> Cam Clay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F2A885A-4148-A5A2-EE52-8C10D545BC6D}"/>
              </a:ext>
            </a:extLst>
          </p:cNvPr>
          <p:cNvSpPr txBox="1"/>
          <p:nvPr/>
        </p:nvSpPr>
        <p:spPr>
          <a:xfrm>
            <a:off x="3230473" y="6070375"/>
            <a:ext cx="538012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Good qualitative </a:t>
            </a:r>
            <a:r>
              <a:rPr lang="fr-FR" b="1" dirty="0" err="1"/>
              <a:t>comparison</a:t>
            </a:r>
            <a:r>
              <a:rPr lang="fr-FR" b="1" dirty="0"/>
              <a:t> on the avalanche </a:t>
            </a:r>
            <a:r>
              <a:rPr lang="fr-FR" b="1" dirty="0" err="1"/>
              <a:t>shape</a:t>
            </a:r>
            <a:r>
              <a:rPr lang="fr-FR" b="1" dirty="0"/>
              <a:t> !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462410-A536-7709-76C7-E2F8580CD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7</a:t>
            </a:fld>
            <a:endParaRPr lang="fr-FR"/>
          </a:p>
        </p:txBody>
      </p:sp>
      <p:pic>
        <p:nvPicPr>
          <p:cNvPr id="23" name="Picture 377">
            <a:extLst>
              <a:ext uri="{FF2B5EF4-FFF2-40B4-BE49-F238E27FC236}">
                <a16:creationId xmlns:a16="http://schemas.microsoft.com/office/drawing/2014/main" id="{43BBD738-35A0-678D-2BBE-29C13F1B0D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906" t="20698" b="6100"/>
          <a:stretch/>
        </p:blipFill>
        <p:spPr>
          <a:xfrm>
            <a:off x="6636429" y="2147412"/>
            <a:ext cx="2357465" cy="2820968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3ED6EDB7-E07B-CA69-1EA4-1C2CF6AC6B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27" t="6156" r="4273"/>
          <a:stretch/>
        </p:blipFill>
        <p:spPr>
          <a:xfrm>
            <a:off x="8993894" y="3457868"/>
            <a:ext cx="3219194" cy="30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7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C2C000AF-A24B-4106-7401-C1276C00E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r="32680"/>
          <a:stretch/>
        </p:blipFill>
        <p:spPr>
          <a:xfrm>
            <a:off x="340327" y="1108789"/>
            <a:ext cx="5383751" cy="454994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373CFEF5-B374-1C62-8056-CE3D705C4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78"/>
          <a:stretch/>
        </p:blipFill>
        <p:spPr>
          <a:xfrm>
            <a:off x="5966325" y="1108789"/>
            <a:ext cx="5759397" cy="45499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8FC6A4F-634B-7E50-B092-393E8C93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/>
              <a:t>Simulation on more complexe terrain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C4F0499-D49E-41AD-EC8B-25FE008EE065}"/>
              </a:ext>
            </a:extLst>
          </p:cNvPr>
          <p:cNvSpPr txBox="1"/>
          <p:nvPr/>
        </p:nvSpPr>
        <p:spPr>
          <a:xfrm>
            <a:off x="444834" y="1338364"/>
            <a:ext cx="10086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Up </a:t>
            </a:r>
            <a:r>
              <a:rPr lang="fr-FR" dirty="0" err="1">
                <a:solidFill>
                  <a:schemeClr val="bg1"/>
                </a:solidFill>
              </a:rPr>
              <a:t>slope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CD2947-B5F8-7AF4-6CFC-D1B90A54B45B}"/>
              </a:ext>
            </a:extLst>
          </p:cNvPr>
          <p:cNvSpPr txBox="1"/>
          <p:nvPr/>
        </p:nvSpPr>
        <p:spPr>
          <a:xfrm>
            <a:off x="4393097" y="5135245"/>
            <a:ext cx="126900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down </a:t>
            </a:r>
            <a:r>
              <a:rPr lang="fr-FR" dirty="0" err="1">
                <a:solidFill>
                  <a:schemeClr val="bg1"/>
                </a:solidFill>
              </a:rPr>
              <a:t>slope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58C1B18-0817-63EC-ED72-F0A71C8962AC}"/>
              </a:ext>
            </a:extLst>
          </p:cNvPr>
          <p:cNvSpPr txBox="1"/>
          <p:nvPr/>
        </p:nvSpPr>
        <p:spPr>
          <a:xfrm>
            <a:off x="6096000" y="1281869"/>
            <a:ext cx="10086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Up </a:t>
            </a:r>
            <a:r>
              <a:rPr lang="fr-FR" dirty="0" err="1">
                <a:solidFill>
                  <a:schemeClr val="bg1"/>
                </a:solidFill>
              </a:rPr>
              <a:t>slope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4BEFB9-3641-EC0E-64E5-49C5ACCFEF6A}"/>
              </a:ext>
            </a:extLst>
          </p:cNvPr>
          <p:cNvSpPr txBox="1"/>
          <p:nvPr/>
        </p:nvSpPr>
        <p:spPr>
          <a:xfrm>
            <a:off x="10394815" y="5207366"/>
            <a:ext cx="126900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down </a:t>
            </a:r>
            <a:r>
              <a:rPr lang="fr-FR" dirty="0" err="1">
                <a:solidFill>
                  <a:schemeClr val="bg1"/>
                </a:solidFill>
              </a:rPr>
              <a:t>slope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73B406-1926-B510-2D44-18D16623ACF1}"/>
              </a:ext>
            </a:extLst>
          </p:cNvPr>
          <p:cNvSpPr/>
          <p:nvPr/>
        </p:nvSpPr>
        <p:spPr>
          <a:xfrm rot="1672388">
            <a:off x="2536923" y="2843876"/>
            <a:ext cx="700391" cy="1079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F64DB62-DCC4-4A47-6B17-1EA960E8607B}"/>
              </a:ext>
            </a:extLst>
          </p:cNvPr>
          <p:cNvSpPr/>
          <p:nvPr/>
        </p:nvSpPr>
        <p:spPr>
          <a:xfrm rot="1317967">
            <a:off x="8326896" y="2703642"/>
            <a:ext cx="700391" cy="107977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AD3C9BC-1CA7-2B6F-8F5B-5B179201D8B5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3063743" y="3744219"/>
            <a:ext cx="1922587" cy="2445739"/>
          </a:xfrm>
          <a:prstGeom prst="lin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4ACC904-145B-8925-744E-F0D6E393E8D1}"/>
              </a:ext>
            </a:extLst>
          </p:cNvPr>
          <p:cNvCxnSpPr>
            <a:cxnSpLocks/>
            <a:stCxn id="12" idx="4"/>
            <a:endCxn id="20" idx="3"/>
          </p:cNvCxnSpPr>
          <p:nvPr/>
        </p:nvCxnSpPr>
        <p:spPr>
          <a:xfrm flipH="1">
            <a:off x="6574778" y="3744219"/>
            <a:ext cx="1900366" cy="2445739"/>
          </a:xfrm>
          <a:prstGeom prst="lin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59878C8F-DA2C-A045-A889-BB2E84B81287}"/>
              </a:ext>
            </a:extLst>
          </p:cNvPr>
          <p:cNvSpPr txBox="1"/>
          <p:nvPr/>
        </p:nvSpPr>
        <p:spPr>
          <a:xfrm>
            <a:off x="4986330" y="6005292"/>
            <a:ext cx="158844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Crack initiation</a:t>
            </a:r>
          </a:p>
        </p:txBody>
      </p: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444082DD-AE63-0607-CC5C-44A5F8E8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284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FD4B0AE-BBD4-D006-D66A-9E4E648E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fr-FR" dirty="0"/>
              <a:t>Simulation on more complexe terrain</a:t>
            </a:r>
          </a:p>
        </p:txBody>
      </p:sp>
      <p:pic>
        <p:nvPicPr>
          <p:cNvPr id="14" name="concave">
            <a:hlinkClick r:id="" action="ppaction://media"/>
            <a:extLst>
              <a:ext uri="{FF2B5EF4-FFF2-40B4-BE49-F238E27FC236}">
                <a16:creationId xmlns:a16="http://schemas.microsoft.com/office/drawing/2014/main" id="{5D83F88A-E913-9BE5-37E6-A582B59B5F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25" r="33857"/>
          <a:stretch/>
        </p:blipFill>
        <p:spPr>
          <a:xfrm>
            <a:off x="233473" y="1111547"/>
            <a:ext cx="5383751" cy="4549943"/>
          </a:xfrm>
        </p:spPr>
      </p:pic>
      <p:pic>
        <p:nvPicPr>
          <p:cNvPr id="15" name="untitled(1)">
            <a:hlinkClick r:id="" action="ppaction://media"/>
            <a:extLst>
              <a:ext uri="{FF2B5EF4-FFF2-40B4-BE49-F238E27FC236}">
                <a16:creationId xmlns:a16="http://schemas.microsoft.com/office/drawing/2014/main" id="{5E6574F9-B8ED-8638-BFCD-2922A421E80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" r="20567"/>
          <a:stretch/>
        </p:blipFill>
        <p:spPr>
          <a:xfrm>
            <a:off x="5987770" y="1111547"/>
            <a:ext cx="5759396" cy="454994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FE0B09E-1D66-172C-D8BB-AC5BB3C517EB}"/>
              </a:ext>
            </a:extLst>
          </p:cNvPr>
          <p:cNvSpPr txBox="1"/>
          <p:nvPr/>
        </p:nvSpPr>
        <p:spPr>
          <a:xfrm>
            <a:off x="444834" y="1391048"/>
            <a:ext cx="10086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Up </a:t>
            </a:r>
            <a:r>
              <a:rPr lang="fr-FR" dirty="0" err="1">
                <a:solidFill>
                  <a:schemeClr val="bg1"/>
                </a:solidFill>
              </a:rPr>
              <a:t>slope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5CEE1DA-D5DC-6791-2118-91DB29B56D21}"/>
              </a:ext>
            </a:extLst>
          </p:cNvPr>
          <p:cNvSpPr txBox="1"/>
          <p:nvPr/>
        </p:nvSpPr>
        <p:spPr>
          <a:xfrm>
            <a:off x="4121285" y="5260050"/>
            <a:ext cx="126900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down </a:t>
            </a:r>
            <a:r>
              <a:rPr lang="fr-FR" dirty="0" err="1">
                <a:solidFill>
                  <a:schemeClr val="bg1"/>
                </a:solidFill>
              </a:rPr>
              <a:t>slope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9E6A408-CE11-2496-C9D8-A4F5218A3009}"/>
              </a:ext>
            </a:extLst>
          </p:cNvPr>
          <p:cNvSpPr txBox="1"/>
          <p:nvPr/>
        </p:nvSpPr>
        <p:spPr>
          <a:xfrm>
            <a:off x="6096000" y="1391048"/>
            <a:ext cx="1008609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Up </a:t>
            </a:r>
            <a:r>
              <a:rPr lang="fr-FR" dirty="0" err="1">
                <a:solidFill>
                  <a:schemeClr val="bg1"/>
                </a:solidFill>
              </a:rPr>
              <a:t>slope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E018907-9465-9B9A-A61E-B4E080EA23B4}"/>
              </a:ext>
            </a:extLst>
          </p:cNvPr>
          <p:cNvSpPr txBox="1"/>
          <p:nvPr/>
        </p:nvSpPr>
        <p:spPr>
          <a:xfrm>
            <a:off x="10405353" y="5247716"/>
            <a:ext cx="1269002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down </a:t>
            </a:r>
            <a:r>
              <a:rPr lang="fr-FR" dirty="0" err="1">
                <a:solidFill>
                  <a:schemeClr val="bg1"/>
                </a:solidFill>
              </a:rPr>
              <a:t>slope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27B0D81-8877-EF49-6BE0-4A0E5D50F880}"/>
              </a:ext>
            </a:extLst>
          </p:cNvPr>
          <p:cNvSpPr txBox="1"/>
          <p:nvPr/>
        </p:nvSpPr>
        <p:spPr>
          <a:xfrm>
            <a:off x="3182125" y="6074598"/>
            <a:ext cx="574945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/>
              <a:t>Fast computation of release zone on more </a:t>
            </a:r>
            <a:r>
              <a:rPr lang="fr-FR" b="1" dirty="0" err="1"/>
              <a:t>complex</a:t>
            </a:r>
            <a:r>
              <a:rPr lang="fr-FR" b="1" dirty="0"/>
              <a:t> terrain</a:t>
            </a: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F6291194-ED99-64B6-1AB4-A8A28293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6A831-9697-4B3E-B328-365AC564AFA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99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1293</Words>
  <Application>Microsoft Office PowerPoint</Application>
  <PresentationFormat>Grand écran</PresentationFormat>
  <Paragraphs>166</Paragraphs>
  <Slides>15</Slides>
  <Notes>3</Notes>
  <HiddenSlides>0</HiddenSlides>
  <MMClips>8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Times</vt:lpstr>
      <vt:lpstr>Wingdings</vt:lpstr>
      <vt:lpstr>Thème Office</vt:lpstr>
      <vt:lpstr>A depth averaged Material Point Method for the simulation of snow slab avalanche Release</vt:lpstr>
      <vt:lpstr>Reminder of Bertil’s presentation</vt:lpstr>
      <vt:lpstr>Depth-Averaged MPM</vt:lpstr>
      <vt:lpstr>DAMPM PST Simulation         with</vt:lpstr>
      <vt:lpstr>Comparision with 3D model and analytical solutions</vt:lpstr>
      <vt:lpstr>Large scale simualtion with elastic slab 50 x 50 m</vt:lpstr>
      <vt:lpstr>Large scale simulation</vt:lpstr>
      <vt:lpstr>Simulation on more complexe terrain</vt:lpstr>
      <vt:lpstr>Simulation on more complexe terrain</vt:lpstr>
      <vt:lpstr>Conclusion</vt:lpstr>
      <vt:lpstr>References</vt:lpstr>
      <vt:lpstr>Présentation PowerPoint</vt:lpstr>
      <vt:lpstr>Depth-Averaged MPM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depth averaged Material Point Method for the simulation of snow slab avalanche Release</dc:title>
  <dc:creator>Louis guillet</dc:creator>
  <cp:lastModifiedBy>Louis guillet</cp:lastModifiedBy>
  <cp:revision>92</cp:revision>
  <dcterms:created xsi:type="dcterms:W3CDTF">2022-05-17T14:41:59Z</dcterms:created>
  <dcterms:modified xsi:type="dcterms:W3CDTF">2022-05-24T12:00:55Z</dcterms:modified>
</cp:coreProperties>
</file>