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9"/>
  </p:notesMasterIdLst>
  <p:sldIdLst>
    <p:sldId id="256" r:id="rId6"/>
    <p:sldId id="258" r:id="rId7"/>
    <p:sldId id="263" r:id="rId8"/>
    <p:sldId id="354" r:id="rId9"/>
    <p:sldId id="350" r:id="rId10"/>
    <p:sldId id="388" r:id="rId11"/>
    <p:sldId id="324" r:id="rId12"/>
    <p:sldId id="345" r:id="rId13"/>
    <p:sldId id="383" r:id="rId14"/>
    <p:sldId id="386" r:id="rId15"/>
    <p:sldId id="387" r:id="rId16"/>
    <p:sldId id="385" r:id="rId17"/>
    <p:sldId id="355" r:id="rId18"/>
  </p:sldIdLst>
  <p:sldSz cx="9144000" cy="5143500" type="screen16x9"/>
  <p:notesSz cx="9144000" cy="6858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euwen, Jolanda" initials="TJ" lastIdx="2" clrIdx="0">
    <p:extLst>
      <p:ext uri="{19B8F6BF-5375-455C-9EA6-DF929625EA0E}">
        <p15:presenceInfo xmlns:p15="http://schemas.microsoft.com/office/powerpoint/2012/main" userId="S-1-5-21-2013959583-2303999674-1585410564-6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B9B"/>
    <a:srgbClr val="0070B6"/>
    <a:srgbClr val="00B050"/>
    <a:srgbClr val="344717"/>
    <a:srgbClr val="5A8AC6"/>
    <a:srgbClr val="F8696B"/>
    <a:srgbClr val="FFCC99"/>
    <a:srgbClr val="FFCC00"/>
    <a:srgbClr val="FFDD4F"/>
    <a:srgbClr val="ADED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23" autoAdjust="0"/>
  </p:normalViewPr>
  <p:slideViewPr>
    <p:cSldViewPr snapToGrid="0" snapToObjects="1">
      <p:cViewPr varScale="1">
        <p:scale>
          <a:sx n="75" d="100"/>
          <a:sy n="75" d="100"/>
        </p:scale>
        <p:origin x="1020"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030009A-36A2-4660-8A51-E3A3A9197987}" type="datetimeFigureOut">
              <a:rPr lang="nl-NL" smtClean="0"/>
              <a:t>25-5-2022</a:t>
            </a:fld>
            <a:endParaRPr lang="nl-NL"/>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4E55309-5BF4-4758-BC91-170AF0CD3642}" type="slidenum">
              <a:rPr lang="nl-NL" smtClean="0"/>
              <a:t>‹#›</a:t>
            </a:fld>
            <a:endParaRPr lang="nl-NL"/>
          </a:p>
        </p:txBody>
      </p:sp>
    </p:spTree>
    <p:extLst>
      <p:ext uri="{BB962C8B-B14F-4D97-AF65-F5344CB8AC3E}">
        <p14:creationId xmlns:p14="http://schemas.microsoft.com/office/powerpoint/2010/main" val="58852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1</a:t>
            </a:fld>
            <a:endParaRPr lang="nl-NL"/>
          </a:p>
        </p:txBody>
      </p:sp>
    </p:spTree>
    <p:extLst>
      <p:ext uri="{BB962C8B-B14F-4D97-AF65-F5344CB8AC3E}">
        <p14:creationId xmlns:p14="http://schemas.microsoft.com/office/powerpoint/2010/main" val="322764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study the impact of vegetation on these variables, we find that tall vegetation cover corresponds to LMR so enhancing tall vegetation, we expect LMR increases. A reason for this could be the impact vegetation has on wind which promotes LMR. Or the impact tall vegetation has on </a:t>
            </a:r>
            <a:r>
              <a:rPr lang="en-US" dirty="0" err="1"/>
              <a:t>tP</a:t>
            </a:r>
            <a:r>
              <a:rPr lang="en-US" dirty="0"/>
              <a:t> which again promotes LMR. </a:t>
            </a:r>
          </a:p>
          <a:p>
            <a:r>
              <a:rPr lang="en-US" dirty="0"/>
              <a:t>This is a general pattern we find amongst all regions. However, for some this mechanism is expected to be stronger than for others as for different regions different correspondences between LMR and the variables are found.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12</a:t>
            </a:fld>
            <a:endParaRPr lang="nl-NL"/>
          </a:p>
        </p:txBody>
      </p:sp>
    </p:spTree>
    <p:extLst>
      <p:ext uri="{BB962C8B-B14F-4D97-AF65-F5344CB8AC3E}">
        <p14:creationId xmlns:p14="http://schemas.microsoft.com/office/powerpoint/2010/main" val="128129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13</a:t>
            </a:fld>
            <a:endParaRPr lang="nl-NL"/>
          </a:p>
        </p:txBody>
      </p:sp>
    </p:spTree>
    <p:extLst>
      <p:ext uri="{BB962C8B-B14F-4D97-AF65-F5344CB8AC3E}">
        <p14:creationId xmlns:p14="http://schemas.microsoft.com/office/powerpoint/2010/main" val="1753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area is regreened the energy balance and hydrological cycle are affected by this. Due to an increase in infiltration and water accessibility more of the incoming energy can be used for evaporation and less energy is used for the sensible heat flux. Enhancing atmospheric moisture and reducing atmospheric temperatures. This promotes cloud formation and rainfall. When air is pushed upward it could condensate and rain forms. However, this could happen locally and remote. If the moisture transports away from the region the area could dry out further. So we are interested in the amount of water that rains out locally. The local moisture recycling ratio.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3</a:t>
            </a:fld>
            <a:endParaRPr lang="nl-NL"/>
          </a:p>
        </p:txBody>
      </p:sp>
    </p:spTree>
    <p:extLst>
      <p:ext uri="{BB962C8B-B14F-4D97-AF65-F5344CB8AC3E}">
        <p14:creationId xmlns:p14="http://schemas.microsoft.com/office/powerpoint/2010/main" val="285742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4</a:t>
            </a:fld>
            <a:endParaRPr lang="nl-NL"/>
          </a:p>
        </p:txBody>
      </p:sp>
    </p:spTree>
    <p:extLst>
      <p:ext uri="{BB962C8B-B14F-4D97-AF65-F5344CB8AC3E}">
        <p14:creationId xmlns:p14="http://schemas.microsoft.com/office/powerpoint/2010/main" val="300766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moisture recycling can be calculated from atmospheric moisture connections that describe where evaporated moisture rains out. This data is available at a spatial scale of 0.5 degrees around the globe. For each grid cell we use the evaporation shed as depicted in the figure to calculate local moisture recycling. The evaporation shed shows where the water evaporated from below the red dot rains out. From this shed we calculate the fraction of evaporated moisture that rains out in the source grid cell and its 8 neighboring grid cells and define this as the local recycling ratio.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5</a:t>
            </a:fld>
            <a:endParaRPr lang="nl-NL"/>
          </a:p>
        </p:txBody>
      </p:sp>
    </p:spTree>
    <p:extLst>
      <p:ext uri="{BB962C8B-B14F-4D97-AF65-F5344CB8AC3E}">
        <p14:creationId xmlns:p14="http://schemas.microsoft.com/office/powerpoint/2010/main" val="305227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Figuren</a:t>
            </a:r>
            <a:r>
              <a:rPr lang="en-US" dirty="0"/>
              <a:t> </a:t>
            </a:r>
            <a:r>
              <a:rPr lang="en-US" dirty="0" err="1"/>
              <a:t>veranderen</a:t>
            </a:r>
            <a:r>
              <a:rPr lang="en-US" dirty="0"/>
              <a:t> </a:t>
            </a:r>
            <a:r>
              <a:rPr lang="en-US" dirty="0" err="1"/>
              <a:t>en</a:t>
            </a:r>
            <a:r>
              <a:rPr lang="en-US" dirty="0"/>
              <a:t> het </a:t>
            </a:r>
            <a:r>
              <a:rPr lang="en-US" dirty="0" err="1"/>
              <a:t>mediterrane</a:t>
            </a:r>
            <a:r>
              <a:rPr lang="en-US" dirty="0"/>
              <a:t> </a:t>
            </a:r>
            <a:r>
              <a:rPr lang="en-US" dirty="0" err="1"/>
              <a:t>gebied</a:t>
            </a:r>
            <a:r>
              <a:rPr lang="en-US" dirty="0"/>
              <a:t> </a:t>
            </a:r>
            <a:r>
              <a:rPr lang="en-US" dirty="0" err="1"/>
              <a:t>omlijnen</a:t>
            </a:r>
            <a:r>
              <a:rPr lang="en-US" dirty="0"/>
              <a:t>.---</a:t>
            </a:r>
          </a:p>
          <a:p>
            <a:endParaRPr lang="en-US" dirty="0"/>
          </a:p>
          <a:p>
            <a:r>
              <a:rPr lang="nl-NL" dirty="0" err="1"/>
              <a:t>Local</a:t>
            </a:r>
            <a:r>
              <a:rPr lang="nl-NL" dirty="0"/>
              <a:t> </a:t>
            </a:r>
            <a:r>
              <a:rPr lang="nl-NL" dirty="0" err="1"/>
              <a:t>moisture</a:t>
            </a:r>
            <a:r>
              <a:rPr lang="nl-NL" dirty="0"/>
              <a:t> recycling </a:t>
            </a:r>
            <a:r>
              <a:rPr lang="nl-NL" dirty="0" err="1"/>
              <a:t>varies</a:t>
            </a:r>
            <a:r>
              <a:rPr lang="nl-NL" dirty="0"/>
              <a:t> </a:t>
            </a:r>
            <a:r>
              <a:rPr lang="nl-NL" dirty="0" err="1"/>
              <a:t>within</a:t>
            </a:r>
            <a:r>
              <a:rPr lang="nl-NL" dirty="0"/>
              <a:t> </a:t>
            </a:r>
            <a:r>
              <a:rPr lang="nl-NL" dirty="0" err="1"/>
              <a:t>and</a:t>
            </a:r>
            <a:r>
              <a:rPr lang="nl-NL" dirty="0"/>
              <a:t> </a:t>
            </a:r>
            <a:r>
              <a:rPr lang="nl-NL" dirty="0" err="1"/>
              <a:t>amongst</a:t>
            </a:r>
            <a:r>
              <a:rPr lang="nl-NL" dirty="0"/>
              <a:t> </a:t>
            </a:r>
            <a:r>
              <a:rPr lang="nl-NL" dirty="0" err="1"/>
              <a:t>the</a:t>
            </a:r>
            <a:r>
              <a:rPr lang="nl-NL" dirty="0"/>
              <a:t> five </a:t>
            </a:r>
            <a:r>
              <a:rPr lang="nl-NL" dirty="0" err="1"/>
              <a:t>mediteranean</a:t>
            </a:r>
            <a:r>
              <a:rPr lang="nl-NL" dirty="0"/>
              <a:t> </a:t>
            </a:r>
            <a:r>
              <a:rPr lang="nl-NL" dirty="0" err="1"/>
              <a:t>regions</a:t>
            </a:r>
            <a:r>
              <a:rPr lang="nl-NL" dirty="0"/>
              <a:t>. We </a:t>
            </a:r>
            <a:r>
              <a:rPr lang="nl-NL" dirty="0" err="1"/>
              <a:t>see</a:t>
            </a:r>
            <a:r>
              <a:rPr lang="nl-NL" dirty="0"/>
              <a:t> </a:t>
            </a:r>
            <a:r>
              <a:rPr lang="nl-NL" dirty="0" err="1"/>
              <a:t>especially</a:t>
            </a:r>
            <a:r>
              <a:rPr lang="nl-NL" dirty="0"/>
              <a:t> low </a:t>
            </a:r>
            <a:r>
              <a:rPr lang="nl-NL" dirty="0" err="1"/>
              <a:t>values</a:t>
            </a:r>
            <a:r>
              <a:rPr lang="nl-NL" dirty="0"/>
              <a:t> over </a:t>
            </a:r>
            <a:r>
              <a:rPr lang="nl-NL" dirty="0" err="1"/>
              <a:t>australia</a:t>
            </a:r>
            <a:r>
              <a:rPr lang="nl-NL" dirty="0"/>
              <a:t> </a:t>
            </a:r>
            <a:r>
              <a:rPr lang="nl-NL" dirty="0" err="1"/>
              <a:t>and</a:t>
            </a:r>
            <a:r>
              <a:rPr lang="nl-NL" dirty="0"/>
              <a:t> </a:t>
            </a:r>
            <a:r>
              <a:rPr lang="nl-NL" dirty="0" err="1"/>
              <a:t>peaks</a:t>
            </a:r>
            <a:r>
              <a:rPr lang="nl-NL" dirty="0"/>
              <a:t> over </a:t>
            </a:r>
            <a:r>
              <a:rPr lang="nl-NL" dirty="0" err="1"/>
              <a:t>mountainous</a:t>
            </a:r>
            <a:r>
              <a:rPr lang="nl-NL" dirty="0"/>
              <a:t> </a:t>
            </a:r>
            <a:r>
              <a:rPr lang="nl-NL" dirty="0" err="1"/>
              <a:t>regions</a:t>
            </a:r>
            <a:r>
              <a:rPr lang="nl-NL" dirty="0"/>
              <a:t> like </a:t>
            </a:r>
            <a:r>
              <a:rPr lang="nl-NL" dirty="0" err="1"/>
              <a:t>the</a:t>
            </a:r>
            <a:r>
              <a:rPr lang="nl-NL" dirty="0"/>
              <a:t> atlas </a:t>
            </a:r>
            <a:r>
              <a:rPr lang="nl-NL" dirty="0" err="1"/>
              <a:t>mountains</a:t>
            </a:r>
            <a:r>
              <a:rPr lang="nl-NL" dirty="0"/>
              <a:t> </a:t>
            </a:r>
            <a:r>
              <a:rPr lang="nl-NL" dirty="0" err="1"/>
              <a:t>and</a:t>
            </a:r>
            <a:r>
              <a:rPr lang="nl-NL" dirty="0"/>
              <a:t> </a:t>
            </a:r>
            <a:r>
              <a:rPr lang="nl-NL" dirty="0" err="1"/>
              <a:t>the</a:t>
            </a:r>
            <a:r>
              <a:rPr lang="nl-NL" dirty="0"/>
              <a:t> </a:t>
            </a:r>
            <a:r>
              <a:rPr lang="nl-NL" dirty="0" err="1"/>
              <a:t>andes</a:t>
            </a:r>
            <a:r>
              <a:rPr lang="nl-NL" dirty="0"/>
              <a:t>. Overall LMR is </a:t>
            </a:r>
            <a:r>
              <a:rPr lang="nl-NL" dirty="0" err="1"/>
              <a:t>rather</a:t>
            </a:r>
            <a:r>
              <a:rPr lang="nl-NL" dirty="0"/>
              <a:t> low 1-2% </a:t>
            </a:r>
            <a:r>
              <a:rPr lang="nl-NL" dirty="0" err="1"/>
              <a:t>with</a:t>
            </a:r>
            <a:r>
              <a:rPr lang="nl-NL" dirty="0"/>
              <a:t> </a:t>
            </a:r>
            <a:r>
              <a:rPr lang="nl-NL" dirty="0" err="1"/>
              <a:t>peaks</a:t>
            </a:r>
            <a:r>
              <a:rPr lang="nl-NL" dirty="0"/>
              <a:t> up </a:t>
            </a:r>
            <a:r>
              <a:rPr lang="nl-NL" dirty="0" err="1"/>
              <a:t>to</a:t>
            </a:r>
            <a:r>
              <a:rPr lang="nl-NL" dirty="0"/>
              <a:t> 14% in </a:t>
            </a:r>
            <a:r>
              <a:rPr lang="nl-NL" dirty="0" err="1"/>
              <a:t>mediterranean</a:t>
            </a:r>
            <a:r>
              <a:rPr lang="nl-NL" dirty="0"/>
              <a:t> </a:t>
            </a:r>
            <a:r>
              <a:rPr lang="nl-NL" dirty="0" err="1"/>
              <a:t>regions</a:t>
            </a:r>
            <a:r>
              <a:rPr lang="nl-NL" dirty="0"/>
              <a:t> in </a:t>
            </a:r>
            <a:r>
              <a:rPr lang="nl-NL" dirty="0" err="1"/>
              <a:t>summer</a:t>
            </a:r>
            <a:r>
              <a:rPr lang="nl-NL" dirty="0"/>
              <a:t>. </a:t>
            </a:r>
          </a:p>
        </p:txBody>
      </p:sp>
      <p:sp>
        <p:nvSpPr>
          <p:cNvPr id="4" name="Slide Number Placeholder 3"/>
          <p:cNvSpPr>
            <a:spLocks noGrp="1"/>
          </p:cNvSpPr>
          <p:nvPr>
            <p:ph type="sldNum" sz="quarter" idx="10"/>
          </p:nvPr>
        </p:nvSpPr>
        <p:spPr/>
        <p:txBody>
          <a:bodyPr/>
          <a:lstStyle/>
          <a:p>
            <a:fld id="{14E55309-5BF4-4758-BC91-170AF0CD3642}" type="slidenum">
              <a:rPr lang="nl-NL" smtClean="0"/>
              <a:t>7</a:t>
            </a:fld>
            <a:endParaRPr lang="nl-NL"/>
          </a:p>
        </p:txBody>
      </p:sp>
    </p:spTree>
    <p:extLst>
      <p:ext uri="{BB962C8B-B14F-4D97-AF65-F5344CB8AC3E}">
        <p14:creationId xmlns:p14="http://schemas.microsoft.com/office/powerpoint/2010/main" val="2513572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analysis we also studied interactions amongst the landscape characteristics, and we find some relations that suggest vegetation could strengthen de local water cycle. </a:t>
            </a:r>
          </a:p>
          <a:p>
            <a:r>
              <a:rPr lang="en-US" dirty="0"/>
              <a:t>First, we find that LMR promotes precipitation which enhance evaporation over tree canopy and reduces the aridity which both promote LMR strengthening the local water cycle.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8</a:t>
            </a:fld>
            <a:endParaRPr lang="nl-NL"/>
          </a:p>
        </p:txBody>
      </p:sp>
    </p:spTree>
    <p:extLst>
      <p:ext uri="{BB962C8B-B14F-4D97-AF65-F5344CB8AC3E}">
        <p14:creationId xmlns:p14="http://schemas.microsoft.com/office/powerpoint/2010/main" val="189103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study the impact of vegetation on these variables, we find that tall vegetation cover corresponds to LMR so enhancing tall vegetation, we expect LMR increases. A reason for this could be the impact vegetation has on wind which promotes LMR. Or the impact tall vegetation has on </a:t>
            </a:r>
            <a:r>
              <a:rPr lang="en-US" dirty="0" err="1"/>
              <a:t>tP</a:t>
            </a:r>
            <a:r>
              <a:rPr lang="en-US" dirty="0"/>
              <a:t> which again promotes LMR. </a:t>
            </a:r>
          </a:p>
          <a:p>
            <a:r>
              <a:rPr lang="en-US" dirty="0"/>
              <a:t>This is a general pattern we find amongst all regions. However, for some this mechanism is expected to be stronger than for others as for different regions different correspondences between LMR and the variables are found.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9</a:t>
            </a:fld>
            <a:endParaRPr lang="nl-NL"/>
          </a:p>
        </p:txBody>
      </p:sp>
    </p:spTree>
    <p:extLst>
      <p:ext uri="{BB962C8B-B14F-4D97-AF65-F5344CB8AC3E}">
        <p14:creationId xmlns:p14="http://schemas.microsoft.com/office/powerpoint/2010/main" val="344670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study the impact of vegetation on these variables, we find that tall vegetation cover corresponds to LMR so enhancing tall vegetation, we expect LMR increases. A reason for this could be the impact vegetation has on wind which promotes LMR. Or the impact tall vegetation has on </a:t>
            </a:r>
            <a:r>
              <a:rPr lang="en-US" dirty="0" err="1"/>
              <a:t>tP</a:t>
            </a:r>
            <a:r>
              <a:rPr lang="en-US" dirty="0"/>
              <a:t> which again promotes LMR. </a:t>
            </a:r>
          </a:p>
          <a:p>
            <a:r>
              <a:rPr lang="en-US" dirty="0"/>
              <a:t>This is a general pattern we find amongst all regions. However, for some this mechanism is expected to be stronger than for others as for different regions different correspondences between LMR and the variables are found.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10</a:t>
            </a:fld>
            <a:endParaRPr lang="nl-NL"/>
          </a:p>
        </p:txBody>
      </p:sp>
    </p:spTree>
    <p:extLst>
      <p:ext uri="{BB962C8B-B14F-4D97-AF65-F5344CB8AC3E}">
        <p14:creationId xmlns:p14="http://schemas.microsoft.com/office/powerpoint/2010/main" val="388001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study the impact of vegetation on these variables, we find that tall vegetation cover corresponds to LMR so enhancing tall vegetation, we expect LMR increases. A reason for this could be the impact vegetation has on wind which promotes LMR. Or the impact tall vegetation has on </a:t>
            </a:r>
            <a:r>
              <a:rPr lang="en-US" dirty="0" err="1"/>
              <a:t>tP</a:t>
            </a:r>
            <a:r>
              <a:rPr lang="en-US" dirty="0"/>
              <a:t> which again promotes LMR. </a:t>
            </a:r>
          </a:p>
          <a:p>
            <a:r>
              <a:rPr lang="en-US" dirty="0"/>
              <a:t>This is a general pattern we find amongst all regions. However, for some this mechanism is expected to be stronger than for others as for different regions different correspondences between LMR and the variables are found. </a:t>
            </a:r>
            <a:endParaRPr lang="nl-NL" dirty="0"/>
          </a:p>
        </p:txBody>
      </p:sp>
      <p:sp>
        <p:nvSpPr>
          <p:cNvPr id="4" name="Slide Number Placeholder 3"/>
          <p:cNvSpPr>
            <a:spLocks noGrp="1"/>
          </p:cNvSpPr>
          <p:nvPr>
            <p:ph type="sldNum" sz="quarter" idx="10"/>
          </p:nvPr>
        </p:nvSpPr>
        <p:spPr/>
        <p:txBody>
          <a:bodyPr/>
          <a:lstStyle/>
          <a:p>
            <a:fld id="{14E55309-5BF4-4758-BC91-170AF0CD3642}" type="slidenum">
              <a:rPr lang="nl-NL" smtClean="0"/>
              <a:t>11</a:t>
            </a:fld>
            <a:endParaRPr lang="nl-NL"/>
          </a:p>
        </p:txBody>
      </p:sp>
    </p:spTree>
    <p:extLst>
      <p:ext uri="{BB962C8B-B14F-4D97-AF65-F5344CB8AC3E}">
        <p14:creationId xmlns:p14="http://schemas.microsoft.com/office/powerpoint/2010/main" val="3578421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Tijdelijke aanduiding voor afbeelding 14"/>
          <p:cNvSpPr>
            <a:spLocks noGrp="1"/>
          </p:cNvSpPr>
          <p:nvPr>
            <p:ph type="pic" sz="quarter" idx="11" hasCustomPrompt="1"/>
          </p:nvPr>
        </p:nvSpPr>
        <p:spPr>
          <a:xfrm>
            <a:off x="4892426" y="-1191"/>
            <a:ext cx="1824006" cy="1796461"/>
          </a:xfrm>
        </p:spPr>
        <p:txBody>
          <a:bodyPr>
            <a:normAutofit/>
          </a:bodyPr>
          <a:lstStyle>
            <a:lvl1pPr marL="0" indent="0">
              <a:buNone/>
              <a:defRPr sz="1400">
                <a:solidFill>
                  <a:srgbClr val="FFFFFF"/>
                </a:solidFill>
              </a:defRPr>
            </a:lvl1pPr>
          </a:lstStyle>
          <a:p>
            <a:r>
              <a:rPr lang="nl-NL" dirty="0"/>
              <a:t>Change picture</a:t>
            </a:r>
          </a:p>
        </p:txBody>
      </p:sp>
      <p:sp>
        <p:nvSpPr>
          <p:cNvPr id="2" name="Titel 1"/>
          <p:cNvSpPr>
            <a:spLocks noGrp="1"/>
          </p:cNvSpPr>
          <p:nvPr>
            <p:ph type="ctrTitle"/>
          </p:nvPr>
        </p:nvSpPr>
        <p:spPr>
          <a:xfrm>
            <a:off x="1184359" y="1893848"/>
            <a:ext cx="7273841" cy="1102519"/>
          </a:xfrm>
        </p:spPr>
        <p:txBody>
          <a:bodyPr>
            <a:normAutofit/>
          </a:bodyPr>
          <a:lstStyle>
            <a:lvl1pPr algn="l">
              <a:defRPr sz="3600" b="1">
                <a:solidFill>
                  <a:schemeClr val="accent1"/>
                </a:solidFill>
              </a:defRPr>
            </a:lvl1pPr>
          </a:lstStyle>
          <a:p>
            <a:r>
              <a:rPr lang="en-US"/>
              <a:t>Click to edit Master title style</a:t>
            </a:r>
            <a:endParaRPr lang="nl-NL" dirty="0"/>
          </a:p>
        </p:txBody>
      </p:sp>
      <p:sp>
        <p:nvSpPr>
          <p:cNvPr id="3" name="Subtitel 2"/>
          <p:cNvSpPr>
            <a:spLocks noGrp="1"/>
          </p:cNvSpPr>
          <p:nvPr>
            <p:ph type="subTitle" idx="1"/>
          </p:nvPr>
        </p:nvSpPr>
        <p:spPr>
          <a:xfrm>
            <a:off x="1184359" y="3182031"/>
            <a:ext cx="7273841" cy="1314450"/>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pic>
        <p:nvPicPr>
          <p:cNvPr id="4" name="Afbeelding 3" descr="_MAP009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2525" y="-1191"/>
            <a:ext cx="1822208" cy="1795270"/>
          </a:xfrm>
          <a:prstGeom prst="rect">
            <a:avLst/>
          </a:prstGeom>
        </p:spPr>
      </p:pic>
    </p:spTree>
    <p:extLst>
      <p:ext uri="{BB962C8B-B14F-4D97-AF65-F5344CB8AC3E}">
        <p14:creationId xmlns:p14="http://schemas.microsoft.com/office/powerpoint/2010/main" val="62038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259552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296921"/>
          </a:xfrm>
        </p:spPr>
        <p:txBody>
          <a:bodyPr vert="eaVert"/>
          <a:lstStyle/>
          <a:p>
            <a:r>
              <a:rPr lang="en-US"/>
              <a:t>Click to edit Master title style</a:t>
            </a:r>
            <a:endParaRPr lang="nl-NL" dirty="0"/>
          </a:p>
        </p:txBody>
      </p:sp>
      <p:sp>
        <p:nvSpPr>
          <p:cNvPr id="3" name="Tijdelijke aanduiding voor verticale tekst 2"/>
          <p:cNvSpPr>
            <a:spLocks noGrp="1"/>
          </p:cNvSpPr>
          <p:nvPr>
            <p:ph type="body" orient="vert" idx="1"/>
          </p:nvPr>
        </p:nvSpPr>
        <p:spPr>
          <a:xfrm>
            <a:off x="493278" y="205979"/>
            <a:ext cx="5983723" cy="42969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17230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A6B27-43AF-4062-9314-DCE4BD4A9C48}" type="datetime1">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34097-AFD6-409E-9960-AFF545A3D921}" type="slidenum">
              <a:rPr lang="en-US" smtClean="0"/>
              <a:t>‹#›</a:t>
            </a:fld>
            <a:endParaRPr lang="en-US"/>
          </a:p>
        </p:txBody>
      </p:sp>
    </p:spTree>
    <p:extLst>
      <p:ext uri="{BB962C8B-B14F-4D97-AF65-F5344CB8AC3E}">
        <p14:creationId xmlns:p14="http://schemas.microsoft.com/office/powerpoint/2010/main" val="132841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98999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430307" y="3143949"/>
            <a:ext cx="8256493" cy="1021556"/>
          </a:xfrm>
        </p:spPr>
        <p:txBody>
          <a:bodyPr anchor="t"/>
          <a:lstStyle>
            <a:lvl1pPr algn="l">
              <a:defRPr sz="4000" b="1" cap="all"/>
            </a:lvl1pPr>
          </a:lstStyle>
          <a:p>
            <a:r>
              <a:rPr lang="en-US"/>
              <a:t>Click to edit Master title style</a:t>
            </a:r>
            <a:endParaRPr lang="nl-NL" dirty="0"/>
          </a:p>
        </p:txBody>
      </p:sp>
      <p:sp>
        <p:nvSpPr>
          <p:cNvPr id="3" name="Tijdelijke aanduiding voor tekst 2"/>
          <p:cNvSpPr>
            <a:spLocks noGrp="1"/>
          </p:cNvSpPr>
          <p:nvPr>
            <p:ph type="body" idx="1"/>
          </p:nvPr>
        </p:nvSpPr>
        <p:spPr>
          <a:xfrm>
            <a:off x="430307" y="1979500"/>
            <a:ext cx="8256493"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347516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30307" y="1200151"/>
            <a:ext cx="4019686" cy="3182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596926" y="1200151"/>
            <a:ext cx="4089874" cy="3182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338729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30306" y="1151335"/>
            <a:ext cx="408265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30306" y="1631157"/>
            <a:ext cx="4082659" cy="2780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596926" y="1151335"/>
            <a:ext cx="40898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596926" y="1631157"/>
            <a:ext cx="4089874" cy="27806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147280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5"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243127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240111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98230" y="204787"/>
            <a:ext cx="3085608" cy="871538"/>
          </a:xfrm>
        </p:spPr>
        <p:txBody>
          <a:bodyPr anchor="b"/>
          <a:lstStyle>
            <a:lvl1pPr algn="l">
              <a:defRPr sz="2000" b="1"/>
            </a:lvl1pPr>
          </a:lstStyle>
          <a:p>
            <a:r>
              <a:rPr lang="en-US"/>
              <a:t>Click to edit Master title style</a:t>
            </a:r>
            <a:endParaRPr lang="nl-NL" dirty="0"/>
          </a:p>
        </p:txBody>
      </p:sp>
      <p:sp>
        <p:nvSpPr>
          <p:cNvPr id="3" name="Tijdelijke aanduiding voor inhoud 2"/>
          <p:cNvSpPr>
            <a:spLocks noGrp="1"/>
          </p:cNvSpPr>
          <p:nvPr>
            <p:ph idx="1"/>
          </p:nvPr>
        </p:nvSpPr>
        <p:spPr>
          <a:xfrm>
            <a:off x="3841268" y="204789"/>
            <a:ext cx="4845532" cy="41974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tekst 3"/>
          <p:cNvSpPr>
            <a:spLocks noGrp="1"/>
          </p:cNvSpPr>
          <p:nvPr>
            <p:ph type="body" sz="half" idx="2"/>
          </p:nvPr>
        </p:nvSpPr>
        <p:spPr>
          <a:xfrm>
            <a:off x="598230" y="1076325"/>
            <a:ext cx="3085608" cy="33259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267199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71698" y="3533605"/>
            <a:ext cx="8112839" cy="425054"/>
          </a:xfrm>
        </p:spPr>
        <p:txBody>
          <a:bodyPr anchor="b"/>
          <a:lstStyle>
            <a:lvl1pPr algn="l">
              <a:defRPr sz="20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671698" y="459581"/>
            <a:ext cx="8112839" cy="29972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a:p>
        </p:txBody>
      </p:sp>
      <p:sp>
        <p:nvSpPr>
          <p:cNvPr id="4" name="Tijdelijke aanduiding voor tekst 3"/>
          <p:cNvSpPr>
            <a:spLocks noGrp="1"/>
          </p:cNvSpPr>
          <p:nvPr>
            <p:ph type="body" sz="half" idx="2"/>
          </p:nvPr>
        </p:nvSpPr>
        <p:spPr>
          <a:xfrm>
            <a:off x="671698" y="4025504"/>
            <a:ext cx="8112839" cy="395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jdelijke aanduiding voor afbeelding 4"/>
          <p:cNvSpPr>
            <a:spLocks noGrp="1"/>
          </p:cNvSpPr>
          <p:nvPr>
            <p:ph type="pic" sz="quarter" idx="10" hasCustomPrompt="1"/>
          </p:nvPr>
        </p:nvSpPr>
        <p:spPr>
          <a:xfrm>
            <a:off x="6538551" y="4589492"/>
            <a:ext cx="2148249" cy="415992"/>
          </a:xfrm>
        </p:spPr>
        <p:txBody>
          <a:bodyPr>
            <a:normAutofit/>
          </a:bodyPr>
          <a:lstStyle>
            <a:lvl1pPr marL="0" indent="0">
              <a:buNone/>
              <a:defRPr sz="1400"/>
            </a:lvl1pPr>
          </a:lstStyle>
          <a:p>
            <a:r>
              <a:rPr lang="nl-NL" dirty="0" err="1"/>
              <a:t>Insert</a:t>
            </a:r>
            <a:r>
              <a:rPr lang="nl-NL" dirty="0"/>
              <a:t> logo </a:t>
            </a:r>
            <a:r>
              <a:rPr lang="nl-NL" dirty="0" err="1"/>
              <a:t>university</a:t>
            </a:r>
            <a:endParaRPr lang="nl-NL" dirty="0"/>
          </a:p>
        </p:txBody>
      </p:sp>
    </p:spTree>
    <p:extLst>
      <p:ext uri="{BB962C8B-B14F-4D97-AF65-F5344CB8AC3E}">
        <p14:creationId xmlns:p14="http://schemas.microsoft.com/office/powerpoint/2010/main" val="62535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30307" y="205979"/>
            <a:ext cx="8256493" cy="85725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30307" y="1200152"/>
            <a:ext cx="8256493" cy="3192534"/>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3706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32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70B6"/>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70B6"/>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70B6"/>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70B6"/>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rgbClr val="0070B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14.jpg"/><Relationship Id="rId2" Type="http://schemas.openxmlformats.org/officeDocument/2006/relationships/image" Target="../media/image10.gif"/><Relationship Id="rId1" Type="http://schemas.openxmlformats.org/officeDocument/2006/relationships/slideLayout" Target="../slideLayouts/slideLayout1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10" Type="http://schemas.openxmlformats.org/officeDocument/2006/relationships/image" Target="../media/image19.png"/><Relationship Id="rId4" Type="http://schemas.openxmlformats.org/officeDocument/2006/relationships/image" Target="../media/image17.em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223" r="17223"/>
          <a:stretch>
            <a:fillRect/>
          </a:stretch>
        </p:blipFill>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625" t="29026" r="5473" b="20105"/>
          <a:stretch/>
        </p:blipFill>
        <p:spPr>
          <a:xfrm>
            <a:off x="350979" y="3802644"/>
            <a:ext cx="2612594" cy="804113"/>
          </a:xfrm>
          <a:prstGeom prst="rect">
            <a:avLst/>
          </a:prstGeom>
        </p:spPr>
      </p:pic>
      <p:sp>
        <p:nvSpPr>
          <p:cNvPr id="4" name="Subtitel 3"/>
          <p:cNvSpPr>
            <a:spLocks noGrp="1"/>
          </p:cNvSpPr>
          <p:nvPr>
            <p:ph type="subTitle" idx="1"/>
          </p:nvPr>
        </p:nvSpPr>
        <p:spPr>
          <a:xfrm>
            <a:off x="496213" y="2933377"/>
            <a:ext cx="7794523" cy="1314450"/>
          </a:xfrm>
        </p:spPr>
        <p:txBody>
          <a:bodyPr>
            <a:normAutofit/>
          </a:bodyPr>
          <a:lstStyle/>
          <a:p>
            <a:r>
              <a:rPr lang="en-US" sz="1600" dirty="0">
                <a:solidFill>
                  <a:schemeClr val="tx1"/>
                </a:solidFill>
              </a:rPr>
              <a:t>Jolanda Theeuwen</a:t>
            </a:r>
          </a:p>
          <a:p>
            <a:r>
              <a:rPr lang="en-US" sz="1200" dirty="0">
                <a:solidFill>
                  <a:schemeClr val="tx1"/>
                </a:solidFill>
              </a:rPr>
              <a:t>Arie Staal, Bert Hamelers, Mohsen Soltani, </a:t>
            </a:r>
            <a:r>
              <a:rPr lang="en-US" sz="1200" dirty="0" err="1">
                <a:solidFill>
                  <a:schemeClr val="tx1"/>
                </a:solidFill>
              </a:rPr>
              <a:t>Obbe</a:t>
            </a:r>
            <a:r>
              <a:rPr lang="en-US" sz="1200" dirty="0">
                <a:solidFill>
                  <a:schemeClr val="tx1"/>
                </a:solidFill>
              </a:rPr>
              <a:t> </a:t>
            </a:r>
            <a:r>
              <a:rPr lang="en-US" sz="1200" dirty="0" err="1">
                <a:solidFill>
                  <a:schemeClr val="tx1"/>
                </a:solidFill>
              </a:rPr>
              <a:t>Tuinenburg</a:t>
            </a:r>
            <a:r>
              <a:rPr lang="en-US" sz="1200" dirty="0">
                <a:solidFill>
                  <a:schemeClr val="tx1"/>
                </a:solidFill>
              </a:rPr>
              <a:t> and Stefan Dekker </a:t>
            </a:r>
            <a:endParaRPr lang="en-US" sz="1400" dirty="0">
              <a:solidFill>
                <a:schemeClr val="tx1"/>
              </a:solidFill>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61" r="30728"/>
          <a:stretch/>
        </p:blipFill>
        <p:spPr>
          <a:xfrm>
            <a:off x="6928972" y="0"/>
            <a:ext cx="1893308" cy="1795270"/>
          </a:xfrm>
          <a:prstGeom prst="rect">
            <a:avLst/>
          </a:prstGeom>
        </p:spPr>
      </p:pic>
      <p:sp>
        <p:nvSpPr>
          <p:cNvPr id="9" name="Rectangle 8"/>
          <p:cNvSpPr/>
          <p:nvPr/>
        </p:nvSpPr>
        <p:spPr>
          <a:xfrm>
            <a:off x="96644" y="1769870"/>
            <a:ext cx="9047356" cy="3052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274E2B-D22E-934C-2800-2AC54AA4265D}"/>
              </a:ext>
            </a:extLst>
          </p:cNvPr>
          <p:cNvGrpSpPr/>
          <p:nvPr/>
        </p:nvGrpSpPr>
        <p:grpSpPr>
          <a:xfrm>
            <a:off x="3325724" y="3781970"/>
            <a:ext cx="2277190" cy="485720"/>
            <a:chOff x="2772231" y="4053608"/>
            <a:chExt cx="2983449" cy="485720"/>
          </a:xfrm>
        </p:grpSpPr>
        <p:sp>
          <p:nvSpPr>
            <p:cNvPr id="13" name="TextBox 12">
              <a:extLst>
                <a:ext uri="{FF2B5EF4-FFF2-40B4-BE49-F238E27FC236}">
                  <a16:creationId xmlns:a16="http://schemas.microsoft.com/office/drawing/2014/main" id="{61361DBA-AEB9-CACB-CA4A-712FF15B9E32}"/>
                </a:ext>
              </a:extLst>
            </p:cNvPr>
            <p:cNvSpPr txBox="1"/>
            <p:nvPr/>
          </p:nvSpPr>
          <p:spPr>
            <a:xfrm>
              <a:off x="2772231" y="4053608"/>
              <a:ext cx="2983449" cy="461665"/>
            </a:xfrm>
            <a:prstGeom prst="rect">
              <a:avLst/>
            </a:prstGeom>
            <a:noFill/>
            <a:ln w="28575">
              <a:solidFill>
                <a:schemeClr val="accent1"/>
              </a:solidFill>
            </a:ln>
          </p:spPr>
          <p:txBody>
            <a:bodyPr wrap="square" rtlCol="0">
              <a:spAutoFit/>
            </a:bodyPr>
            <a:lstStyle/>
            <a:p>
              <a:pPr algn="ctr"/>
              <a:r>
                <a:rPr lang="en-US" sz="1200" dirty="0"/>
                <a:t>Jolanda.Theeuwen@wetsus.nl                 </a:t>
              </a:r>
            </a:p>
            <a:p>
              <a:pPr algn="ctr"/>
              <a:r>
                <a:rPr lang="en-US" sz="1200" dirty="0"/>
                <a:t> @jtheeu</a:t>
              </a:r>
            </a:p>
          </p:txBody>
        </p:sp>
        <p:pic>
          <p:nvPicPr>
            <p:cNvPr id="14" name="Picture 4" descr="Top 50 Application Security Pros to Follow on Twitter | K2 Security">
              <a:extLst>
                <a:ext uri="{FF2B5EF4-FFF2-40B4-BE49-F238E27FC236}">
                  <a16:creationId xmlns:a16="http://schemas.microsoft.com/office/drawing/2014/main" id="{FF4CC357-EB1E-D550-431E-447103664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9300" y="4205521"/>
              <a:ext cx="407580" cy="33380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Qr code&#10;&#10;Description automatically generated">
            <a:extLst>
              <a:ext uri="{FF2B5EF4-FFF2-40B4-BE49-F238E27FC236}">
                <a16:creationId xmlns:a16="http://schemas.microsoft.com/office/drawing/2014/main" id="{0D7D2C39-1A5D-12A7-4DFE-319E28CE7999}"/>
              </a:ext>
            </a:extLst>
          </p:cNvPr>
          <p:cNvPicPr>
            <a:picLocks noChangeAspect="1"/>
          </p:cNvPicPr>
          <p:nvPr/>
        </p:nvPicPr>
        <p:blipFill>
          <a:blip r:embed="rId7"/>
          <a:stretch>
            <a:fillRect/>
          </a:stretch>
        </p:blipFill>
        <p:spPr>
          <a:xfrm>
            <a:off x="7745420" y="3274819"/>
            <a:ext cx="1346114" cy="1346114"/>
          </a:xfrm>
          <a:prstGeom prst="rect">
            <a:avLst/>
          </a:prstGeom>
        </p:spPr>
      </p:pic>
      <p:sp>
        <p:nvSpPr>
          <p:cNvPr id="3" name="Titel 2"/>
          <p:cNvSpPr>
            <a:spLocks noGrp="1"/>
          </p:cNvSpPr>
          <p:nvPr>
            <p:ph type="ctrTitle"/>
          </p:nvPr>
        </p:nvSpPr>
        <p:spPr>
          <a:xfrm>
            <a:off x="476804" y="1910512"/>
            <a:ext cx="8467213" cy="1089649"/>
          </a:xfrm>
        </p:spPr>
        <p:txBody>
          <a:bodyPr>
            <a:noAutofit/>
          </a:bodyPr>
          <a:lstStyle/>
          <a:p>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Using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local</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moisture</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recycling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to</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assess</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the</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impact of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regreening</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on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the</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local</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water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cycle</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in five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Mediterranean</a:t>
            </a:r>
            <a:r>
              <a:rPr lang="nl-NL" sz="2200" dirty="0">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 </a:t>
            </a:r>
            <a:r>
              <a:rPr lang="nl-NL" sz="2200" dirty="0" err="1">
                <a:solidFill>
                  <a:srgbClr val="0070B6"/>
                </a:solidFill>
                <a:effectLst/>
                <a:latin typeface="Calibri" panose="020F0502020204030204" pitchFamily="34" charset="0"/>
                <a:ea typeface="Calibri" panose="020F0502020204030204" pitchFamily="34" charset="0"/>
                <a:cs typeface="Times New Roman" panose="02020603050405020304" pitchFamily="18" charset="0"/>
              </a:rPr>
              <a:t>regions</a:t>
            </a:r>
            <a:endParaRPr lang="nl-NL" sz="2200" dirty="0">
              <a:solidFill>
                <a:srgbClr val="0070B6"/>
              </a:solidFill>
            </a:endParaRPr>
          </a:p>
        </p:txBody>
      </p:sp>
      <p:pic>
        <p:nvPicPr>
          <p:cNvPr id="16" name="Picture 15" descr="Logo&#10;&#10;Description automatically generated with medium confidence">
            <a:extLst>
              <a:ext uri="{FF2B5EF4-FFF2-40B4-BE49-F238E27FC236}">
                <a16:creationId xmlns:a16="http://schemas.microsoft.com/office/drawing/2014/main" id="{441187B2-B6E7-7D2A-3C3D-ECF5724D8EBD}"/>
              </a:ext>
            </a:extLst>
          </p:cNvPr>
          <p:cNvPicPr>
            <a:picLocks noChangeAspect="1"/>
          </p:cNvPicPr>
          <p:nvPr/>
        </p:nvPicPr>
        <p:blipFill>
          <a:blip r:embed="rId8"/>
          <a:stretch>
            <a:fillRect/>
          </a:stretch>
        </p:blipFill>
        <p:spPr>
          <a:xfrm>
            <a:off x="6716432" y="3258280"/>
            <a:ext cx="1000709" cy="1333043"/>
          </a:xfrm>
          <a:prstGeom prst="rect">
            <a:avLst/>
          </a:prstGeom>
        </p:spPr>
      </p:pic>
    </p:spTree>
    <p:extLst>
      <p:ext uri="{BB962C8B-B14F-4D97-AF65-F5344CB8AC3E}">
        <p14:creationId xmlns:p14="http://schemas.microsoft.com/office/powerpoint/2010/main" val="77559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3657" y="-77736"/>
            <a:ext cx="9143999" cy="1220011"/>
          </a:xfrm>
        </p:spPr>
        <p:txBody>
          <a:bodyPr>
            <a:normAutofit/>
          </a:bodyPr>
          <a:lstStyle/>
          <a:p>
            <a:r>
              <a:rPr lang="en-US" sz="2800" dirty="0"/>
              <a:t>Strengthening the local water cycle with regreening</a:t>
            </a:r>
            <a:endParaRPr lang="nl-NL" sz="2800" b="0" dirty="0">
              <a:solidFill>
                <a:schemeClr val="tx1"/>
              </a:solidFill>
            </a:endParaRPr>
          </a:p>
        </p:txBody>
      </p:sp>
      <p:grpSp>
        <p:nvGrpSpPr>
          <p:cNvPr id="9" name="Group 8">
            <a:extLst>
              <a:ext uri="{FF2B5EF4-FFF2-40B4-BE49-F238E27FC236}">
                <a16:creationId xmlns:a16="http://schemas.microsoft.com/office/drawing/2014/main" id="{E74F18BC-7375-4556-B581-E06879FFF6FE}"/>
              </a:ext>
            </a:extLst>
          </p:cNvPr>
          <p:cNvGrpSpPr/>
          <p:nvPr/>
        </p:nvGrpSpPr>
        <p:grpSpPr>
          <a:xfrm>
            <a:off x="2195681" y="1033940"/>
            <a:ext cx="5796411" cy="3196665"/>
            <a:chOff x="2741406" y="1254123"/>
            <a:chExt cx="5796411" cy="3196665"/>
          </a:xfrm>
        </p:grpSpPr>
        <p:sp>
          <p:nvSpPr>
            <p:cNvPr id="16" name="TextBox 15">
              <a:extLst>
                <a:ext uri="{FF2B5EF4-FFF2-40B4-BE49-F238E27FC236}">
                  <a16:creationId xmlns:a16="http://schemas.microsoft.com/office/drawing/2014/main" id="{AB798F43-DE0E-41E3-8403-A4A23A090672}"/>
                </a:ext>
              </a:extLst>
            </p:cNvPr>
            <p:cNvSpPr txBox="1"/>
            <p:nvPr/>
          </p:nvSpPr>
          <p:spPr>
            <a:xfrm>
              <a:off x="3109976" y="1749708"/>
              <a:ext cx="1914930" cy="369332"/>
            </a:xfrm>
            <a:prstGeom prst="rect">
              <a:avLst/>
            </a:prstGeom>
            <a:noFill/>
          </p:spPr>
          <p:txBody>
            <a:bodyPr wrap="square" rtlCol="0">
              <a:spAutoFit/>
            </a:bodyPr>
            <a:lstStyle/>
            <a:p>
              <a:r>
                <a:rPr lang="en-US" dirty="0"/>
                <a:t>Precipitation</a:t>
              </a:r>
              <a:endParaRPr lang="nl-NL" dirty="0"/>
            </a:p>
          </p:txBody>
        </p:sp>
        <p:sp>
          <p:nvSpPr>
            <p:cNvPr id="18" name="TextBox 17">
              <a:extLst>
                <a:ext uri="{FF2B5EF4-FFF2-40B4-BE49-F238E27FC236}">
                  <a16:creationId xmlns:a16="http://schemas.microsoft.com/office/drawing/2014/main" id="{C10F2238-6742-43B2-9641-AFDB04750C56}"/>
                </a:ext>
              </a:extLst>
            </p:cNvPr>
            <p:cNvSpPr txBox="1"/>
            <p:nvPr/>
          </p:nvSpPr>
          <p:spPr>
            <a:xfrm>
              <a:off x="2741406" y="3804457"/>
              <a:ext cx="2349825" cy="646331"/>
            </a:xfrm>
            <a:prstGeom prst="rect">
              <a:avLst/>
            </a:prstGeom>
            <a:noFill/>
          </p:spPr>
          <p:txBody>
            <a:bodyPr wrap="square" rtlCol="0">
              <a:spAutoFit/>
            </a:bodyPr>
            <a:lstStyle/>
            <a:p>
              <a:pPr algn="ctr"/>
              <a:r>
                <a:rPr lang="en-US" dirty="0"/>
                <a:t>Tall vegetation</a:t>
              </a:r>
            </a:p>
            <a:p>
              <a:pPr algn="ctr"/>
              <a:r>
                <a:rPr lang="en-US" dirty="0"/>
                <a:t>cover</a:t>
              </a:r>
              <a:endParaRPr lang="nl-NL" dirty="0"/>
            </a:p>
          </p:txBody>
        </p:sp>
        <p:sp>
          <p:nvSpPr>
            <p:cNvPr id="23" name="Right Arrow 20">
              <a:extLst>
                <a:ext uri="{FF2B5EF4-FFF2-40B4-BE49-F238E27FC236}">
                  <a16:creationId xmlns:a16="http://schemas.microsoft.com/office/drawing/2014/main" id="{6C35BFD0-34B2-49BE-ADE8-940FCEE521A3}"/>
                </a:ext>
              </a:extLst>
            </p:cNvPr>
            <p:cNvSpPr/>
            <p:nvPr/>
          </p:nvSpPr>
          <p:spPr>
            <a:xfrm rot="18813686">
              <a:off x="4513399" y="3323195"/>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xtBox 25">
              <a:extLst>
                <a:ext uri="{FF2B5EF4-FFF2-40B4-BE49-F238E27FC236}">
                  <a16:creationId xmlns:a16="http://schemas.microsoft.com/office/drawing/2014/main" id="{708AA928-32B2-487D-9FF4-B8F32A35CEC8}"/>
                </a:ext>
              </a:extLst>
            </p:cNvPr>
            <p:cNvSpPr txBox="1"/>
            <p:nvPr/>
          </p:nvSpPr>
          <p:spPr>
            <a:xfrm>
              <a:off x="5131728" y="1473707"/>
              <a:ext cx="2349825" cy="369332"/>
            </a:xfrm>
            <a:prstGeom prst="rect">
              <a:avLst/>
            </a:prstGeom>
            <a:noFill/>
          </p:spPr>
          <p:txBody>
            <a:bodyPr wrap="square" rtlCol="0">
              <a:spAutoFit/>
            </a:bodyPr>
            <a:lstStyle/>
            <a:p>
              <a:pPr algn="ctr"/>
              <a:r>
                <a:rPr lang="en-US" dirty="0"/>
                <a:t>Aridity</a:t>
              </a:r>
              <a:endParaRPr lang="nl-NL" dirty="0"/>
            </a:p>
          </p:txBody>
        </p:sp>
        <p:pic>
          <p:nvPicPr>
            <p:cNvPr id="27" name="Picture 26">
              <a:extLst>
                <a:ext uri="{FF2B5EF4-FFF2-40B4-BE49-F238E27FC236}">
                  <a16:creationId xmlns:a16="http://schemas.microsoft.com/office/drawing/2014/main" id="{850032AA-D89B-4AAC-A45A-AB2830160C9D}"/>
                </a:ext>
              </a:extLst>
            </p:cNvPr>
            <p:cNvPicPr>
              <a:picLocks noChangeAspect="1"/>
            </p:cNvPicPr>
            <p:nvPr/>
          </p:nvPicPr>
          <p:blipFill>
            <a:blip r:embed="rId4"/>
            <a:stretch>
              <a:fillRect/>
            </a:stretch>
          </p:blipFill>
          <p:spPr>
            <a:xfrm rot="10147494" flipH="1" flipV="1">
              <a:off x="5955066" y="1918849"/>
              <a:ext cx="793190" cy="892338"/>
            </a:xfrm>
            <a:prstGeom prst="rect">
              <a:avLst/>
            </a:prstGeom>
            <a:noFill/>
          </p:spPr>
        </p:pic>
        <p:sp>
          <p:nvSpPr>
            <p:cNvPr id="28" name="Circular Arrow 29">
              <a:extLst>
                <a:ext uri="{FF2B5EF4-FFF2-40B4-BE49-F238E27FC236}">
                  <a16:creationId xmlns:a16="http://schemas.microsoft.com/office/drawing/2014/main" id="{49CDA49C-7DAA-45A4-ADCB-16C79B3CC053}"/>
                </a:ext>
              </a:extLst>
            </p:cNvPr>
            <p:cNvSpPr/>
            <p:nvPr/>
          </p:nvSpPr>
          <p:spPr>
            <a:xfrm rot="3938068">
              <a:off x="4049851" y="1152844"/>
              <a:ext cx="2296402" cy="2498959"/>
            </a:xfrm>
            <a:prstGeom prst="circularArrow">
              <a:avLst>
                <a:gd name="adj1" fmla="val 8230"/>
                <a:gd name="adj2" fmla="val 667673"/>
                <a:gd name="adj3" fmla="val 13809301"/>
                <a:gd name="adj4" fmla="val 9242852"/>
                <a:gd name="adj5" fmla="val 1002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ight Arrow 31">
              <a:extLst>
                <a:ext uri="{FF2B5EF4-FFF2-40B4-BE49-F238E27FC236}">
                  <a16:creationId xmlns:a16="http://schemas.microsoft.com/office/drawing/2014/main" id="{00699213-7CAA-4695-B770-0E6291866866}"/>
                </a:ext>
              </a:extLst>
            </p:cNvPr>
            <p:cNvSpPr/>
            <p:nvPr/>
          </p:nvSpPr>
          <p:spPr>
            <a:xfrm rot="13344136">
              <a:off x="4375187" y="2241454"/>
              <a:ext cx="95071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Right Arrow 2">
              <a:extLst>
                <a:ext uri="{FF2B5EF4-FFF2-40B4-BE49-F238E27FC236}">
                  <a16:creationId xmlns:a16="http://schemas.microsoft.com/office/drawing/2014/main" id="{51B43926-BAEC-49BB-B320-5A95EEC11D95}"/>
                </a:ext>
              </a:extLst>
            </p:cNvPr>
            <p:cNvSpPr/>
            <p:nvPr/>
          </p:nvSpPr>
          <p:spPr>
            <a:xfrm>
              <a:off x="7741950" y="3050660"/>
              <a:ext cx="795867" cy="314620"/>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ight Arrow 27">
              <a:extLst>
                <a:ext uri="{FF2B5EF4-FFF2-40B4-BE49-F238E27FC236}">
                  <a16:creationId xmlns:a16="http://schemas.microsoft.com/office/drawing/2014/main" id="{A11B6DE7-8D9C-4A91-A12F-497B087BF75B}"/>
                </a:ext>
              </a:extLst>
            </p:cNvPr>
            <p:cNvSpPr/>
            <p:nvPr/>
          </p:nvSpPr>
          <p:spPr>
            <a:xfrm>
              <a:off x="7741950" y="3517680"/>
              <a:ext cx="795867" cy="31462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B4BECC59-4AEE-41F8-B7C4-6B2268C92B19}"/>
                </a:ext>
              </a:extLst>
            </p:cNvPr>
            <p:cNvSpPr txBox="1"/>
            <p:nvPr/>
          </p:nvSpPr>
          <p:spPr>
            <a:xfrm>
              <a:off x="7439587" y="3370394"/>
              <a:ext cx="613017" cy="523220"/>
            </a:xfrm>
            <a:prstGeom prst="rect">
              <a:avLst/>
            </a:prstGeom>
            <a:noFill/>
          </p:spPr>
          <p:txBody>
            <a:bodyPr wrap="square" rtlCol="0">
              <a:spAutoFit/>
            </a:bodyPr>
            <a:lstStyle/>
            <a:p>
              <a:r>
                <a:rPr lang="en-US" sz="2800" dirty="0"/>
                <a:t>-</a:t>
              </a:r>
              <a:endParaRPr lang="nl-NL" sz="2800" dirty="0"/>
            </a:p>
          </p:txBody>
        </p:sp>
        <p:sp>
          <p:nvSpPr>
            <p:cNvPr id="33" name="TextBox 32">
              <a:extLst>
                <a:ext uri="{FF2B5EF4-FFF2-40B4-BE49-F238E27FC236}">
                  <a16:creationId xmlns:a16="http://schemas.microsoft.com/office/drawing/2014/main" id="{B90A9561-7979-4E59-9A3E-BE42B7E4F358}"/>
                </a:ext>
              </a:extLst>
            </p:cNvPr>
            <p:cNvSpPr txBox="1"/>
            <p:nvPr/>
          </p:nvSpPr>
          <p:spPr>
            <a:xfrm>
              <a:off x="7393465" y="2930371"/>
              <a:ext cx="613017" cy="523220"/>
            </a:xfrm>
            <a:prstGeom prst="rect">
              <a:avLst/>
            </a:prstGeom>
            <a:noFill/>
          </p:spPr>
          <p:txBody>
            <a:bodyPr wrap="square" rtlCol="0">
              <a:spAutoFit/>
            </a:bodyPr>
            <a:lstStyle/>
            <a:p>
              <a:r>
                <a:rPr lang="en-US" sz="2800" dirty="0"/>
                <a:t>+</a:t>
              </a:r>
              <a:endParaRPr lang="nl-NL" sz="2800" dirty="0"/>
            </a:p>
          </p:txBody>
        </p:sp>
      </p:grpSp>
      <p:sp>
        <p:nvSpPr>
          <p:cNvPr id="34" name="TextBox 33">
            <a:extLst>
              <a:ext uri="{FF2B5EF4-FFF2-40B4-BE49-F238E27FC236}">
                <a16:creationId xmlns:a16="http://schemas.microsoft.com/office/drawing/2014/main" id="{AE247128-937E-03C8-DA68-A61AE4773CDD}"/>
              </a:ext>
            </a:extLst>
          </p:cNvPr>
          <p:cNvSpPr txBox="1"/>
          <p:nvPr/>
        </p:nvSpPr>
        <p:spPr>
          <a:xfrm>
            <a:off x="4682287" y="2569900"/>
            <a:ext cx="2058116" cy="369332"/>
          </a:xfrm>
          <a:prstGeom prst="rect">
            <a:avLst/>
          </a:prstGeom>
          <a:noFill/>
        </p:spPr>
        <p:txBody>
          <a:bodyPr wrap="square" rtlCol="0">
            <a:spAutoFit/>
          </a:bodyPr>
          <a:lstStyle/>
          <a:p>
            <a:r>
              <a:rPr lang="en-US" b="1" dirty="0"/>
              <a:t>Local recycling</a:t>
            </a:r>
            <a:endParaRPr lang="nl-NL" b="1" dirty="0"/>
          </a:p>
        </p:txBody>
      </p:sp>
      <p:sp>
        <p:nvSpPr>
          <p:cNvPr id="20" name="TextBox 19">
            <a:extLst>
              <a:ext uri="{FF2B5EF4-FFF2-40B4-BE49-F238E27FC236}">
                <a16:creationId xmlns:a16="http://schemas.microsoft.com/office/drawing/2014/main" id="{36C72EB2-E9B5-8399-146F-E39DAF000338}"/>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7</a:t>
            </a:r>
            <a:endParaRPr lang="nl-NL" sz="1050" dirty="0">
              <a:solidFill>
                <a:schemeClr val="bg1">
                  <a:lumMod val="75000"/>
                </a:schemeClr>
              </a:solidFill>
            </a:endParaRPr>
          </a:p>
        </p:txBody>
      </p:sp>
    </p:spTree>
    <p:extLst>
      <p:ext uri="{BB962C8B-B14F-4D97-AF65-F5344CB8AC3E}">
        <p14:creationId xmlns:p14="http://schemas.microsoft.com/office/powerpoint/2010/main" val="262442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3657" y="-77736"/>
            <a:ext cx="9143999" cy="1220011"/>
          </a:xfrm>
        </p:spPr>
        <p:txBody>
          <a:bodyPr>
            <a:normAutofit/>
          </a:bodyPr>
          <a:lstStyle/>
          <a:p>
            <a:r>
              <a:rPr lang="en-US" sz="2800" dirty="0"/>
              <a:t>Strengthening the local water cycle with regreening</a:t>
            </a:r>
            <a:endParaRPr lang="nl-NL" sz="2800" b="0" dirty="0">
              <a:solidFill>
                <a:schemeClr val="tx1"/>
              </a:solidFill>
            </a:endParaRPr>
          </a:p>
        </p:txBody>
      </p:sp>
      <p:grpSp>
        <p:nvGrpSpPr>
          <p:cNvPr id="9" name="Group 8">
            <a:extLst>
              <a:ext uri="{FF2B5EF4-FFF2-40B4-BE49-F238E27FC236}">
                <a16:creationId xmlns:a16="http://schemas.microsoft.com/office/drawing/2014/main" id="{E74F18BC-7375-4556-B581-E06879FFF6FE}"/>
              </a:ext>
            </a:extLst>
          </p:cNvPr>
          <p:cNvGrpSpPr/>
          <p:nvPr/>
        </p:nvGrpSpPr>
        <p:grpSpPr>
          <a:xfrm>
            <a:off x="1887526" y="1033940"/>
            <a:ext cx="6104566" cy="3196665"/>
            <a:chOff x="2433251" y="1254123"/>
            <a:chExt cx="6104566" cy="3196665"/>
          </a:xfrm>
        </p:grpSpPr>
        <p:sp>
          <p:nvSpPr>
            <p:cNvPr id="16" name="TextBox 15">
              <a:extLst>
                <a:ext uri="{FF2B5EF4-FFF2-40B4-BE49-F238E27FC236}">
                  <a16:creationId xmlns:a16="http://schemas.microsoft.com/office/drawing/2014/main" id="{AB798F43-DE0E-41E3-8403-A4A23A090672}"/>
                </a:ext>
              </a:extLst>
            </p:cNvPr>
            <p:cNvSpPr txBox="1"/>
            <p:nvPr/>
          </p:nvSpPr>
          <p:spPr>
            <a:xfrm>
              <a:off x="3109976" y="1749708"/>
              <a:ext cx="1914930" cy="369332"/>
            </a:xfrm>
            <a:prstGeom prst="rect">
              <a:avLst/>
            </a:prstGeom>
            <a:noFill/>
          </p:spPr>
          <p:txBody>
            <a:bodyPr wrap="square" rtlCol="0">
              <a:spAutoFit/>
            </a:bodyPr>
            <a:lstStyle/>
            <a:p>
              <a:r>
                <a:rPr lang="en-US" dirty="0"/>
                <a:t>Precipitation</a:t>
              </a:r>
              <a:endParaRPr lang="nl-NL" dirty="0"/>
            </a:p>
          </p:txBody>
        </p:sp>
        <p:sp>
          <p:nvSpPr>
            <p:cNvPr id="17" name="TextBox 16">
              <a:extLst>
                <a:ext uri="{FF2B5EF4-FFF2-40B4-BE49-F238E27FC236}">
                  <a16:creationId xmlns:a16="http://schemas.microsoft.com/office/drawing/2014/main" id="{B8F95EE6-F756-4995-93DB-B7E247C3D5F6}"/>
                </a:ext>
              </a:extLst>
            </p:cNvPr>
            <p:cNvSpPr txBox="1"/>
            <p:nvPr/>
          </p:nvSpPr>
          <p:spPr>
            <a:xfrm>
              <a:off x="2433251" y="2700437"/>
              <a:ext cx="1948441" cy="646331"/>
            </a:xfrm>
            <a:prstGeom prst="rect">
              <a:avLst/>
            </a:prstGeom>
            <a:noFill/>
          </p:spPr>
          <p:txBody>
            <a:bodyPr wrap="square" rtlCol="0">
              <a:spAutoFit/>
            </a:bodyPr>
            <a:lstStyle/>
            <a:p>
              <a:pPr algn="ctr"/>
              <a:r>
                <a:rPr lang="en-US" dirty="0"/>
                <a:t>Evaporation</a:t>
              </a:r>
            </a:p>
            <a:p>
              <a:pPr algn="ctr"/>
              <a:r>
                <a:rPr lang="en-US" dirty="0"/>
                <a:t>Tree canopy</a:t>
              </a:r>
              <a:endParaRPr lang="nl-NL" dirty="0"/>
            </a:p>
          </p:txBody>
        </p:sp>
        <p:sp>
          <p:nvSpPr>
            <p:cNvPr id="18" name="TextBox 17">
              <a:extLst>
                <a:ext uri="{FF2B5EF4-FFF2-40B4-BE49-F238E27FC236}">
                  <a16:creationId xmlns:a16="http://schemas.microsoft.com/office/drawing/2014/main" id="{C10F2238-6742-43B2-9641-AFDB04750C56}"/>
                </a:ext>
              </a:extLst>
            </p:cNvPr>
            <p:cNvSpPr txBox="1"/>
            <p:nvPr/>
          </p:nvSpPr>
          <p:spPr>
            <a:xfrm>
              <a:off x="2741406" y="3804457"/>
              <a:ext cx="2349825" cy="646331"/>
            </a:xfrm>
            <a:prstGeom prst="rect">
              <a:avLst/>
            </a:prstGeom>
            <a:noFill/>
          </p:spPr>
          <p:txBody>
            <a:bodyPr wrap="square" rtlCol="0">
              <a:spAutoFit/>
            </a:bodyPr>
            <a:lstStyle/>
            <a:p>
              <a:pPr algn="ctr"/>
              <a:r>
                <a:rPr lang="en-US" dirty="0"/>
                <a:t>Tall vegetation</a:t>
              </a:r>
            </a:p>
            <a:p>
              <a:pPr algn="ctr"/>
              <a:r>
                <a:rPr lang="en-US" dirty="0"/>
                <a:t>cover</a:t>
              </a:r>
              <a:endParaRPr lang="nl-NL" dirty="0"/>
            </a:p>
          </p:txBody>
        </p:sp>
        <p:sp>
          <p:nvSpPr>
            <p:cNvPr id="23" name="Right Arrow 20">
              <a:extLst>
                <a:ext uri="{FF2B5EF4-FFF2-40B4-BE49-F238E27FC236}">
                  <a16:creationId xmlns:a16="http://schemas.microsoft.com/office/drawing/2014/main" id="{6C35BFD0-34B2-49BE-ADE8-940FCEE521A3}"/>
                </a:ext>
              </a:extLst>
            </p:cNvPr>
            <p:cNvSpPr/>
            <p:nvPr/>
          </p:nvSpPr>
          <p:spPr>
            <a:xfrm rot="18813686">
              <a:off x="4513399" y="3323195"/>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Right Arrow 21">
              <a:extLst>
                <a:ext uri="{FF2B5EF4-FFF2-40B4-BE49-F238E27FC236}">
                  <a16:creationId xmlns:a16="http://schemas.microsoft.com/office/drawing/2014/main" id="{F1F883BF-2A90-43D5-99EF-8F509EC5F619}"/>
                </a:ext>
              </a:extLst>
            </p:cNvPr>
            <p:cNvSpPr/>
            <p:nvPr/>
          </p:nvSpPr>
          <p:spPr>
            <a:xfrm>
              <a:off x="4262665" y="2822855"/>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ight Arrow 22">
              <a:extLst>
                <a:ext uri="{FF2B5EF4-FFF2-40B4-BE49-F238E27FC236}">
                  <a16:creationId xmlns:a16="http://schemas.microsoft.com/office/drawing/2014/main" id="{4DF2469F-F19C-45B1-8D3C-69B32DE11A41}"/>
                </a:ext>
              </a:extLst>
            </p:cNvPr>
            <p:cNvSpPr/>
            <p:nvPr/>
          </p:nvSpPr>
          <p:spPr>
            <a:xfrm rot="6525105">
              <a:off x="3302931" y="2275187"/>
              <a:ext cx="65959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xtBox 25">
              <a:extLst>
                <a:ext uri="{FF2B5EF4-FFF2-40B4-BE49-F238E27FC236}">
                  <a16:creationId xmlns:a16="http://schemas.microsoft.com/office/drawing/2014/main" id="{708AA928-32B2-487D-9FF4-B8F32A35CEC8}"/>
                </a:ext>
              </a:extLst>
            </p:cNvPr>
            <p:cNvSpPr txBox="1"/>
            <p:nvPr/>
          </p:nvSpPr>
          <p:spPr>
            <a:xfrm>
              <a:off x="5131728" y="1473707"/>
              <a:ext cx="2349825" cy="369332"/>
            </a:xfrm>
            <a:prstGeom prst="rect">
              <a:avLst/>
            </a:prstGeom>
            <a:noFill/>
          </p:spPr>
          <p:txBody>
            <a:bodyPr wrap="square" rtlCol="0">
              <a:spAutoFit/>
            </a:bodyPr>
            <a:lstStyle/>
            <a:p>
              <a:pPr algn="ctr"/>
              <a:r>
                <a:rPr lang="en-US" dirty="0"/>
                <a:t>Aridity</a:t>
              </a:r>
              <a:endParaRPr lang="nl-NL" dirty="0"/>
            </a:p>
          </p:txBody>
        </p:sp>
        <p:pic>
          <p:nvPicPr>
            <p:cNvPr id="27" name="Picture 26">
              <a:extLst>
                <a:ext uri="{FF2B5EF4-FFF2-40B4-BE49-F238E27FC236}">
                  <a16:creationId xmlns:a16="http://schemas.microsoft.com/office/drawing/2014/main" id="{850032AA-D89B-4AAC-A45A-AB2830160C9D}"/>
                </a:ext>
              </a:extLst>
            </p:cNvPr>
            <p:cNvPicPr>
              <a:picLocks noChangeAspect="1"/>
            </p:cNvPicPr>
            <p:nvPr/>
          </p:nvPicPr>
          <p:blipFill>
            <a:blip r:embed="rId4"/>
            <a:stretch>
              <a:fillRect/>
            </a:stretch>
          </p:blipFill>
          <p:spPr>
            <a:xfrm rot="10147494" flipH="1" flipV="1">
              <a:off x="5955066" y="1918849"/>
              <a:ext cx="793190" cy="892338"/>
            </a:xfrm>
            <a:prstGeom prst="rect">
              <a:avLst/>
            </a:prstGeom>
            <a:noFill/>
          </p:spPr>
        </p:pic>
        <p:sp>
          <p:nvSpPr>
            <p:cNvPr id="28" name="Circular Arrow 29">
              <a:extLst>
                <a:ext uri="{FF2B5EF4-FFF2-40B4-BE49-F238E27FC236}">
                  <a16:creationId xmlns:a16="http://schemas.microsoft.com/office/drawing/2014/main" id="{49CDA49C-7DAA-45A4-ADCB-16C79B3CC053}"/>
                </a:ext>
              </a:extLst>
            </p:cNvPr>
            <p:cNvSpPr/>
            <p:nvPr/>
          </p:nvSpPr>
          <p:spPr>
            <a:xfrm rot="3938068">
              <a:off x="4049851" y="1152844"/>
              <a:ext cx="2296402" cy="2498959"/>
            </a:xfrm>
            <a:prstGeom prst="circularArrow">
              <a:avLst>
                <a:gd name="adj1" fmla="val 8230"/>
                <a:gd name="adj2" fmla="val 667673"/>
                <a:gd name="adj3" fmla="val 13809301"/>
                <a:gd name="adj4" fmla="val 9242852"/>
                <a:gd name="adj5" fmla="val 1002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ight Arrow 31">
              <a:extLst>
                <a:ext uri="{FF2B5EF4-FFF2-40B4-BE49-F238E27FC236}">
                  <a16:creationId xmlns:a16="http://schemas.microsoft.com/office/drawing/2014/main" id="{00699213-7CAA-4695-B770-0E6291866866}"/>
                </a:ext>
              </a:extLst>
            </p:cNvPr>
            <p:cNvSpPr/>
            <p:nvPr/>
          </p:nvSpPr>
          <p:spPr>
            <a:xfrm rot="13344136">
              <a:off x="4375187" y="2241454"/>
              <a:ext cx="95071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Right Arrow 2">
              <a:extLst>
                <a:ext uri="{FF2B5EF4-FFF2-40B4-BE49-F238E27FC236}">
                  <a16:creationId xmlns:a16="http://schemas.microsoft.com/office/drawing/2014/main" id="{51B43926-BAEC-49BB-B320-5A95EEC11D95}"/>
                </a:ext>
              </a:extLst>
            </p:cNvPr>
            <p:cNvSpPr/>
            <p:nvPr/>
          </p:nvSpPr>
          <p:spPr>
            <a:xfrm>
              <a:off x="7741950" y="3050660"/>
              <a:ext cx="795867" cy="314620"/>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ight Arrow 27">
              <a:extLst>
                <a:ext uri="{FF2B5EF4-FFF2-40B4-BE49-F238E27FC236}">
                  <a16:creationId xmlns:a16="http://schemas.microsoft.com/office/drawing/2014/main" id="{A11B6DE7-8D9C-4A91-A12F-497B087BF75B}"/>
                </a:ext>
              </a:extLst>
            </p:cNvPr>
            <p:cNvSpPr/>
            <p:nvPr/>
          </p:nvSpPr>
          <p:spPr>
            <a:xfrm>
              <a:off x="7741950" y="3517680"/>
              <a:ext cx="795867" cy="31462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B4BECC59-4AEE-41F8-B7C4-6B2268C92B19}"/>
                </a:ext>
              </a:extLst>
            </p:cNvPr>
            <p:cNvSpPr txBox="1"/>
            <p:nvPr/>
          </p:nvSpPr>
          <p:spPr>
            <a:xfrm>
              <a:off x="7439587" y="3370394"/>
              <a:ext cx="613017" cy="523220"/>
            </a:xfrm>
            <a:prstGeom prst="rect">
              <a:avLst/>
            </a:prstGeom>
            <a:noFill/>
          </p:spPr>
          <p:txBody>
            <a:bodyPr wrap="square" rtlCol="0">
              <a:spAutoFit/>
            </a:bodyPr>
            <a:lstStyle/>
            <a:p>
              <a:r>
                <a:rPr lang="en-US" sz="2800" dirty="0"/>
                <a:t>-</a:t>
              </a:r>
              <a:endParaRPr lang="nl-NL" sz="2800" dirty="0"/>
            </a:p>
          </p:txBody>
        </p:sp>
        <p:sp>
          <p:nvSpPr>
            <p:cNvPr id="33" name="TextBox 32">
              <a:extLst>
                <a:ext uri="{FF2B5EF4-FFF2-40B4-BE49-F238E27FC236}">
                  <a16:creationId xmlns:a16="http://schemas.microsoft.com/office/drawing/2014/main" id="{B90A9561-7979-4E59-9A3E-BE42B7E4F358}"/>
                </a:ext>
              </a:extLst>
            </p:cNvPr>
            <p:cNvSpPr txBox="1"/>
            <p:nvPr/>
          </p:nvSpPr>
          <p:spPr>
            <a:xfrm>
              <a:off x="7393465" y="2930371"/>
              <a:ext cx="613017" cy="523220"/>
            </a:xfrm>
            <a:prstGeom prst="rect">
              <a:avLst/>
            </a:prstGeom>
            <a:noFill/>
          </p:spPr>
          <p:txBody>
            <a:bodyPr wrap="square" rtlCol="0">
              <a:spAutoFit/>
            </a:bodyPr>
            <a:lstStyle/>
            <a:p>
              <a:r>
                <a:rPr lang="en-US" sz="2800" dirty="0"/>
                <a:t>+</a:t>
              </a:r>
              <a:endParaRPr lang="nl-NL" sz="2800" dirty="0"/>
            </a:p>
          </p:txBody>
        </p:sp>
      </p:grpSp>
      <p:sp>
        <p:nvSpPr>
          <p:cNvPr id="34" name="TextBox 33">
            <a:extLst>
              <a:ext uri="{FF2B5EF4-FFF2-40B4-BE49-F238E27FC236}">
                <a16:creationId xmlns:a16="http://schemas.microsoft.com/office/drawing/2014/main" id="{AE247128-937E-03C8-DA68-A61AE4773CDD}"/>
              </a:ext>
            </a:extLst>
          </p:cNvPr>
          <p:cNvSpPr txBox="1"/>
          <p:nvPr/>
        </p:nvSpPr>
        <p:spPr>
          <a:xfrm>
            <a:off x="4682287" y="2569900"/>
            <a:ext cx="2058116" cy="369332"/>
          </a:xfrm>
          <a:prstGeom prst="rect">
            <a:avLst/>
          </a:prstGeom>
          <a:noFill/>
        </p:spPr>
        <p:txBody>
          <a:bodyPr wrap="square" rtlCol="0">
            <a:spAutoFit/>
          </a:bodyPr>
          <a:lstStyle/>
          <a:p>
            <a:r>
              <a:rPr lang="en-US" b="1" dirty="0"/>
              <a:t>Local recycling</a:t>
            </a:r>
            <a:endParaRPr lang="nl-NL" b="1" dirty="0"/>
          </a:p>
        </p:txBody>
      </p:sp>
      <p:sp>
        <p:nvSpPr>
          <p:cNvPr id="35" name="TextBox 34">
            <a:extLst>
              <a:ext uri="{FF2B5EF4-FFF2-40B4-BE49-F238E27FC236}">
                <a16:creationId xmlns:a16="http://schemas.microsoft.com/office/drawing/2014/main" id="{23DCB943-50B4-F367-277C-671A89F2C564}"/>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7</a:t>
            </a:r>
            <a:endParaRPr lang="nl-NL" sz="1050" dirty="0">
              <a:solidFill>
                <a:schemeClr val="bg1">
                  <a:lumMod val="75000"/>
                </a:schemeClr>
              </a:solidFill>
            </a:endParaRPr>
          </a:p>
        </p:txBody>
      </p:sp>
    </p:spTree>
    <p:extLst>
      <p:ext uri="{BB962C8B-B14F-4D97-AF65-F5344CB8AC3E}">
        <p14:creationId xmlns:p14="http://schemas.microsoft.com/office/powerpoint/2010/main" val="308738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3657" y="-77736"/>
            <a:ext cx="9143999" cy="1220011"/>
          </a:xfrm>
        </p:spPr>
        <p:txBody>
          <a:bodyPr>
            <a:normAutofit/>
          </a:bodyPr>
          <a:lstStyle/>
          <a:p>
            <a:r>
              <a:rPr lang="en-US" sz="2800" dirty="0"/>
              <a:t>Strengthening the local water cycle with regreening</a:t>
            </a:r>
            <a:endParaRPr lang="nl-NL" sz="2800" b="0" dirty="0">
              <a:solidFill>
                <a:schemeClr val="tx1"/>
              </a:solidFill>
            </a:endParaRPr>
          </a:p>
        </p:txBody>
      </p:sp>
      <p:grpSp>
        <p:nvGrpSpPr>
          <p:cNvPr id="9" name="Group 8">
            <a:extLst>
              <a:ext uri="{FF2B5EF4-FFF2-40B4-BE49-F238E27FC236}">
                <a16:creationId xmlns:a16="http://schemas.microsoft.com/office/drawing/2014/main" id="{E74F18BC-7375-4556-B581-E06879FFF6FE}"/>
              </a:ext>
            </a:extLst>
          </p:cNvPr>
          <p:cNvGrpSpPr/>
          <p:nvPr/>
        </p:nvGrpSpPr>
        <p:grpSpPr>
          <a:xfrm>
            <a:off x="1445907" y="1033940"/>
            <a:ext cx="6546185" cy="3196665"/>
            <a:chOff x="1991632" y="1254123"/>
            <a:chExt cx="6546185" cy="3196665"/>
          </a:xfrm>
        </p:grpSpPr>
        <p:sp>
          <p:nvSpPr>
            <p:cNvPr id="16" name="TextBox 15">
              <a:extLst>
                <a:ext uri="{FF2B5EF4-FFF2-40B4-BE49-F238E27FC236}">
                  <a16:creationId xmlns:a16="http://schemas.microsoft.com/office/drawing/2014/main" id="{AB798F43-DE0E-41E3-8403-A4A23A090672}"/>
                </a:ext>
              </a:extLst>
            </p:cNvPr>
            <p:cNvSpPr txBox="1"/>
            <p:nvPr/>
          </p:nvSpPr>
          <p:spPr>
            <a:xfrm>
              <a:off x="3109976" y="1749708"/>
              <a:ext cx="1914930" cy="369332"/>
            </a:xfrm>
            <a:prstGeom prst="rect">
              <a:avLst/>
            </a:prstGeom>
            <a:noFill/>
          </p:spPr>
          <p:txBody>
            <a:bodyPr wrap="square" rtlCol="0">
              <a:spAutoFit/>
            </a:bodyPr>
            <a:lstStyle/>
            <a:p>
              <a:r>
                <a:rPr lang="en-US" dirty="0"/>
                <a:t>Precipitation</a:t>
              </a:r>
              <a:endParaRPr lang="nl-NL" dirty="0"/>
            </a:p>
          </p:txBody>
        </p:sp>
        <p:sp>
          <p:nvSpPr>
            <p:cNvPr id="17" name="TextBox 16">
              <a:extLst>
                <a:ext uri="{FF2B5EF4-FFF2-40B4-BE49-F238E27FC236}">
                  <a16:creationId xmlns:a16="http://schemas.microsoft.com/office/drawing/2014/main" id="{B8F95EE6-F756-4995-93DB-B7E247C3D5F6}"/>
                </a:ext>
              </a:extLst>
            </p:cNvPr>
            <p:cNvSpPr txBox="1"/>
            <p:nvPr/>
          </p:nvSpPr>
          <p:spPr>
            <a:xfrm>
              <a:off x="2433251" y="2700437"/>
              <a:ext cx="1948441" cy="646331"/>
            </a:xfrm>
            <a:prstGeom prst="rect">
              <a:avLst/>
            </a:prstGeom>
            <a:noFill/>
          </p:spPr>
          <p:txBody>
            <a:bodyPr wrap="square" rtlCol="0">
              <a:spAutoFit/>
            </a:bodyPr>
            <a:lstStyle/>
            <a:p>
              <a:pPr algn="ctr"/>
              <a:r>
                <a:rPr lang="en-US" dirty="0"/>
                <a:t>Evaporation</a:t>
              </a:r>
            </a:p>
            <a:p>
              <a:pPr algn="ctr"/>
              <a:r>
                <a:rPr lang="en-US" dirty="0"/>
                <a:t>Tree canopy</a:t>
              </a:r>
              <a:endParaRPr lang="nl-NL" dirty="0"/>
            </a:p>
          </p:txBody>
        </p:sp>
        <p:sp>
          <p:nvSpPr>
            <p:cNvPr id="18" name="TextBox 17">
              <a:extLst>
                <a:ext uri="{FF2B5EF4-FFF2-40B4-BE49-F238E27FC236}">
                  <a16:creationId xmlns:a16="http://schemas.microsoft.com/office/drawing/2014/main" id="{C10F2238-6742-43B2-9641-AFDB04750C56}"/>
                </a:ext>
              </a:extLst>
            </p:cNvPr>
            <p:cNvSpPr txBox="1"/>
            <p:nvPr/>
          </p:nvSpPr>
          <p:spPr>
            <a:xfrm>
              <a:off x="2741406" y="3804457"/>
              <a:ext cx="2349825" cy="646331"/>
            </a:xfrm>
            <a:prstGeom prst="rect">
              <a:avLst/>
            </a:prstGeom>
            <a:noFill/>
          </p:spPr>
          <p:txBody>
            <a:bodyPr wrap="square" rtlCol="0">
              <a:spAutoFit/>
            </a:bodyPr>
            <a:lstStyle/>
            <a:p>
              <a:pPr algn="ctr"/>
              <a:r>
                <a:rPr lang="en-US" dirty="0"/>
                <a:t>Tall vegetation</a:t>
              </a:r>
            </a:p>
            <a:p>
              <a:pPr algn="ctr"/>
              <a:r>
                <a:rPr lang="en-US" dirty="0"/>
                <a:t>cover</a:t>
              </a:r>
              <a:endParaRPr lang="nl-NL" dirty="0"/>
            </a:p>
          </p:txBody>
        </p:sp>
        <p:sp>
          <p:nvSpPr>
            <p:cNvPr id="20" name="Circular Arrow 17">
              <a:extLst>
                <a:ext uri="{FF2B5EF4-FFF2-40B4-BE49-F238E27FC236}">
                  <a16:creationId xmlns:a16="http://schemas.microsoft.com/office/drawing/2014/main" id="{7F9515F3-B2D8-445C-98BC-54E96F151235}"/>
                </a:ext>
              </a:extLst>
            </p:cNvPr>
            <p:cNvSpPr/>
            <p:nvPr/>
          </p:nvSpPr>
          <p:spPr>
            <a:xfrm rot="1624085">
              <a:off x="1991632" y="1737477"/>
              <a:ext cx="2296402" cy="2498959"/>
            </a:xfrm>
            <a:prstGeom prst="circularArrow">
              <a:avLst>
                <a:gd name="adj1" fmla="val 8582"/>
                <a:gd name="adj2" fmla="val 698318"/>
                <a:gd name="adj3" fmla="val 13708803"/>
                <a:gd name="adj4" fmla="val 4228323"/>
                <a:gd name="adj5" fmla="val 10020"/>
              </a:avLst>
            </a:prstGeom>
            <a:pattFill prst="narHorz">
              <a:fgClr>
                <a:srgbClr val="00B050"/>
              </a:fgClr>
              <a:bgClr>
                <a:schemeClr val="bg1"/>
              </a:bgClr>
            </a:patt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ight Arrow 20">
              <a:extLst>
                <a:ext uri="{FF2B5EF4-FFF2-40B4-BE49-F238E27FC236}">
                  <a16:creationId xmlns:a16="http://schemas.microsoft.com/office/drawing/2014/main" id="{6C35BFD0-34B2-49BE-ADE8-940FCEE521A3}"/>
                </a:ext>
              </a:extLst>
            </p:cNvPr>
            <p:cNvSpPr/>
            <p:nvPr/>
          </p:nvSpPr>
          <p:spPr>
            <a:xfrm rot="18813686">
              <a:off x="4513399" y="3323195"/>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Right Arrow 21">
              <a:extLst>
                <a:ext uri="{FF2B5EF4-FFF2-40B4-BE49-F238E27FC236}">
                  <a16:creationId xmlns:a16="http://schemas.microsoft.com/office/drawing/2014/main" id="{F1F883BF-2A90-43D5-99EF-8F509EC5F619}"/>
                </a:ext>
              </a:extLst>
            </p:cNvPr>
            <p:cNvSpPr/>
            <p:nvPr/>
          </p:nvSpPr>
          <p:spPr>
            <a:xfrm>
              <a:off x="4262665" y="2822855"/>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ight Arrow 22">
              <a:extLst>
                <a:ext uri="{FF2B5EF4-FFF2-40B4-BE49-F238E27FC236}">
                  <a16:creationId xmlns:a16="http://schemas.microsoft.com/office/drawing/2014/main" id="{4DF2469F-F19C-45B1-8D3C-69B32DE11A41}"/>
                </a:ext>
              </a:extLst>
            </p:cNvPr>
            <p:cNvSpPr/>
            <p:nvPr/>
          </p:nvSpPr>
          <p:spPr>
            <a:xfrm rot="6525105">
              <a:off x="3302931" y="2275187"/>
              <a:ext cx="65959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xtBox 25">
              <a:extLst>
                <a:ext uri="{FF2B5EF4-FFF2-40B4-BE49-F238E27FC236}">
                  <a16:creationId xmlns:a16="http://schemas.microsoft.com/office/drawing/2014/main" id="{708AA928-32B2-487D-9FF4-B8F32A35CEC8}"/>
                </a:ext>
              </a:extLst>
            </p:cNvPr>
            <p:cNvSpPr txBox="1"/>
            <p:nvPr/>
          </p:nvSpPr>
          <p:spPr>
            <a:xfrm>
              <a:off x="5131728" y="1473707"/>
              <a:ext cx="2349825" cy="369332"/>
            </a:xfrm>
            <a:prstGeom prst="rect">
              <a:avLst/>
            </a:prstGeom>
            <a:noFill/>
          </p:spPr>
          <p:txBody>
            <a:bodyPr wrap="square" rtlCol="0">
              <a:spAutoFit/>
            </a:bodyPr>
            <a:lstStyle/>
            <a:p>
              <a:pPr algn="ctr"/>
              <a:r>
                <a:rPr lang="en-US" dirty="0"/>
                <a:t>Aridity</a:t>
              </a:r>
              <a:endParaRPr lang="nl-NL" dirty="0"/>
            </a:p>
          </p:txBody>
        </p:sp>
        <p:pic>
          <p:nvPicPr>
            <p:cNvPr id="27" name="Picture 26">
              <a:extLst>
                <a:ext uri="{FF2B5EF4-FFF2-40B4-BE49-F238E27FC236}">
                  <a16:creationId xmlns:a16="http://schemas.microsoft.com/office/drawing/2014/main" id="{850032AA-D89B-4AAC-A45A-AB2830160C9D}"/>
                </a:ext>
              </a:extLst>
            </p:cNvPr>
            <p:cNvPicPr>
              <a:picLocks noChangeAspect="1"/>
            </p:cNvPicPr>
            <p:nvPr/>
          </p:nvPicPr>
          <p:blipFill>
            <a:blip r:embed="rId4"/>
            <a:stretch>
              <a:fillRect/>
            </a:stretch>
          </p:blipFill>
          <p:spPr>
            <a:xfrm rot="10147494" flipH="1" flipV="1">
              <a:off x="5955066" y="1918849"/>
              <a:ext cx="793190" cy="892338"/>
            </a:xfrm>
            <a:prstGeom prst="rect">
              <a:avLst/>
            </a:prstGeom>
            <a:noFill/>
          </p:spPr>
        </p:pic>
        <p:sp>
          <p:nvSpPr>
            <p:cNvPr id="28" name="Circular Arrow 29">
              <a:extLst>
                <a:ext uri="{FF2B5EF4-FFF2-40B4-BE49-F238E27FC236}">
                  <a16:creationId xmlns:a16="http://schemas.microsoft.com/office/drawing/2014/main" id="{49CDA49C-7DAA-45A4-ADCB-16C79B3CC053}"/>
                </a:ext>
              </a:extLst>
            </p:cNvPr>
            <p:cNvSpPr/>
            <p:nvPr/>
          </p:nvSpPr>
          <p:spPr>
            <a:xfrm rot="3938068">
              <a:off x="4049851" y="1152844"/>
              <a:ext cx="2296402" cy="2498959"/>
            </a:xfrm>
            <a:prstGeom prst="circularArrow">
              <a:avLst>
                <a:gd name="adj1" fmla="val 8230"/>
                <a:gd name="adj2" fmla="val 667673"/>
                <a:gd name="adj3" fmla="val 13809301"/>
                <a:gd name="adj4" fmla="val 9242852"/>
                <a:gd name="adj5" fmla="val 1002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ight Arrow 31">
              <a:extLst>
                <a:ext uri="{FF2B5EF4-FFF2-40B4-BE49-F238E27FC236}">
                  <a16:creationId xmlns:a16="http://schemas.microsoft.com/office/drawing/2014/main" id="{00699213-7CAA-4695-B770-0E6291866866}"/>
                </a:ext>
              </a:extLst>
            </p:cNvPr>
            <p:cNvSpPr/>
            <p:nvPr/>
          </p:nvSpPr>
          <p:spPr>
            <a:xfrm rot="13344136">
              <a:off x="4375187" y="2241454"/>
              <a:ext cx="95071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Right Arrow 2">
              <a:extLst>
                <a:ext uri="{FF2B5EF4-FFF2-40B4-BE49-F238E27FC236}">
                  <a16:creationId xmlns:a16="http://schemas.microsoft.com/office/drawing/2014/main" id="{51B43926-BAEC-49BB-B320-5A95EEC11D95}"/>
                </a:ext>
              </a:extLst>
            </p:cNvPr>
            <p:cNvSpPr/>
            <p:nvPr/>
          </p:nvSpPr>
          <p:spPr>
            <a:xfrm>
              <a:off x="7741950" y="3050660"/>
              <a:ext cx="795867" cy="314620"/>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ight Arrow 27">
              <a:extLst>
                <a:ext uri="{FF2B5EF4-FFF2-40B4-BE49-F238E27FC236}">
                  <a16:creationId xmlns:a16="http://schemas.microsoft.com/office/drawing/2014/main" id="{A11B6DE7-8D9C-4A91-A12F-497B087BF75B}"/>
                </a:ext>
              </a:extLst>
            </p:cNvPr>
            <p:cNvSpPr/>
            <p:nvPr/>
          </p:nvSpPr>
          <p:spPr>
            <a:xfrm>
              <a:off x="7741950" y="3517680"/>
              <a:ext cx="795867" cy="31462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B4BECC59-4AEE-41F8-B7C4-6B2268C92B19}"/>
                </a:ext>
              </a:extLst>
            </p:cNvPr>
            <p:cNvSpPr txBox="1"/>
            <p:nvPr/>
          </p:nvSpPr>
          <p:spPr>
            <a:xfrm>
              <a:off x="7439587" y="3370394"/>
              <a:ext cx="613017" cy="523220"/>
            </a:xfrm>
            <a:prstGeom prst="rect">
              <a:avLst/>
            </a:prstGeom>
            <a:noFill/>
          </p:spPr>
          <p:txBody>
            <a:bodyPr wrap="square" rtlCol="0">
              <a:spAutoFit/>
            </a:bodyPr>
            <a:lstStyle/>
            <a:p>
              <a:r>
                <a:rPr lang="en-US" sz="2800" dirty="0"/>
                <a:t>-</a:t>
              </a:r>
              <a:endParaRPr lang="nl-NL" sz="2800" dirty="0"/>
            </a:p>
          </p:txBody>
        </p:sp>
        <p:sp>
          <p:nvSpPr>
            <p:cNvPr id="33" name="TextBox 32">
              <a:extLst>
                <a:ext uri="{FF2B5EF4-FFF2-40B4-BE49-F238E27FC236}">
                  <a16:creationId xmlns:a16="http://schemas.microsoft.com/office/drawing/2014/main" id="{B90A9561-7979-4E59-9A3E-BE42B7E4F358}"/>
                </a:ext>
              </a:extLst>
            </p:cNvPr>
            <p:cNvSpPr txBox="1"/>
            <p:nvPr/>
          </p:nvSpPr>
          <p:spPr>
            <a:xfrm>
              <a:off x="7393465" y="2930371"/>
              <a:ext cx="613017" cy="523220"/>
            </a:xfrm>
            <a:prstGeom prst="rect">
              <a:avLst/>
            </a:prstGeom>
            <a:noFill/>
          </p:spPr>
          <p:txBody>
            <a:bodyPr wrap="square" rtlCol="0">
              <a:spAutoFit/>
            </a:bodyPr>
            <a:lstStyle/>
            <a:p>
              <a:r>
                <a:rPr lang="en-US" sz="2800" dirty="0"/>
                <a:t>+</a:t>
              </a:r>
              <a:endParaRPr lang="nl-NL" sz="2800" dirty="0"/>
            </a:p>
          </p:txBody>
        </p:sp>
      </p:grpSp>
      <p:sp>
        <p:nvSpPr>
          <p:cNvPr id="34" name="TextBox 33">
            <a:extLst>
              <a:ext uri="{FF2B5EF4-FFF2-40B4-BE49-F238E27FC236}">
                <a16:creationId xmlns:a16="http://schemas.microsoft.com/office/drawing/2014/main" id="{AE247128-937E-03C8-DA68-A61AE4773CDD}"/>
              </a:ext>
            </a:extLst>
          </p:cNvPr>
          <p:cNvSpPr txBox="1"/>
          <p:nvPr/>
        </p:nvSpPr>
        <p:spPr>
          <a:xfrm>
            <a:off x="4682287" y="2569900"/>
            <a:ext cx="2058116" cy="369332"/>
          </a:xfrm>
          <a:prstGeom prst="rect">
            <a:avLst/>
          </a:prstGeom>
          <a:noFill/>
        </p:spPr>
        <p:txBody>
          <a:bodyPr wrap="square" rtlCol="0">
            <a:spAutoFit/>
          </a:bodyPr>
          <a:lstStyle/>
          <a:p>
            <a:r>
              <a:rPr lang="en-US" b="1" dirty="0"/>
              <a:t>Local recycling</a:t>
            </a:r>
            <a:endParaRPr lang="nl-NL" b="1" dirty="0"/>
          </a:p>
        </p:txBody>
      </p:sp>
      <p:sp>
        <p:nvSpPr>
          <p:cNvPr id="35" name="TextBox 34">
            <a:extLst>
              <a:ext uri="{FF2B5EF4-FFF2-40B4-BE49-F238E27FC236}">
                <a16:creationId xmlns:a16="http://schemas.microsoft.com/office/drawing/2014/main" id="{588DB200-73D9-A06F-6488-8BB384BEA897}"/>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7</a:t>
            </a:r>
            <a:endParaRPr lang="nl-NL" sz="1050" dirty="0">
              <a:solidFill>
                <a:schemeClr val="bg1">
                  <a:lumMod val="75000"/>
                </a:schemeClr>
              </a:solidFill>
            </a:endParaRPr>
          </a:p>
        </p:txBody>
      </p:sp>
    </p:spTree>
    <p:extLst>
      <p:ext uri="{BB962C8B-B14F-4D97-AF65-F5344CB8AC3E}">
        <p14:creationId xmlns:p14="http://schemas.microsoft.com/office/powerpoint/2010/main" val="259427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430307" y="-123285"/>
            <a:ext cx="8256493" cy="1220011"/>
          </a:xfrm>
        </p:spPr>
        <p:txBody>
          <a:bodyPr>
            <a:normAutofit/>
          </a:bodyPr>
          <a:lstStyle/>
          <a:p>
            <a:r>
              <a:rPr lang="en-US" sz="2800" dirty="0"/>
              <a:t>Take home messages</a:t>
            </a:r>
            <a:endParaRPr lang="nl-NL" sz="2800" b="0" dirty="0">
              <a:solidFill>
                <a:schemeClr val="tx1"/>
              </a:solidFill>
            </a:endParaRPr>
          </a:p>
        </p:txBody>
      </p:sp>
      <p:sp>
        <p:nvSpPr>
          <p:cNvPr id="14" name="TextBox 13"/>
          <p:cNvSpPr txBox="1"/>
          <p:nvPr/>
        </p:nvSpPr>
        <p:spPr>
          <a:xfrm>
            <a:off x="477185" y="950236"/>
            <a:ext cx="8342026" cy="2246769"/>
          </a:xfrm>
          <a:prstGeom prst="rect">
            <a:avLst/>
          </a:prstGeom>
          <a:noFill/>
        </p:spPr>
        <p:txBody>
          <a:bodyPr wrap="square" rtlCol="0">
            <a:spAutoFit/>
          </a:bodyPr>
          <a:lstStyle/>
          <a:p>
            <a:pPr marL="285750" indent="-285750">
              <a:buFont typeface="Arial" panose="020B0604020202020204" pitchFamily="34" charset="0"/>
              <a:buChar char="•"/>
            </a:pPr>
            <a:r>
              <a:rPr lang="en-US" dirty="0"/>
              <a:t>Local moisture recycling can help us plan regreening projects</a:t>
            </a:r>
          </a:p>
          <a:p>
            <a:endParaRPr lang="en-US" sz="1600" dirty="0"/>
          </a:p>
          <a:p>
            <a:pPr marL="285750" indent="-285750">
              <a:buFont typeface="Arial" panose="020B0604020202020204" pitchFamily="34" charset="0"/>
              <a:buChar char="•"/>
            </a:pPr>
            <a:r>
              <a:rPr lang="en-US" dirty="0"/>
              <a:t>Regreening could enhance LMR and create a positive feedback strengthening the local water cycle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to study the regions separately since each region is characterized by its own combination of variables that drive local recycling</a:t>
            </a:r>
          </a:p>
          <a:p>
            <a:pPr marL="285750" indent="-285750">
              <a:buFont typeface="Arial" panose="020B0604020202020204" pitchFamily="34" charset="0"/>
              <a:buChar char="•"/>
            </a:pPr>
            <a:endParaRPr lang="en-US" sz="1600" dirty="0"/>
          </a:p>
        </p:txBody>
      </p:sp>
      <p:grpSp>
        <p:nvGrpSpPr>
          <p:cNvPr id="2" name="Group 1">
            <a:extLst>
              <a:ext uri="{FF2B5EF4-FFF2-40B4-BE49-F238E27FC236}">
                <a16:creationId xmlns:a16="http://schemas.microsoft.com/office/drawing/2014/main" id="{BD2CE2BA-8AAF-4EC4-A799-9F252B22EBD4}"/>
              </a:ext>
            </a:extLst>
          </p:cNvPr>
          <p:cNvGrpSpPr/>
          <p:nvPr/>
        </p:nvGrpSpPr>
        <p:grpSpPr>
          <a:xfrm>
            <a:off x="1108868" y="3553881"/>
            <a:ext cx="4505494" cy="333807"/>
            <a:chOff x="2772231" y="4053608"/>
            <a:chExt cx="4505494" cy="333807"/>
          </a:xfrm>
        </p:grpSpPr>
        <p:sp>
          <p:nvSpPr>
            <p:cNvPr id="15" name="TextBox 14">
              <a:extLst>
                <a:ext uri="{FF2B5EF4-FFF2-40B4-BE49-F238E27FC236}">
                  <a16:creationId xmlns:a16="http://schemas.microsoft.com/office/drawing/2014/main" id="{9E1382F5-15FB-4215-A726-059BAF3B9E08}"/>
                </a:ext>
              </a:extLst>
            </p:cNvPr>
            <p:cNvSpPr txBox="1"/>
            <p:nvPr/>
          </p:nvSpPr>
          <p:spPr>
            <a:xfrm>
              <a:off x="2772231" y="4053608"/>
              <a:ext cx="4505494" cy="307777"/>
            </a:xfrm>
            <a:prstGeom prst="rect">
              <a:avLst/>
            </a:prstGeom>
            <a:noFill/>
            <a:ln w="28575">
              <a:solidFill>
                <a:schemeClr val="accent1"/>
              </a:solidFill>
            </a:ln>
          </p:spPr>
          <p:txBody>
            <a:bodyPr wrap="square" rtlCol="0">
              <a:spAutoFit/>
            </a:bodyPr>
            <a:lstStyle/>
            <a:p>
              <a:r>
                <a:rPr lang="en-US" sz="1400" dirty="0"/>
                <a:t>Jolanda.Theeuwen@wetsus.nl                        @jtheeu</a:t>
              </a:r>
            </a:p>
          </p:txBody>
        </p:sp>
        <p:pic>
          <p:nvPicPr>
            <p:cNvPr id="16" name="Picture 4" descr="Top 50 Application Security Pros to Follow on Twitter | K2 Security">
              <a:extLst>
                <a:ext uri="{FF2B5EF4-FFF2-40B4-BE49-F238E27FC236}">
                  <a16:creationId xmlns:a16="http://schemas.microsoft.com/office/drawing/2014/main" id="{1F824789-E496-4D2E-97C7-32BEC9936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978" y="4053608"/>
              <a:ext cx="320004" cy="33380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22A3C90-2AAC-9E61-203D-6DD4BA95248A}"/>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8</a:t>
            </a:r>
            <a:endParaRPr lang="nl-NL" sz="1050" dirty="0">
              <a:solidFill>
                <a:schemeClr val="bg1">
                  <a:lumMod val="75000"/>
                </a:schemeClr>
              </a:solidFill>
            </a:endParaRPr>
          </a:p>
        </p:txBody>
      </p:sp>
      <p:pic>
        <p:nvPicPr>
          <p:cNvPr id="9" name="Picture 8">
            <a:extLst>
              <a:ext uri="{FF2B5EF4-FFF2-40B4-BE49-F238E27FC236}">
                <a16:creationId xmlns:a16="http://schemas.microsoft.com/office/drawing/2014/main" id="{AFB88E27-0A0A-E775-4E81-C77D6B176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9535" y="4518279"/>
            <a:ext cx="1258908" cy="463402"/>
          </a:xfrm>
          <a:prstGeom prst="rect">
            <a:avLst/>
          </a:prstGeom>
        </p:spPr>
      </p:pic>
      <p:pic>
        <p:nvPicPr>
          <p:cNvPr id="11" name="Picture 10">
            <a:extLst>
              <a:ext uri="{FF2B5EF4-FFF2-40B4-BE49-F238E27FC236}">
                <a16:creationId xmlns:a16="http://schemas.microsoft.com/office/drawing/2014/main" id="{BAA35E22-3448-AF15-5150-C064CDFF3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915" y="4445956"/>
            <a:ext cx="1068998" cy="541265"/>
          </a:xfrm>
          <a:prstGeom prst="rect">
            <a:avLst/>
          </a:prstGeom>
        </p:spPr>
      </p:pic>
      <p:pic>
        <p:nvPicPr>
          <p:cNvPr id="12" name="Picture 11" descr="Qr code&#10;&#10;Description automatically generated">
            <a:extLst>
              <a:ext uri="{FF2B5EF4-FFF2-40B4-BE49-F238E27FC236}">
                <a16:creationId xmlns:a16="http://schemas.microsoft.com/office/drawing/2014/main" id="{C92C0985-89D2-27B3-9D98-186B6BA253D6}"/>
              </a:ext>
            </a:extLst>
          </p:cNvPr>
          <p:cNvPicPr>
            <a:picLocks noChangeAspect="1"/>
          </p:cNvPicPr>
          <p:nvPr/>
        </p:nvPicPr>
        <p:blipFill>
          <a:blip r:embed="rId7"/>
          <a:stretch>
            <a:fillRect/>
          </a:stretch>
        </p:blipFill>
        <p:spPr>
          <a:xfrm>
            <a:off x="7745420" y="3094939"/>
            <a:ext cx="1346114" cy="1346114"/>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61ED857B-F3EF-7814-74AD-12A2669C088E}"/>
              </a:ext>
            </a:extLst>
          </p:cNvPr>
          <p:cNvPicPr>
            <a:picLocks noChangeAspect="1"/>
          </p:cNvPicPr>
          <p:nvPr/>
        </p:nvPicPr>
        <p:blipFill>
          <a:blip r:embed="rId8"/>
          <a:stretch>
            <a:fillRect/>
          </a:stretch>
        </p:blipFill>
        <p:spPr>
          <a:xfrm>
            <a:off x="6716432" y="3078400"/>
            <a:ext cx="1000709" cy="1333043"/>
          </a:xfrm>
          <a:prstGeom prst="rect">
            <a:avLst/>
          </a:prstGeom>
        </p:spPr>
      </p:pic>
    </p:spTree>
    <p:extLst>
      <p:ext uri="{BB962C8B-B14F-4D97-AF65-F5344CB8AC3E}">
        <p14:creationId xmlns:p14="http://schemas.microsoft.com/office/powerpoint/2010/main" val="375053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latin typeface="Arial (heading)"/>
              </a:rPr>
              <a:t>Land use affects the hydrological cycle</a:t>
            </a:r>
          </a:p>
        </p:txBody>
      </p:sp>
      <p:sp>
        <p:nvSpPr>
          <p:cNvPr id="8" name="Slide Number Placeholder 7"/>
          <p:cNvSpPr>
            <a:spLocks noGrp="1"/>
          </p:cNvSpPr>
          <p:nvPr>
            <p:ph type="sldNum" sz="quarter" idx="12"/>
          </p:nvPr>
        </p:nvSpPr>
        <p:spPr/>
        <p:txBody>
          <a:bodyPr/>
          <a:lstStyle/>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66" y="2637242"/>
            <a:ext cx="3963439" cy="1963370"/>
          </a:xfrm>
          <a:prstGeom prst="rect">
            <a:avLst/>
          </a:prstGeom>
        </p:spPr>
      </p:pic>
      <p:pic>
        <p:nvPicPr>
          <p:cNvPr id="16" name="Picture 15">
            <a:extLst>
              <a:ext uri="{FF2B5EF4-FFF2-40B4-BE49-F238E27FC236}">
                <a16:creationId xmlns:a16="http://schemas.microsoft.com/office/drawing/2014/main" id="{48BE2D6C-9F66-6772-2063-479A36D05F72}"/>
              </a:ext>
            </a:extLst>
          </p:cNvPr>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grpSp>
        <p:nvGrpSpPr>
          <p:cNvPr id="12" name="Group 11">
            <a:extLst>
              <a:ext uri="{FF2B5EF4-FFF2-40B4-BE49-F238E27FC236}">
                <a16:creationId xmlns:a16="http://schemas.microsoft.com/office/drawing/2014/main" id="{6147E097-2B47-6C10-1A26-A236282FF633}"/>
              </a:ext>
            </a:extLst>
          </p:cNvPr>
          <p:cNvGrpSpPr/>
          <p:nvPr/>
        </p:nvGrpSpPr>
        <p:grpSpPr>
          <a:xfrm>
            <a:off x="1228264" y="1176727"/>
            <a:ext cx="6687471" cy="1123565"/>
            <a:chOff x="648332" y="1005866"/>
            <a:chExt cx="8159881" cy="1370945"/>
          </a:xfrm>
        </p:grpSpPr>
        <p:pic>
          <p:nvPicPr>
            <p:cNvPr id="9" name="Picture 8"/>
            <p:cNvPicPr>
              <a:picLocks noChangeAspect="1"/>
            </p:cNvPicPr>
            <p:nvPr/>
          </p:nvPicPr>
          <p:blipFill rotWithShape="1">
            <a:blip r:embed="rId4" cstate="print">
              <a:alphaModFix amt="85000"/>
              <a:extLst>
                <a:ext uri="{28A0092B-C50C-407E-A947-70E740481C1C}">
                  <a14:useLocalDpi xmlns:a14="http://schemas.microsoft.com/office/drawing/2010/main" val="0"/>
                </a:ext>
              </a:extLst>
            </a:blip>
            <a:srcRect l="13283"/>
            <a:stretch/>
          </p:blipFill>
          <p:spPr>
            <a:xfrm>
              <a:off x="648332" y="1005867"/>
              <a:ext cx="1389790" cy="137094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5" cstate="print">
              <a:alphaModFix amt="85000"/>
              <a:extLst>
                <a:ext uri="{28A0092B-C50C-407E-A947-70E740481C1C}">
                  <a14:useLocalDpi xmlns:a14="http://schemas.microsoft.com/office/drawing/2010/main" val="0"/>
                </a:ext>
              </a:extLst>
            </a:blip>
            <a:srcRect l="10305" r="23137"/>
            <a:stretch/>
          </p:blipFill>
          <p:spPr>
            <a:xfrm>
              <a:off x="2353692" y="1013567"/>
              <a:ext cx="1355787" cy="136324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rotWithShape="1">
            <a:blip r:embed="rId6">
              <a:alphaModFix amt="85000"/>
              <a:extLst>
                <a:ext uri="{28A0092B-C50C-407E-A947-70E740481C1C}">
                  <a14:useLocalDpi xmlns:a14="http://schemas.microsoft.com/office/drawing/2010/main" val="0"/>
                </a:ext>
              </a:extLst>
            </a:blip>
            <a:srcRect l="12878" r="15674"/>
            <a:stretch/>
          </p:blipFill>
          <p:spPr>
            <a:xfrm>
              <a:off x="4033378" y="1009716"/>
              <a:ext cx="1389790" cy="136324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rotWithShape="1">
            <a:blip r:embed="rId7" cstate="print">
              <a:alphaModFix amt="85000"/>
              <a:extLst>
                <a:ext uri="{28A0092B-C50C-407E-A947-70E740481C1C}">
                  <a14:useLocalDpi xmlns:a14="http://schemas.microsoft.com/office/drawing/2010/main" val="0"/>
                </a:ext>
              </a:extLst>
            </a:blip>
            <a:srcRect l="18704"/>
            <a:stretch/>
          </p:blipFill>
          <p:spPr>
            <a:xfrm>
              <a:off x="5730035" y="1005866"/>
              <a:ext cx="1373004" cy="136709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A picture containing tree, outdoor, plant, forest&#10;&#10;Description automatically generated">
              <a:extLst>
                <a:ext uri="{FF2B5EF4-FFF2-40B4-BE49-F238E27FC236}">
                  <a16:creationId xmlns:a16="http://schemas.microsoft.com/office/drawing/2014/main" id="{F7B9AB4B-0C95-9B33-FA8C-6F6EC4A19F39}"/>
                </a:ext>
              </a:extLst>
            </p:cNvPr>
            <p:cNvPicPr>
              <a:picLocks noChangeAspect="1"/>
            </p:cNvPicPr>
            <p:nvPr/>
          </p:nvPicPr>
          <p:blipFill>
            <a:blip r:embed="rId8">
              <a:alphaModFix amt="85000"/>
            </a:blip>
            <a:stretch>
              <a:fillRect/>
            </a:stretch>
          </p:blipFill>
          <p:spPr>
            <a:xfrm>
              <a:off x="7418422" y="1009716"/>
              <a:ext cx="1389791" cy="1367094"/>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p:spPr>
        </p:pic>
      </p:grpSp>
      <p:sp>
        <p:nvSpPr>
          <p:cNvPr id="17" name="TextBox 16">
            <a:extLst>
              <a:ext uri="{FF2B5EF4-FFF2-40B4-BE49-F238E27FC236}">
                <a16:creationId xmlns:a16="http://schemas.microsoft.com/office/drawing/2014/main" id="{0F92D441-5000-1668-9743-E1A433535323}"/>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2</a:t>
            </a:r>
            <a:endParaRPr lang="nl-NL" sz="1050" dirty="0">
              <a:solidFill>
                <a:schemeClr val="bg1">
                  <a:lumMod val="75000"/>
                </a:schemeClr>
              </a:solidFill>
            </a:endParaRPr>
          </a:p>
        </p:txBody>
      </p:sp>
    </p:spTree>
    <p:extLst>
      <p:ext uri="{BB962C8B-B14F-4D97-AF65-F5344CB8AC3E}">
        <p14:creationId xmlns:p14="http://schemas.microsoft.com/office/powerpoint/2010/main" val="425171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2" name="Title 1"/>
          <p:cNvSpPr>
            <a:spLocks noGrp="1"/>
          </p:cNvSpPr>
          <p:nvPr>
            <p:ph type="title"/>
          </p:nvPr>
        </p:nvSpPr>
        <p:spPr>
          <a:xfrm>
            <a:off x="263912" y="97264"/>
            <a:ext cx="8616175" cy="857250"/>
          </a:xfrm>
        </p:spPr>
        <p:txBody>
          <a:bodyPr>
            <a:noAutofit/>
          </a:bodyPr>
          <a:lstStyle/>
          <a:p>
            <a:r>
              <a:rPr lang="en-US" sz="2800" dirty="0"/>
              <a:t>Enhance hydrological cycle through </a:t>
            </a:r>
            <a:r>
              <a:rPr lang="en-US" sz="2800" dirty="0" err="1"/>
              <a:t>regreening</a:t>
            </a:r>
            <a:endParaRPr lang="nl-NL" sz="2800" dirty="0"/>
          </a:p>
        </p:txBody>
      </p:sp>
      <p:sp>
        <p:nvSpPr>
          <p:cNvPr id="7" name="TextBox 6"/>
          <p:cNvSpPr txBox="1"/>
          <p:nvPr/>
        </p:nvSpPr>
        <p:spPr>
          <a:xfrm>
            <a:off x="1893360" y="3421239"/>
            <a:ext cx="5357280" cy="646331"/>
          </a:xfrm>
          <a:prstGeom prst="rect">
            <a:avLst/>
          </a:prstGeom>
          <a:noFill/>
        </p:spPr>
        <p:txBody>
          <a:bodyPr wrap="square" rtlCol="0">
            <a:spAutoFit/>
          </a:bodyPr>
          <a:lstStyle/>
          <a:p>
            <a:pPr algn="ctr"/>
            <a:r>
              <a:rPr lang="en-US" dirty="0"/>
              <a:t>R = Incoming radiation, </a:t>
            </a:r>
            <a:r>
              <a:rPr lang="en-US" dirty="0">
                <a:solidFill>
                  <a:srgbClr val="FF0000"/>
                </a:solidFill>
              </a:rPr>
              <a:t>S = Sensible heat flux</a:t>
            </a:r>
            <a:r>
              <a:rPr lang="en-US" dirty="0"/>
              <a:t>, </a:t>
            </a:r>
          </a:p>
          <a:p>
            <a:pPr algn="ctr"/>
            <a:r>
              <a:rPr lang="en-US" dirty="0">
                <a:solidFill>
                  <a:srgbClr val="204B9B"/>
                </a:solidFill>
              </a:rPr>
              <a:t>L = Latent heat flux</a:t>
            </a:r>
            <a:r>
              <a:rPr lang="en-US" dirty="0"/>
              <a:t>, G = Ground flux, I = infiltration</a:t>
            </a:r>
            <a:endParaRPr lang="nl-N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84" y="940473"/>
            <a:ext cx="7789421" cy="2480766"/>
          </a:xfrm>
          <a:prstGeom prst="rect">
            <a:avLst/>
          </a:prstGeom>
        </p:spPr>
      </p:pic>
      <p:sp>
        <p:nvSpPr>
          <p:cNvPr id="6" name="TextBox 5">
            <a:extLst>
              <a:ext uri="{FF2B5EF4-FFF2-40B4-BE49-F238E27FC236}">
                <a16:creationId xmlns:a16="http://schemas.microsoft.com/office/drawing/2014/main" id="{6275FB3D-8A3B-E89E-5475-8A02926B2D72}"/>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3</a:t>
            </a:r>
            <a:endParaRPr lang="nl-NL" sz="1050" dirty="0">
              <a:solidFill>
                <a:schemeClr val="bg1">
                  <a:lumMod val="75000"/>
                </a:schemeClr>
              </a:solidFill>
            </a:endParaRPr>
          </a:p>
        </p:txBody>
      </p:sp>
      <p:pic>
        <p:nvPicPr>
          <p:cNvPr id="8" name="Picture 7">
            <a:extLst>
              <a:ext uri="{FF2B5EF4-FFF2-40B4-BE49-F238E27FC236}">
                <a16:creationId xmlns:a16="http://schemas.microsoft.com/office/drawing/2014/main" id="{50D3399C-D9B5-FFCC-8907-2507A1DC200F}"/>
              </a:ext>
            </a:extLst>
          </p:cNvPr>
          <p:cNvPicPr>
            <a:picLocks noChangeAspect="1"/>
          </p:cNvPicPr>
          <p:nvPr/>
        </p:nvPicPr>
        <p:blipFill rotWithShape="1">
          <a:blip r:embed="rId4">
            <a:extLst>
              <a:ext uri="{28A0092B-C50C-407E-A947-70E740481C1C}">
                <a14:useLocalDpi xmlns:a14="http://schemas.microsoft.com/office/drawing/2010/main" val="0"/>
              </a:ext>
            </a:extLst>
          </a:blip>
          <a:srcRect l="1309" t="15532" r="95612" b="74460"/>
          <a:stretch/>
        </p:blipFill>
        <p:spPr>
          <a:xfrm>
            <a:off x="4879297" y="1343011"/>
            <a:ext cx="239843" cy="248275"/>
          </a:xfrm>
          <a:prstGeom prst="rect">
            <a:avLst/>
          </a:prstGeom>
        </p:spPr>
      </p:pic>
      <p:pic>
        <p:nvPicPr>
          <p:cNvPr id="9" name="Picture 8">
            <a:extLst>
              <a:ext uri="{FF2B5EF4-FFF2-40B4-BE49-F238E27FC236}">
                <a16:creationId xmlns:a16="http://schemas.microsoft.com/office/drawing/2014/main" id="{7E5C44CA-F716-395C-1606-4B3AAE04BA08}"/>
              </a:ext>
            </a:extLst>
          </p:cNvPr>
          <p:cNvPicPr>
            <a:picLocks noChangeAspect="1"/>
          </p:cNvPicPr>
          <p:nvPr/>
        </p:nvPicPr>
        <p:blipFill rotWithShape="1">
          <a:blip r:embed="rId4">
            <a:extLst>
              <a:ext uri="{28A0092B-C50C-407E-A947-70E740481C1C}">
                <a14:useLocalDpi xmlns:a14="http://schemas.microsoft.com/office/drawing/2010/main" val="0"/>
              </a:ext>
            </a:extLst>
          </a:blip>
          <a:srcRect l="6768" t="42053" r="91115" b="48581"/>
          <a:stretch/>
        </p:blipFill>
        <p:spPr>
          <a:xfrm>
            <a:off x="5284032" y="2408672"/>
            <a:ext cx="164893" cy="232348"/>
          </a:xfrm>
          <a:prstGeom prst="rect">
            <a:avLst/>
          </a:prstGeom>
        </p:spPr>
      </p:pic>
      <p:pic>
        <p:nvPicPr>
          <p:cNvPr id="10" name="Picture 9">
            <a:extLst>
              <a:ext uri="{FF2B5EF4-FFF2-40B4-BE49-F238E27FC236}">
                <a16:creationId xmlns:a16="http://schemas.microsoft.com/office/drawing/2014/main" id="{D96ED7E5-79BC-2D1B-7040-06FEC4FE5851}"/>
              </a:ext>
            </a:extLst>
          </p:cNvPr>
          <p:cNvPicPr>
            <a:picLocks noChangeAspect="1"/>
          </p:cNvPicPr>
          <p:nvPr/>
        </p:nvPicPr>
        <p:blipFill rotWithShape="1">
          <a:blip r:embed="rId4">
            <a:extLst>
              <a:ext uri="{28A0092B-C50C-407E-A947-70E740481C1C}">
                <a14:useLocalDpi xmlns:a14="http://schemas.microsoft.com/office/drawing/2010/main" val="0"/>
              </a:ext>
            </a:extLst>
          </a:blip>
          <a:srcRect l="9462" t="59614" r="88421" b="31020"/>
          <a:stretch/>
        </p:blipFill>
        <p:spPr>
          <a:xfrm>
            <a:off x="5486400" y="1963023"/>
            <a:ext cx="164893" cy="232348"/>
          </a:xfrm>
          <a:prstGeom prst="rect">
            <a:avLst/>
          </a:prstGeom>
        </p:spPr>
      </p:pic>
      <p:pic>
        <p:nvPicPr>
          <p:cNvPr id="11" name="Picture 10">
            <a:extLst>
              <a:ext uri="{FF2B5EF4-FFF2-40B4-BE49-F238E27FC236}">
                <a16:creationId xmlns:a16="http://schemas.microsoft.com/office/drawing/2014/main" id="{9D6A048E-F222-B252-41A3-97E3A1D235B6}"/>
              </a:ext>
            </a:extLst>
          </p:cNvPr>
          <p:cNvPicPr>
            <a:picLocks noChangeAspect="1"/>
          </p:cNvPicPr>
          <p:nvPr/>
        </p:nvPicPr>
        <p:blipFill rotWithShape="1">
          <a:blip r:embed="rId4">
            <a:extLst>
              <a:ext uri="{28A0092B-C50C-407E-A947-70E740481C1C}">
                <a14:useLocalDpi xmlns:a14="http://schemas.microsoft.com/office/drawing/2010/main" val="0"/>
              </a:ext>
            </a:extLst>
          </a:blip>
          <a:srcRect l="21971" t="89486" r="76297" b="2659"/>
          <a:stretch/>
        </p:blipFill>
        <p:spPr>
          <a:xfrm>
            <a:off x="6445771" y="3207364"/>
            <a:ext cx="134912" cy="194872"/>
          </a:xfrm>
          <a:prstGeom prst="rect">
            <a:avLst/>
          </a:prstGeom>
        </p:spPr>
      </p:pic>
      <p:pic>
        <p:nvPicPr>
          <p:cNvPr id="13" name="Picture 12">
            <a:extLst>
              <a:ext uri="{FF2B5EF4-FFF2-40B4-BE49-F238E27FC236}">
                <a16:creationId xmlns:a16="http://schemas.microsoft.com/office/drawing/2014/main" id="{91BB36C2-6F4C-BB53-C9CC-055B1399565B}"/>
              </a:ext>
            </a:extLst>
          </p:cNvPr>
          <p:cNvPicPr>
            <a:picLocks noChangeAspect="1"/>
          </p:cNvPicPr>
          <p:nvPr/>
        </p:nvPicPr>
        <p:blipFill rotWithShape="1">
          <a:blip r:embed="rId4">
            <a:extLst>
              <a:ext uri="{28A0092B-C50C-407E-A947-70E740481C1C}">
                <a14:useLocalDpi xmlns:a14="http://schemas.microsoft.com/office/drawing/2010/main" val="0"/>
              </a:ext>
            </a:extLst>
          </a:blip>
          <a:srcRect l="13311" t="88581" r="84091" b="1751"/>
          <a:stretch/>
        </p:blipFill>
        <p:spPr>
          <a:xfrm>
            <a:off x="5747669" y="3169889"/>
            <a:ext cx="202368" cy="239843"/>
          </a:xfrm>
          <a:prstGeom prst="rect">
            <a:avLst/>
          </a:prstGeom>
        </p:spPr>
      </p:pic>
    </p:spTree>
    <p:extLst>
      <p:ext uri="{BB962C8B-B14F-4D97-AF65-F5344CB8AC3E}">
        <p14:creationId xmlns:p14="http://schemas.microsoft.com/office/powerpoint/2010/main" val="67415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2" name="Title 1"/>
          <p:cNvSpPr>
            <a:spLocks noGrp="1"/>
          </p:cNvSpPr>
          <p:nvPr>
            <p:ph type="title"/>
          </p:nvPr>
        </p:nvSpPr>
        <p:spPr>
          <a:xfrm>
            <a:off x="263912" y="97264"/>
            <a:ext cx="8616175" cy="857250"/>
          </a:xfrm>
        </p:spPr>
        <p:txBody>
          <a:bodyPr>
            <a:noAutofit/>
          </a:bodyPr>
          <a:lstStyle/>
          <a:p>
            <a:r>
              <a:rPr lang="en-US" sz="2800" dirty="0"/>
              <a:t>Enhance hydrological cycle through </a:t>
            </a:r>
            <a:r>
              <a:rPr lang="en-US" sz="2800" dirty="0" err="1"/>
              <a:t>regreening</a:t>
            </a:r>
            <a:endParaRPr lang="nl-NL" sz="2800" dirty="0"/>
          </a:p>
        </p:txBody>
      </p:sp>
      <p:sp>
        <p:nvSpPr>
          <p:cNvPr id="7" name="TextBox 6"/>
          <p:cNvSpPr txBox="1"/>
          <p:nvPr/>
        </p:nvSpPr>
        <p:spPr>
          <a:xfrm>
            <a:off x="1893360" y="3421239"/>
            <a:ext cx="5357280" cy="646331"/>
          </a:xfrm>
          <a:prstGeom prst="rect">
            <a:avLst/>
          </a:prstGeom>
          <a:noFill/>
        </p:spPr>
        <p:txBody>
          <a:bodyPr wrap="square" rtlCol="0">
            <a:spAutoFit/>
          </a:bodyPr>
          <a:lstStyle/>
          <a:p>
            <a:pPr algn="ctr"/>
            <a:r>
              <a:rPr lang="en-US" dirty="0"/>
              <a:t>R = Incoming radiation, </a:t>
            </a:r>
            <a:r>
              <a:rPr lang="en-US" dirty="0">
                <a:solidFill>
                  <a:srgbClr val="FF0000"/>
                </a:solidFill>
              </a:rPr>
              <a:t>S = Sensible heat flux</a:t>
            </a:r>
            <a:r>
              <a:rPr lang="en-US" dirty="0"/>
              <a:t>, </a:t>
            </a:r>
          </a:p>
          <a:p>
            <a:pPr algn="ctr"/>
            <a:r>
              <a:rPr lang="en-US" dirty="0">
                <a:solidFill>
                  <a:srgbClr val="204B9B"/>
                </a:solidFill>
              </a:rPr>
              <a:t>L = Latent heat flux</a:t>
            </a:r>
            <a:r>
              <a:rPr lang="en-US" dirty="0"/>
              <a:t>, G = Ground flux, I = infiltration</a:t>
            </a:r>
            <a:endParaRPr lang="nl-N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84" y="940473"/>
            <a:ext cx="7789421" cy="2480766"/>
          </a:xfrm>
          <a:prstGeom prst="rect">
            <a:avLst/>
          </a:prstGeom>
        </p:spPr>
      </p:pic>
      <p:sp>
        <p:nvSpPr>
          <p:cNvPr id="3" name="TextBox 2">
            <a:extLst>
              <a:ext uri="{FF2B5EF4-FFF2-40B4-BE49-F238E27FC236}">
                <a16:creationId xmlns:a16="http://schemas.microsoft.com/office/drawing/2014/main" id="{6BC77FCE-00E0-498D-8A66-A4EA3EBEF19C}"/>
              </a:ext>
            </a:extLst>
          </p:cNvPr>
          <p:cNvSpPr txBox="1"/>
          <p:nvPr/>
        </p:nvSpPr>
        <p:spPr>
          <a:xfrm>
            <a:off x="1390337" y="4121047"/>
            <a:ext cx="6363324" cy="400110"/>
          </a:xfrm>
          <a:prstGeom prst="rect">
            <a:avLst/>
          </a:prstGeom>
          <a:noFill/>
          <a:ln w="38100">
            <a:solidFill>
              <a:srgbClr val="0070B6"/>
            </a:solidFill>
          </a:ln>
        </p:spPr>
        <p:txBody>
          <a:bodyPr wrap="square" rtlCol="0">
            <a:spAutoFit/>
          </a:bodyPr>
          <a:lstStyle/>
          <a:p>
            <a:pPr algn="ctr"/>
            <a:r>
              <a:rPr lang="en-US" sz="2000" dirty="0"/>
              <a:t>Local moisture recycling to prevent region from drying</a:t>
            </a:r>
            <a:endParaRPr lang="nl-NL" sz="2000" dirty="0"/>
          </a:p>
        </p:txBody>
      </p:sp>
      <p:sp>
        <p:nvSpPr>
          <p:cNvPr id="8" name="TextBox 7">
            <a:extLst>
              <a:ext uri="{FF2B5EF4-FFF2-40B4-BE49-F238E27FC236}">
                <a16:creationId xmlns:a16="http://schemas.microsoft.com/office/drawing/2014/main" id="{1F62641C-2A35-C07E-8830-685139DB4CA7}"/>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3</a:t>
            </a:r>
            <a:endParaRPr lang="nl-NL" sz="1050" dirty="0">
              <a:solidFill>
                <a:schemeClr val="bg1">
                  <a:lumMod val="75000"/>
                </a:schemeClr>
              </a:solidFill>
            </a:endParaRPr>
          </a:p>
        </p:txBody>
      </p:sp>
      <p:pic>
        <p:nvPicPr>
          <p:cNvPr id="9" name="Picture 8">
            <a:extLst>
              <a:ext uri="{FF2B5EF4-FFF2-40B4-BE49-F238E27FC236}">
                <a16:creationId xmlns:a16="http://schemas.microsoft.com/office/drawing/2014/main" id="{9D1A9CE3-CAB9-4BD6-A025-BC1CEFC2C663}"/>
              </a:ext>
            </a:extLst>
          </p:cNvPr>
          <p:cNvPicPr>
            <a:picLocks noChangeAspect="1"/>
          </p:cNvPicPr>
          <p:nvPr/>
        </p:nvPicPr>
        <p:blipFill rotWithShape="1">
          <a:blip r:embed="rId4">
            <a:extLst>
              <a:ext uri="{28A0092B-C50C-407E-A947-70E740481C1C}">
                <a14:useLocalDpi xmlns:a14="http://schemas.microsoft.com/office/drawing/2010/main" val="0"/>
              </a:ext>
            </a:extLst>
          </a:blip>
          <a:srcRect l="1309" t="15532" r="95612" b="74460"/>
          <a:stretch/>
        </p:blipFill>
        <p:spPr>
          <a:xfrm>
            <a:off x="4879297" y="1343011"/>
            <a:ext cx="239843" cy="248275"/>
          </a:xfrm>
          <a:prstGeom prst="rect">
            <a:avLst/>
          </a:prstGeom>
        </p:spPr>
      </p:pic>
      <p:pic>
        <p:nvPicPr>
          <p:cNvPr id="10" name="Picture 9">
            <a:extLst>
              <a:ext uri="{FF2B5EF4-FFF2-40B4-BE49-F238E27FC236}">
                <a16:creationId xmlns:a16="http://schemas.microsoft.com/office/drawing/2014/main" id="{ACC85324-70E4-8C96-B71B-96D6C4ECA6A5}"/>
              </a:ext>
            </a:extLst>
          </p:cNvPr>
          <p:cNvPicPr>
            <a:picLocks noChangeAspect="1"/>
          </p:cNvPicPr>
          <p:nvPr/>
        </p:nvPicPr>
        <p:blipFill rotWithShape="1">
          <a:blip r:embed="rId4">
            <a:extLst>
              <a:ext uri="{28A0092B-C50C-407E-A947-70E740481C1C}">
                <a14:useLocalDpi xmlns:a14="http://schemas.microsoft.com/office/drawing/2010/main" val="0"/>
              </a:ext>
            </a:extLst>
          </a:blip>
          <a:srcRect l="6768" t="42053" r="91115" b="48581"/>
          <a:stretch/>
        </p:blipFill>
        <p:spPr>
          <a:xfrm>
            <a:off x="5284032" y="2408672"/>
            <a:ext cx="164893" cy="232348"/>
          </a:xfrm>
          <a:prstGeom prst="rect">
            <a:avLst/>
          </a:prstGeom>
        </p:spPr>
      </p:pic>
      <p:pic>
        <p:nvPicPr>
          <p:cNvPr id="11" name="Picture 10">
            <a:extLst>
              <a:ext uri="{FF2B5EF4-FFF2-40B4-BE49-F238E27FC236}">
                <a16:creationId xmlns:a16="http://schemas.microsoft.com/office/drawing/2014/main" id="{DBEA8DE3-73FA-8CDB-F219-859039384638}"/>
              </a:ext>
            </a:extLst>
          </p:cNvPr>
          <p:cNvPicPr>
            <a:picLocks noChangeAspect="1"/>
          </p:cNvPicPr>
          <p:nvPr/>
        </p:nvPicPr>
        <p:blipFill rotWithShape="1">
          <a:blip r:embed="rId4">
            <a:extLst>
              <a:ext uri="{28A0092B-C50C-407E-A947-70E740481C1C}">
                <a14:useLocalDpi xmlns:a14="http://schemas.microsoft.com/office/drawing/2010/main" val="0"/>
              </a:ext>
            </a:extLst>
          </a:blip>
          <a:srcRect l="9462" t="59614" r="88421" b="31020"/>
          <a:stretch/>
        </p:blipFill>
        <p:spPr>
          <a:xfrm>
            <a:off x="5486400" y="1963023"/>
            <a:ext cx="164893" cy="232348"/>
          </a:xfrm>
          <a:prstGeom prst="rect">
            <a:avLst/>
          </a:prstGeom>
        </p:spPr>
      </p:pic>
      <p:pic>
        <p:nvPicPr>
          <p:cNvPr id="13" name="Picture 12">
            <a:extLst>
              <a:ext uri="{FF2B5EF4-FFF2-40B4-BE49-F238E27FC236}">
                <a16:creationId xmlns:a16="http://schemas.microsoft.com/office/drawing/2014/main" id="{13353E15-6C3D-7208-43C0-F0FE1E3B8930}"/>
              </a:ext>
            </a:extLst>
          </p:cNvPr>
          <p:cNvPicPr>
            <a:picLocks noChangeAspect="1"/>
          </p:cNvPicPr>
          <p:nvPr/>
        </p:nvPicPr>
        <p:blipFill rotWithShape="1">
          <a:blip r:embed="rId4">
            <a:extLst>
              <a:ext uri="{28A0092B-C50C-407E-A947-70E740481C1C}">
                <a14:useLocalDpi xmlns:a14="http://schemas.microsoft.com/office/drawing/2010/main" val="0"/>
              </a:ext>
            </a:extLst>
          </a:blip>
          <a:srcRect l="21971" t="89486" r="76297" b="2659"/>
          <a:stretch/>
        </p:blipFill>
        <p:spPr>
          <a:xfrm>
            <a:off x="6445771" y="3207364"/>
            <a:ext cx="134912" cy="194872"/>
          </a:xfrm>
          <a:prstGeom prst="rect">
            <a:avLst/>
          </a:prstGeom>
        </p:spPr>
      </p:pic>
      <p:pic>
        <p:nvPicPr>
          <p:cNvPr id="14" name="Picture 13">
            <a:extLst>
              <a:ext uri="{FF2B5EF4-FFF2-40B4-BE49-F238E27FC236}">
                <a16:creationId xmlns:a16="http://schemas.microsoft.com/office/drawing/2014/main" id="{9AE561E5-F2E2-037D-4358-2D4B7084AAEF}"/>
              </a:ext>
            </a:extLst>
          </p:cNvPr>
          <p:cNvPicPr>
            <a:picLocks noChangeAspect="1"/>
          </p:cNvPicPr>
          <p:nvPr/>
        </p:nvPicPr>
        <p:blipFill rotWithShape="1">
          <a:blip r:embed="rId4">
            <a:extLst>
              <a:ext uri="{28A0092B-C50C-407E-A947-70E740481C1C}">
                <a14:useLocalDpi xmlns:a14="http://schemas.microsoft.com/office/drawing/2010/main" val="0"/>
              </a:ext>
            </a:extLst>
          </a:blip>
          <a:srcRect l="13311" t="88581" r="84091" b="1751"/>
          <a:stretch/>
        </p:blipFill>
        <p:spPr>
          <a:xfrm>
            <a:off x="5747669" y="3169889"/>
            <a:ext cx="202368" cy="239843"/>
          </a:xfrm>
          <a:prstGeom prst="rect">
            <a:avLst/>
          </a:prstGeom>
        </p:spPr>
      </p:pic>
    </p:spTree>
    <p:extLst>
      <p:ext uri="{BB962C8B-B14F-4D97-AF65-F5344CB8AC3E}">
        <p14:creationId xmlns:p14="http://schemas.microsoft.com/office/powerpoint/2010/main" val="170073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136772"/>
            <a:ext cx="8256493" cy="857250"/>
          </a:xfrm>
        </p:spPr>
        <p:txBody>
          <a:bodyPr>
            <a:noAutofit/>
          </a:bodyPr>
          <a:lstStyle/>
          <a:p>
            <a:r>
              <a:rPr lang="en-US" sz="2800" dirty="0"/>
              <a:t>Local moisture recycling ratio</a:t>
            </a:r>
            <a:endParaRPr lang="nl-NL" sz="2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grpSp>
        <p:nvGrpSpPr>
          <p:cNvPr id="12" name="Group 11"/>
          <p:cNvGrpSpPr/>
          <p:nvPr/>
        </p:nvGrpSpPr>
        <p:grpSpPr>
          <a:xfrm>
            <a:off x="660635" y="1605693"/>
            <a:ext cx="3819187" cy="1979120"/>
            <a:chOff x="5577808" y="2057100"/>
            <a:chExt cx="5157247" cy="2609915"/>
          </a:xfrm>
        </p:grpSpPr>
        <p:grpSp>
          <p:nvGrpSpPr>
            <p:cNvPr id="13" name="Group 12"/>
            <p:cNvGrpSpPr/>
            <p:nvPr/>
          </p:nvGrpSpPr>
          <p:grpSpPr>
            <a:xfrm>
              <a:off x="5577808" y="2057100"/>
              <a:ext cx="5157247" cy="2609915"/>
              <a:chOff x="5439262" y="2173482"/>
              <a:chExt cx="5157247" cy="2609915"/>
            </a:xfrm>
          </p:grpSpPr>
          <p:grpSp>
            <p:nvGrpSpPr>
              <p:cNvPr id="15" name="Group 14"/>
              <p:cNvGrpSpPr/>
              <p:nvPr/>
            </p:nvGrpSpPr>
            <p:grpSpPr>
              <a:xfrm>
                <a:off x="8970047" y="2173482"/>
                <a:ext cx="1626462" cy="2609915"/>
                <a:chOff x="8277306" y="2393871"/>
                <a:chExt cx="1788379" cy="2869736"/>
              </a:xfrm>
            </p:grpSpPr>
            <p:pic>
              <p:nvPicPr>
                <p:cNvPr id="17" name="Picture 16"/>
                <p:cNvPicPr>
                  <a:picLocks noChangeAspect="1"/>
                </p:cNvPicPr>
                <p:nvPr/>
              </p:nvPicPr>
              <p:blipFill rotWithShape="1">
                <a:blip r:embed="rId4"/>
                <a:srcRect l="90801" r="108"/>
                <a:stretch/>
              </p:blipFill>
              <p:spPr>
                <a:xfrm>
                  <a:off x="9374910" y="2393871"/>
                  <a:ext cx="690775" cy="2869736"/>
                </a:xfrm>
                <a:prstGeom prst="rect">
                  <a:avLst/>
                </a:prstGeom>
              </p:spPr>
            </p:pic>
            <p:sp>
              <p:nvSpPr>
                <p:cNvPr id="18" name="Oval 17"/>
                <p:cNvSpPr/>
                <p:nvPr/>
              </p:nvSpPr>
              <p:spPr>
                <a:xfrm>
                  <a:off x="8281283" y="317257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77306" y="4669523"/>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4166" t="7954" r="38409" b="47673"/>
              <a:stretch/>
            </p:blipFill>
            <p:spPr>
              <a:xfrm>
                <a:off x="5439262" y="2232427"/>
                <a:ext cx="4438890" cy="2513736"/>
              </a:xfrm>
              <a:prstGeom prst="rect">
                <a:avLst/>
              </a:prstGeom>
              <a:ln w="3175">
                <a:solidFill>
                  <a:schemeClr val="tx1"/>
                </a:solidFill>
              </a:ln>
            </p:spPr>
          </p:pic>
        </p:grpSp>
        <p:sp>
          <p:nvSpPr>
            <p:cNvPr id="14" name="Oval 13"/>
            <p:cNvSpPr/>
            <p:nvPr/>
          </p:nvSpPr>
          <p:spPr>
            <a:xfrm>
              <a:off x="7951596" y="3104941"/>
              <a:ext cx="63639" cy="636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567260" y="3541214"/>
            <a:ext cx="2275970" cy="261610"/>
          </a:xfrm>
          <a:prstGeom prst="rect">
            <a:avLst/>
          </a:prstGeom>
          <a:noFill/>
        </p:spPr>
        <p:txBody>
          <a:bodyPr wrap="square" rtlCol="0">
            <a:spAutoFit/>
          </a:bodyPr>
          <a:lstStyle/>
          <a:p>
            <a:r>
              <a:rPr lang="en-US" sz="1100" dirty="0">
                <a:solidFill>
                  <a:schemeClr val="bg1">
                    <a:lumMod val="50000"/>
                  </a:schemeClr>
                </a:solidFill>
              </a:rPr>
              <a:t>Tuinenburg et al., 2020</a:t>
            </a:r>
            <a:endParaRPr lang="nl-NL" sz="1100" dirty="0">
              <a:solidFill>
                <a:schemeClr val="bg1">
                  <a:lumMod val="50000"/>
                </a:schemeClr>
              </a:solidFill>
            </a:endParaRPr>
          </a:p>
        </p:txBody>
      </p:sp>
      <p:grpSp>
        <p:nvGrpSpPr>
          <p:cNvPr id="21" name="Group 20">
            <a:extLst>
              <a:ext uri="{FF2B5EF4-FFF2-40B4-BE49-F238E27FC236}">
                <a16:creationId xmlns:a16="http://schemas.microsoft.com/office/drawing/2014/main" id="{F3787E24-87F7-43A9-B2D2-038DFF85C052}"/>
              </a:ext>
            </a:extLst>
          </p:cNvPr>
          <p:cNvGrpSpPr/>
          <p:nvPr/>
        </p:nvGrpSpPr>
        <p:grpSpPr>
          <a:xfrm>
            <a:off x="4994502" y="1234613"/>
            <a:ext cx="3869696" cy="2015552"/>
            <a:chOff x="2546730" y="1956811"/>
            <a:chExt cx="3869696" cy="2015552"/>
          </a:xfrm>
        </p:grpSpPr>
        <p:sp>
          <p:nvSpPr>
            <p:cNvPr id="22" name="TextBox 21">
              <a:extLst>
                <a:ext uri="{FF2B5EF4-FFF2-40B4-BE49-F238E27FC236}">
                  <a16:creationId xmlns:a16="http://schemas.microsoft.com/office/drawing/2014/main" id="{372C6DE0-7418-4944-8756-2212D06F4CAE}"/>
                </a:ext>
              </a:extLst>
            </p:cNvPr>
            <p:cNvSpPr txBox="1"/>
            <p:nvPr/>
          </p:nvSpPr>
          <p:spPr>
            <a:xfrm>
              <a:off x="2546730" y="1956811"/>
              <a:ext cx="2001002" cy="338554"/>
            </a:xfrm>
            <a:prstGeom prst="rect">
              <a:avLst/>
            </a:prstGeom>
            <a:noFill/>
          </p:spPr>
          <p:txBody>
            <a:bodyPr wrap="square" rtlCol="0">
              <a:spAutoFit/>
            </a:bodyPr>
            <a:lstStyle/>
            <a:p>
              <a:pPr algn="ctr"/>
              <a:r>
                <a:rPr lang="en-US" sz="1600" dirty="0"/>
                <a:t>Evaporation source</a:t>
              </a:r>
            </a:p>
          </p:txBody>
        </p:sp>
        <p:grpSp>
          <p:nvGrpSpPr>
            <p:cNvPr id="23" name="Group 22">
              <a:extLst>
                <a:ext uri="{FF2B5EF4-FFF2-40B4-BE49-F238E27FC236}">
                  <a16:creationId xmlns:a16="http://schemas.microsoft.com/office/drawing/2014/main" id="{EB76801A-E2C4-4C50-A160-AD0883A48658}"/>
                </a:ext>
              </a:extLst>
            </p:cNvPr>
            <p:cNvGrpSpPr/>
            <p:nvPr/>
          </p:nvGrpSpPr>
          <p:grpSpPr>
            <a:xfrm>
              <a:off x="2752602" y="2378420"/>
              <a:ext cx="1586475" cy="1586529"/>
              <a:chOff x="2959109" y="1110906"/>
              <a:chExt cx="3259080" cy="3259191"/>
            </a:xfrm>
          </p:grpSpPr>
          <p:grpSp>
            <p:nvGrpSpPr>
              <p:cNvPr id="52" name="Group 51">
                <a:extLst>
                  <a:ext uri="{FF2B5EF4-FFF2-40B4-BE49-F238E27FC236}">
                    <a16:creationId xmlns:a16="http://schemas.microsoft.com/office/drawing/2014/main" id="{BEACB941-772A-4C69-8010-D63C9B1E1E03}"/>
                  </a:ext>
                </a:extLst>
              </p:cNvPr>
              <p:cNvGrpSpPr/>
              <p:nvPr/>
            </p:nvGrpSpPr>
            <p:grpSpPr>
              <a:xfrm>
                <a:off x="3612046" y="1760864"/>
                <a:ext cx="1960007" cy="1960007"/>
                <a:chOff x="6320444" y="2227812"/>
                <a:chExt cx="2493816" cy="2493816"/>
              </a:xfrm>
            </p:grpSpPr>
            <p:sp>
              <p:nvSpPr>
                <p:cNvPr id="69" name="Rectangle 68">
                  <a:extLst>
                    <a:ext uri="{FF2B5EF4-FFF2-40B4-BE49-F238E27FC236}">
                      <a16:creationId xmlns:a16="http://schemas.microsoft.com/office/drawing/2014/main" id="{6FEB21CB-AA7E-4119-8323-EA737539DA0A}"/>
                    </a:ext>
                  </a:extLst>
                </p:cNvPr>
                <p:cNvSpPr/>
                <p:nvPr/>
              </p:nvSpPr>
              <p:spPr>
                <a:xfrm>
                  <a:off x="7151716" y="3059084"/>
                  <a:ext cx="831272" cy="8312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61D08E72-893F-462C-BDB4-901C5F920072}"/>
                    </a:ext>
                  </a:extLst>
                </p:cNvPr>
                <p:cNvSpPr/>
                <p:nvPr/>
              </p:nvSpPr>
              <p:spPr>
                <a:xfrm>
                  <a:off x="7151716" y="2227812"/>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69B7FB9-2DF6-404D-89C0-97C08CA15A4A}"/>
                    </a:ext>
                  </a:extLst>
                </p:cNvPr>
                <p:cNvSpPr/>
                <p:nvPr/>
              </p:nvSpPr>
              <p:spPr>
                <a:xfrm>
                  <a:off x="7982988" y="2227812"/>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83478D7C-DDE1-450C-A64C-5E1317CDD682}"/>
                    </a:ext>
                  </a:extLst>
                </p:cNvPr>
                <p:cNvSpPr/>
                <p:nvPr/>
              </p:nvSpPr>
              <p:spPr>
                <a:xfrm>
                  <a:off x="7982988" y="3059084"/>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201B4FD-CB25-48F7-877F-257145AD5CB7}"/>
                    </a:ext>
                  </a:extLst>
                </p:cNvPr>
                <p:cNvSpPr/>
                <p:nvPr/>
              </p:nvSpPr>
              <p:spPr>
                <a:xfrm>
                  <a:off x="7982988" y="3890356"/>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633C29D-FC7D-43F2-8544-687701C1A84A}"/>
                    </a:ext>
                  </a:extLst>
                </p:cNvPr>
                <p:cNvSpPr/>
                <p:nvPr/>
              </p:nvSpPr>
              <p:spPr>
                <a:xfrm>
                  <a:off x="7151716" y="3890356"/>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6C715FD-9CD1-430D-BDEC-C2E7891531EA}"/>
                    </a:ext>
                  </a:extLst>
                </p:cNvPr>
                <p:cNvSpPr/>
                <p:nvPr/>
              </p:nvSpPr>
              <p:spPr>
                <a:xfrm>
                  <a:off x="6320444" y="2227812"/>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9B29D53-1F87-4650-9B05-CBF3C3944691}"/>
                    </a:ext>
                  </a:extLst>
                </p:cNvPr>
                <p:cNvSpPr/>
                <p:nvPr/>
              </p:nvSpPr>
              <p:spPr>
                <a:xfrm>
                  <a:off x="6320444" y="3059084"/>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051C09C-C13E-4F8F-AB6D-EA5E3C4E595F}"/>
                    </a:ext>
                  </a:extLst>
                </p:cNvPr>
                <p:cNvSpPr/>
                <p:nvPr/>
              </p:nvSpPr>
              <p:spPr>
                <a:xfrm>
                  <a:off x="6320444" y="3890356"/>
                  <a:ext cx="831272" cy="8312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DDE0F74C-9485-49DD-A3EE-DA130F55C43D}"/>
                  </a:ext>
                </a:extLst>
              </p:cNvPr>
              <p:cNvSpPr/>
              <p:nvPr/>
            </p:nvSpPr>
            <p:spPr>
              <a:xfrm>
                <a:off x="3611693" y="1110906"/>
                <a:ext cx="653336" cy="6507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B9FB3D-3CD5-407D-8F09-DDFE3FFBDFD9}"/>
                  </a:ext>
                </a:extLst>
              </p:cNvPr>
              <p:cNvSpPr/>
              <p:nvPr/>
            </p:nvSpPr>
            <p:spPr>
              <a:xfrm>
                <a:off x="4265029"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16FF871-4B27-4B70-922F-8FBB520F7D4E}"/>
                  </a:ext>
                </a:extLst>
              </p:cNvPr>
              <p:cNvSpPr/>
              <p:nvPr/>
            </p:nvSpPr>
            <p:spPr>
              <a:xfrm>
                <a:off x="4918718"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AE2CB8E-2BED-4578-931A-2735275465C3}"/>
                  </a:ext>
                </a:extLst>
              </p:cNvPr>
              <p:cNvSpPr/>
              <p:nvPr/>
            </p:nvSpPr>
            <p:spPr>
              <a:xfrm>
                <a:off x="2960360" y="1764242"/>
                <a:ext cx="653938"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54DA44E-6FEC-46E7-8BE9-5565FC2B1BCD}"/>
                  </a:ext>
                </a:extLst>
              </p:cNvPr>
              <p:cNvSpPr/>
              <p:nvPr/>
            </p:nvSpPr>
            <p:spPr>
              <a:xfrm>
                <a:off x="2960360" y="2420043"/>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31E4B9F-25E7-4D2E-A2FD-00D661D470AE}"/>
                  </a:ext>
                </a:extLst>
              </p:cNvPr>
              <p:cNvSpPr/>
              <p:nvPr/>
            </p:nvSpPr>
            <p:spPr>
              <a:xfrm>
                <a:off x="2959109" y="3069269"/>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1495CF2-9CA8-44C1-91B6-AE0B0CE18E15}"/>
                  </a:ext>
                </a:extLst>
              </p:cNvPr>
              <p:cNvSpPr/>
              <p:nvPr/>
            </p:nvSpPr>
            <p:spPr>
              <a:xfrm>
                <a:off x="3614112" y="3722964"/>
                <a:ext cx="651270" cy="64713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47F8CE0-F3EB-48F1-8A10-07BC80C40A18}"/>
                  </a:ext>
                </a:extLst>
              </p:cNvPr>
              <p:cNvSpPr/>
              <p:nvPr/>
            </p:nvSpPr>
            <p:spPr>
              <a:xfrm>
                <a:off x="4263529" y="3719683"/>
                <a:ext cx="655956" cy="6495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9590EB1-71F5-4FDA-A843-938AC12FBFFE}"/>
                  </a:ext>
                </a:extLst>
              </p:cNvPr>
              <p:cNvSpPr/>
              <p:nvPr/>
            </p:nvSpPr>
            <p:spPr>
              <a:xfrm>
                <a:off x="4919839" y="3719682"/>
                <a:ext cx="653336" cy="65041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E09F2B6-3E5E-44B2-A5FF-894F4C5D02AF}"/>
                  </a:ext>
                </a:extLst>
              </p:cNvPr>
              <p:cNvSpPr/>
              <p:nvPr/>
            </p:nvSpPr>
            <p:spPr>
              <a:xfrm>
                <a:off x="5575028" y="1762143"/>
                <a:ext cx="643161"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25B7498-1245-496C-AE81-7CBE1B6D632A}"/>
                  </a:ext>
                </a:extLst>
              </p:cNvPr>
              <p:cNvSpPr/>
              <p:nvPr/>
            </p:nvSpPr>
            <p:spPr>
              <a:xfrm>
                <a:off x="5574426" y="2417945"/>
                <a:ext cx="643763"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8C8D90D-E319-42C5-9F21-BCBEFC43A661}"/>
                  </a:ext>
                </a:extLst>
              </p:cNvPr>
              <p:cNvSpPr/>
              <p:nvPr/>
            </p:nvSpPr>
            <p:spPr>
              <a:xfrm>
                <a:off x="5573173" y="3067171"/>
                <a:ext cx="64501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915C5C-A6AC-4852-8A6A-EEA5B2D3ED2B}"/>
                  </a:ext>
                </a:extLst>
              </p:cNvPr>
              <p:cNvSpPr/>
              <p:nvPr/>
            </p:nvSpPr>
            <p:spPr>
              <a:xfrm>
                <a:off x="2960360"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FEDBEDA-8208-4115-96C7-64ED3F916617}"/>
                  </a:ext>
                </a:extLst>
              </p:cNvPr>
              <p:cNvSpPr/>
              <p:nvPr/>
            </p:nvSpPr>
            <p:spPr>
              <a:xfrm>
                <a:off x="5572158" y="1111209"/>
                <a:ext cx="646031"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A0FE7E6-B9A4-4D8B-8C88-DA524EB97114}"/>
                  </a:ext>
                </a:extLst>
              </p:cNvPr>
              <p:cNvSpPr/>
              <p:nvPr/>
            </p:nvSpPr>
            <p:spPr>
              <a:xfrm>
                <a:off x="2959109" y="3732700"/>
                <a:ext cx="655189" cy="63657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5A1FF44-0E1E-46FB-B3D4-DC3120F6AC91}"/>
                  </a:ext>
                </a:extLst>
              </p:cNvPr>
              <p:cNvSpPr/>
              <p:nvPr/>
            </p:nvSpPr>
            <p:spPr>
              <a:xfrm>
                <a:off x="5573173" y="3722964"/>
                <a:ext cx="645016" cy="64631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F53ABC0-7B62-4E86-975A-146B0C4D3D84}"/>
                </a:ext>
              </a:extLst>
            </p:cNvPr>
            <p:cNvGrpSpPr/>
            <p:nvPr/>
          </p:nvGrpSpPr>
          <p:grpSpPr>
            <a:xfrm>
              <a:off x="4690022" y="2371362"/>
              <a:ext cx="1601227" cy="1601001"/>
              <a:chOff x="2960360" y="1108345"/>
              <a:chExt cx="3265134" cy="3264674"/>
            </a:xfrm>
          </p:grpSpPr>
          <p:grpSp>
            <p:nvGrpSpPr>
              <p:cNvPr id="26" name="Group 25">
                <a:extLst>
                  <a:ext uri="{FF2B5EF4-FFF2-40B4-BE49-F238E27FC236}">
                    <a16:creationId xmlns:a16="http://schemas.microsoft.com/office/drawing/2014/main" id="{3D59B4DE-13CE-4989-9709-5C6818762CD2}"/>
                  </a:ext>
                </a:extLst>
              </p:cNvPr>
              <p:cNvGrpSpPr/>
              <p:nvPr/>
            </p:nvGrpSpPr>
            <p:grpSpPr>
              <a:xfrm>
                <a:off x="3612046" y="1760864"/>
                <a:ext cx="1960007" cy="1960007"/>
                <a:chOff x="6320444" y="2227812"/>
                <a:chExt cx="2493816" cy="2493816"/>
              </a:xfrm>
            </p:grpSpPr>
            <p:sp>
              <p:nvSpPr>
                <p:cNvPr id="43" name="Rectangle 42">
                  <a:extLst>
                    <a:ext uri="{FF2B5EF4-FFF2-40B4-BE49-F238E27FC236}">
                      <a16:creationId xmlns:a16="http://schemas.microsoft.com/office/drawing/2014/main" id="{ED2C4AE3-12C6-43FD-ABF4-5C2B0EE1E23A}"/>
                    </a:ext>
                  </a:extLst>
                </p:cNvPr>
                <p:cNvSpPr/>
                <p:nvPr/>
              </p:nvSpPr>
              <p:spPr>
                <a:xfrm>
                  <a:off x="7151716" y="3059084"/>
                  <a:ext cx="831272" cy="831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41DBC5C-7E8C-4510-B1B4-2A51B7110E3F}"/>
                    </a:ext>
                  </a:extLst>
                </p:cNvPr>
                <p:cNvSpPr/>
                <p:nvPr/>
              </p:nvSpPr>
              <p:spPr>
                <a:xfrm>
                  <a:off x="7151716" y="2227812"/>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F460F37-F707-483C-8499-C671CC896285}"/>
                    </a:ext>
                  </a:extLst>
                </p:cNvPr>
                <p:cNvSpPr/>
                <p:nvPr/>
              </p:nvSpPr>
              <p:spPr>
                <a:xfrm>
                  <a:off x="7982988" y="2227812"/>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70E2025-2A7D-4AAB-902F-AC535DDA7535}"/>
                    </a:ext>
                  </a:extLst>
                </p:cNvPr>
                <p:cNvSpPr/>
                <p:nvPr/>
              </p:nvSpPr>
              <p:spPr>
                <a:xfrm>
                  <a:off x="7982988" y="3059084"/>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B739C3E-D822-44DD-8993-53E5591429EE}"/>
                    </a:ext>
                  </a:extLst>
                </p:cNvPr>
                <p:cNvSpPr/>
                <p:nvPr/>
              </p:nvSpPr>
              <p:spPr>
                <a:xfrm>
                  <a:off x="7982988" y="3890356"/>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7C312A4-4F58-4513-9059-2FF588C01061}"/>
                    </a:ext>
                  </a:extLst>
                </p:cNvPr>
                <p:cNvSpPr/>
                <p:nvPr/>
              </p:nvSpPr>
              <p:spPr>
                <a:xfrm>
                  <a:off x="7151716" y="3890356"/>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59E47FD-03A9-482F-A5B8-EEA0DA83BA1E}"/>
                    </a:ext>
                  </a:extLst>
                </p:cNvPr>
                <p:cNvSpPr/>
                <p:nvPr/>
              </p:nvSpPr>
              <p:spPr>
                <a:xfrm>
                  <a:off x="6320444" y="2227812"/>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3B60171-DED8-4177-A3F0-2BA89E587C74}"/>
                    </a:ext>
                  </a:extLst>
                </p:cNvPr>
                <p:cNvSpPr/>
                <p:nvPr/>
              </p:nvSpPr>
              <p:spPr>
                <a:xfrm>
                  <a:off x="6320444" y="3059084"/>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69E5221-4B1D-47AE-8D57-526E1A261CED}"/>
                    </a:ext>
                  </a:extLst>
                </p:cNvPr>
                <p:cNvSpPr/>
                <p:nvPr/>
              </p:nvSpPr>
              <p:spPr>
                <a:xfrm>
                  <a:off x="6320444" y="3890356"/>
                  <a:ext cx="831272" cy="8312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DBA8FF9-E701-46F7-8D3F-EED485C53BA0}"/>
                  </a:ext>
                </a:extLst>
              </p:cNvPr>
              <p:cNvSpPr/>
              <p:nvPr/>
            </p:nvSpPr>
            <p:spPr>
              <a:xfrm>
                <a:off x="3611693" y="1108345"/>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16922B-6415-4B0A-AC56-4796E80EE8DB}"/>
                  </a:ext>
                </a:extLst>
              </p:cNvPr>
              <p:cNvSpPr/>
              <p:nvPr/>
            </p:nvSpPr>
            <p:spPr>
              <a:xfrm>
                <a:off x="4265029"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1DFB204-C7CA-48DC-92EC-861E33D90AF0}"/>
                  </a:ext>
                </a:extLst>
              </p:cNvPr>
              <p:cNvSpPr/>
              <p:nvPr/>
            </p:nvSpPr>
            <p:spPr>
              <a:xfrm>
                <a:off x="4918718"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8BAAEE1-5DD8-4C9C-95A1-F9CB6360A5BB}"/>
                  </a:ext>
                </a:extLst>
              </p:cNvPr>
              <p:cNvSpPr/>
              <p:nvPr/>
            </p:nvSpPr>
            <p:spPr>
              <a:xfrm>
                <a:off x="2960962" y="1764242"/>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245F64-2A97-47A5-AB1C-A96F9B97CA2D}"/>
                  </a:ext>
                </a:extLst>
              </p:cNvPr>
              <p:cNvSpPr/>
              <p:nvPr/>
            </p:nvSpPr>
            <p:spPr>
              <a:xfrm>
                <a:off x="2960360" y="2420043"/>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473CF0-A5F4-4729-905E-CD09346B53E9}"/>
                  </a:ext>
                </a:extLst>
              </p:cNvPr>
              <p:cNvSpPr/>
              <p:nvPr/>
            </p:nvSpPr>
            <p:spPr>
              <a:xfrm>
                <a:off x="2960963" y="3069269"/>
                <a:ext cx="651483"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7406F9-4E7B-4C1A-B38C-E2A56A6997D7}"/>
                  </a:ext>
                </a:extLst>
              </p:cNvPr>
              <p:cNvSpPr/>
              <p:nvPr/>
            </p:nvSpPr>
            <p:spPr>
              <a:xfrm>
                <a:off x="3614112" y="3722964"/>
                <a:ext cx="651270" cy="64713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C6CAE96-02BD-4863-8081-CCA66AA9D045}"/>
                  </a:ext>
                </a:extLst>
              </p:cNvPr>
              <p:cNvSpPr/>
              <p:nvPr/>
            </p:nvSpPr>
            <p:spPr>
              <a:xfrm>
                <a:off x="4263529" y="3719683"/>
                <a:ext cx="655956" cy="64959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62AED5C-F1E0-4CFD-B34D-E258A8BBB41D}"/>
                  </a:ext>
                </a:extLst>
              </p:cNvPr>
              <p:cNvSpPr/>
              <p:nvPr/>
            </p:nvSpPr>
            <p:spPr>
              <a:xfrm>
                <a:off x="4919837" y="3719683"/>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6F2BFE3-F06A-439C-B00C-884512F35C69}"/>
                  </a:ext>
                </a:extLst>
              </p:cNvPr>
              <p:cNvSpPr/>
              <p:nvPr/>
            </p:nvSpPr>
            <p:spPr>
              <a:xfrm>
                <a:off x="5575027" y="1762143"/>
                <a:ext cx="650467"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E25D6A-E191-4F28-8C79-342E0761B0F5}"/>
                  </a:ext>
                </a:extLst>
              </p:cNvPr>
              <p:cNvSpPr/>
              <p:nvPr/>
            </p:nvSpPr>
            <p:spPr>
              <a:xfrm>
                <a:off x="5574425" y="2417944"/>
                <a:ext cx="651069"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547F72B-129B-4C18-BE1B-88AA050DABF3}"/>
                  </a:ext>
                </a:extLst>
              </p:cNvPr>
              <p:cNvSpPr/>
              <p:nvPr/>
            </p:nvSpPr>
            <p:spPr>
              <a:xfrm>
                <a:off x="5573174" y="3067171"/>
                <a:ext cx="652320"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FD22D92-C6F0-42C4-A1CD-15ECEB7C3A02}"/>
                  </a:ext>
                </a:extLst>
              </p:cNvPr>
              <p:cNvSpPr/>
              <p:nvPr/>
            </p:nvSpPr>
            <p:spPr>
              <a:xfrm>
                <a:off x="2960360" y="1110906"/>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015A194-84A4-499A-9995-18EB555EFA6E}"/>
                  </a:ext>
                </a:extLst>
              </p:cNvPr>
              <p:cNvSpPr/>
              <p:nvPr/>
            </p:nvSpPr>
            <p:spPr>
              <a:xfrm>
                <a:off x="5572158" y="1111209"/>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A6BD93-1E7D-4D74-AB53-BE2BF1C32EEE}"/>
                  </a:ext>
                </a:extLst>
              </p:cNvPr>
              <p:cNvSpPr/>
              <p:nvPr/>
            </p:nvSpPr>
            <p:spPr>
              <a:xfrm>
                <a:off x="2960962" y="3717430"/>
                <a:ext cx="653336" cy="6533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6DF86FE-3EDC-4331-AD8F-9C41B24160DB}"/>
                  </a:ext>
                </a:extLst>
              </p:cNvPr>
              <p:cNvSpPr/>
              <p:nvPr/>
            </p:nvSpPr>
            <p:spPr>
              <a:xfrm>
                <a:off x="5573174" y="3722964"/>
                <a:ext cx="652320" cy="64630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3B344FB9-92AA-4AEC-83F2-C9BA4FC13521}"/>
                </a:ext>
              </a:extLst>
            </p:cNvPr>
            <p:cNvSpPr txBox="1"/>
            <p:nvPr/>
          </p:nvSpPr>
          <p:spPr>
            <a:xfrm>
              <a:off x="4576506" y="1956811"/>
              <a:ext cx="1839920" cy="338554"/>
            </a:xfrm>
            <a:prstGeom prst="rect">
              <a:avLst/>
            </a:prstGeom>
            <a:noFill/>
          </p:spPr>
          <p:txBody>
            <a:bodyPr wrap="square" rtlCol="0">
              <a:spAutoFit/>
            </a:bodyPr>
            <a:lstStyle/>
            <a:p>
              <a:pPr algn="ctr"/>
              <a:r>
                <a:rPr lang="en-US" sz="1600" dirty="0"/>
                <a:t>Target locations</a:t>
              </a:r>
            </a:p>
          </p:txBody>
        </p:sp>
      </p:gr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26AFD49-80C3-4F29-893E-CA79B9C09322}"/>
                  </a:ext>
                </a:extLst>
              </p:cNvPr>
              <p:cNvSpPr txBox="1"/>
              <p:nvPr/>
            </p:nvSpPr>
            <p:spPr>
              <a:xfrm>
                <a:off x="4530702" y="3877031"/>
                <a:ext cx="2396874" cy="59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𝐿𝑀𝑅</m:t>
                      </m:r>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𝑡𝑎𝑟𝑔𝑒𝑡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𝑠𝑜𝑢𝑟𝑐𝑒</m:t>
                                      </m:r>
                                    </m:sub>
                                  </m:sSub>
                                </m:sub>
                              </m:sSub>
                            </m:e>
                          </m:nary>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𝑠𝑜𝑢𝑟𝑐𝑒</m:t>
                              </m:r>
                            </m:sub>
                          </m:sSub>
                        </m:den>
                      </m:f>
                    </m:oMath>
                  </m:oMathPara>
                </a14:m>
                <a:endParaRPr lang="en-US" dirty="0"/>
              </a:p>
            </p:txBody>
          </p:sp>
        </mc:Choice>
        <mc:Fallback xmlns="">
          <p:sp>
            <p:nvSpPr>
              <p:cNvPr id="78" name="TextBox 77">
                <a:extLst>
                  <a:ext uri="{FF2B5EF4-FFF2-40B4-BE49-F238E27FC236}">
                    <a16:creationId xmlns:a16="http://schemas.microsoft.com/office/drawing/2014/main" id="{726AFD49-80C3-4F29-893E-CA79B9C09322}"/>
                  </a:ext>
                </a:extLst>
              </p:cNvPr>
              <p:cNvSpPr txBox="1">
                <a:spLocks noRot="1" noChangeAspect="1" noMove="1" noResize="1" noEditPoints="1" noAdjustHandles="1" noChangeArrowheads="1" noChangeShapeType="1" noTextEdit="1"/>
              </p:cNvSpPr>
              <p:nvPr/>
            </p:nvSpPr>
            <p:spPr>
              <a:xfrm>
                <a:off x="4530702" y="3877031"/>
                <a:ext cx="2396874" cy="593111"/>
              </a:xfrm>
              <a:prstGeom prst="rect">
                <a:avLst/>
              </a:prstGeom>
              <a:blipFill>
                <a:blip r:embed="rId9"/>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90125F0-E731-4C81-960A-BBB89EA4EA87}"/>
                  </a:ext>
                </a:extLst>
              </p:cNvPr>
              <p:cNvSpPr txBox="1"/>
              <p:nvPr/>
            </p:nvSpPr>
            <p:spPr>
              <a:xfrm>
                <a:off x="5640205" y="3314903"/>
                <a:ext cx="2549514" cy="338554"/>
              </a:xfrm>
              <a:prstGeom prst="rect">
                <a:avLst/>
              </a:prstGeom>
              <a:noFill/>
            </p:spPr>
            <p:txBody>
              <a:bodyPr wrap="square" rtlCol="0">
                <a:spAutoFit/>
              </a:bodyPr>
              <a:lstStyle/>
              <a:p>
                <a:pPr algn="ctr"/>
                <a:r>
                  <a:rPr lang="en-US" sz="1600" dirty="0"/>
                  <a:t>Grid cells of 0.5°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t>50 km </a:t>
                </a:r>
              </a:p>
            </p:txBody>
          </p:sp>
        </mc:Choice>
        <mc:Fallback xmlns="">
          <p:sp>
            <p:nvSpPr>
              <p:cNvPr id="81" name="TextBox 80">
                <a:extLst>
                  <a:ext uri="{FF2B5EF4-FFF2-40B4-BE49-F238E27FC236}">
                    <a16:creationId xmlns:a16="http://schemas.microsoft.com/office/drawing/2014/main" id="{790125F0-E731-4C81-960A-BBB89EA4EA87}"/>
                  </a:ext>
                </a:extLst>
              </p:cNvPr>
              <p:cNvSpPr txBox="1">
                <a:spLocks noRot="1" noChangeAspect="1" noMove="1" noResize="1" noEditPoints="1" noAdjustHandles="1" noChangeArrowheads="1" noChangeShapeType="1" noTextEdit="1"/>
              </p:cNvSpPr>
              <p:nvPr/>
            </p:nvSpPr>
            <p:spPr>
              <a:xfrm>
                <a:off x="5640205" y="3314903"/>
                <a:ext cx="2549514" cy="338554"/>
              </a:xfrm>
              <a:prstGeom prst="rect">
                <a:avLst/>
              </a:prstGeom>
              <a:blipFill>
                <a:blip r:embed="rId10"/>
                <a:stretch>
                  <a:fillRect t="-5455" r="-2632" b="-23636"/>
                </a:stretch>
              </a:blipFill>
            </p:spPr>
            <p:txBody>
              <a:bodyPr/>
              <a:lstStyle/>
              <a:p>
                <a:r>
                  <a:rPr lang="nl-NL">
                    <a:noFill/>
                  </a:rPr>
                  <a:t> </a:t>
                </a:r>
              </a:p>
            </p:txBody>
          </p:sp>
        </mc:Fallback>
      </mc:AlternateContent>
      <p:sp>
        <p:nvSpPr>
          <p:cNvPr id="82" name="TextBox 81">
            <a:extLst>
              <a:ext uri="{FF2B5EF4-FFF2-40B4-BE49-F238E27FC236}">
                <a16:creationId xmlns:a16="http://schemas.microsoft.com/office/drawing/2014/main" id="{9503D655-F0D4-4E83-8579-8EBAB2F62DF8}"/>
              </a:ext>
            </a:extLst>
          </p:cNvPr>
          <p:cNvSpPr txBox="1"/>
          <p:nvPr/>
        </p:nvSpPr>
        <p:spPr>
          <a:xfrm>
            <a:off x="580497" y="1294510"/>
            <a:ext cx="3518160" cy="338554"/>
          </a:xfrm>
          <a:prstGeom prst="rect">
            <a:avLst/>
          </a:prstGeom>
          <a:noFill/>
        </p:spPr>
        <p:txBody>
          <a:bodyPr wrap="square" rtlCol="0">
            <a:spAutoFit/>
          </a:bodyPr>
          <a:lstStyle/>
          <a:p>
            <a:pPr algn="ctr"/>
            <a:r>
              <a:rPr lang="en-US" sz="1600" dirty="0" err="1"/>
              <a:t>Evaporationshed</a:t>
            </a:r>
            <a:r>
              <a:rPr lang="en-US" sz="1600" dirty="0"/>
              <a:t> (2008-2017)</a:t>
            </a:r>
          </a:p>
        </p:txBody>
      </p:sp>
      <p:sp>
        <p:nvSpPr>
          <p:cNvPr id="79" name="TextBox 78">
            <a:extLst>
              <a:ext uri="{FF2B5EF4-FFF2-40B4-BE49-F238E27FC236}">
                <a16:creationId xmlns:a16="http://schemas.microsoft.com/office/drawing/2014/main" id="{81F6A664-15EF-DBD8-BDE3-4CE2D90E05C9}"/>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4</a:t>
            </a:r>
            <a:endParaRPr lang="nl-NL" sz="1050" dirty="0">
              <a:solidFill>
                <a:schemeClr val="bg1">
                  <a:lumMod val="75000"/>
                </a:schemeClr>
              </a:solidFill>
            </a:endParaRPr>
          </a:p>
        </p:txBody>
      </p:sp>
    </p:spTree>
    <p:extLst>
      <p:ext uri="{BB962C8B-B14F-4D97-AF65-F5344CB8AC3E}">
        <p14:creationId xmlns:p14="http://schemas.microsoft.com/office/powerpoint/2010/main" val="28619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3B23-EC44-5A92-7A77-22ED08915D2E}"/>
              </a:ext>
            </a:extLst>
          </p:cNvPr>
          <p:cNvSpPr>
            <a:spLocks noGrp="1"/>
          </p:cNvSpPr>
          <p:nvPr>
            <p:ph type="title"/>
          </p:nvPr>
        </p:nvSpPr>
        <p:spPr/>
        <p:txBody>
          <a:bodyPr/>
          <a:lstStyle/>
          <a:p>
            <a:r>
              <a:rPr lang="en-US" dirty="0"/>
              <a:t>Study areas</a:t>
            </a:r>
            <a:endParaRPr lang="nl-NL" dirty="0"/>
          </a:p>
        </p:txBody>
      </p:sp>
      <p:pic>
        <p:nvPicPr>
          <p:cNvPr id="5" name="Picture 4">
            <a:extLst>
              <a:ext uri="{FF2B5EF4-FFF2-40B4-BE49-F238E27FC236}">
                <a16:creationId xmlns:a16="http://schemas.microsoft.com/office/drawing/2014/main" id="{162F8330-8177-89A0-091E-5276CEF99181}"/>
              </a:ext>
            </a:extLst>
          </p:cNvPr>
          <p:cNvPicPr>
            <a:picLocks noChangeAspect="1"/>
          </p:cNvPicPr>
          <p:nvPr/>
        </p:nvPicPr>
        <p:blipFill rotWithShape="1">
          <a:blip r:embed="rId2">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pic>
        <p:nvPicPr>
          <p:cNvPr id="6" name="Content Placeholder 5">
            <a:extLst>
              <a:ext uri="{FF2B5EF4-FFF2-40B4-BE49-F238E27FC236}">
                <a16:creationId xmlns:a16="http://schemas.microsoft.com/office/drawing/2014/main" id="{6608CB47-E242-7F25-B652-5FE60F2DC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70" y="1340544"/>
            <a:ext cx="4858312" cy="2885837"/>
          </a:xfrm>
          <a:prstGeom prst="rect">
            <a:avLst/>
          </a:prstGeom>
        </p:spPr>
      </p:pic>
      <p:sp>
        <p:nvSpPr>
          <p:cNvPr id="7" name="TextBox 6">
            <a:extLst>
              <a:ext uri="{FF2B5EF4-FFF2-40B4-BE49-F238E27FC236}">
                <a16:creationId xmlns:a16="http://schemas.microsoft.com/office/drawing/2014/main" id="{54ADA325-26FD-B21A-134B-873682D3AF2B}"/>
              </a:ext>
            </a:extLst>
          </p:cNvPr>
          <p:cNvSpPr txBox="1"/>
          <p:nvPr/>
        </p:nvSpPr>
        <p:spPr>
          <a:xfrm>
            <a:off x="4659875" y="4012994"/>
            <a:ext cx="2781032" cy="246221"/>
          </a:xfrm>
          <a:prstGeom prst="rect">
            <a:avLst/>
          </a:prstGeom>
          <a:noFill/>
        </p:spPr>
        <p:txBody>
          <a:bodyPr wrap="square" rtlCol="0">
            <a:spAutoFit/>
          </a:bodyPr>
          <a:lstStyle/>
          <a:p>
            <a:r>
              <a:rPr lang="en-US" sz="1000" dirty="0">
                <a:solidFill>
                  <a:schemeClr val="bg1">
                    <a:lumMod val="75000"/>
                  </a:schemeClr>
                </a:solidFill>
              </a:rPr>
              <a:t>Image from UK meteorological office</a:t>
            </a:r>
            <a:endParaRPr lang="nl-NL" sz="1000" dirty="0">
              <a:solidFill>
                <a:schemeClr val="bg1">
                  <a:lumMod val="75000"/>
                </a:schemeClr>
              </a:solidFill>
            </a:endParaRPr>
          </a:p>
        </p:txBody>
      </p:sp>
      <p:sp>
        <p:nvSpPr>
          <p:cNvPr id="8" name="TextBox 7">
            <a:extLst>
              <a:ext uri="{FF2B5EF4-FFF2-40B4-BE49-F238E27FC236}">
                <a16:creationId xmlns:a16="http://schemas.microsoft.com/office/drawing/2014/main" id="{057BFB7F-11D3-8818-359A-D1595478BFC2}"/>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5</a:t>
            </a:r>
            <a:endParaRPr lang="nl-NL" sz="1050" dirty="0">
              <a:solidFill>
                <a:schemeClr val="bg1">
                  <a:lumMod val="75000"/>
                </a:schemeClr>
              </a:solidFill>
            </a:endParaRPr>
          </a:p>
        </p:txBody>
      </p:sp>
    </p:spTree>
    <p:extLst>
      <p:ext uri="{BB962C8B-B14F-4D97-AF65-F5344CB8AC3E}">
        <p14:creationId xmlns:p14="http://schemas.microsoft.com/office/powerpoint/2010/main" val="243551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130907"/>
            <a:ext cx="9144000" cy="1006076"/>
          </a:xfrm>
        </p:spPr>
        <p:txBody>
          <a:bodyPr>
            <a:normAutofit/>
          </a:bodyPr>
          <a:lstStyle/>
          <a:p>
            <a:r>
              <a:rPr lang="en-US" sz="2800" dirty="0"/>
              <a:t>Local moisture recycling varies in and among Mediterranean areas</a:t>
            </a:r>
            <a:endParaRPr lang="nl-NL" sz="2000" b="0" dirty="0">
              <a:solidFill>
                <a:schemeClr val="tx1"/>
              </a:solidFill>
            </a:endParaRPr>
          </a:p>
        </p:txBody>
      </p:sp>
      <p:pic>
        <p:nvPicPr>
          <p:cNvPr id="15" name="Picture 14"/>
          <p:cNvPicPr>
            <a:picLocks noChangeAspect="1"/>
          </p:cNvPicPr>
          <p:nvPr/>
        </p:nvPicPr>
        <p:blipFill rotWithShape="1">
          <a:blip r:embed="rId3"/>
          <a:srcRect l="82088" t="10785" b="45364"/>
          <a:stretch/>
        </p:blipFill>
        <p:spPr>
          <a:xfrm>
            <a:off x="8010608" y="914399"/>
            <a:ext cx="747050" cy="2520463"/>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1841" t="28040" r="24563" b="26287"/>
          <a:stretch/>
        </p:blipFill>
        <p:spPr>
          <a:xfrm>
            <a:off x="486364" y="1136983"/>
            <a:ext cx="2461543" cy="176783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3722" t="11708" r="24995" b="10388"/>
          <a:stretch/>
        </p:blipFill>
        <p:spPr>
          <a:xfrm>
            <a:off x="5852748" y="1218757"/>
            <a:ext cx="1718552" cy="2184667"/>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8148" t="11419" r="24418" b="10243"/>
          <a:stretch/>
        </p:blipFill>
        <p:spPr>
          <a:xfrm>
            <a:off x="3422329" y="1326025"/>
            <a:ext cx="1508884" cy="315758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11988" t="37001" r="24273" b="35682"/>
          <a:stretch/>
        </p:blipFill>
        <p:spPr>
          <a:xfrm>
            <a:off x="5072795" y="3500485"/>
            <a:ext cx="3278458" cy="1405055"/>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2276" t="32665" r="24562" b="31201"/>
          <a:stretch/>
        </p:blipFill>
        <p:spPr>
          <a:xfrm>
            <a:off x="496934" y="3005187"/>
            <a:ext cx="2464628" cy="1409972"/>
          </a:xfrm>
          <a:prstGeom prst="rect">
            <a:avLst/>
          </a:prstGeom>
        </p:spPr>
      </p:pic>
      <p:sp>
        <p:nvSpPr>
          <p:cNvPr id="12" name="TextBox 11">
            <a:extLst>
              <a:ext uri="{FF2B5EF4-FFF2-40B4-BE49-F238E27FC236}">
                <a16:creationId xmlns:a16="http://schemas.microsoft.com/office/drawing/2014/main" id="{2079DFF3-D8B2-DB2B-F847-1C7DB825F0E0}"/>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6</a:t>
            </a:r>
            <a:endParaRPr lang="nl-NL" sz="1050" dirty="0">
              <a:solidFill>
                <a:schemeClr val="bg1">
                  <a:lumMod val="75000"/>
                </a:schemeClr>
              </a:solidFill>
            </a:endParaRPr>
          </a:p>
        </p:txBody>
      </p:sp>
    </p:spTree>
    <p:extLst>
      <p:ext uri="{BB962C8B-B14F-4D97-AF65-F5344CB8AC3E}">
        <p14:creationId xmlns:p14="http://schemas.microsoft.com/office/powerpoint/2010/main" val="153616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3657" y="-77736"/>
            <a:ext cx="9143999" cy="1220011"/>
          </a:xfrm>
        </p:spPr>
        <p:txBody>
          <a:bodyPr>
            <a:normAutofit/>
          </a:bodyPr>
          <a:lstStyle/>
          <a:p>
            <a:r>
              <a:rPr lang="en-US" sz="2800" dirty="0"/>
              <a:t>Finding drivers of local moisture recycling</a:t>
            </a:r>
            <a:endParaRPr lang="nl-NL" sz="2800" b="0" dirty="0">
              <a:solidFill>
                <a:schemeClr val="tx1"/>
              </a:solidFill>
            </a:endParaRPr>
          </a:p>
        </p:txBody>
      </p:sp>
      <p:grpSp>
        <p:nvGrpSpPr>
          <p:cNvPr id="9" name="Group 8">
            <a:extLst>
              <a:ext uri="{FF2B5EF4-FFF2-40B4-BE49-F238E27FC236}">
                <a16:creationId xmlns:a16="http://schemas.microsoft.com/office/drawing/2014/main" id="{E74F18BC-7375-4556-B581-E06879FFF6FE}"/>
              </a:ext>
            </a:extLst>
          </p:cNvPr>
          <p:cNvGrpSpPr/>
          <p:nvPr/>
        </p:nvGrpSpPr>
        <p:grpSpPr>
          <a:xfrm>
            <a:off x="4682287" y="2569900"/>
            <a:ext cx="3309805" cy="1103531"/>
            <a:chOff x="5228012" y="2790083"/>
            <a:chExt cx="3309805" cy="1103531"/>
          </a:xfrm>
        </p:grpSpPr>
        <p:sp>
          <p:nvSpPr>
            <p:cNvPr id="15" name="TextBox 14">
              <a:extLst>
                <a:ext uri="{FF2B5EF4-FFF2-40B4-BE49-F238E27FC236}">
                  <a16:creationId xmlns:a16="http://schemas.microsoft.com/office/drawing/2014/main" id="{B28C2A7C-F469-46AD-B966-576914712D0A}"/>
                </a:ext>
              </a:extLst>
            </p:cNvPr>
            <p:cNvSpPr txBox="1"/>
            <p:nvPr/>
          </p:nvSpPr>
          <p:spPr>
            <a:xfrm>
              <a:off x="5228012" y="2790083"/>
              <a:ext cx="2058116" cy="369332"/>
            </a:xfrm>
            <a:prstGeom prst="rect">
              <a:avLst/>
            </a:prstGeom>
            <a:noFill/>
          </p:spPr>
          <p:txBody>
            <a:bodyPr wrap="square" rtlCol="0">
              <a:spAutoFit/>
            </a:bodyPr>
            <a:lstStyle/>
            <a:p>
              <a:r>
                <a:rPr lang="en-US" b="1" dirty="0"/>
                <a:t>Local recycling</a:t>
              </a:r>
              <a:endParaRPr lang="nl-NL" b="1" dirty="0"/>
            </a:p>
          </p:txBody>
        </p:sp>
        <p:sp>
          <p:nvSpPr>
            <p:cNvPr id="30" name="Right Arrow 2">
              <a:extLst>
                <a:ext uri="{FF2B5EF4-FFF2-40B4-BE49-F238E27FC236}">
                  <a16:creationId xmlns:a16="http://schemas.microsoft.com/office/drawing/2014/main" id="{51B43926-BAEC-49BB-B320-5A95EEC11D95}"/>
                </a:ext>
              </a:extLst>
            </p:cNvPr>
            <p:cNvSpPr/>
            <p:nvPr/>
          </p:nvSpPr>
          <p:spPr>
            <a:xfrm>
              <a:off x="7741950" y="3050660"/>
              <a:ext cx="795867" cy="314620"/>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ight Arrow 27">
              <a:extLst>
                <a:ext uri="{FF2B5EF4-FFF2-40B4-BE49-F238E27FC236}">
                  <a16:creationId xmlns:a16="http://schemas.microsoft.com/office/drawing/2014/main" id="{A11B6DE7-8D9C-4A91-A12F-497B087BF75B}"/>
                </a:ext>
              </a:extLst>
            </p:cNvPr>
            <p:cNvSpPr/>
            <p:nvPr/>
          </p:nvSpPr>
          <p:spPr>
            <a:xfrm>
              <a:off x="7741950" y="3517680"/>
              <a:ext cx="795867" cy="31462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B4BECC59-4AEE-41F8-B7C4-6B2268C92B19}"/>
                </a:ext>
              </a:extLst>
            </p:cNvPr>
            <p:cNvSpPr txBox="1"/>
            <p:nvPr/>
          </p:nvSpPr>
          <p:spPr>
            <a:xfrm>
              <a:off x="7439587" y="3370394"/>
              <a:ext cx="613017" cy="523220"/>
            </a:xfrm>
            <a:prstGeom prst="rect">
              <a:avLst/>
            </a:prstGeom>
            <a:noFill/>
          </p:spPr>
          <p:txBody>
            <a:bodyPr wrap="square" rtlCol="0">
              <a:spAutoFit/>
            </a:bodyPr>
            <a:lstStyle/>
            <a:p>
              <a:r>
                <a:rPr lang="en-US" sz="2800" dirty="0"/>
                <a:t>-</a:t>
              </a:r>
              <a:endParaRPr lang="nl-NL" sz="2800" dirty="0"/>
            </a:p>
          </p:txBody>
        </p:sp>
        <p:sp>
          <p:nvSpPr>
            <p:cNvPr id="33" name="TextBox 32">
              <a:extLst>
                <a:ext uri="{FF2B5EF4-FFF2-40B4-BE49-F238E27FC236}">
                  <a16:creationId xmlns:a16="http://schemas.microsoft.com/office/drawing/2014/main" id="{B90A9561-7979-4E59-9A3E-BE42B7E4F358}"/>
                </a:ext>
              </a:extLst>
            </p:cNvPr>
            <p:cNvSpPr txBox="1"/>
            <p:nvPr/>
          </p:nvSpPr>
          <p:spPr>
            <a:xfrm>
              <a:off x="7393465" y="2930371"/>
              <a:ext cx="613017" cy="523220"/>
            </a:xfrm>
            <a:prstGeom prst="rect">
              <a:avLst/>
            </a:prstGeom>
            <a:noFill/>
          </p:spPr>
          <p:txBody>
            <a:bodyPr wrap="square" rtlCol="0">
              <a:spAutoFit/>
            </a:bodyPr>
            <a:lstStyle/>
            <a:p>
              <a:r>
                <a:rPr lang="en-US" sz="2800" dirty="0"/>
                <a:t>+</a:t>
              </a:r>
              <a:endParaRPr lang="nl-NL" sz="2800" dirty="0"/>
            </a:p>
          </p:txBody>
        </p:sp>
      </p:grpSp>
      <p:sp>
        <p:nvSpPr>
          <p:cNvPr id="2" name="TextBox 1">
            <a:extLst>
              <a:ext uri="{FF2B5EF4-FFF2-40B4-BE49-F238E27FC236}">
                <a16:creationId xmlns:a16="http://schemas.microsoft.com/office/drawing/2014/main" id="{97995E19-3C62-53F5-8BD7-52AEA4150A8E}"/>
              </a:ext>
            </a:extLst>
          </p:cNvPr>
          <p:cNvSpPr txBox="1"/>
          <p:nvPr/>
        </p:nvSpPr>
        <p:spPr>
          <a:xfrm>
            <a:off x="367918" y="1142275"/>
            <a:ext cx="8226675" cy="2031325"/>
          </a:xfrm>
          <a:prstGeom prst="rect">
            <a:avLst/>
          </a:prstGeom>
          <a:noFill/>
        </p:spPr>
        <p:txBody>
          <a:bodyPr wrap="square" rtlCol="0">
            <a:spAutoFit/>
          </a:bodyPr>
          <a:lstStyle/>
          <a:p>
            <a:r>
              <a:rPr lang="en-US" dirty="0"/>
              <a:t>Methods: </a:t>
            </a:r>
          </a:p>
          <a:p>
            <a:pPr marL="342900" indent="-342900">
              <a:buFont typeface="+mj-lt"/>
              <a:buAutoNum type="arabicPeriod"/>
            </a:pPr>
            <a:r>
              <a:rPr lang="en-US" dirty="0"/>
              <a:t>Spearman rank correlation</a:t>
            </a:r>
          </a:p>
          <a:p>
            <a:pPr marL="342900" indent="-342900">
              <a:buFont typeface="+mj-lt"/>
              <a:buAutoNum type="arabicPeriod"/>
            </a:pPr>
            <a:r>
              <a:rPr lang="en-US" dirty="0"/>
              <a:t>Principal Component Analyses (PCA)</a:t>
            </a:r>
          </a:p>
          <a:p>
            <a:pPr marL="342900" indent="-342900">
              <a:buFont typeface="+mj-lt"/>
              <a:buAutoNum type="arabicPeriod"/>
            </a:pPr>
            <a:endParaRPr lang="en-US" dirty="0"/>
          </a:p>
          <a:p>
            <a:r>
              <a:rPr lang="en-US" dirty="0"/>
              <a:t>Data:</a:t>
            </a:r>
          </a:p>
          <a:p>
            <a:pPr marL="342900" indent="-342900">
              <a:buAutoNum type="arabicPeriod"/>
            </a:pPr>
            <a:r>
              <a:rPr lang="en-US" dirty="0"/>
              <a:t>Local moisture recycling</a:t>
            </a:r>
          </a:p>
          <a:p>
            <a:pPr marL="342900" indent="-342900">
              <a:buAutoNum type="arabicPeriod"/>
            </a:pPr>
            <a:r>
              <a:rPr lang="en-US" dirty="0"/>
              <a:t>Reanalysis data (ERA5)</a:t>
            </a:r>
          </a:p>
        </p:txBody>
      </p:sp>
      <p:sp>
        <p:nvSpPr>
          <p:cNvPr id="11" name="TextBox 10">
            <a:extLst>
              <a:ext uri="{FF2B5EF4-FFF2-40B4-BE49-F238E27FC236}">
                <a16:creationId xmlns:a16="http://schemas.microsoft.com/office/drawing/2014/main" id="{D53B6339-6EAD-D959-07FE-6EFA4BDFD4A3}"/>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7</a:t>
            </a:r>
            <a:endParaRPr lang="nl-NL" sz="1050" dirty="0">
              <a:solidFill>
                <a:schemeClr val="bg1">
                  <a:lumMod val="75000"/>
                </a:schemeClr>
              </a:solidFill>
            </a:endParaRPr>
          </a:p>
        </p:txBody>
      </p:sp>
    </p:spTree>
    <p:extLst>
      <p:ext uri="{BB962C8B-B14F-4D97-AF65-F5344CB8AC3E}">
        <p14:creationId xmlns:p14="http://schemas.microsoft.com/office/powerpoint/2010/main" val="69821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026" b="20105"/>
          <a:stretch/>
        </p:blipFill>
        <p:spPr>
          <a:xfrm>
            <a:off x="7418422" y="4544884"/>
            <a:ext cx="1725578" cy="456230"/>
          </a:xfrm>
          <a:prstGeom prst="rect">
            <a:avLst/>
          </a:prstGeom>
        </p:spPr>
      </p:pic>
      <p:sp>
        <p:nvSpPr>
          <p:cNvPr id="10" name="Title 1"/>
          <p:cNvSpPr>
            <a:spLocks noGrp="1"/>
          </p:cNvSpPr>
          <p:nvPr>
            <p:ph type="title"/>
          </p:nvPr>
        </p:nvSpPr>
        <p:spPr>
          <a:xfrm>
            <a:off x="-3657" y="-77736"/>
            <a:ext cx="9143999" cy="1220011"/>
          </a:xfrm>
        </p:spPr>
        <p:txBody>
          <a:bodyPr>
            <a:normAutofit/>
          </a:bodyPr>
          <a:lstStyle/>
          <a:p>
            <a:r>
              <a:rPr lang="en-US" sz="2800" dirty="0"/>
              <a:t>Strengthening the local water cycle with regreening</a:t>
            </a:r>
            <a:endParaRPr lang="nl-NL" sz="2800" b="0" dirty="0">
              <a:solidFill>
                <a:schemeClr val="tx1"/>
              </a:solidFill>
            </a:endParaRPr>
          </a:p>
        </p:txBody>
      </p:sp>
      <p:grpSp>
        <p:nvGrpSpPr>
          <p:cNvPr id="2" name="Group 1">
            <a:extLst>
              <a:ext uri="{FF2B5EF4-FFF2-40B4-BE49-F238E27FC236}">
                <a16:creationId xmlns:a16="http://schemas.microsoft.com/office/drawing/2014/main" id="{A152A644-CA31-EADE-FCFA-202FA74B01E2}"/>
              </a:ext>
            </a:extLst>
          </p:cNvPr>
          <p:cNvGrpSpPr/>
          <p:nvPr/>
        </p:nvGrpSpPr>
        <p:grpSpPr>
          <a:xfrm>
            <a:off x="2195681" y="2569900"/>
            <a:ext cx="5796411" cy="1660705"/>
            <a:chOff x="2195681" y="2457475"/>
            <a:chExt cx="5796411" cy="1660705"/>
          </a:xfrm>
        </p:grpSpPr>
        <p:sp>
          <p:nvSpPr>
            <p:cNvPr id="18" name="TextBox 17">
              <a:extLst>
                <a:ext uri="{FF2B5EF4-FFF2-40B4-BE49-F238E27FC236}">
                  <a16:creationId xmlns:a16="http://schemas.microsoft.com/office/drawing/2014/main" id="{C10F2238-6742-43B2-9641-AFDB04750C56}"/>
                </a:ext>
              </a:extLst>
            </p:cNvPr>
            <p:cNvSpPr txBox="1"/>
            <p:nvPr/>
          </p:nvSpPr>
          <p:spPr>
            <a:xfrm>
              <a:off x="2195681" y="3471849"/>
              <a:ext cx="2349825" cy="646331"/>
            </a:xfrm>
            <a:prstGeom prst="rect">
              <a:avLst/>
            </a:prstGeom>
            <a:noFill/>
          </p:spPr>
          <p:txBody>
            <a:bodyPr wrap="square" rtlCol="0">
              <a:spAutoFit/>
            </a:bodyPr>
            <a:lstStyle/>
            <a:p>
              <a:pPr algn="ctr"/>
              <a:r>
                <a:rPr lang="en-US" dirty="0"/>
                <a:t>Tall vegetation</a:t>
              </a:r>
            </a:p>
            <a:p>
              <a:pPr algn="ctr"/>
              <a:r>
                <a:rPr lang="en-US" dirty="0"/>
                <a:t>cover</a:t>
              </a:r>
              <a:endParaRPr lang="nl-NL" dirty="0"/>
            </a:p>
          </p:txBody>
        </p:sp>
        <p:sp>
          <p:nvSpPr>
            <p:cNvPr id="23" name="Right Arrow 20">
              <a:extLst>
                <a:ext uri="{FF2B5EF4-FFF2-40B4-BE49-F238E27FC236}">
                  <a16:creationId xmlns:a16="http://schemas.microsoft.com/office/drawing/2014/main" id="{6C35BFD0-34B2-49BE-ADE8-940FCEE521A3}"/>
                </a:ext>
              </a:extLst>
            </p:cNvPr>
            <p:cNvSpPr/>
            <p:nvPr/>
          </p:nvSpPr>
          <p:spPr>
            <a:xfrm rot="18813686">
              <a:off x="3967674" y="2990587"/>
              <a:ext cx="807600" cy="333285"/>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0" name="Right Arrow 2">
              <a:extLst>
                <a:ext uri="{FF2B5EF4-FFF2-40B4-BE49-F238E27FC236}">
                  <a16:creationId xmlns:a16="http://schemas.microsoft.com/office/drawing/2014/main" id="{51B43926-BAEC-49BB-B320-5A95EEC11D95}"/>
                </a:ext>
              </a:extLst>
            </p:cNvPr>
            <p:cNvSpPr/>
            <p:nvPr/>
          </p:nvSpPr>
          <p:spPr>
            <a:xfrm>
              <a:off x="7196225" y="2718052"/>
              <a:ext cx="795867" cy="314620"/>
            </a:xfrm>
            <a:prstGeom prst="rightArrow">
              <a:avLst/>
            </a:prstGeom>
            <a:pattFill prst="narHorz">
              <a:fgClr>
                <a:srgbClr val="00B05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ight Arrow 27">
              <a:extLst>
                <a:ext uri="{FF2B5EF4-FFF2-40B4-BE49-F238E27FC236}">
                  <a16:creationId xmlns:a16="http://schemas.microsoft.com/office/drawing/2014/main" id="{A11B6DE7-8D9C-4A91-A12F-497B087BF75B}"/>
                </a:ext>
              </a:extLst>
            </p:cNvPr>
            <p:cNvSpPr/>
            <p:nvPr/>
          </p:nvSpPr>
          <p:spPr>
            <a:xfrm>
              <a:off x="7196225" y="3185072"/>
              <a:ext cx="795867" cy="314620"/>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TextBox 31">
              <a:extLst>
                <a:ext uri="{FF2B5EF4-FFF2-40B4-BE49-F238E27FC236}">
                  <a16:creationId xmlns:a16="http://schemas.microsoft.com/office/drawing/2014/main" id="{B4BECC59-4AEE-41F8-B7C4-6B2268C92B19}"/>
                </a:ext>
              </a:extLst>
            </p:cNvPr>
            <p:cNvSpPr txBox="1"/>
            <p:nvPr/>
          </p:nvSpPr>
          <p:spPr>
            <a:xfrm>
              <a:off x="6893862" y="3037786"/>
              <a:ext cx="613017" cy="523220"/>
            </a:xfrm>
            <a:prstGeom prst="rect">
              <a:avLst/>
            </a:prstGeom>
            <a:noFill/>
          </p:spPr>
          <p:txBody>
            <a:bodyPr wrap="square" rtlCol="0">
              <a:spAutoFit/>
            </a:bodyPr>
            <a:lstStyle/>
            <a:p>
              <a:r>
                <a:rPr lang="en-US" sz="2800" dirty="0"/>
                <a:t>-</a:t>
              </a:r>
              <a:endParaRPr lang="nl-NL" sz="2800" dirty="0"/>
            </a:p>
          </p:txBody>
        </p:sp>
        <p:sp>
          <p:nvSpPr>
            <p:cNvPr id="33" name="TextBox 32">
              <a:extLst>
                <a:ext uri="{FF2B5EF4-FFF2-40B4-BE49-F238E27FC236}">
                  <a16:creationId xmlns:a16="http://schemas.microsoft.com/office/drawing/2014/main" id="{B90A9561-7979-4E59-9A3E-BE42B7E4F358}"/>
                </a:ext>
              </a:extLst>
            </p:cNvPr>
            <p:cNvSpPr txBox="1"/>
            <p:nvPr/>
          </p:nvSpPr>
          <p:spPr>
            <a:xfrm>
              <a:off x="6847740" y="2597763"/>
              <a:ext cx="613017" cy="523220"/>
            </a:xfrm>
            <a:prstGeom prst="rect">
              <a:avLst/>
            </a:prstGeom>
            <a:noFill/>
          </p:spPr>
          <p:txBody>
            <a:bodyPr wrap="square" rtlCol="0">
              <a:spAutoFit/>
            </a:bodyPr>
            <a:lstStyle/>
            <a:p>
              <a:r>
                <a:rPr lang="en-US" sz="2800" dirty="0"/>
                <a:t>+</a:t>
              </a:r>
              <a:endParaRPr lang="nl-NL" sz="2800" dirty="0"/>
            </a:p>
          </p:txBody>
        </p:sp>
        <p:sp>
          <p:nvSpPr>
            <p:cNvPr id="34" name="TextBox 33">
              <a:extLst>
                <a:ext uri="{FF2B5EF4-FFF2-40B4-BE49-F238E27FC236}">
                  <a16:creationId xmlns:a16="http://schemas.microsoft.com/office/drawing/2014/main" id="{AE247128-937E-03C8-DA68-A61AE4773CDD}"/>
                </a:ext>
              </a:extLst>
            </p:cNvPr>
            <p:cNvSpPr txBox="1"/>
            <p:nvPr/>
          </p:nvSpPr>
          <p:spPr>
            <a:xfrm>
              <a:off x="4682287" y="2457475"/>
              <a:ext cx="2058116" cy="369332"/>
            </a:xfrm>
            <a:prstGeom prst="rect">
              <a:avLst/>
            </a:prstGeom>
            <a:noFill/>
          </p:spPr>
          <p:txBody>
            <a:bodyPr wrap="square" rtlCol="0">
              <a:spAutoFit/>
            </a:bodyPr>
            <a:lstStyle/>
            <a:p>
              <a:r>
                <a:rPr lang="en-US" b="1" dirty="0"/>
                <a:t>Local recycling</a:t>
              </a:r>
              <a:endParaRPr lang="nl-NL" b="1" dirty="0"/>
            </a:p>
          </p:txBody>
        </p:sp>
      </p:grpSp>
      <p:sp>
        <p:nvSpPr>
          <p:cNvPr id="15" name="TextBox 14">
            <a:extLst>
              <a:ext uri="{FF2B5EF4-FFF2-40B4-BE49-F238E27FC236}">
                <a16:creationId xmlns:a16="http://schemas.microsoft.com/office/drawing/2014/main" id="{73161E94-F7EE-9960-1CFF-6C2B8631E7C9}"/>
              </a:ext>
            </a:extLst>
          </p:cNvPr>
          <p:cNvSpPr txBox="1"/>
          <p:nvPr/>
        </p:nvSpPr>
        <p:spPr>
          <a:xfrm>
            <a:off x="4398716" y="4770282"/>
            <a:ext cx="319669" cy="253916"/>
          </a:xfrm>
          <a:prstGeom prst="rect">
            <a:avLst/>
          </a:prstGeom>
          <a:noFill/>
        </p:spPr>
        <p:txBody>
          <a:bodyPr wrap="square" rtlCol="0">
            <a:spAutoFit/>
          </a:bodyPr>
          <a:lstStyle/>
          <a:p>
            <a:r>
              <a:rPr lang="en-US" sz="1050" dirty="0">
                <a:solidFill>
                  <a:schemeClr val="bg1">
                    <a:lumMod val="75000"/>
                  </a:schemeClr>
                </a:solidFill>
              </a:rPr>
              <a:t>7</a:t>
            </a:r>
            <a:endParaRPr lang="nl-NL" sz="1050" dirty="0">
              <a:solidFill>
                <a:schemeClr val="bg1">
                  <a:lumMod val="75000"/>
                </a:schemeClr>
              </a:solidFill>
            </a:endParaRPr>
          </a:p>
        </p:txBody>
      </p:sp>
    </p:spTree>
    <p:extLst>
      <p:ext uri="{BB962C8B-B14F-4D97-AF65-F5344CB8AC3E}">
        <p14:creationId xmlns:p14="http://schemas.microsoft.com/office/powerpoint/2010/main" val="3470941431"/>
      </p:ext>
    </p:extLst>
  </p:cSld>
  <p:clrMapOvr>
    <a:masterClrMapping/>
  </p:clrMapOvr>
</p:sld>
</file>

<file path=ppt/theme/theme1.xml><?xml version="1.0" encoding="utf-8"?>
<a:theme xmlns:a="http://schemas.openxmlformats.org/drawingml/2006/main" name="wetsus2015-template-16 9">
  <a:themeElements>
    <a:clrScheme name="wetsus">
      <a:dk1>
        <a:sysClr val="windowText" lastClr="000000"/>
      </a:dk1>
      <a:lt1>
        <a:sysClr val="window" lastClr="FFFFFF"/>
      </a:lt1>
      <a:dk2>
        <a:srgbClr val="223B6C"/>
      </a:dk2>
      <a:lt2>
        <a:srgbClr val="EEECE1"/>
      </a:lt2>
      <a:accent1>
        <a:srgbClr val="0070B6"/>
      </a:accent1>
      <a:accent2>
        <a:srgbClr val="414688"/>
      </a:accent2>
      <a:accent3>
        <a:srgbClr val="D9D116"/>
      </a:accent3>
      <a:accent4>
        <a:srgbClr val="0085A4"/>
      </a:accent4>
      <a:accent5>
        <a:srgbClr val="4BACC6"/>
      </a:accent5>
      <a:accent6>
        <a:srgbClr val="D43735"/>
      </a:accent6>
      <a:hlink>
        <a:srgbClr val="0000FF"/>
      </a:hlink>
      <a:folHlink>
        <a:srgbClr val="800080"/>
      </a:folHlink>
    </a:clrScheme>
    <a:fontScheme name="Office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1f5d5041-4f09-4712-9612-c6a923597259">WY5S3Y6VTXDJ-895839688-34</_dlc_DocId>
    <_dlc_DocIdUrl xmlns="1f5d5041-4f09-4712-9612-c6a923597259">
      <Url>http://wetsussp01/documentsandtemplates/PR/_layouts/15/DocIdRedir.aspx?ID=WY5S3Y6VTXDJ-895839688-34</Url>
      <Description>WY5S3Y6VTXDJ-895839688-34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E68B92281B56644A6903D9046483666" ma:contentTypeVersion="1" ma:contentTypeDescription="Create a new document." ma:contentTypeScope="" ma:versionID="53339189a15a41937f279fd88e5c41da">
  <xsd:schema xmlns:xsd="http://www.w3.org/2001/XMLSchema" xmlns:xs="http://www.w3.org/2001/XMLSchema" xmlns:p="http://schemas.microsoft.com/office/2006/metadata/properties" xmlns:ns2="1f5d5041-4f09-4712-9612-c6a923597259" targetNamespace="http://schemas.microsoft.com/office/2006/metadata/properties" ma:root="true" ma:fieldsID="d357cb2a57b818440d3e4302e176ea16" ns2:_="">
    <xsd:import namespace="1f5d5041-4f09-4712-9612-c6a92359725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d5041-4f09-4712-9612-c6a92359725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E3A625-4AAD-42CA-8A56-1E657C2B926E}">
  <ds:schemaRefs>
    <ds:schemaRef ds:uri="http://schemas.microsoft.com/sharepoint/events"/>
  </ds:schemaRefs>
</ds:datastoreItem>
</file>

<file path=customXml/itemProps2.xml><?xml version="1.0" encoding="utf-8"?>
<ds:datastoreItem xmlns:ds="http://schemas.openxmlformats.org/officeDocument/2006/customXml" ds:itemID="{05EC7EB7-6641-47F5-A8FB-290B952BD1EB}">
  <ds:schemaRefs>
    <ds:schemaRef ds:uri="http://schemas.microsoft.com/sharepoint/v3/contenttype/forms"/>
  </ds:schemaRefs>
</ds:datastoreItem>
</file>

<file path=customXml/itemProps3.xml><?xml version="1.0" encoding="utf-8"?>
<ds:datastoreItem xmlns:ds="http://schemas.openxmlformats.org/officeDocument/2006/customXml" ds:itemID="{7FC09BED-F2C7-48F3-8AAF-EB17AF92CF94}">
  <ds:schemaRefs>
    <ds:schemaRef ds:uri="http://www.w3.org/XML/1998/namespace"/>
    <ds:schemaRef ds:uri="1f5d5041-4f09-4712-9612-c6a923597259"/>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107D2905-B67B-403D-971D-A8FBCD04E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d5041-4f09-4712-9612-c6a9235972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wetsus2015-template-16 9</Template>
  <TotalTime>9780</TotalTime>
  <Words>1068</Words>
  <Application>Microsoft Office PowerPoint</Application>
  <PresentationFormat>On-screen Show (16:9)</PresentationFormat>
  <Paragraphs>113</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(heading)</vt:lpstr>
      <vt:lpstr>Calibri</vt:lpstr>
      <vt:lpstr>Cambria Math</vt:lpstr>
      <vt:lpstr>wetsus2015-template-16 9</vt:lpstr>
      <vt:lpstr>Using local moisture recycling to assess the impact of regreening on the local water cycle in five Mediterranean regions</vt:lpstr>
      <vt:lpstr>Land use affects the hydrological cycle</vt:lpstr>
      <vt:lpstr>Enhance hydrological cycle through regreening</vt:lpstr>
      <vt:lpstr>Enhance hydrological cycle through regreening</vt:lpstr>
      <vt:lpstr>Local moisture recycling ratio</vt:lpstr>
      <vt:lpstr>Study areas</vt:lpstr>
      <vt:lpstr>Local moisture recycling varies in and among Mediterranean areas</vt:lpstr>
      <vt:lpstr>Finding drivers of local moisture recycling</vt:lpstr>
      <vt:lpstr>Strengthening the local water cycle with regreening</vt:lpstr>
      <vt:lpstr>Strengthening the local water cycle with regreening</vt:lpstr>
      <vt:lpstr>Strengthening the local water cycle with regreening</vt:lpstr>
      <vt:lpstr>Strengthening the local water cycle with regreening</vt:lpstr>
      <vt:lpstr>Take home messages</vt:lpstr>
    </vt:vector>
  </TitlesOfParts>
  <Company>Wetsus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Henstra, Hester</dc:creator>
  <cp:lastModifiedBy>Theeuwen, Jolanda</cp:lastModifiedBy>
  <cp:revision>505</cp:revision>
  <dcterms:created xsi:type="dcterms:W3CDTF">2015-11-30T12:53:52Z</dcterms:created>
  <dcterms:modified xsi:type="dcterms:W3CDTF">2022-05-25T04:24:40Z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0x0101002E68B92281B56644A6903D9046483666</vt:lpwstr>
  </property>
  <property fmtid="{D5CDD505-2E9C-101B-9397-08002B2CF9AE}" pid="3" name="_dlc_DocIdItemGuid">
    <vt:lpwstr>ee77225d-d268-4ac5-bf97-fae5ceb4ee6d</vt:lpwstr>
  </property>
</Properties>
</file>