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2" r:id="rId3"/>
    <p:sldId id="259" r:id="rId4"/>
    <p:sldId id="258" r:id="rId5"/>
    <p:sldId id="257" r:id="rId6"/>
    <p:sldId id="263" r:id="rId7"/>
    <p:sldId id="264" r:id="rId8"/>
    <p:sldId id="275" r:id="rId9"/>
    <p:sldId id="276" r:id="rId10"/>
    <p:sldId id="270" r:id="rId11"/>
    <p:sldId id="274" r:id="rId12"/>
    <p:sldId id="267" r:id="rId13"/>
    <p:sldId id="277" r:id="rId14"/>
    <p:sldId id="278" r:id="rId15"/>
    <p:sldId id="273" r:id="rId16"/>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788" autoAdjust="0"/>
  </p:normalViewPr>
  <p:slideViewPr>
    <p:cSldViewPr snapToGrid="0">
      <p:cViewPr varScale="1">
        <p:scale>
          <a:sx n="82" d="100"/>
          <a:sy n="82" d="100"/>
        </p:scale>
        <p:origin x="167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283" cy="4982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1"/>
            <a:ext cx="2944283" cy="498295"/>
          </a:xfrm>
          <a:prstGeom prst="rect">
            <a:avLst/>
          </a:prstGeom>
        </p:spPr>
        <p:txBody>
          <a:bodyPr vert="horz" lIns="91440" tIns="45720" rIns="91440" bIns="45720" rtlCol="0"/>
          <a:lstStyle>
            <a:lvl1pPr algn="r">
              <a:defRPr sz="1200"/>
            </a:lvl1pPr>
          </a:lstStyle>
          <a:p>
            <a:fld id="{1D26CDDF-EE03-497A-9EBD-B8DBCF68A5AC}" type="datetimeFigureOut">
              <a:rPr lang="en-GB" smtClean="0"/>
              <a:t>23/05/2022</a:t>
            </a:fld>
            <a:endParaRPr lang="en-GB"/>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9486"/>
            <a:ext cx="5435600" cy="391049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EC07C0F7-A68D-4C53-B6B7-BF6DCDA05963}" type="slidenum">
              <a:rPr lang="en-GB" smtClean="0"/>
              <a:t>‹#›</a:t>
            </a:fld>
            <a:endParaRPr lang="en-GB"/>
          </a:p>
        </p:txBody>
      </p:sp>
    </p:spTree>
    <p:extLst>
      <p:ext uri="{BB962C8B-B14F-4D97-AF65-F5344CB8AC3E}">
        <p14:creationId xmlns:p14="http://schemas.microsoft.com/office/powerpoint/2010/main" val="283610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07C0F7-A68D-4C53-B6B7-BF6DCDA05963}" type="slidenum">
              <a:rPr lang="en-GB" smtClean="0"/>
              <a:t>1</a:t>
            </a:fld>
            <a:endParaRPr lang="en-GB"/>
          </a:p>
        </p:txBody>
      </p:sp>
    </p:spTree>
    <p:extLst>
      <p:ext uri="{BB962C8B-B14F-4D97-AF65-F5344CB8AC3E}">
        <p14:creationId xmlns:p14="http://schemas.microsoft.com/office/powerpoint/2010/main" val="3268073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This differences in inverted parameters also lead to a different </a:t>
            </a:r>
            <a:r>
              <a:rPr lang="en-GB" sz="1200" b="1" i="1" dirty="0" smtClean="0">
                <a:latin typeface="Roboto" panose="02000000000000000000" pitchFamily="2" charset="0"/>
                <a:ea typeface="Roboto" panose="02000000000000000000" pitchFamily="2" charset="0"/>
              </a:rPr>
              <a:t>posterior probability distribution</a:t>
            </a:r>
            <a:r>
              <a:rPr lang="en-GB" sz="1200" b="1" i="1" baseline="0" dirty="0" smtClean="0">
                <a:latin typeface="Roboto" panose="02000000000000000000" pitchFamily="2" charset="0"/>
                <a:ea typeface="Roboto" panose="02000000000000000000" pitchFamily="2" charset="0"/>
              </a:rPr>
              <a:t> </a:t>
            </a:r>
            <a:r>
              <a:rPr lang="en-GB" sz="1200" dirty="0" smtClean="0">
                <a:latin typeface="Roboto" panose="02000000000000000000" pitchFamily="2" charset="0"/>
                <a:ea typeface="Roboto" panose="02000000000000000000" pitchFamily="2" charset="0"/>
              </a:rPr>
              <a:t>of the parameter conditioned by the observational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Roboto" panose="02000000000000000000" pitchFamily="2" charset="0"/>
                <a:ea typeface="Roboto" panose="02000000000000000000" pitchFamily="2" charset="0"/>
              </a:rPr>
              <a:t>And </a:t>
            </a:r>
            <a:r>
              <a:rPr lang="en-GB" sz="1200" baseline="0" dirty="0" smtClean="0">
                <a:latin typeface="Roboto" panose="02000000000000000000" pitchFamily="2" charset="0"/>
                <a:ea typeface="Roboto" panose="02000000000000000000" pitchFamily="2" charset="0"/>
              </a:rPr>
              <a:t>to differences in projections of Volume above flotation. We found a 11 % difference in VAF after running the model for 40 years and using the two velocity products. </a:t>
            </a:r>
            <a:endParaRPr lang="en-GB" sz="1200" dirty="0" smtClean="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latin typeface="Roboto" panose="02000000000000000000" pitchFamily="2" charset="0"/>
                <a:ea typeface="Roboto" panose="02000000000000000000" pitchFamily="2" charset="0"/>
              </a:rPr>
              <a:t>However figure G contradict this when it comes to the uncertainty and suggest that on average the VAF projections should show a smaller difference between the products. We are currently investigating why with the given observations STD our error remains small. </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latin typeface="Roboto" panose="02000000000000000000" pitchFamily="2" charset="0"/>
                <a:ea typeface="Roboto" panose="02000000000000000000" pitchFamily="2" charset="0"/>
              </a:rPr>
              <a:t>[IT IS OK TO MENTION THAT FIG (G) UNDERPREDICTS </a:t>
            </a:r>
            <a:r>
              <a:rPr lang="en-US" sz="1200" baseline="0" dirty="0" smtClean="0">
                <a:latin typeface="Roboto" panose="02000000000000000000" pitchFamily="2" charset="0"/>
                <a:ea typeface="Roboto" panose="02000000000000000000" pitchFamily="2" charset="0"/>
              </a:rPr>
              <a:t>THIS. FIG (G) WOULD SUGGEST THAT ON AVERAGE FIG (C) SHOULD SHOW A DIFFERENCE OF ABOUT 0.1 %, NOT 11%. WE ARE CURRENTLY INVESTIGATING THE REASONS FOR THIS.]</a:t>
            </a:r>
            <a:endParaRPr lang="en-GB" sz="1200" dirty="0" smtClean="0">
              <a:latin typeface="Roboto" panose="02000000000000000000" pitchFamily="2" charset="0"/>
              <a:ea typeface="Roboto" panose="02000000000000000000" pitchFamily="2" charset="0"/>
            </a:endParaRPr>
          </a:p>
          <a:p>
            <a:endParaRPr lang="en-GB" dirty="0"/>
          </a:p>
        </p:txBody>
      </p:sp>
      <p:sp>
        <p:nvSpPr>
          <p:cNvPr id="4" name="Slide Number Placeholder 3"/>
          <p:cNvSpPr>
            <a:spLocks noGrp="1"/>
          </p:cNvSpPr>
          <p:nvPr>
            <p:ph type="sldNum" sz="quarter" idx="10"/>
          </p:nvPr>
        </p:nvSpPr>
        <p:spPr/>
        <p:txBody>
          <a:bodyPr/>
          <a:lstStyle/>
          <a:p>
            <a:fld id="{EC07C0F7-A68D-4C53-B6B7-BF6DCDA05963}" type="slidenum">
              <a:rPr lang="en-GB" smtClean="0"/>
              <a:t>10</a:t>
            </a:fld>
            <a:endParaRPr lang="en-GB"/>
          </a:p>
        </p:txBody>
      </p:sp>
    </p:spTree>
    <p:extLst>
      <p:ext uri="{BB962C8B-B14F-4D97-AF65-F5344CB8AC3E}">
        <p14:creationId xmlns:p14="http://schemas.microsoft.com/office/powerpoint/2010/main" val="93499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err="1" smtClean="0">
                <a:latin typeface="Roboto" panose="02000000000000000000" pitchFamily="2" charset="0"/>
                <a:ea typeface="Roboto" panose="02000000000000000000" pitchFamily="2" charset="0"/>
              </a:rPr>
              <a:t>FEniCS_ice</a:t>
            </a:r>
            <a:r>
              <a:rPr lang="en-GB" sz="1200" dirty="0" smtClean="0">
                <a:latin typeface="Roboto" panose="02000000000000000000" pitchFamily="2" charset="0"/>
                <a:ea typeface="Roboto" panose="02000000000000000000" pitchFamily="2" charset="0"/>
              </a:rPr>
              <a:t> and this study are</a:t>
            </a:r>
            <a:r>
              <a:rPr lang="en-GB" sz="1200" baseline="0" dirty="0" smtClean="0">
                <a:latin typeface="Roboto" panose="02000000000000000000" pitchFamily="2" charset="0"/>
                <a:ea typeface="Roboto" panose="02000000000000000000" pitchFamily="2" charset="0"/>
              </a:rPr>
              <a:t> still a work in progress so please visit our supplemental materials to have an overview of the model workflow and development priorities.</a:t>
            </a:r>
          </a:p>
          <a:p>
            <a:endParaRPr lang="en-GB" sz="1200" baseline="0" dirty="0" smtClean="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1200" dirty="0" smtClean="0">
                <a:latin typeface="Roboto" panose="02000000000000000000" pitchFamily="2" charset="0"/>
                <a:ea typeface="Roboto" panose="02000000000000000000" pitchFamily="2" charset="0"/>
              </a:rPr>
              <a:t>Significant differences in satellite velocity products (specially at the ice margins), can lead to differences in projected estimates of Sea Level Rise contributions. </a:t>
            </a:r>
          </a:p>
          <a:p>
            <a:pPr marL="285750" indent="-285750">
              <a:buFont typeface="Arial" panose="020B0604020202020204" pitchFamily="34" charset="0"/>
              <a:buChar char="•"/>
            </a:pPr>
            <a:endParaRPr lang="en-GB" sz="1200" dirty="0" smtClean="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1200" dirty="0" smtClean="0">
                <a:latin typeface="Roboto" panose="02000000000000000000" pitchFamily="2" charset="0"/>
                <a:ea typeface="Roboto" panose="02000000000000000000" pitchFamily="2" charset="0"/>
              </a:rPr>
              <a:t>This effect may be less important for stable ice streams but could lead to different results in more active margins e.g. </a:t>
            </a:r>
            <a:r>
              <a:rPr lang="en-GB" sz="1200" dirty="0" err="1" smtClean="0">
                <a:latin typeface="Roboto" panose="02000000000000000000" pitchFamily="2" charset="0"/>
                <a:ea typeface="Roboto" panose="02000000000000000000" pitchFamily="2" charset="0"/>
              </a:rPr>
              <a:t>Thwaites</a:t>
            </a:r>
            <a:r>
              <a:rPr lang="en-GB" sz="1200" dirty="0" smtClean="0">
                <a:latin typeface="Roboto" panose="02000000000000000000" pitchFamily="2" charset="0"/>
                <a:ea typeface="Roboto" panose="02000000000000000000" pitchFamily="2" charset="0"/>
              </a:rPr>
              <a:t> which</a:t>
            </a:r>
            <a:r>
              <a:rPr lang="en-GB" sz="1200" baseline="0" dirty="0" smtClean="0">
                <a:latin typeface="Roboto" panose="02000000000000000000" pitchFamily="2" charset="0"/>
                <a:ea typeface="Roboto" panose="02000000000000000000" pitchFamily="2" charset="0"/>
              </a:rPr>
              <a:t> we will investigate next. </a:t>
            </a:r>
            <a:endParaRPr lang="en-GB" sz="1200" dirty="0" smtClean="0">
              <a:latin typeface="Roboto" panose="02000000000000000000" pitchFamily="2" charset="0"/>
              <a:ea typeface="Roboto" panose="02000000000000000000" pitchFamily="2" charset="0"/>
            </a:endParaRPr>
          </a:p>
          <a:p>
            <a:endParaRPr lang="en-GB" dirty="0"/>
          </a:p>
        </p:txBody>
      </p:sp>
      <p:sp>
        <p:nvSpPr>
          <p:cNvPr id="4" name="Slide Number Placeholder 3"/>
          <p:cNvSpPr>
            <a:spLocks noGrp="1"/>
          </p:cNvSpPr>
          <p:nvPr>
            <p:ph type="sldNum" sz="quarter" idx="10"/>
          </p:nvPr>
        </p:nvSpPr>
        <p:spPr/>
        <p:txBody>
          <a:bodyPr/>
          <a:lstStyle/>
          <a:p>
            <a:fld id="{EC07C0F7-A68D-4C53-B6B7-BF6DCDA05963}" type="slidenum">
              <a:rPr lang="en-GB" smtClean="0"/>
              <a:t>11</a:t>
            </a:fld>
            <a:endParaRPr lang="en-GB"/>
          </a:p>
        </p:txBody>
      </p:sp>
    </p:spTree>
    <p:extLst>
      <p:ext uri="{BB962C8B-B14F-4D97-AF65-F5344CB8AC3E}">
        <p14:creationId xmlns:p14="http://schemas.microsoft.com/office/powerpoint/2010/main" val="2357049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07C0F7-A68D-4C53-B6B7-BF6DCDA05963}" type="slidenum">
              <a:rPr lang="en-GB" smtClean="0"/>
              <a:t>12</a:t>
            </a:fld>
            <a:endParaRPr lang="en-GB"/>
          </a:p>
        </p:txBody>
      </p:sp>
    </p:spTree>
    <p:extLst>
      <p:ext uri="{BB962C8B-B14F-4D97-AF65-F5344CB8AC3E}">
        <p14:creationId xmlns:p14="http://schemas.microsoft.com/office/powerpoint/2010/main" val="4227010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07C0F7-A68D-4C53-B6B7-BF6DCDA05963}" type="slidenum">
              <a:rPr lang="en-GB" smtClean="0"/>
              <a:t>13</a:t>
            </a:fld>
            <a:endParaRPr lang="en-GB"/>
          </a:p>
        </p:txBody>
      </p:sp>
    </p:spTree>
    <p:extLst>
      <p:ext uri="{BB962C8B-B14F-4D97-AF65-F5344CB8AC3E}">
        <p14:creationId xmlns:p14="http://schemas.microsoft.com/office/powerpoint/2010/main" val="3729584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Thanks for your attention and if you have more questions, please feel free to write me or go and find Dan who is actually in Vienna. This is how he looks like. He will be happy to answer any questions.</a:t>
            </a:r>
          </a:p>
          <a:p>
            <a:endParaRPr lang="en-GB" baseline="0" dirty="0" smtClean="0"/>
          </a:p>
          <a:p>
            <a:r>
              <a:rPr lang="en-GB" baseline="0" dirty="0" smtClean="0"/>
              <a:t>Thanks!</a:t>
            </a:r>
          </a:p>
        </p:txBody>
      </p:sp>
      <p:sp>
        <p:nvSpPr>
          <p:cNvPr id="4" name="Slide Number Placeholder 3"/>
          <p:cNvSpPr>
            <a:spLocks noGrp="1"/>
          </p:cNvSpPr>
          <p:nvPr>
            <p:ph type="sldNum" sz="quarter" idx="10"/>
          </p:nvPr>
        </p:nvSpPr>
        <p:spPr/>
        <p:txBody>
          <a:bodyPr/>
          <a:lstStyle/>
          <a:p>
            <a:fld id="{EC07C0F7-A68D-4C53-B6B7-BF6DCDA05963}" type="slidenum">
              <a:rPr lang="en-GB" smtClean="0"/>
              <a:t>14</a:t>
            </a:fld>
            <a:endParaRPr lang="en-GB"/>
          </a:p>
        </p:txBody>
      </p:sp>
    </p:spTree>
    <p:extLst>
      <p:ext uri="{BB962C8B-B14F-4D97-AF65-F5344CB8AC3E}">
        <p14:creationId xmlns:p14="http://schemas.microsoft.com/office/powerpoint/2010/main" val="1297179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EC07C0F7-A68D-4C53-B6B7-BF6DCDA05963}" type="slidenum">
              <a:rPr lang="en-GB" smtClean="0"/>
              <a:t>15</a:t>
            </a:fld>
            <a:endParaRPr lang="en-GB"/>
          </a:p>
        </p:txBody>
      </p:sp>
    </p:spTree>
    <p:extLst>
      <p:ext uri="{BB962C8B-B14F-4D97-AF65-F5344CB8AC3E}">
        <p14:creationId xmlns:p14="http://schemas.microsoft.com/office/powerpoint/2010/main" val="96625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07C0F7-A68D-4C53-B6B7-BF6DCDA05963}" type="slidenum">
              <a:rPr lang="en-GB" smtClean="0"/>
              <a:t>2</a:t>
            </a:fld>
            <a:endParaRPr lang="en-GB"/>
          </a:p>
        </p:txBody>
      </p:sp>
    </p:spTree>
    <p:extLst>
      <p:ext uri="{BB962C8B-B14F-4D97-AF65-F5344CB8AC3E}">
        <p14:creationId xmlns:p14="http://schemas.microsoft.com/office/powerpoint/2010/main" val="1622312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07C0F7-A68D-4C53-B6B7-BF6DCDA05963}" type="slidenum">
              <a:rPr lang="en-GB" smtClean="0"/>
              <a:t>3</a:t>
            </a:fld>
            <a:endParaRPr lang="en-GB"/>
          </a:p>
        </p:txBody>
      </p:sp>
    </p:spTree>
    <p:extLst>
      <p:ext uri="{BB962C8B-B14F-4D97-AF65-F5344CB8AC3E}">
        <p14:creationId xmlns:p14="http://schemas.microsoft.com/office/powerpoint/2010/main" val="1079255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07C0F7-A68D-4C53-B6B7-BF6DCDA05963}" type="slidenum">
              <a:rPr lang="en-GB" smtClean="0"/>
              <a:t>4</a:t>
            </a:fld>
            <a:endParaRPr lang="en-GB"/>
          </a:p>
        </p:txBody>
      </p:sp>
    </p:spTree>
    <p:extLst>
      <p:ext uri="{BB962C8B-B14F-4D97-AF65-F5344CB8AC3E}">
        <p14:creationId xmlns:p14="http://schemas.microsoft.com/office/powerpoint/2010/main" val="7156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07C0F7-A68D-4C53-B6B7-BF6DCDA05963}" type="slidenum">
              <a:rPr lang="en-GB" smtClean="0"/>
              <a:t>5</a:t>
            </a:fld>
            <a:endParaRPr lang="en-GB"/>
          </a:p>
        </p:txBody>
      </p:sp>
    </p:spTree>
    <p:extLst>
      <p:ext uri="{BB962C8B-B14F-4D97-AF65-F5344CB8AC3E}">
        <p14:creationId xmlns:p14="http://schemas.microsoft.com/office/powerpoint/2010/main" val="614272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07C0F7-A68D-4C53-B6B7-BF6DCDA05963}" type="slidenum">
              <a:rPr lang="en-GB" smtClean="0"/>
              <a:t>6</a:t>
            </a:fld>
            <a:endParaRPr lang="en-GB"/>
          </a:p>
        </p:txBody>
      </p:sp>
    </p:spTree>
    <p:extLst>
      <p:ext uri="{BB962C8B-B14F-4D97-AF65-F5344CB8AC3E}">
        <p14:creationId xmlns:p14="http://schemas.microsoft.com/office/powerpoint/2010/main" val="3299293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07C0F7-A68D-4C53-B6B7-BF6DCDA05963}" type="slidenum">
              <a:rPr lang="en-GB" smtClean="0"/>
              <a:t>7</a:t>
            </a:fld>
            <a:endParaRPr lang="en-GB"/>
          </a:p>
        </p:txBody>
      </p:sp>
    </p:spTree>
    <p:extLst>
      <p:ext uri="{BB962C8B-B14F-4D97-AF65-F5344CB8AC3E}">
        <p14:creationId xmlns:p14="http://schemas.microsoft.com/office/powerpoint/2010/main" val="83177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We ran our</a:t>
            </a:r>
            <a:r>
              <a:rPr lang="en-GB" baseline="0" dirty="0" smtClean="0"/>
              <a:t> model workflow by using two different velocity products as input to compare the output differences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We also investigated the </a:t>
            </a:r>
            <a:r>
              <a:rPr lang="en-GB" sz="1200" b="0" i="0" kern="1200" dirty="0" smtClean="0">
                <a:solidFill>
                  <a:schemeClr val="tx1"/>
                </a:solidFill>
                <a:effectLst/>
                <a:latin typeface="+mn-lt"/>
                <a:ea typeface="+mn-ea"/>
                <a:cs typeface="+mn-cs"/>
              </a:rPr>
              <a:t>effect of the 6 month offset</a:t>
            </a:r>
            <a:r>
              <a:rPr lang="en-GB" sz="1200" b="0" i="0" kern="1200" baseline="0" dirty="0" smtClean="0">
                <a:solidFill>
                  <a:schemeClr val="tx1"/>
                </a:solidFill>
                <a:effectLst/>
                <a:latin typeface="+mn-lt"/>
                <a:ea typeface="+mn-ea"/>
                <a:cs typeface="+mn-cs"/>
              </a:rPr>
              <a:t> between both products which turned out to be </a:t>
            </a:r>
            <a:r>
              <a:rPr lang="en-GB" sz="1200" b="0" i="0" kern="1200" dirty="0" smtClean="0">
                <a:solidFill>
                  <a:schemeClr val="tx1"/>
                </a:solidFill>
                <a:effectLst/>
                <a:latin typeface="+mn-lt"/>
                <a:ea typeface="+mn-ea"/>
                <a:cs typeface="+mn-cs"/>
              </a:rPr>
              <a:t>negligible.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In</a:t>
            </a:r>
            <a:r>
              <a:rPr lang="en-GB" sz="1200" b="0" i="0" kern="1200" baseline="0" dirty="0" smtClean="0">
                <a:solidFill>
                  <a:schemeClr val="tx1"/>
                </a:solidFill>
                <a:effectLst/>
                <a:latin typeface="+mn-lt"/>
                <a:ea typeface="+mn-ea"/>
                <a:cs typeface="+mn-cs"/>
              </a:rPr>
              <a:t> the right hand side figure, we can see </a:t>
            </a:r>
            <a:r>
              <a:rPr lang="en-GB" sz="1200" b="1" i="0" kern="1200" baseline="0" dirty="0" smtClean="0">
                <a:solidFill>
                  <a:schemeClr val="tx1"/>
                </a:solidFill>
                <a:effectLst/>
                <a:latin typeface="+mn-lt"/>
                <a:ea typeface="+mn-ea"/>
                <a:cs typeface="+mn-cs"/>
              </a:rPr>
              <a:t>observed velocity differences </a:t>
            </a:r>
            <a:r>
              <a:rPr lang="en-GB" sz="1200" b="0" i="0" kern="1200" baseline="0" dirty="0" smtClean="0">
                <a:solidFill>
                  <a:schemeClr val="tx1"/>
                </a:solidFill>
                <a:effectLst/>
                <a:latin typeface="+mn-lt"/>
                <a:ea typeface="+mn-ea"/>
                <a:cs typeface="+mn-cs"/>
              </a:rPr>
              <a:t>in panel b.  And </a:t>
            </a:r>
            <a:r>
              <a:rPr lang="en-GB" sz="1200" b="1" i="0" kern="1200" baseline="0" dirty="0" smtClean="0">
                <a:solidFill>
                  <a:schemeClr val="tx1"/>
                </a:solidFill>
                <a:effectLst/>
                <a:latin typeface="+mn-lt"/>
                <a:ea typeface="+mn-ea"/>
                <a:cs typeface="+mn-cs"/>
              </a:rPr>
              <a:t>model velocity differences </a:t>
            </a:r>
            <a:r>
              <a:rPr lang="en-GB" sz="1200" b="0" i="0" kern="1200" baseline="0" dirty="0" smtClean="0">
                <a:solidFill>
                  <a:schemeClr val="tx1"/>
                </a:solidFill>
                <a:effectLst/>
                <a:latin typeface="+mn-lt"/>
                <a:ea typeface="+mn-ea"/>
                <a:cs typeface="+mn-cs"/>
              </a:rPr>
              <a:t>in 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baseline="0" dirty="0" err="1" smtClean="0">
                <a:solidFill>
                  <a:schemeClr val="tx1"/>
                </a:solidFill>
                <a:effectLst/>
                <a:latin typeface="+mn-lt"/>
                <a:ea typeface="+mn-ea"/>
                <a:cs typeface="+mn-cs"/>
              </a:rPr>
              <a:t>Fenics_ice</a:t>
            </a:r>
            <a:r>
              <a:rPr lang="en-GB" sz="1200" b="0" i="0" kern="1200" baseline="0" dirty="0" smtClean="0">
                <a:solidFill>
                  <a:schemeClr val="tx1"/>
                </a:solidFill>
                <a:effectLst/>
                <a:latin typeface="+mn-lt"/>
                <a:ea typeface="+mn-ea"/>
                <a:cs typeface="+mn-cs"/>
              </a:rPr>
              <a:t> is capable of replicating the differences between the two products, specially at the ice margins.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After inverting for the basal sliding parameter and the ice stiffness parameter using the two products … </a:t>
            </a:r>
            <a:r>
              <a:rPr lang="en-GB" sz="1200" b="1" i="0" kern="1200" baseline="0" dirty="0" smtClean="0">
                <a:solidFill>
                  <a:schemeClr val="tx1"/>
                </a:solidFill>
                <a:effectLst/>
                <a:latin typeface="+mn-lt"/>
                <a:ea typeface="+mn-ea"/>
                <a:cs typeface="+mn-cs"/>
              </a:rPr>
              <a:t>We compare in panels c and d </a:t>
            </a:r>
            <a:r>
              <a:rPr lang="en-GB" sz="1200" b="0" i="0" kern="1200" baseline="0" dirty="0" smtClean="0">
                <a:solidFill>
                  <a:schemeClr val="tx1"/>
                </a:solidFill>
                <a:effectLst/>
                <a:latin typeface="+mn-lt"/>
                <a:ea typeface="+mn-ea"/>
                <a:cs typeface="+mn-cs"/>
              </a:rPr>
              <a:t>the differences between the two model outputs for each inverted parameter.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Again we can see significant differences at the ice margins. And specially at the ice shelf in the case of the ice stiffness parameter.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[DAN NOTES: a really important point is that because ITS_LIVE and </a:t>
            </a:r>
            <a:r>
              <a:rPr lang="en-US" sz="1200" b="0" i="0" kern="1200" baseline="0" dirty="0" err="1" smtClean="0">
                <a:solidFill>
                  <a:schemeClr val="tx1"/>
                </a:solidFill>
                <a:effectLst/>
                <a:latin typeface="+mn-lt"/>
                <a:ea typeface="+mn-ea"/>
                <a:cs typeface="+mn-cs"/>
              </a:rPr>
              <a:t>MEaSUREs</a:t>
            </a:r>
            <a:r>
              <a:rPr lang="en-US" sz="1200" b="0" i="0" kern="1200" baseline="0" dirty="0" smtClean="0">
                <a:solidFill>
                  <a:schemeClr val="tx1"/>
                </a:solidFill>
                <a:effectLst/>
                <a:latin typeface="+mn-lt"/>
                <a:ea typeface="+mn-ea"/>
                <a:cs typeface="+mn-cs"/>
              </a:rPr>
              <a:t> differ in the margins AND both have low reported errors there, </a:t>
            </a:r>
            <a:r>
              <a:rPr lang="en-US" sz="1200" b="0" i="0" kern="1200" baseline="0" dirty="0" err="1" smtClean="0">
                <a:solidFill>
                  <a:schemeClr val="tx1"/>
                </a:solidFill>
                <a:effectLst/>
                <a:latin typeface="+mn-lt"/>
                <a:ea typeface="+mn-ea"/>
                <a:cs typeface="+mn-cs"/>
              </a:rPr>
              <a:t>fenics_ice</a:t>
            </a:r>
            <a:r>
              <a:rPr lang="en-US" sz="1200" b="0" i="0" kern="1200" baseline="0" dirty="0" smtClean="0">
                <a:solidFill>
                  <a:schemeClr val="tx1"/>
                </a:solidFill>
                <a:effectLst/>
                <a:latin typeface="+mn-lt"/>
                <a:ea typeface="+mn-ea"/>
                <a:cs typeface="+mn-cs"/>
              </a:rPr>
              <a:t> differs there as well – leading to large differences in beta. All this is shown in the figures, but it’s an important point to remember as people won’t immediately see this.]</a:t>
            </a: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07C0F7-A68D-4C53-B6B7-BF6DCDA05963}" type="slidenum">
              <a:rPr lang="en-GB" smtClean="0"/>
              <a:t>8</a:t>
            </a:fld>
            <a:endParaRPr lang="en-GB"/>
          </a:p>
        </p:txBody>
      </p:sp>
    </p:spTree>
    <p:extLst>
      <p:ext uri="{BB962C8B-B14F-4D97-AF65-F5344CB8AC3E}">
        <p14:creationId xmlns:p14="http://schemas.microsoft.com/office/powerpoint/2010/main" val="3719508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We ran our</a:t>
            </a:r>
            <a:r>
              <a:rPr lang="en-GB" baseline="0" dirty="0" smtClean="0"/>
              <a:t> model workflow by using two different velocity products as input to compare the output differences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We also investigated the </a:t>
            </a:r>
            <a:r>
              <a:rPr lang="en-GB" sz="1200" b="0" i="0" kern="1200" dirty="0" smtClean="0">
                <a:solidFill>
                  <a:schemeClr val="tx1"/>
                </a:solidFill>
                <a:effectLst/>
                <a:latin typeface="+mn-lt"/>
                <a:ea typeface="+mn-ea"/>
                <a:cs typeface="+mn-cs"/>
              </a:rPr>
              <a:t>effect of the 6 month offset</a:t>
            </a:r>
            <a:r>
              <a:rPr lang="en-GB" sz="1200" b="0" i="0" kern="1200" baseline="0" dirty="0" smtClean="0">
                <a:solidFill>
                  <a:schemeClr val="tx1"/>
                </a:solidFill>
                <a:effectLst/>
                <a:latin typeface="+mn-lt"/>
                <a:ea typeface="+mn-ea"/>
                <a:cs typeface="+mn-cs"/>
              </a:rPr>
              <a:t> between both products which turned out to be </a:t>
            </a:r>
            <a:r>
              <a:rPr lang="en-GB" sz="1200" b="0" i="0" kern="1200" dirty="0" smtClean="0">
                <a:solidFill>
                  <a:schemeClr val="tx1"/>
                </a:solidFill>
                <a:effectLst/>
                <a:latin typeface="+mn-lt"/>
                <a:ea typeface="+mn-ea"/>
                <a:cs typeface="+mn-cs"/>
              </a:rPr>
              <a:t>negligible.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In</a:t>
            </a:r>
            <a:r>
              <a:rPr lang="en-GB" sz="1200" b="0" i="0" kern="1200" baseline="0" dirty="0" smtClean="0">
                <a:solidFill>
                  <a:schemeClr val="tx1"/>
                </a:solidFill>
                <a:effectLst/>
                <a:latin typeface="+mn-lt"/>
                <a:ea typeface="+mn-ea"/>
                <a:cs typeface="+mn-cs"/>
              </a:rPr>
              <a:t> the right hand side figure, we can see </a:t>
            </a:r>
            <a:r>
              <a:rPr lang="en-GB" sz="1200" b="1" i="0" kern="1200" baseline="0" dirty="0" smtClean="0">
                <a:solidFill>
                  <a:schemeClr val="tx1"/>
                </a:solidFill>
                <a:effectLst/>
                <a:latin typeface="+mn-lt"/>
                <a:ea typeface="+mn-ea"/>
                <a:cs typeface="+mn-cs"/>
              </a:rPr>
              <a:t>observed velocity differences </a:t>
            </a:r>
            <a:r>
              <a:rPr lang="en-GB" sz="1200" b="0" i="0" kern="1200" baseline="0" dirty="0" smtClean="0">
                <a:solidFill>
                  <a:schemeClr val="tx1"/>
                </a:solidFill>
                <a:effectLst/>
                <a:latin typeface="+mn-lt"/>
                <a:ea typeface="+mn-ea"/>
                <a:cs typeface="+mn-cs"/>
              </a:rPr>
              <a:t>in panel b.  And </a:t>
            </a:r>
            <a:r>
              <a:rPr lang="en-GB" sz="1200" b="1" i="0" kern="1200" baseline="0" dirty="0" smtClean="0">
                <a:solidFill>
                  <a:schemeClr val="tx1"/>
                </a:solidFill>
                <a:effectLst/>
                <a:latin typeface="+mn-lt"/>
                <a:ea typeface="+mn-ea"/>
                <a:cs typeface="+mn-cs"/>
              </a:rPr>
              <a:t>model velocity differences </a:t>
            </a:r>
            <a:r>
              <a:rPr lang="en-GB" sz="1200" b="0" i="0" kern="1200" baseline="0" dirty="0" smtClean="0">
                <a:solidFill>
                  <a:schemeClr val="tx1"/>
                </a:solidFill>
                <a:effectLst/>
                <a:latin typeface="+mn-lt"/>
                <a:ea typeface="+mn-ea"/>
                <a:cs typeface="+mn-cs"/>
              </a:rPr>
              <a:t>in 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baseline="0" dirty="0" err="1" smtClean="0">
                <a:solidFill>
                  <a:schemeClr val="tx1"/>
                </a:solidFill>
                <a:effectLst/>
                <a:latin typeface="+mn-lt"/>
                <a:ea typeface="+mn-ea"/>
                <a:cs typeface="+mn-cs"/>
              </a:rPr>
              <a:t>Fenics_ice</a:t>
            </a:r>
            <a:r>
              <a:rPr lang="en-GB" sz="1200" b="0" i="0" kern="1200" baseline="0" dirty="0" smtClean="0">
                <a:solidFill>
                  <a:schemeClr val="tx1"/>
                </a:solidFill>
                <a:effectLst/>
                <a:latin typeface="+mn-lt"/>
                <a:ea typeface="+mn-ea"/>
                <a:cs typeface="+mn-cs"/>
              </a:rPr>
              <a:t> is capable of replicating the differences between the two products, specially at the ice margins.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After inverting for the basal sliding parameter and the ice stiffness parameter using the two products … </a:t>
            </a:r>
            <a:r>
              <a:rPr lang="en-GB" sz="1200" b="1" i="0" kern="1200" baseline="0" dirty="0" smtClean="0">
                <a:solidFill>
                  <a:schemeClr val="tx1"/>
                </a:solidFill>
                <a:effectLst/>
                <a:latin typeface="+mn-lt"/>
                <a:ea typeface="+mn-ea"/>
                <a:cs typeface="+mn-cs"/>
              </a:rPr>
              <a:t>We compare in panels c and d </a:t>
            </a:r>
            <a:r>
              <a:rPr lang="en-GB" sz="1200" b="0" i="0" kern="1200" baseline="0" dirty="0" smtClean="0">
                <a:solidFill>
                  <a:schemeClr val="tx1"/>
                </a:solidFill>
                <a:effectLst/>
                <a:latin typeface="+mn-lt"/>
                <a:ea typeface="+mn-ea"/>
                <a:cs typeface="+mn-cs"/>
              </a:rPr>
              <a:t>the differences between the two model outputs for each inverted parameter.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Again we can see significant differences at the ice margins. And specially at the ice shelf in the case of the ice stiffness parameter.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[DAN NOTES: a really important point is that because ITS_LIVE and </a:t>
            </a:r>
            <a:r>
              <a:rPr lang="en-US" sz="1200" b="0" i="0" kern="1200" baseline="0" dirty="0" err="1" smtClean="0">
                <a:solidFill>
                  <a:schemeClr val="tx1"/>
                </a:solidFill>
                <a:effectLst/>
                <a:latin typeface="+mn-lt"/>
                <a:ea typeface="+mn-ea"/>
                <a:cs typeface="+mn-cs"/>
              </a:rPr>
              <a:t>MEaSUREs</a:t>
            </a:r>
            <a:r>
              <a:rPr lang="en-US" sz="1200" b="0" i="0" kern="1200" baseline="0" dirty="0" smtClean="0">
                <a:solidFill>
                  <a:schemeClr val="tx1"/>
                </a:solidFill>
                <a:effectLst/>
                <a:latin typeface="+mn-lt"/>
                <a:ea typeface="+mn-ea"/>
                <a:cs typeface="+mn-cs"/>
              </a:rPr>
              <a:t> differ in the margins AND both have low reported errors there, </a:t>
            </a:r>
            <a:r>
              <a:rPr lang="en-US" sz="1200" b="0" i="0" kern="1200" baseline="0" dirty="0" err="1" smtClean="0">
                <a:solidFill>
                  <a:schemeClr val="tx1"/>
                </a:solidFill>
                <a:effectLst/>
                <a:latin typeface="+mn-lt"/>
                <a:ea typeface="+mn-ea"/>
                <a:cs typeface="+mn-cs"/>
              </a:rPr>
              <a:t>fenics_ice</a:t>
            </a:r>
            <a:r>
              <a:rPr lang="en-US" sz="1200" b="0" i="0" kern="1200" baseline="0" dirty="0" smtClean="0">
                <a:solidFill>
                  <a:schemeClr val="tx1"/>
                </a:solidFill>
                <a:effectLst/>
                <a:latin typeface="+mn-lt"/>
                <a:ea typeface="+mn-ea"/>
                <a:cs typeface="+mn-cs"/>
              </a:rPr>
              <a:t> differs there as well – leading to large differences in beta. All this is shown in the figures, but it’s an important point to remember as people won’t immediately see this.]</a:t>
            </a: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07C0F7-A68D-4C53-B6B7-BF6DCDA05963}" type="slidenum">
              <a:rPr lang="en-GB" smtClean="0"/>
              <a:t>9</a:t>
            </a:fld>
            <a:endParaRPr lang="en-GB"/>
          </a:p>
        </p:txBody>
      </p:sp>
    </p:spTree>
    <p:extLst>
      <p:ext uri="{BB962C8B-B14F-4D97-AF65-F5344CB8AC3E}">
        <p14:creationId xmlns:p14="http://schemas.microsoft.com/office/powerpoint/2010/main" val="2642800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D0C3A84-6A40-42B8-97E5-5631A8DBD116}" type="datetimeFigureOut">
              <a:rPr lang="en-GB" smtClean="0"/>
              <a:t>23/05/2022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CC1ED-3933-4E16-B9A1-C6D7A3F0192B}" type="slidenum">
              <a:rPr lang="en-GB" smtClean="0"/>
              <a:t>‹#›</a:t>
            </a:fld>
            <a:endParaRPr lang="en-GB"/>
          </a:p>
        </p:txBody>
      </p:sp>
    </p:spTree>
    <p:extLst>
      <p:ext uri="{BB962C8B-B14F-4D97-AF65-F5344CB8AC3E}">
        <p14:creationId xmlns:p14="http://schemas.microsoft.com/office/powerpoint/2010/main" val="1473682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0C3A84-6A40-42B8-97E5-5631A8DBD116}" type="datetimeFigureOut">
              <a:rPr lang="en-GB" smtClean="0"/>
              <a:t>23/05/2022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CC1ED-3933-4E16-B9A1-C6D7A3F0192B}" type="slidenum">
              <a:rPr lang="en-GB" smtClean="0"/>
              <a:t>‹#›</a:t>
            </a:fld>
            <a:endParaRPr lang="en-GB"/>
          </a:p>
        </p:txBody>
      </p:sp>
    </p:spTree>
    <p:extLst>
      <p:ext uri="{BB962C8B-B14F-4D97-AF65-F5344CB8AC3E}">
        <p14:creationId xmlns:p14="http://schemas.microsoft.com/office/powerpoint/2010/main" val="644088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0C3A84-6A40-42B8-97E5-5631A8DBD116}" type="datetimeFigureOut">
              <a:rPr lang="en-GB" smtClean="0"/>
              <a:t>23/05/2022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CC1ED-3933-4E16-B9A1-C6D7A3F0192B}" type="slidenum">
              <a:rPr lang="en-GB" smtClean="0"/>
              <a:t>‹#›</a:t>
            </a:fld>
            <a:endParaRPr lang="en-GB"/>
          </a:p>
        </p:txBody>
      </p:sp>
    </p:spTree>
    <p:extLst>
      <p:ext uri="{BB962C8B-B14F-4D97-AF65-F5344CB8AC3E}">
        <p14:creationId xmlns:p14="http://schemas.microsoft.com/office/powerpoint/2010/main" val="849361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0C3A84-6A40-42B8-97E5-5631A8DBD116}" type="datetimeFigureOut">
              <a:rPr lang="en-GB" smtClean="0"/>
              <a:t>23/05/2022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CC1ED-3933-4E16-B9A1-C6D7A3F0192B}" type="slidenum">
              <a:rPr lang="en-GB" smtClean="0"/>
              <a:t>‹#›</a:t>
            </a:fld>
            <a:endParaRPr lang="en-GB"/>
          </a:p>
        </p:txBody>
      </p:sp>
    </p:spTree>
    <p:extLst>
      <p:ext uri="{BB962C8B-B14F-4D97-AF65-F5344CB8AC3E}">
        <p14:creationId xmlns:p14="http://schemas.microsoft.com/office/powerpoint/2010/main" val="1502442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D0C3A84-6A40-42B8-97E5-5631A8DBD116}" type="datetimeFigureOut">
              <a:rPr lang="en-GB" smtClean="0"/>
              <a:t>23/05/2022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CC1ED-3933-4E16-B9A1-C6D7A3F0192B}" type="slidenum">
              <a:rPr lang="en-GB" smtClean="0"/>
              <a:t>‹#›</a:t>
            </a:fld>
            <a:endParaRPr lang="en-GB"/>
          </a:p>
        </p:txBody>
      </p:sp>
    </p:spTree>
    <p:extLst>
      <p:ext uri="{BB962C8B-B14F-4D97-AF65-F5344CB8AC3E}">
        <p14:creationId xmlns:p14="http://schemas.microsoft.com/office/powerpoint/2010/main" val="3963784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D0C3A84-6A40-42B8-97E5-5631A8DBD116}" type="datetimeFigureOut">
              <a:rPr lang="en-GB" smtClean="0"/>
              <a:t>23/05/2022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4CC1ED-3933-4E16-B9A1-C6D7A3F0192B}" type="slidenum">
              <a:rPr lang="en-GB" smtClean="0"/>
              <a:t>‹#›</a:t>
            </a:fld>
            <a:endParaRPr lang="en-GB"/>
          </a:p>
        </p:txBody>
      </p:sp>
    </p:spTree>
    <p:extLst>
      <p:ext uri="{BB962C8B-B14F-4D97-AF65-F5344CB8AC3E}">
        <p14:creationId xmlns:p14="http://schemas.microsoft.com/office/powerpoint/2010/main" val="2554031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D0C3A84-6A40-42B8-97E5-5631A8DBD116}" type="datetimeFigureOut">
              <a:rPr lang="en-GB" smtClean="0"/>
              <a:t>23/05/2022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24CC1ED-3933-4E16-B9A1-C6D7A3F0192B}" type="slidenum">
              <a:rPr lang="en-GB" smtClean="0"/>
              <a:t>‹#›</a:t>
            </a:fld>
            <a:endParaRPr lang="en-GB"/>
          </a:p>
        </p:txBody>
      </p:sp>
    </p:spTree>
    <p:extLst>
      <p:ext uri="{BB962C8B-B14F-4D97-AF65-F5344CB8AC3E}">
        <p14:creationId xmlns:p14="http://schemas.microsoft.com/office/powerpoint/2010/main" val="98565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D0C3A84-6A40-42B8-97E5-5631A8DBD116}" type="datetimeFigureOut">
              <a:rPr lang="en-GB" smtClean="0"/>
              <a:t>23/05/2022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24CC1ED-3933-4E16-B9A1-C6D7A3F0192B}" type="slidenum">
              <a:rPr lang="en-GB" smtClean="0"/>
              <a:t>‹#›</a:t>
            </a:fld>
            <a:endParaRPr lang="en-GB"/>
          </a:p>
        </p:txBody>
      </p:sp>
    </p:spTree>
    <p:extLst>
      <p:ext uri="{BB962C8B-B14F-4D97-AF65-F5344CB8AC3E}">
        <p14:creationId xmlns:p14="http://schemas.microsoft.com/office/powerpoint/2010/main" val="2760704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0C3A84-6A40-42B8-97E5-5631A8DBD116}" type="datetimeFigureOut">
              <a:rPr lang="en-GB" smtClean="0"/>
              <a:t>23/05/2022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4CC1ED-3933-4E16-B9A1-C6D7A3F0192B}" type="slidenum">
              <a:rPr lang="en-GB" smtClean="0"/>
              <a:t>‹#›</a:t>
            </a:fld>
            <a:endParaRPr lang="en-GB"/>
          </a:p>
        </p:txBody>
      </p:sp>
    </p:spTree>
    <p:extLst>
      <p:ext uri="{BB962C8B-B14F-4D97-AF65-F5344CB8AC3E}">
        <p14:creationId xmlns:p14="http://schemas.microsoft.com/office/powerpoint/2010/main" val="2759479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D0C3A84-6A40-42B8-97E5-5631A8DBD116}" type="datetimeFigureOut">
              <a:rPr lang="en-GB" smtClean="0"/>
              <a:t>23/05/2022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4CC1ED-3933-4E16-B9A1-C6D7A3F0192B}" type="slidenum">
              <a:rPr lang="en-GB" smtClean="0"/>
              <a:t>‹#›</a:t>
            </a:fld>
            <a:endParaRPr lang="en-GB"/>
          </a:p>
        </p:txBody>
      </p:sp>
    </p:spTree>
    <p:extLst>
      <p:ext uri="{BB962C8B-B14F-4D97-AF65-F5344CB8AC3E}">
        <p14:creationId xmlns:p14="http://schemas.microsoft.com/office/powerpoint/2010/main" val="1269233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D0C3A84-6A40-42B8-97E5-5631A8DBD116}" type="datetimeFigureOut">
              <a:rPr lang="en-GB" smtClean="0"/>
              <a:t>23/05/2022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4CC1ED-3933-4E16-B9A1-C6D7A3F0192B}" type="slidenum">
              <a:rPr lang="en-GB" smtClean="0"/>
              <a:t>‹#›</a:t>
            </a:fld>
            <a:endParaRPr lang="en-GB"/>
          </a:p>
        </p:txBody>
      </p:sp>
    </p:spTree>
    <p:extLst>
      <p:ext uri="{BB962C8B-B14F-4D97-AF65-F5344CB8AC3E}">
        <p14:creationId xmlns:p14="http://schemas.microsoft.com/office/powerpoint/2010/main" val="3147227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0C3A84-6A40-42B8-97E5-5631A8DBD116}" type="datetimeFigureOut">
              <a:rPr lang="en-GB" smtClean="0"/>
              <a:t>23/05/2022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CC1ED-3933-4E16-B9A1-C6D7A3F0192B}" type="slidenum">
              <a:rPr lang="en-GB" smtClean="0"/>
              <a:t>‹#›</a:t>
            </a:fld>
            <a:endParaRPr lang="en-GB"/>
          </a:p>
        </p:txBody>
      </p:sp>
    </p:spTree>
    <p:extLst>
      <p:ext uri="{BB962C8B-B14F-4D97-AF65-F5344CB8AC3E}">
        <p14:creationId xmlns:p14="http://schemas.microsoft.com/office/powerpoint/2010/main" val="2866959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hyperlink" Target="https://twitter.com/bmrocea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tiff"/><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hyperlink" Target="https://github.com/bearecino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7.png"/><Relationship Id="rId7"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hyperlink" Target="https://doi.org/10.5194/gmd-14-5843-2021" TargetMode="External"/><Relationship Id="rId10" Type="http://schemas.openxmlformats.org/officeDocument/2006/relationships/image" Target="../media/image43.jpeg"/><Relationship Id="rId4" Type="http://schemas.openxmlformats.org/officeDocument/2006/relationships/hyperlink" Target="https://doi.org/10.5194/egusphere-egu22-5859" TargetMode="External"/><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8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37.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3468" y="1299"/>
            <a:ext cx="2330411" cy="2335501"/>
          </a:xfrm>
          <a:prstGeom prst="rect">
            <a:avLst/>
          </a:prstGeom>
        </p:spPr>
      </p:pic>
      <p:sp>
        <p:nvSpPr>
          <p:cNvPr id="12" name="Title 4">
            <a:extLst>
              <a:ext uri="{FF2B5EF4-FFF2-40B4-BE49-F238E27FC236}">
                <a16:creationId xmlns:a16="http://schemas.microsoft.com/office/drawing/2014/main" id="{5306C0E6-CF56-5446-8F48-C28167C16376}"/>
              </a:ext>
            </a:extLst>
          </p:cNvPr>
          <p:cNvSpPr txBox="1">
            <a:spLocks/>
          </p:cNvSpPr>
          <p:nvPr/>
        </p:nvSpPr>
        <p:spPr>
          <a:xfrm>
            <a:off x="563122" y="725724"/>
            <a:ext cx="8901024" cy="2652757"/>
          </a:xfrm>
          <a:prstGeom prst="rect">
            <a:avLst/>
          </a:prstGeom>
        </p:spPr>
        <p:txBody>
          <a:bodyPr vert="horz" lIns="90000" tIns="0" rIns="91440" bIns="0" rtlCol="0" anchor="ctr" anchorCtr="0">
            <a:noAutofit/>
          </a:bodyPr>
          <a:lstStyle>
            <a:lvl1pPr algn="l" defTabSz="914400" rtl="0" eaLnBrk="1" latinLnBrk="0" hangingPunct="1">
              <a:lnSpc>
                <a:spcPct val="90000"/>
              </a:lnSpc>
              <a:spcBef>
                <a:spcPct val="0"/>
              </a:spcBef>
              <a:buNone/>
              <a:defRPr sz="4000" b="0" kern="1200">
                <a:solidFill>
                  <a:schemeClr val="bg1"/>
                </a:solidFill>
                <a:latin typeface="+mj-lt"/>
                <a:ea typeface="+mj-ea"/>
                <a:cs typeface="+mj-cs"/>
              </a:defRPr>
            </a:lvl1pPr>
          </a:lstStyle>
          <a:p>
            <a:pPr lvl="0" algn="ctr">
              <a:defRPr/>
            </a:pPr>
            <a:r>
              <a:rPr lang="en-GB" sz="2600" b="1" dirty="0" err="1" smtClean="0">
                <a:solidFill>
                  <a:schemeClr val="tx2">
                    <a:lumMod val="50000"/>
                  </a:schemeClr>
                </a:solidFill>
                <a:latin typeface="Roboto" panose="02000000000000000000" pitchFamily="2" charset="0"/>
                <a:ea typeface="Roboto" panose="02000000000000000000" pitchFamily="2" charset="0"/>
              </a:rPr>
              <a:t>FEniCS_Ice</a:t>
            </a:r>
            <a:r>
              <a:rPr lang="en-GB" sz="2600" b="1" dirty="0" smtClean="0">
                <a:solidFill>
                  <a:schemeClr val="tx2">
                    <a:lumMod val="50000"/>
                  </a:schemeClr>
                </a:solidFill>
                <a:latin typeface="Roboto" panose="02000000000000000000" pitchFamily="2" charset="0"/>
                <a:ea typeface="Roboto" panose="02000000000000000000" pitchFamily="2" charset="0"/>
              </a:rPr>
              <a:t> </a:t>
            </a:r>
            <a:r>
              <a:rPr lang="en-GB" sz="2600" b="1" dirty="0">
                <a:solidFill>
                  <a:schemeClr val="tx2">
                    <a:lumMod val="50000"/>
                  </a:schemeClr>
                </a:solidFill>
                <a:latin typeface="Roboto" panose="02000000000000000000" pitchFamily="2" charset="0"/>
                <a:ea typeface="Roboto" panose="02000000000000000000" pitchFamily="2" charset="0"/>
              </a:rPr>
              <a:t>framework applied to three West Antarctic ice streams: Smith, Pope and Kohler Glaciers.</a:t>
            </a:r>
            <a:r>
              <a:rPr lang="en-GB" sz="2800" dirty="0">
                <a:solidFill>
                  <a:schemeClr val="tx2"/>
                </a:solidFill>
                <a:latin typeface="Roboto" panose="02000000000000000000" pitchFamily="2" charset="0"/>
                <a:ea typeface="Roboto" panose="02000000000000000000" pitchFamily="2" charset="0"/>
              </a:rPr>
              <a:t/>
            </a:r>
            <a:br>
              <a:rPr lang="en-GB" sz="2800" dirty="0">
                <a:solidFill>
                  <a:schemeClr val="tx2"/>
                </a:solidFill>
                <a:latin typeface="Roboto" panose="02000000000000000000" pitchFamily="2" charset="0"/>
                <a:ea typeface="Roboto" panose="02000000000000000000" pitchFamily="2" charset="0"/>
              </a:rPr>
            </a:br>
            <a:endParaRPr lang="en-GB" sz="1200" dirty="0">
              <a:solidFill>
                <a:schemeClr val="tx2"/>
              </a:solidFill>
              <a:latin typeface="Roboto" panose="02000000000000000000" pitchFamily="2" charset="0"/>
              <a:ea typeface="Roboto" panose="02000000000000000000" pitchFamily="2" charset="0"/>
            </a:endParaRPr>
          </a:p>
          <a:p>
            <a:pPr lvl="0" algn="ctr">
              <a:defRPr/>
            </a:pPr>
            <a:r>
              <a:rPr lang="en-GB" sz="1200" b="1" dirty="0" smtClean="0">
                <a:solidFill>
                  <a:schemeClr val="tx2">
                    <a:lumMod val="50000"/>
                  </a:schemeClr>
                </a:solidFill>
                <a:latin typeface="Roboto" panose="02000000000000000000" pitchFamily="2" charset="0"/>
                <a:ea typeface="Roboto" panose="02000000000000000000" pitchFamily="2" charset="0"/>
              </a:rPr>
              <a:t>Beatriz Recinos,</a:t>
            </a:r>
            <a:r>
              <a:rPr lang="en-GB" sz="1200" dirty="0" smtClean="0">
                <a:solidFill>
                  <a:schemeClr val="tx2">
                    <a:lumMod val="50000"/>
                  </a:schemeClr>
                </a:solidFill>
                <a:latin typeface="Roboto" panose="02000000000000000000" pitchFamily="2" charset="0"/>
                <a:ea typeface="Roboto" panose="02000000000000000000" pitchFamily="2" charset="0"/>
              </a:rPr>
              <a:t> Dan Goldberg, James R. Maddison and Joe Todd.</a:t>
            </a:r>
          </a:p>
          <a:p>
            <a:pPr lvl="0" algn="ctr">
              <a:defRPr/>
            </a:pPr>
            <a:r>
              <a:rPr kumimoji="0" lang="en-GB" sz="1500" b="0" i="0" u="none" strike="noStrike" kern="1200" cap="none" spc="0" normalizeH="0" baseline="0" noProof="0" dirty="0" smtClean="0">
                <a:ln>
                  <a:noFill/>
                </a:ln>
                <a:solidFill>
                  <a:schemeClr val="tx2">
                    <a:lumMod val="50000"/>
                  </a:schemeClr>
                </a:solidFill>
                <a:effectLst/>
                <a:uLnTx/>
                <a:uFillTx/>
                <a:latin typeface="Arial" panose="020B0604020202020204"/>
              </a:rPr>
              <a:t/>
            </a:r>
            <a:br>
              <a:rPr kumimoji="0" lang="en-GB" sz="1500" b="0" i="0" u="none" strike="noStrike" kern="1200" cap="none" spc="0" normalizeH="0" baseline="0" noProof="0" dirty="0" smtClean="0">
                <a:ln>
                  <a:noFill/>
                </a:ln>
                <a:solidFill>
                  <a:schemeClr val="tx2">
                    <a:lumMod val="50000"/>
                  </a:schemeClr>
                </a:solidFill>
                <a:effectLst/>
                <a:uLnTx/>
                <a:uFillTx/>
                <a:latin typeface="Arial" panose="020B0604020202020204"/>
              </a:rPr>
            </a:br>
            <a:r>
              <a:rPr kumimoji="0" lang="en-GB" sz="1200" b="0" i="0" u="none" strike="noStrike" kern="1200" cap="none" spc="0" normalizeH="0" baseline="0" noProof="0" dirty="0" smtClean="0">
                <a:ln>
                  <a:noFill/>
                </a:ln>
                <a:solidFill>
                  <a:srgbClr val="FAFBFA"/>
                </a:solidFill>
                <a:effectLst/>
                <a:uLnTx/>
                <a:uFillTx/>
                <a:latin typeface="Arial" panose="020B0604020202020204"/>
                <a:ea typeface="+mj-ea"/>
                <a:cs typeface="+mj-cs"/>
              </a:rPr>
              <a:t/>
            </a:r>
            <a:br>
              <a:rPr kumimoji="0" lang="en-GB" sz="1200" b="0" i="0" u="none" strike="noStrike" kern="1200" cap="none" spc="0" normalizeH="0" baseline="0" noProof="0" dirty="0" smtClean="0">
                <a:ln>
                  <a:noFill/>
                </a:ln>
                <a:solidFill>
                  <a:srgbClr val="FAFBFA"/>
                </a:solidFill>
                <a:effectLst/>
                <a:uLnTx/>
                <a:uFillTx/>
                <a:latin typeface="Arial" panose="020B0604020202020204"/>
                <a:ea typeface="+mj-ea"/>
                <a:cs typeface="+mj-cs"/>
              </a:rPr>
            </a:br>
            <a:r>
              <a:rPr kumimoji="0" lang="en-GB" sz="1200" b="0" i="0" u="none" strike="noStrike" kern="1200" cap="none" spc="0" normalizeH="0" baseline="0" noProof="0" dirty="0" smtClean="0">
                <a:ln>
                  <a:noFill/>
                </a:ln>
                <a:solidFill>
                  <a:srgbClr val="FAFBFA"/>
                </a:solidFill>
                <a:effectLst/>
                <a:uLnTx/>
                <a:uFillTx/>
                <a:latin typeface="Arial" panose="020B0604020202020204"/>
                <a:ea typeface="+mj-ea"/>
                <a:cs typeface="+mj-cs"/>
              </a:rPr>
              <a:t/>
            </a:r>
            <a:br>
              <a:rPr kumimoji="0" lang="en-GB" sz="1200" b="0" i="0" u="none" strike="noStrike" kern="1200" cap="none" spc="0" normalizeH="0" baseline="0" noProof="0" dirty="0" smtClean="0">
                <a:ln>
                  <a:noFill/>
                </a:ln>
                <a:solidFill>
                  <a:srgbClr val="FAFBFA"/>
                </a:solidFill>
                <a:effectLst/>
                <a:uLnTx/>
                <a:uFillTx/>
                <a:latin typeface="Arial" panose="020B0604020202020204"/>
                <a:ea typeface="+mj-ea"/>
                <a:cs typeface="+mj-cs"/>
              </a:rPr>
            </a:br>
            <a:r>
              <a:rPr kumimoji="0" lang="en-GB" sz="1200" b="0" i="0" u="none" strike="noStrike" kern="1200" cap="none" spc="0" normalizeH="0" baseline="0" noProof="0" dirty="0" smtClean="0">
                <a:ln>
                  <a:noFill/>
                </a:ln>
                <a:solidFill>
                  <a:srgbClr val="FAFBFA"/>
                </a:solidFill>
                <a:effectLst/>
                <a:uLnTx/>
                <a:uFillTx/>
                <a:latin typeface="Arial" panose="020B0604020202020204"/>
                <a:ea typeface="+mj-ea"/>
                <a:cs typeface="+mj-cs"/>
              </a:rPr>
              <a:t/>
            </a:r>
            <a:br>
              <a:rPr kumimoji="0" lang="en-GB" sz="1200" b="0" i="0" u="none" strike="noStrike" kern="1200" cap="none" spc="0" normalizeH="0" baseline="0" noProof="0" dirty="0" smtClean="0">
                <a:ln>
                  <a:noFill/>
                </a:ln>
                <a:solidFill>
                  <a:srgbClr val="FAFBFA"/>
                </a:solidFill>
                <a:effectLst/>
                <a:uLnTx/>
                <a:uFillTx/>
                <a:latin typeface="Arial" panose="020B0604020202020204"/>
                <a:ea typeface="+mj-ea"/>
                <a:cs typeface="+mj-cs"/>
              </a:rPr>
            </a:br>
            <a:r>
              <a:rPr kumimoji="0" lang="en-US" sz="1200" b="0" i="0" u="none" strike="noStrike" kern="1200" cap="none" spc="0" normalizeH="0" baseline="0" noProof="0" dirty="0" smtClean="0">
                <a:ln>
                  <a:noFill/>
                </a:ln>
                <a:solidFill>
                  <a:srgbClr val="000000"/>
                </a:solidFill>
                <a:effectLst/>
                <a:uLnTx/>
                <a:uFillTx/>
                <a:latin typeface="Arial" panose="020B0604020202020204"/>
                <a:ea typeface="+mj-ea"/>
                <a:cs typeface="+mj-cs"/>
              </a:rPr>
              <a:t/>
            </a:r>
            <a:br>
              <a:rPr kumimoji="0" lang="en-US" sz="1200" b="0" i="0" u="none" strike="noStrike" kern="1200" cap="none" spc="0" normalizeH="0" baseline="0" noProof="0" dirty="0" smtClean="0">
                <a:ln>
                  <a:noFill/>
                </a:ln>
                <a:solidFill>
                  <a:srgbClr val="000000"/>
                </a:solidFill>
                <a:effectLst/>
                <a:uLnTx/>
                <a:uFillTx/>
                <a:latin typeface="Arial" panose="020B0604020202020204"/>
                <a:ea typeface="+mj-ea"/>
                <a:cs typeface="+mj-cs"/>
              </a:rPr>
            </a:br>
            <a:endParaRPr kumimoji="0" lang="en-US" sz="1200" b="0" i="0" u="none" strike="noStrike" kern="1200" cap="none" spc="0" normalizeH="0" baseline="0" noProof="0" dirty="0">
              <a:ln>
                <a:noFill/>
              </a:ln>
              <a:solidFill>
                <a:srgbClr val="FAFBFA"/>
              </a:solidFill>
              <a:effectLst/>
              <a:uLnTx/>
              <a:uFillTx/>
              <a:latin typeface="Arial" panose="020B0604020202020204"/>
              <a:ea typeface="+mj-ea"/>
              <a:cs typeface="+mj-cs"/>
            </a:endParaRPr>
          </a:p>
        </p:txBody>
      </p:sp>
      <p:sp>
        <p:nvSpPr>
          <p:cNvPr id="13" name="Text Placeholder 6">
            <a:extLst>
              <a:ext uri="{FF2B5EF4-FFF2-40B4-BE49-F238E27FC236}">
                <a16:creationId xmlns:a16="http://schemas.microsoft.com/office/drawing/2014/main" id="{FF55F2AA-C1BD-EC41-A518-CDFF54E34D9E}"/>
              </a:ext>
            </a:extLst>
          </p:cNvPr>
          <p:cNvSpPr txBox="1">
            <a:spLocks/>
          </p:cNvSpPr>
          <p:nvPr/>
        </p:nvSpPr>
        <p:spPr>
          <a:xfrm>
            <a:off x="10024450" y="97593"/>
            <a:ext cx="2873153" cy="927223"/>
          </a:xfrm>
          <a:prstGeom prst="rect">
            <a:avLst/>
          </a:prstGeom>
        </p:spPr>
        <p:txBody>
          <a:bodyPr vert="horz" lIns="91440" tIns="45720" rIns="91440" bIns="45720" rtlCol="0" anchor="ctr">
            <a:noAutofit/>
          </a:bodyPr>
          <a:lstStyle>
            <a:lvl1pPr marL="0" indent="0" algn="r" defTabSz="914400" rtl="0" eaLnBrk="1" latinLnBrk="0" hangingPunct="1">
              <a:lnSpc>
                <a:spcPct val="150000"/>
              </a:lnSpc>
              <a:spcBef>
                <a:spcPts val="1000"/>
              </a:spcBef>
              <a:buClr>
                <a:schemeClr val="tx1"/>
              </a:buClr>
              <a:buSzPct val="100000"/>
              <a:buFont typeface="Arial" panose="020B0604020202020204" pitchFamily="34" charset="0"/>
              <a:buNone/>
              <a:defRPr sz="1400" kern="1200" baseline="0">
                <a:solidFill>
                  <a:schemeClr val="bg1"/>
                </a:solidFill>
                <a:latin typeface="+mn-lt"/>
                <a:ea typeface="+mn-ea"/>
                <a:cs typeface="+mn-cs"/>
              </a:defRPr>
            </a:lvl1pPr>
            <a:lvl2pPr marL="457200" indent="0" algn="r" defTabSz="914400" rtl="0" eaLnBrk="1" latinLnBrk="0" hangingPunct="1">
              <a:lnSpc>
                <a:spcPct val="150000"/>
              </a:lnSpc>
              <a:spcBef>
                <a:spcPts val="500"/>
              </a:spcBef>
              <a:buFont typeface="Arial" panose="020B0604020202020204" pitchFamily="34" charset="0"/>
              <a:buNone/>
              <a:defRPr sz="1200" kern="1200" baseline="0">
                <a:solidFill>
                  <a:schemeClr val="accent2"/>
                </a:solidFill>
                <a:latin typeface="+mn-lt"/>
                <a:ea typeface="+mn-ea"/>
                <a:cs typeface="+mn-cs"/>
              </a:defRPr>
            </a:lvl2pPr>
            <a:lvl3pPr marL="1143000" indent="-228600" algn="r" defTabSz="914400" rtl="0" eaLnBrk="1" latinLnBrk="0" hangingPunct="1">
              <a:lnSpc>
                <a:spcPct val="150000"/>
              </a:lnSpc>
              <a:spcBef>
                <a:spcPts val="500"/>
              </a:spcBef>
              <a:buFont typeface="Arial" panose="020B0604020202020204" pitchFamily="34" charset="0"/>
              <a:buChar char="•"/>
              <a:defRPr sz="1200" kern="1200" baseline="0">
                <a:solidFill>
                  <a:schemeClr val="accent3"/>
                </a:solidFill>
                <a:latin typeface="+mn-lt"/>
                <a:ea typeface="+mn-ea"/>
                <a:cs typeface="+mn-cs"/>
              </a:defRPr>
            </a:lvl3pPr>
            <a:lvl4pPr marL="1600200" indent="-228600" algn="r" defTabSz="914400" rtl="0" eaLnBrk="1" latinLnBrk="0" hangingPunct="1">
              <a:lnSpc>
                <a:spcPct val="150000"/>
              </a:lnSpc>
              <a:spcBef>
                <a:spcPts val="500"/>
              </a:spcBef>
              <a:buFont typeface="Arial" panose="020B0604020202020204" pitchFamily="34" charset="0"/>
              <a:buChar char="•"/>
              <a:defRPr sz="1200" kern="1200" baseline="0">
                <a:solidFill>
                  <a:schemeClr val="accent2"/>
                </a:solidFill>
                <a:latin typeface="+mn-lt"/>
                <a:ea typeface="+mn-ea"/>
                <a:cs typeface="+mn-cs"/>
              </a:defRPr>
            </a:lvl4pPr>
            <a:lvl5pPr marL="2057400" indent="-228600" algn="r" defTabSz="914400" rtl="0" eaLnBrk="1" latinLnBrk="0" hangingPunct="1">
              <a:lnSpc>
                <a:spcPct val="150000"/>
              </a:lnSpc>
              <a:spcBef>
                <a:spcPts val="500"/>
              </a:spcBef>
              <a:buFont typeface="Arial" panose="020B0604020202020204" pitchFamily="34" charset="0"/>
              <a:buChar char="•"/>
              <a:defRPr sz="1200" kern="1200" baseline="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000" b="1" dirty="0" smtClean="0">
                <a:solidFill>
                  <a:schemeClr val="accent5">
                    <a:lumMod val="50000"/>
                  </a:schemeClr>
                </a:solidFill>
                <a:latin typeface="Roboto" panose="02000000000000000000" pitchFamily="2" charset="0"/>
                <a:ea typeface="Roboto" panose="02000000000000000000" pitchFamily="2" charset="0"/>
              </a:rPr>
              <a:t>beatriz.recinos@ed.ac.uk </a:t>
            </a:r>
            <a:br>
              <a:rPr lang="en-US" sz="1000" b="1" dirty="0" smtClean="0">
                <a:solidFill>
                  <a:schemeClr val="accent5">
                    <a:lumMod val="50000"/>
                  </a:schemeClr>
                </a:solidFill>
                <a:latin typeface="Roboto" panose="02000000000000000000" pitchFamily="2" charset="0"/>
                <a:ea typeface="Roboto" panose="02000000000000000000" pitchFamily="2" charset="0"/>
              </a:rPr>
            </a:br>
            <a:r>
              <a:rPr lang="en-US" sz="1000" b="1" dirty="0" smtClean="0">
                <a:solidFill>
                  <a:schemeClr val="accent5">
                    <a:lumMod val="50000"/>
                  </a:schemeClr>
                </a:solidFill>
                <a:latin typeface="Roboto" panose="02000000000000000000" pitchFamily="2" charset="0"/>
                <a:ea typeface="Roboto" panose="02000000000000000000" pitchFamily="2" charset="0"/>
              </a:rPr>
              <a:t>www.beatrizrecinos.com </a:t>
            </a:r>
            <a:br>
              <a:rPr lang="en-US" sz="1000" b="1" dirty="0" smtClean="0">
                <a:solidFill>
                  <a:schemeClr val="accent5">
                    <a:lumMod val="50000"/>
                  </a:schemeClr>
                </a:solidFill>
                <a:latin typeface="Roboto" panose="02000000000000000000" pitchFamily="2" charset="0"/>
                <a:ea typeface="Roboto" panose="02000000000000000000" pitchFamily="2" charset="0"/>
              </a:rPr>
            </a:br>
            <a:r>
              <a:rPr lang="en-US" sz="1000" b="1" dirty="0" smtClean="0">
                <a:solidFill>
                  <a:schemeClr val="accent5">
                    <a:lumMod val="50000"/>
                  </a:schemeClr>
                </a:solidFill>
                <a:latin typeface="Roboto" panose="02000000000000000000" pitchFamily="2" charset="0"/>
                <a:ea typeface="Roboto" panose="02000000000000000000" pitchFamily="2" charset="0"/>
              </a:rPr>
              <a:t>@</a:t>
            </a:r>
            <a:r>
              <a:rPr lang="en-US" sz="1000" b="1" dirty="0" err="1" smtClean="0">
                <a:solidFill>
                  <a:schemeClr val="accent5">
                    <a:lumMod val="50000"/>
                  </a:schemeClr>
                </a:solidFill>
                <a:latin typeface="Roboto" panose="02000000000000000000" pitchFamily="2" charset="0"/>
                <a:ea typeface="Roboto" panose="02000000000000000000" pitchFamily="2" charset="0"/>
              </a:rPr>
              <a:t>bmrocean</a:t>
            </a:r>
            <a:endParaRPr lang="en-US" sz="1000" b="1" dirty="0" smtClean="0">
              <a:solidFill>
                <a:schemeClr val="accent5">
                  <a:lumMod val="50000"/>
                </a:schemeClr>
              </a:solidFill>
              <a:latin typeface="Roboto" panose="02000000000000000000" pitchFamily="2" charset="0"/>
              <a:ea typeface="Roboto" panose="02000000000000000000" pitchFamily="2" charset="0"/>
            </a:endParaRPr>
          </a:p>
          <a:p>
            <a:pPr>
              <a:lnSpc>
                <a:spcPct val="100000"/>
              </a:lnSpc>
            </a:pPr>
            <a:r>
              <a:rPr lang="en-US" dirty="0" smtClean="0">
                <a:latin typeface="Roboto" panose="02000000000000000000" pitchFamily="2" charset="0"/>
                <a:ea typeface="Roboto" panose="02000000000000000000" pitchFamily="2" charset="0"/>
              </a:rPr>
              <a:t/>
            </a:r>
            <a:br>
              <a:rPr lang="en-US" dirty="0" smtClean="0">
                <a:latin typeface="Roboto" panose="02000000000000000000" pitchFamily="2" charset="0"/>
                <a:ea typeface="Roboto" panose="02000000000000000000" pitchFamily="2" charset="0"/>
              </a:rPr>
            </a:br>
            <a:r>
              <a:rPr lang="en-US" dirty="0" smtClean="0">
                <a:latin typeface="Roboto" panose="02000000000000000000" pitchFamily="2" charset="0"/>
                <a:ea typeface="Roboto" panose="02000000000000000000" pitchFamily="2" charset="0"/>
              </a:rPr>
              <a:t> </a:t>
            </a:r>
            <a:endParaRPr lang="en-US" dirty="0">
              <a:latin typeface="Roboto" panose="02000000000000000000" pitchFamily="2" charset="0"/>
              <a:ea typeface="Roboto" panose="02000000000000000000" pitchFamily="2"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6" y="52956"/>
            <a:ext cx="2532893" cy="60655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8" y="2336800"/>
            <a:ext cx="12189181" cy="685641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4450" y="2324769"/>
            <a:ext cx="2170100" cy="1938508"/>
          </a:xfrm>
          <a:prstGeom prst="rect">
            <a:avLst/>
          </a:prstGeom>
        </p:spPr>
      </p:pic>
      <p:sp>
        <p:nvSpPr>
          <p:cNvPr id="4" name="Rectangle 3"/>
          <p:cNvSpPr/>
          <p:nvPr/>
        </p:nvSpPr>
        <p:spPr>
          <a:xfrm>
            <a:off x="10532376" y="3439138"/>
            <a:ext cx="45719" cy="7236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flipH="1">
            <a:off x="8290562" y="3492737"/>
            <a:ext cx="2238905" cy="8702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2"/>
          </p:cNvCxnSpPr>
          <p:nvPr/>
        </p:nvCxnSpPr>
        <p:spPr>
          <a:xfrm>
            <a:off x="10555236" y="3511501"/>
            <a:ext cx="22859" cy="16954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23" descr="A close-up of a person's face&#10;&#10;Description automatically generated with low confidence">
            <a:hlinkClick r:id="rId7"/>
            <a:extLst>
              <a:ext uri="{FF2B5EF4-FFF2-40B4-BE49-F238E27FC236}">
                <a16:creationId xmlns:a16="http://schemas.microsoft.com/office/drawing/2014/main" id="{4C698262-034F-1B45-914B-C4E50F6E313C}"/>
              </a:ext>
            </a:extLst>
          </p:cNvPr>
          <p:cNvPicPr>
            <a:picLocks noChangeAspect="1"/>
          </p:cNvPicPr>
          <p:nvPr/>
        </p:nvPicPr>
        <p:blipFill>
          <a:blip r:embed="rId8"/>
          <a:stretch>
            <a:fillRect/>
          </a:stretch>
        </p:blipFill>
        <p:spPr>
          <a:xfrm>
            <a:off x="10872847" y="398292"/>
            <a:ext cx="195868" cy="161118"/>
          </a:xfrm>
          <a:prstGeom prst="rect">
            <a:avLst/>
          </a:prstGeom>
        </p:spPr>
      </p:pic>
      <p:pic>
        <p:nvPicPr>
          <p:cNvPr id="25" name="Picture 24">
            <a:hlinkClick r:id="rId9"/>
            <a:extLst>
              <a:ext uri="{FF2B5EF4-FFF2-40B4-BE49-F238E27FC236}">
                <a16:creationId xmlns:a16="http://schemas.microsoft.com/office/drawing/2014/main" id="{0EBC87FB-E4FB-5F49-B31F-8C9139D507A0}"/>
              </a:ext>
            </a:extLst>
          </p:cNvPr>
          <p:cNvPicPr>
            <a:picLocks noChangeAspect="1"/>
          </p:cNvPicPr>
          <p:nvPr/>
        </p:nvPicPr>
        <p:blipFill>
          <a:blip r:embed="rId10"/>
          <a:stretch>
            <a:fillRect/>
          </a:stretch>
        </p:blipFill>
        <p:spPr>
          <a:xfrm>
            <a:off x="11109500" y="363759"/>
            <a:ext cx="195651" cy="195651"/>
          </a:xfrm>
          <a:prstGeom prst="rect">
            <a:avLst/>
          </a:prstGeom>
        </p:spPr>
      </p:pic>
      <p:sp>
        <p:nvSpPr>
          <p:cNvPr id="26" name="TextBox 25"/>
          <p:cNvSpPr txBox="1"/>
          <p:nvPr/>
        </p:nvSpPr>
        <p:spPr>
          <a:xfrm>
            <a:off x="267" y="6592060"/>
            <a:ext cx="2728632" cy="246221"/>
          </a:xfrm>
          <a:prstGeom prst="rect">
            <a:avLst/>
          </a:prstGeom>
          <a:noFill/>
        </p:spPr>
        <p:txBody>
          <a:bodyPr wrap="none" rtlCol="0">
            <a:spAutoFit/>
          </a:bodyPr>
          <a:lstStyle/>
          <a:p>
            <a:r>
              <a:rPr lang="en-GB" sz="1000" dirty="0" smtClean="0">
                <a:solidFill>
                  <a:schemeClr val="bg1"/>
                </a:solidFill>
              </a:rPr>
              <a:t>Image from </a:t>
            </a:r>
            <a:r>
              <a:rPr lang="en-GB" sz="1000" dirty="0">
                <a:solidFill>
                  <a:schemeClr val="bg1"/>
                </a:solidFill>
              </a:rPr>
              <a:t>NASA's Scientific Visualization Studio</a:t>
            </a:r>
          </a:p>
        </p:txBody>
      </p:sp>
    </p:spTree>
    <p:extLst>
      <p:ext uri="{BB962C8B-B14F-4D97-AF65-F5344CB8AC3E}">
        <p14:creationId xmlns:p14="http://schemas.microsoft.com/office/powerpoint/2010/main" val="21341972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06" y="6332326"/>
            <a:ext cx="2706417" cy="433273"/>
          </a:xfrm>
          <a:prstGeom prst="rect">
            <a:avLst/>
          </a:prstGeom>
        </p:spPr>
      </p:pic>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p:cNvSpPr txBox="1">
            <a:spLocks/>
          </p:cNvSpPr>
          <p:nvPr/>
        </p:nvSpPr>
        <p:spPr>
          <a:xfrm>
            <a:off x="398834" y="252920"/>
            <a:ext cx="9252626" cy="484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smtClean="0">
                <a:latin typeface="Roboto" panose="02000000000000000000" pitchFamily="2" charset="0"/>
                <a:ea typeface="Roboto" panose="02000000000000000000" pitchFamily="2" charset="0"/>
              </a:rPr>
              <a:t>Results</a:t>
            </a:r>
            <a:endParaRPr lang="en-GB" sz="2400" b="1" dirty="0">
              <a:latin typeface="Roboto" panose="02000000000000000000" pitchFamily="2" charset="0"/>
              <a:ea typeface="Roboto" panose="02000000000000000000" pitchFamily="2" charset="0"/>
            </a:endParaRPr>
          </a:p>
        </p:txBody>
      </p:sp>
      <p:sp>
        <p:nvSpPr>
          <p:cNvPr id="12" name="TextBox 11"/>
          <p:cNvSpPr txBox="1"/>
          <p:nvPr/>
        </p:nvSpPr>
        <p:spPr>
          <a:xfrm>
            <a:off x="279565" y="1197478"/>
            <a:ext cx="2444087" cy="4401205"/>
          </a:xfrm>
          <a:prstGeom prst="rect">
            <a:avLst/>
          </a:prstGeom>
          <a:noFill/>
        </p:spPr>
        <p:txBody>
          <a:bodyPr wrap="square" rtlCol="0">
            <a:spAutoFit/>
          </a:bodyPr>
          <a:lstStyle/>
          <a:p>
            <a:r>
              <a:rPr lang="en-GB" sz="2800" dirty="0" smtClean="0">
                <a:latin typeface="Roboto" panose="02000000000000000000" pitchFamily="2" charset="0"/>
                <a:ea typeface="Roboto" panose="02000000000000000000" pitchFamily="2" charset="0"/>
              </a:rPr>
              <a:t>Model </a:t>
            </a:r>
            <a:r>
              <a:rPr lang="en-GB" sz="2800" b="1" dirty="0" smtClean="0">
                <a:latin typeface="Roboto" panose="02000000000000000000" pitchFamily="2" charset="0"/>
                <a:ea typeface="Roboto" panose="02000000000000000000" pitchFamily="2" charset="0"/>
              </a:rPr>
              <a:t>projections of VAF (c) </a:t>
            </a:r>
            <a:r>
              <a:rPr lang="en-GB" sz="2800" dirty="0" smtClean="0">
                <a:latin typeface="Roboto" panose="02000000000000000000" pitchFamily="2" charset="0"/>
                <a:ea typeface="Roboto" panose="02000000000000000000" pitchFamily="2" charset="0"/>
              </a:rPr>
              <a:t>for the different velocity data products,</a:t>
            </a:r>
          </a:p>
          <a:p>
            <a:r>
              <a:rPr lang="en-GB" sz="2800" dirty="0" smtClean="0">
                <a:latin typeface="Roboto" panose="02000000000000000000" pitchFamily="2" charset="0"/>
                <a:ea typeface="Roboto" panose="02000000000000000000" pitchFamily="2" charset="0"/>
              </a:rPr>
              <a:t>and STD of inverted parameters </a:t>
            </a:r>
          </a:p>
          <a:p>
            <a:r>
              <a:rPr lang="en-GB" sz="2800" b="1" dirty="0" smtClean="0">
                <a:latin typeface="Roboto" panose="02000000000000000000" pitchFamily="2" charset="0"/>
                <a:ea typeface="Roboto" panose="02000000000000000000" pitchFamily="2" charset="0"/>
              </a:rPr>
              <a:t>(a, b, d and f)</a:t>
            </a:r>
            <a:endParaRPr lang="en-GB" sz="2800" b="1" dirty="0">
              <a:latin typeface="Roboto" panose="02000000000000000000" pitchFamily="2" charset="0"/>
              <a:ea typeface="Roboto" panose="02000000000000000000" pitchFamily="2"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8269" y="78469"/>
            <a:ext cx="8890577" cy="6579197"/>
          </a:xfrm>
          <a:prstGeom prst="rect">
            <a:avLst/>
          </a:prstGeom>
        </p:spPr>
      </p:pic>
      <p:sp>
        <p:nvSpPr>
          <p:cNvPr id="14" name="TextBox 13"/>
          <p:cNvSpPr txBox="1"/>
          <p:nvPr/>
        </p:nvSpPr>
        <p:spPr>
          <a:xfrm>
            <a:off x="10283910" y="285225"/>
            <a:ext cx="1273815" cy="1015663"/>
          </a:xfrm>
          <a:prstGeom prst="rect">
            <a:avLst/>
          </a:prstGeom>
          <a:noFill/>
        </p:spPr>
        <p:txBody>
          <a:bodyPr wrap="square" rtlCol="0">
            <a:spAutoFit/>
          </a:bodyPr>
          <a:lstStyle/>
          <a:p>
            <a:r>
              <a:rPr lang="en-GB" sz="2000" dirty="0" smtClean="0">
                <a:latin typeface="Roboto" panose="02000000000000000000" pitchFamily="2" charset="0"/>
                <a:ea typeface="Roboto" panose="02000000000000000000" pitchFamily="2" charset="0"/>
              </a:rPr>
              <a:t>11% diff VAF after year 40</a:t>
            </a:r>
            <a:endParaRPr lang="en-GB" sz="2000" dirty="0">
              <a:latin typeface="Roboto" panose="02000000000000000000" pitchFamily="2" charset="0"/>
              <a:ea typeface="Roboto" panose="02000000000000000000" pitchFamily="2" charset="0"/>
            </a:endParaRPr>
          </a:p>
        </p:txBody>
      </p:sp>
      <p:sp>
        <p:nvSpPr>
          <p:cNvPr id="2" name="TextBox 1"/>
          <p:cNvSpPr txBox="1"/>
          <p:nvPr/>
        </p:nvSpPr>
        <p:spPr>
          <a:xfrm>
            <a:off x="5131687" y="0"/>
            <a:ext cx="1455848" cy="400110"/>
          </a:xfrm>
          <a:prstGeom prst="rect">
            <a:avLst/>
          </a:prstGeom>
          <a:noFill/>
        </p:spPr>
        <p:txBody>
          <a:bodyPr wrap="none" rtlCol="0">
            <a:spAutoFit/>
          </a:bodyPr>
          <a:lstStyle/>
          <a:p>
            <a:r>
              <a:rPr lang="en-GB" sz="2000" b="1" dirty="0" err="1" smtClean="0">
                <a:latin typeface="Roboto" panose="02000000000000000000" pitchFamily="2" charset="0"/>
                <a:ea typeface="Roboto" panose="02000000000000000000" pitchFamily="2" charset="0"/>
              </a:rPr>
              <a:t>MEaSUREs</a:t>
            </a:r>
            <a:endParaRPr lang="en-GB" sz="2000" b="1" dirty="0">
              <a:latin typeface="Roboto" panose="02000000000000000000" pitchFamily="2" charset="0"/>
              <a:ea typeface="Roboto" panose="02000000000000000000" pitchFamily="2" charset="0"/>
            </a:endParaRPr>
          </a:p>
        </p:txBody>
      </p:sp>
      <p:sp>
        <p:nvSpPr>
          <p:cNvPr id="11" name="TextBox 10"/>
          <p:cNvSpPr txBox="1"/>
          <p:nvPr/>
        </p:nvSpPr>
        <p:spPr>
          <a:xfrm>
            <a:off x="5314429" y="3198026"/>
            <a:ext cx="1050288" cy="400110"/>
          </a:xfrm>
          <a:prstGeom prst="rect">
            <a:avLst/>
          </a:prstGeom>
          <a:noFill/>
        </p:spPr>
        <p:txBody>
          <a:bodyPr wrap="none" rtlCol="0">
            <a:spAutoFit/>
          </a:bodyPr>
          <a:lstStyle/>
          <a:p>
            <a:r>
              <a:rPr lang="en-GB" sz="2000" b="1" dirty="0" err="1" smtClean="0">
                <a:latin typeface="Roboto" panose="02000000000000000000" pitchFamily="2" charset="0"/>
                <a:ea typeface="Roboto" panose="02000000000000000000" pitchFamily="2" charset="0"/>
              </a:rPr>
              <a:t>ITSLive</a:t>
            </a:r>
            <a:endParaRPr lang="en-GB" sz="20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98035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06" y="6332326"/>
            <a:ext cx="2706417" cy="433273"/>
          </a:xfrm>
          <a:prstGeom prst="rect">
            <a:avLst/>
          </a:prstGeom>
        </p:spPr>
      </p:pic>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p:cNvSpPr txBox="1">
            <a:spLocks/>
          </p:cNvSpPr>
          <p:nvPr/>
        </p:nvSpPr>
        <p:spPr>
          <a:xfrm>
            <a:off x="398834" y="252920"/>
            <a:ext cx="9252626" cy="484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smtClean="0">
                <a:latin typeface="Roboto" panose="02000000000000000000" pitchFamily="2" charset="0"/>
                <a:ea typeface="Roboto" panose="02000000000000000000" pitchFamily="2" charset="0"/>
              </a:rPr>
              <a:t>Conclusions and </a:t>
            </a:r>
            <a:r>
              <a:rPr lang="en-GB" sz="2800" b="1" dirty="0">
                <a:latin typeface="Roboto" panose="02000000000000000000" pitchFamily="2" charset="0"/>
                <a:ea typeface="Roboto" panose="02000000000000000000" pitchFamily="2" charset="0"/>
              </a:rPr>
              <a:t>roadmap</a:t>
            </a:r>
            <a:endParaRPr lang="en-GB" sz="2400" b="1" dirty="0">
              <a:latin typeface="Roboto" panose="02000000000000000000" pitchFamily="2" charset="0"/>
              <a:ea typeface="Roboto" panose="02000000000000000000" pitchFamily="2" charset="0"/>
            </a:endParaRPr>
          </a:p>
        </p:txBody>
      </p:sp>
      <p:sp>
        <p:nvSpPr>
          <p:cNvPr id="14" name="TextBox 13"/>
          <p:cNvSpPr txBox="1"/>
          <p:nvPr/>
        </p:nvSpPr>
        <p:spPr>
          <a:xfrm>
            <a:off x="398834" y="1306141"/>
            <a:ext cx="5532842" cy="4708981"/>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latin typeface="Roboto" panose="02000000000000000000" pitchFamily="2" charset="0"/>
                <a:ea typeface="Roboto" panose="02000000000000000000" pitchFamily="2" charset="0"/>
              </a:rPr>
              <a:t>Significant differences in satellite velocity products (at </a:t>
            </a:r>
            <a:r>
              <a:rPr lang="en-GB" sz="2000" b="1" dirty="0" smtClean="0">
                <a:solidFill>
                  <a:schemeClr val="accent4">
                    <a:lumMod val="75000"/>
                  </a:schemeClr>
                </a:solidFill>
                <a:latin typeface="Roboto" panose="02000000000000000000" pitchFamily="2" charset="0"/>
                <a:ea typeface="Roboto" panose="02000000000000000000" pitchFamily="2" charset="0"/>
              </a:rPr>
              <a:t>ice margins</a:t>
            </a:r>
            <a:r>
              <a:rPr lang="en-GB" sz="2000" dirty="0" smtClean="0">
                <a:latin typeface="Roboto" panose="02000000000000000000" pitchFamily="2" charset="0"/>
                <a:ea typeface="Roboto" panose="02000000000000000000" pitchFamily="2" charset="0"/>
              </a:rPr>
              <a:t>), can lead to differences in projected estimates of Sea Level </a:t>
            </a:r>
            <a:r>
              <a:rPr lang="en-GB" sz="2000" dirty="0">
                <a:latin typeface="Roboto" panose="02000000000000000000" pitchFamily="2" charset="0"/>
                <a:ea typeface="Roboto" panose="02000000000000000000" pitchFamily="2" charset="0"/>
              </a:rPr>
              <a:t>R</a:t>
            </a:r>
            <a:r>
              <a:rPr lang="en-GB" sz="2000" dirty="0" smtClean="0">
                <a:latin typeface="Roboto" panose="02000000000000000000" pitchFamily="2" charset="0"/>
                <a:ea typeface="Roboto" panose="02000000000000000000" pitchFamily="2" charset="0"/>
              </a:rPr>
              <a:t>ise contributions. </a:t>
            </a:r>
          </a:p>
          <a:p>
            <a:pPr marL="285750" indent="-285750">
              <a:buFont typeface="Arial" panose="020B0604020202020204" pitchFamily="34" charset="0"/>
              <a:buChar char="•"/>
            </a:pPr>
            <a:endParaRPr lang="en-GB" sz="2000" dirty="0" smtClean="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2000" dirty="0" smtClean="0">
                <a:latin typeface="Roboto" panose="02000000000000000000" pitchFamily="2" charset="0"/>
                <a:ea typeface="Roboto" panose="02000000000000000000" pitchFamily="2" charset="0"/>
              </a:rPr>
              <a:t>This effect may be less important for stable ice streams (e.g. </a:t>
            </a:r>
            <a:r>
              <a:rPr lang="en-GB" sz="2000" dirty="0">
                <a:latin typeface="Roboto" panose="02000000000000000000" pitchFamily="2" charset="0"/>
                <a:ea typeface="Roboto" panose="02000000000000000000" pitchFamily="2" charset="0"/>
              </a:rPr>
              <a:t>S</a:t>
            </a:r>
            <a:r>
              <a:rPr lang="en-GB" sz="2000" dirty="0" smtClean="0">
                <a:latin typeface="Roboto" panose="02000000000000000000" pitchFamily="2" charset="0"/>
                <a:ea typeface="Roboto" panose="02000000000000000000" pitchFamily="2" charset="0"/>
              </a:rPr>
              <a:t>mith) but could lead to different results in more active margins e.g. </a:t>
            </a:r>
            <a:r>
              <a:rPr lang="en-GB" sz="2000" dirty="0" err="1" smtClean="0">
                <a:latin typeface="Roboto" panose="02000000000000000000" pitchFamily="2" charset="0"/>
                <a:ea typeface="Roboto" panose="02000000000000000000" pitchFamily="2" charset="0"/>
              </a:rPr>
              <a:t>Thwaites</a:t>
            </a:r>
            <a:r>
              <a:rPr lang="en-GB" sz="2000" dirty="0" smtClean="0">
                <a:latin typeface="Roboto" panose="02000000000000000000" pitchFamily="2" charset="0"/>
                <a:ea typeface="Roboto" panose="02000000000000000000" pitchFamily="2" charset="0"/>
              </a:rPr>
              <a:t> </a:t>
            </a:r>
          </a:p>
          <a:p>
            <a:pPr marL="285750" indent="-285750">
              <a:buFont typeface="Arial" panose="020B0604020202020204" pitchFamily="34" charset="0"/>
              <a:buChar char="•"/>
            </a:pPr>
            <a:endParaRPr lang="en-GB" sz="20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2000" i="1" dirty="0" err="1" smtClean="0">
                <a:latin typeface="Roboto" panose="02000000000000000000" pitchFamily="2" charset="0"/>
                <a:ea typeface="Roboto" panose="02000000000000000000" pitchFamily="2" charset="0"/>
              </a:rPr>
              <a:t>FEniCS_ice</a:t>
            </a:r>
            <a:r>
              <a:rPr lang="en-GB" sz="2000" dirty="0" smtClean="0">
                <a:latin typeface="Roboto" panose="02000000000000000000" pitchFamily="2" charset="0"/>
                <a:ea typeface="Roboto" panose="02000000000000000000" pitchFamily="2" charset="0"/>
              </a:rPr>
              <a:t> is still in development, please check our supplemental materials for future experiments and project goals.</a:t>
            </a:r>
          </a:p>
          <a:p>
            <a:pPr marL="285750" indent="-285750">
              <a:buFont typeface="Arial" panose="020B0604020202020204" pitchFamily="34" charset="0"/>
              <a:buChar char="•"/>
            </a:pPr>
            <a:endParaRPr lang="en-GB" sz="20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en-GB" sz="2000" dirty="0">
              <a:latin typeface="Roboto" panose="02000000000000000000" pitchFamily="2" charset="0"/>
              <a:ea typeface="Roboto" panose="02000000000000000000" pitchFamily="2"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4846" y="704857"/>
            <a:ext cx="5878159" cy="6153143"/>
          </a:xfrm>
          <a:prstGeom prst="rect">
            <a:avLst/>
          </a:prstGeom>
        </p:spPr>
      </p:pic>
      <p:sp>
        <p:nvSpPr>
          <p:cNvPr id="34" name="Oval 33"/>
          <p:cNvSpPr/>
          <p:nvPr/>
        </p:nvSpPr>
        <p:spPr>
          <a:xfrm rot="18660904">
            <a:off x="7126534" y="1048969"/>
            <a:ext cx="527858" cy="139085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10838897" y="747536"/>
            <a:ext cx="995785" cy="369332"/>
          </a:xfrm>
          <a:prstGeom prst="rect">
            <a:avLst/>
          </a:prstGeom>
          <a:noFill/>
        </p:spPr>
        <p:txBody>
          <a:bodyPr wrap="none" rtlCol="0">
            <a:spAutoFit/>
          </a:bodyPr>
          <a:lstStyle/>
          <a:p>
            <a:r>
              <a:rPr lang="en-GB" dirty="0" err="1" smtClean="0">
                <a:latin typeface="Roboto" panose="02000000000000000000" pitchFamily="2" charset="0"/>
                <a:ea typeface="Roboto" panose="02000000000000000000" pitchFamily="2" charset="0"/>
              </a:rPr>
              <a:t>Obs</a:t>
            </a:r>
            <a:r>
              <a:rPr lang="en-GB" dirty="0" smtClean="0">
                <a:latin typeface="Roboto" panose="02000000000000000000" pitchFamily="2" charset="0"/>
                <a:ea typeface="Roboto" panose="02000000000000000000" pitchFamily="2" charset="0"/>
              </a:rPr>
              <a:t> diff</a:t>
            </a:r>
            <a:endParaRPr lang="en-GB" dirty="0">
              <a:latin typeface="Roboto" panose="02000000000000000000" pitchFamily="2" charset="0"/>
              <a:ea typeface="Roboto" panose="02000000000000000000" pitchFamily="2" charset="0"/>
            </a:endParaRPr>
          </a:p>
        </p:txBody>
      </p:sp>
      <p:sp>
        <p:nvSpPr>
          <p:cNvPr id="36" name="TextBox 35"/>
          <p:cNvSpPr txBox="1"/>
          <p:nvPr/>
        </p:nvSpPr>
        <p:spPr>
          <a:xfrm>
            <a:off x="7696102" y="720512"/>
            <a:ext cx="1229825" cy="369332"/>
          </a:xfrm>
          <a:prstGeom prst="rect">
            <a:avLst/>
          </a:prstGeom>
          <a:noFill/>
        </p:spPr>
        <p:txBody>
          <a:bodyPr wrap="none" rtlCol="0">
            <a:spAutoFit/>
          </a:bodyPr>
          <a:lstStyle/>
          <a:p>
            <a:pPr algn="r"/>
            <a:r>
              <a:rPr lang="en-GB" dirty="0" smtClean="0">
                <a:latin typeface="Roboto" panose="02000000000000000000" pitchFamily="2" charset="0"/>
                <a:ea typeface="Roboto" panose="02000000000000000000" pitchFamily="2" charset="0"/>
              </a:rPr>
              <a:t>Model diff</a:t>
            </a:r>
            <a:endParaRPr lang="en-GB" dirty="0">
              <a:latin typeface="Roboto" panose="02000000000000000000" pitchFamily="2" charset="0"/>
              <a:ea typeface="Roboto" panose="02000000000000000000" pitchFamily="2" charset="0"/>
            </a:endParaRPr>
          </a:p>
        </p:txBody>
      </p:sp>
      <mc:AlternateContent xmlns:mc="http://schemas.openxmlformats.org/markup-compatibility/2006" xmlns:a14="http://schemas.microsoft.com/office/drawing/2010/main">
        <mc:Choice Requires="a14">
          <p:sp>
            <p:nvSpPr>
              <p:cNvPr id="40" name="TextBox 39"/>
              <p:cNvSpPr txBox="1"/>
              <p:nvPr/>
            </p:nvSpPr>
            <p:spPr>
              <a:xfrm>
                <a:off x="8191210" y="3876766"/>
                <a:ext cx="727059" cy="369332"/>
              </a:xfrm>
              <a:prstGeom prst="rect">
                <a:avLst/>
              </a:prstGeom>
              <a:noFill/>
            </p:spPr>
            <p:txBody>
              <a:bodyPr wrap="none" rtlCol="0">
                <a:spAutoFit/>
              </a:bodyPr>
              <a:lstStyle/>
              <a:p>
                <a:pPr algn="r"/>
                <a14:m>
                  <m:oMath xmlns:m="http://schemas.openxmlformats.org/officeDocument/2006/math">
                    <m:r>
                      <a:rPr lang="en-GB" i="1" smtClean="0">
                        <a:latin typeface="Cambria Math" panose="02040503050406030204" pitchFamily="18" charset="0"/>
                        <a:ea typeface="Cambria Math" panose="02040503050406030204" pitchFamily="18" charset="0"/>
                      </a:rPr>
                      <m:t>𝛼</m:t>
                    </m:r>
                    <m:r>
                      <a:rPr lang="en-GB" b="0" i="1" smtClean="0">
                        <a:latin typeface="Cambria Math" panose="02040503050406030204" pitchFamily="18" charset="0"/>
                        <a:ea typeface="Cambria Math" panose="02040503050406030204" pitchFamily="18" charset="0"/>
                      </a:rPr>
                      <m:t> </m:t>
                    </m:r>
                  </m:oMath>
                </a14:m>
                <a:r>
                  <a:rPr lang="en-GB" dirty="0" smtClean="0">
                    <a:latin typeface="Roboto" panose="02000000000000000000" pitchFamily="2" charset="0"/>
                    <a:ea typeface="Roboto" panose="02000000000000000000" pitchFamily="2" charset="0"/>
                  </a:rPr>
                  <a:t>diff</a:t>
                </a:r>
                <a:endParaRPr lang="en-GB" dirty="0">
                  <a:latin typeface="Roboto" panose="02000000000000000000" pitchFamily="2" charset="0"/>
                  <a:ea typeface="Roboto" panose="02000000000000000000" pitchFamily="2"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8191210" y="3876766"/>
                <a:ext cx="727059" cy="369332"/>
              </a:xfrm>
              <a:prstGeom prst="rect">
                <a:avLst/>
              </a:prstGeom>
              <a:blipFill>
                <a:blip r:embed="rId5"/>
                <a:stretch>
                  <a:fillRect t="-8197" r="-6723" b="-262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1035904" y="3876766"/>
                <a:ext cx="728662" cy="369332"/>
              </a:xfrm>
              <a:prstGeom prst="rect">
                <a:avLst/>
              </a:prstGeom>
              <a:noFill/>
            </p:spPr>
            <p:txBody>
              <a:bodyPr wrap="none" rtlCol="0">
                <a:spAutoFit/>
              </a:bodyPr>
              <a:lstStyle/>
              <a:p>
                <a:pPr algn="r"/>
                <a14:m>
                  <m:oMath xmlns:m="http://schemas.openxmlformats.org/officeDocument/2006/math">
                    <m:r>
                      <a:rPr lang="en-GB" b="0" i="1" smtClean="0">
                        <a:latin typeface="Cambria Math" panose="02040503050406030204" pitchFamily="18" charset="0"/>
                        <a:ea typeface="Cambria Math" panose="02040503050406030204" pitchFamily="18" charset="0"/>
                      </a:rPr>
                      <m:t>𝛽</m:t>
                    </m:r>
                    <m:r>
                      <a:rPr lang="en-GB" b="0" i="1" smtClean="0">
                        <a:latin typeface="Cambria Math" panose="02040503050406030204" pitchFamily="18" charset="0"/>
                        <a:ea typeface="Cambria Math" panose="02040503050406030204" pitchFamily="18" charset="0"/>
                      </a:rPr>
                      <m:t> </m:t>
                    </m:r>
                  </m:oMath>
                </a14:m>
                <a:r>
                  <a:rPr lang="en-GB" dirty="0" smtClean="0">
                    <a:latin typeface="Roboto" panose="02000000000000000000" pitchFamily="2" charset="0"/>
                    <a:ea typeface="Roboto" panose="02000000000000000000" pitchFamily="2" charset="0"/>
                  </a:rPr>
                  <a:t>diff</a:t>
                </a:r>
                <a:endParaRPr lang="en-GB" dirty="0">
                  <a:latin typeface="Roboto" panose="02000000000000000000" pitchFamily="2" charset="0"/>
                  <a:ea typeface="Roboto" panose="02000000000000000000" pitchFamily="2"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1035904" y="3876766"/>
                <a:ext cx="728662" cy="369332"/>
              </a:xfrm>
              <a:prstGeom prst="rect">
                <a:avLst/>
              </a:prstGeom>
              <a:blipFill>
                <a:blip r:embed="rId6"/>
                <a:stretch>
                  <a:fillRect l="-1667" t="-8197" r="-6667" b="-26230"/>
                </a:stretch>
              </a:blipFill>
            </p:spPr>
            <p:txBody>
              <a:bodyPr/>
              <a:lstStyle/>
              <a:p>
                <a:r>
                  <a:rPr lang="en-GB">
                    <a:noFill/>
                  </a:rPr>
                  <a:t> </a:t>
                </a:r>
              </a:p>
            </p:txBody>
          </p:sp>
        </mc:Fallback>
      </mc:AlternateContent>
      <p:sp>
        <p:nvSpPr>
          <p:cNvPr id="42" name="Oval 41"/>
          <p:cNvSpPr/>
          <p:nvPr/>
        </p:nvSpPr>
        <p:spPr>
          <a:xfrm rot="18660904">
            <a:off x="9997193" y="1051737"/>
            <a:ext cx="527858" cy="139085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8934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06" y="6332326"/>
            <a:ext cx="2706417" cy="433273"/>
          </a:xfrm>
          <a:prstGeom prst="rect">
            <a:avLst/>
          </a:prstGeom>
        </p:spPr>
      </p:pic>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p:cNvSpPr txBox="1">
            <a:spLocks/>
          </p:cNvSpPr>
          <p:nvPr/>
        </p:nvSpPr>
        <p:spPr>
          <a:xfrm>
            <a:off x="398834" y="252920"/>
            <a:ext cx="9252626" cy="484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smtClean="0">
                <a:latin typeface="Roboto" panose="02000000000000000000" pitchFamily="2" charset="0"/>
                <a:ea typeface="Roboto" panose="02000000000000000000" pitchFamily="2" charset="0"/>
              </a:rPr>
              <a:t>Conclusions and roadmap</a:t>
            </a:r>
            <a:endParaRPr lang="en-GB" sz="2400" b="1" dirty="0">
              <a:latin typeface="Roboto" panose="02000000000000000000" pitchFamily="2" charset="0"/>
              <a:ea typeface="Roboto" panose="02000000000000000000" pitchFamily="2" charset="0"/>
            </a:endParaRPr>
          </a:p>
        </p:txBody>
      </p:sp>
      <mc:AlternateContent xmlns:mc="http://schemas.openxmlformats.org/markup-compatibility/2006" xmlns:a14="http://schemas.microsoft.com/office/drawing/2010/main">
        <mc:Choice Requires="a14">
          <p:sp>
            <p:nvSpPr>
              <p:cNvPr id="14" name="TextBox 13"/>
              <p:cNvSpPr txBox="1"/>
              <p:nvPr/>
            </p:nvSpPr>
            <p:spPr>
              <a:xfrm>
                <a:off x="499414" y="952261"/>
                <a:ext cx="11188772" cy="4734566"/>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latin typeface="Roboto" panose="02000000000000000000" pitchFamily="2" charset="0"/>
                    <a:ea typeface="Roboto" panose="02000000000000000000" pitchFamily="2" charset="0"/>
                  </a:rPr>
                  <a:t>We are investigating why the error propagation from the satellite data to the </a:t>
                </a:r>
                <a:r>
                  <a:rPr lang="en-GB" sz="2000" dirty="0" err="1" smtClean="0">
                    <a:latin typeface="Roboto" panose="02000000000000000000" pitchFamily="2" charset="0"/>
                    <a:ea typeface="Roboto" panose="02000000000000000000" pitchFamily="2" charset="0"/>
                  </a:rPr>
                  <a:t>QoI</a:t>
                </a:r>
                <a:r>
                  <a:rPr lang="en-GB" sz="2000" dirty="0" smtClean="0">
                    <a:latin typeface="Roboto" panose="02000000000000000000" pitchFamily="2" charset="0"/>
                    <a:ea typeface="Roboto" panose="02000000000000000000" pitchFamily="2" charset="0"/>
                  </a:rPr>
                  <a:t> is too small, if the differences between the two model outputs (from the two different velocity products) are significant; several reasons:</a:t>
                </a:r>
              </a:p>
              <a:p>
                <a:r>
                  <a:rPr lang="en-GB" sz="2000" dirty="0" smtClean="0">
                    <a:latin typeface="Roboto" panose="02000000000000000000" pitchFamily="2" charset="0"/>
                    <a:ea typeface="Roboto" panose="02000000000000000000" pitchFamily="2" charset="0"/>
                  </a:rPr>
                  <a:t> </a:t>
                </a:r>
              </a:p>
              <a:p>
                <a:endParaRPr lang="en-GB" sz="2000" dirty="0" smtClean="0">
                  <a:latin typeface="Roboto" panose="02000000000000000000" pitchFamily="2" charset="0"/>
                  <a:ea typeface="Roboto" panose="02000000000000000000" pitchFamily="2" charset="0"/>
                </a:endParaRPr>
              </a:p>
              <a:p>
                <a:pPr marL="457200" indent="-457200">
                  <a:buAutoNum type="arabicParenR"/>
                </a:pPr>
                <a:r>
                  <a:rPr lang="en-GB" sz="2000" dirty="0" smtClean="0">
                    <a:latin typeface="Roboto" panose="02000000000000000000" pitchFamily="2" charset="0"/>
                    <a:ea typeface="Roboto" panose="02000000000000000000" pitchFamily="2" charset="0"/>
                  </a:rPr>
                  <a:t>The STD given by the observations is an underestimation of the real uncertainty in the data.</a:t>
                </a:r>
                <a:br>
                  <a:rPr lang="en-GB" sz="2000" dirty="0" smtClean="0">
                    <a:latin typeface="Roboto" panose="02000000000000000000" pitchFamily="2" charset="0"/>
                    <a:ea typeface="Roboto" panose="02000000000000000000" pitchFamily="2" charset="0"/>
                  </a:rPr>
                </a:br>
                <a:endParaRPr lang="en-GB" sz="2000" dirty="0" smtClean="0">
                  <a:latin typeface="Roboto" panose="02000000000000000000" pitchFamily="2" charset="0"/>
                  <a:ea typeface="Roboto" panose="02000000000000000000" pitchFamily="2" charset="0"/>
                </a:endParaRPr>
              </a:p>
              <a:p>
                <a:pPr marL="457200" indent="-457200">
                  <a:buAutoNum type="arabicParenR"/>
                </a:pPr>
                <a:r>
                  <a:rPr lang="en-GB" sz="2000" dirty="0" smtClean="0">
                    <a:latin typeface="Roboto" panose="02000000000000000000" pitchFamily="2" charset="0"/>
                    <a:ea typeface="Roboto" panose="02000000000000000000" pitchFamily="2" charset="0"/>
                  </a:rPr>
                  <a:t>We are oversampling / overfitting (we require less observations and or a less strong prior).</a:t>
                </a:r>
                <a:br>
                  <a:rPr lang="en-GB" sz="2000" dirty="0" smtClean="0">
                    <a:latin typeface="Roboto" panose="02000000000000000000" pitchFamily="2" charset="0"/>
                    <a:ea typeface="Roboto" panose="02000000000000000000" pitchFamily="2" charset="0"/>
                  </a:rPr>
                </a:br>
                <a:endParaRPr lang="en-GB" sz="2000" dirty="0" smtClean="0">
                  <a:latin typeface="Roboto" panose="02000000000000000000" pitchFamily="2" charset="0"/>
                  <a:ea typeface="Roboto" panose="02000000000000000000" pitchFamily="2" charset="0"/>
                </a:endParaRPr>
              </a:p>
              <a:p>
                <a:pPr marL="457200" indent="-457200">
                  <a:buAutoNum type="arabicParenR"/>
                </a:pPr>
                <a:r>
                  <a:rPr lang="en-GB" sz="2000" dirty="0" smtClean="0">
                    <a:latin typeface="Roboto" panose="02000000000000000000" pitchFamily="2" charset="0"/>
                    <a:ea typeface="Roboto" panose="02000000000000000000" pitchFamily="2" charset="0"/>
                  </a:rPr>
                  <a:t>Combination of the above.</a:t>
                </a:r>
              </a:p>
              <a:p>
                <a:pPr marL="285750" indent="-285750">
                  <a:buFont typeface="Arial" panose="020B0604020202020204" pitchFamily="34" charset="0"/>
                  <a:buChar char="•"/>
                </a:pPr>
                <a:endParaRPr lang="en-GB" sz="2000" dirty="0" smtClean="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en-GB" sz="20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2000" dirty="0" smtClean="0">
                    <a:latin typeface="Roboto" panose="02000000000000000000" pitchFamily="2" charset="0"/>
                    <a:ea typeface="Roboto" panose="02000000000000000000" pitchFamily="2" charset="0"/>
                  </a:rPr>
                  <a:t>We are conducting sensitivity </a:t>
                </a:r>
                <a:r>
                  <a:rPr lang="en-GB" sz="2000" dirty="0">
                    <a:latin typeface="Roboto" panose="02000000000000000000" pitchFamily="2" charset="0"/>
                    <a:ea typeface="Roboto" panose="02000000000000000000" pitchFamily="2" charset="0"/>
                  </a:rPr>
                  <a:t>experiments at the </a:t>
                </a:r>
                <a:r>
                  <a:rPr lang="en-GB" sz="2000" dirty="0" smtClean="0">
                    <a:latin typeface="Roboto" panose="02000000000000000000" pitchFamily="2" charset="0"/>
                    <a:ea typeface="Roboto" panose="02000000000000000000" pitchFamily="2" charset="0"/>
                  </a:rPr>
                  <a:t>inversion stage </a:t>
                </a:r>
                <a:r>
                  <a:rPr lang="en-GB" sz="2000" dirty="0">
                    <a:latin typeface="Roboto" panose="02000000000000000000" pitchFamily="2" charset="0"/>
                    <a:ea typeface="Roboto" panose="02000000000000000000" pitchFamily="2" charset="0"/>
                  </a:rPr>
                  <a:t>for different values of </a:t>
                </a:r>
                <a14:m>
                  <m:oMath xmlns:m="http://schemas.openxmlformats.org/officeDocument/2006/math">
                    <m:sSup>
                      <m:sSupPr>
                        <m:ctrlPr>
                          <a:rPr lang="en-GB" sz="2000" i="1">
                            <a:latin typeface="Cambria Math" panose="02040503050406030204" pitchFamily="18" charset="0"/>
                          </a:rPr>
                        </m:ctrlPr>
                      </m:sSupPr>
                      <m:e>
                        <m:sSub>
                          <m:sSubPr>
                            <m:ctrlPr>
                              <a:rPr lang="en-GB" sz="2000" i="1">
                                <a:latin typeface="Cambria Math" panose="02040503050406030204" pitchFamily="18" charset="0"/>
                              </a:rPr>
                            </m:ctrlPr>
                          </m:sSubPr>
                          <m:e>
                            <m:r>
                              <a:rPr lang="en-GB" sz="2000" i="1">
                                <a:latin typeface="Cambria Math" panose="02040503050406030204" pitchFamily="18" charset="0"/>
                              </a:rPr>
                              <m:t>𝐽</m:t>
                            </m:r>
                          </m:e>
                          <m:sub>
                            <m:r>
                              <a:rPr lang="en-GB" sz="2000" i="1">
                                <a:latin typeface="Cambria Math" panose="02040503050406030204" pitchFamily="18" charset="0"/>
                              </a:rPr>
                              <m:t>𝑟𝑒𝑔</m:t>
                            </m:r>
                          </m:sub>
                        </m:sSub>
                      </m:e>
                      <m:sup>
                        <m:r>
                          <a:rPr lang="en-GB" sz="2000" i="1">
                            <a:latin typeface="Cambria Math" panose="02040503050406030204" pitchFamily="18" charset="0"/>
                          </a:rPr>
                          <m:t>𝑐</m:t>
                        </m:r>
                      </m:sup>
                    </m:sSup>
                  </m:oMath>
                </a14:m>
                <a:r>
                  <a:rPr lang="en-GB" sz="2000" dirty="0">
                    <a:latin typeface="Roboto" panose="02000000000000000000" pitchFamily="2" charset="0"/>
                    <a:ea typeface="Roboto" panose="02000000000000000000" pitchFamily="2" charset="0"/>
                  </a:rPr>
                  <a:t> </a:t>
                </a:r>
                <a:r>
                  <a:rPr lang="en-GB" sz="2000" dirty="0" smtClean="0">
                    <a:latin typeface="Roboto" panose="02000000000000000000" pitchFamily="2" charset="0"/>
                    <a:ea typeface="Roboto" panose="02000000000000000000" pitchFamily="2" charset="0"/>
                  </a:rPr>
                  <a:t>parameters in order to construct </a:t>
                </a:r>
                <a:r>
                  <a:rPr lang="en-GB" sz="2000" i="1" dirty="0">
                    <a:latin typeface="Roboto" panose="02000000000000000000" pitchFamily="2" charset="0"/>
                    <a:ea typeface="Roboto" panose="02000000000000000000" pitchFamily="2" charset="0"/>
                  </a:rPr>
                  <a:t>L-curves</a:t>
                </a:r>
                <a:r>
                  <a:rPr lang="en-GB" sz="2000" dirty="0">
                    <a:latin typeface="Roboto" panose="02000000000000000000" pitchFamily="2" charset="0"/>
                    <a:ea typeface="Roboto" panose="02000000000000000000" pitchFamily="2" charset="0"/>
                  </a:rPr>
                  <a:t>. This </a:t>
                </a:r>
                <a:r>
                  <a:rPr lang="en-GB" sz="2000" dirty="0" smtClean="0">
                    <a:latin typeface="Roboto" panose="02000000000000000000" pitchFamily="2" charset="0"/>
                    <a:ea typeface="Roboto" panose="02000000000000000000" pitchFamily="2" charset="0"/>
                  </a:rPr>
                  <a:t>will examine </a:t>
                </a:r>
                <a:r>
                  <a:rPr lang="en-GB" sz="2000" dirty="0">
                    <a:latin typeface="Roboto" panose="02000000000000000000" pitchFamily="2" charset="0"/>
                    <a:ea typeface="Roboto" panose="02000000000000000000" pitchFamily="2" charset="0"/>
                  </a:rPr>
                  <a:t>the </a:t>
                </a:r>
                <a:r>
                  <a:rPr lang="en-GB" sz="2000" dirty="0" smtClean="0">
                    <a:latin typeface="Roboto" panose="02000000000000000000" pitchFamily="2" charset="0"/>
                    <a:ea typeface="Roboto" panose="02000000000000000000" pitchFamily="2" charset="0"/>
                  </a:rPr>
                  <a:t>impact of </a:t>
                </a:r>
                <a:r>
                  <a:rPr lang="en-GB" sz="2000" dirty="0">
                    <a:latin typeface="Roboto" panose="02000000000000000000" pitchFamily="2" charset="0"/>
                    <a:ea typeface="Roboto" panose="02000000000000000000" pitchFamily="2" charset="0"/>
                  </a:rPr>
                  <a:t>different priors on the </a:t>
                </a:r>
                <a:r>
                  <a:rPr lang="en-GB" sz="2000" dirty="0" err="1">
                    <a:latin typeface="Roboto" panose="02000000000000000000" pitchFamily="2" charset="0"/>
                    <a:ea typeface="Roboto" panose="02000000000000000000" pitchFamily="2" charset="0"/>
                  </a:rPr>
                  <a:t>QoI</a:t>
                </a:r>
                <a:r>
                  <a:rPr lang="en-GB" sz="2000" dirty="0">
                    <a:latin typeface="Roboto" panose="02000000000000000000" pitchFamily="2" charset="0"/>
                    <a:ea typeface="Roboto" panose="02000000000000000000" pitchFamily="2" charset="0"/>
                  </a:rPr>
                  <a:t> error propagation</a:t>
                </a:r>
                <a:r>
                  <a:rPr lang="en-GB" sz="2000" dirty="0" smtClean="0">
                    <a:latin typeface="Roboto" panose="02000000000000000000" pitchFamily="2" charset="0"/>
                    <a:ea typeface="Roboto" panose="02000000000000000000" pitchFamily="2" charset="0"/>
                  </a:rPr>
                  <a:t>.</a:t>
                </a:r>
              </a:p>
            </p:txBody>
          </p:sp>
        </mc:Choice>
        <mc:Fallback xmlns="">
          <p:sp>
            <p:nvSpPr>
              <p:cNvPr id="14" name="TextBox 13"/>
              <p:cNvSpPr txBox="1">
                <a:spLocks noRot="1" noChangeAspect="1" noMove="1" noResize="1" noEditPoints="1" noAdjustHandles="1" noChangeArrowheads="1" noChangeShapeType="1" noTextEdit="1"/>
              </p:cNvSpPr>
              <p:nvPr/>
            </p:nvSpPr>
            <p:spPr>
              <a:xfrm>
                <a:off x="499414" y="952261"/>
                <a:ext cx="11188772" cy="4734566"/>
              </a:xfrm>
              <a:prstGeom prst="rect">
                <a:avLst/>
              </a:prstGeom>
              <a:blipFill>
                <a:blip r:embed="rId4"/>
                <a:stretch>
                  <a:fillRect l="-599" t="-515" r="-54" b="-1416"/>
                </a:stretch>
              </a:blipFill>
            </p:spPr>
            <p:txBody>
              <a:bodyPr/>
              <a:lstStyle/>
              <a:p>
                <a:r>
                  <a:rPr lang="en-GB">
                    <a:noFill/>
                  </a:rPr>
                  <a:t> </a:t>
                </a:r>
              </a:p>
            </p:txBody>
          </p:sp>
        </mc:Fallback>
      </mc:AlternateContent>
    </p:spTree>
    <p:extLst>
      <p:ext uri="{BB962C8B-B14F-4D97-AF65-F5344CB8AC3E}">
        <p14:creationId xmlns:p14="http://schemas.microsoft.com/office/powerpoint/2010/main" val="35924754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06" y="6332326"/>
            <a:ext cx="2706417" cy="433273"/>
          </a:xfrm>
          <a:prstGeom prst="rect">
            <a:avLst/>
          </a:prstGeom>
        </p:spPr>
      </p:pic>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p:cNvSpPr txBox="1">
            <a:spLocks/>
          </p:cNvSpPr>
          <p:nvPr/>
        </p:nvSpPr>
        <p:spPr>
          <a:xfrm>
            <a:off x="398834" y="252920"/>
            <a:ext cx="9252626" cy="484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smtClean="0">
                <a:latin typeface="Roboto" panose="02000000000000000000" pitchFamily="2" charset="0"/>
                <a:ea typeface="Roboto" panose="02000000000000000000" pitchFamily="2" charset="0"/>
              </a:rPr>
              <a:t>Conclusions and roadmap</a:t>
            </a:r>
            <a:endParaRPr lang="en-GB" sz="2400" b="1" dirty="0">
              <a:latin typeface="Roboto" panose="02000000000000000000" pitchFamily="2" charset="0"/>
              <a:ea typeface="Roboto" panose="02000000000000000000" pitchFamily="2" charset="0"/>
            </a:endParaRPr>
          </a:p>
        </p:txBody>
      </p:sp>
      <mc:AlternateContent xmlns:mc="http://schemas.openxmlformats.org/markup-compatibility/2006" xmlns:a14="http://schemas.microsoft.com/office/drawing/2010/main">
        <mc:Choice Requires="a14">
          <p:sp>
            <p:nvSpPr>
              <p:cNvPr id="14" name="TextBox 13"/>
              <p:cNvSpPr txBox="1"/>
              <p:nvPr/>
            </p:nvSpPr>
            <p:spPr>
              <a:xfrm>
                <a:off x="499414" y="415366"/>
                <a:ext cx="11188772" cy="4093428"/>
              </a:xfrm>
              <a:prstGeom prst="rect">
                <a:avLst/>
              </a:prstGeom>
              <a:noFill/>
            </p:spPr>
            <p:txBody>
              <a:bodyPr wrap="square" rtlCol="0">
                <a:spAutoFit/>
              </a:bodyPr>
              <a:lstStyle/>
              <a:p>
                <a:endParaRPr lang="en-GB" sz="20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en-GB" sz="2000" dirty="0" smtClean="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2000" dirty="0" smtClean="0">
                    <a:latin typeface="Roboto" panose="02000000000000000000" pitchFamily="2" charset="0"/>
                    <a:ea typeface="Roboto" panose="02000000000000000000" pitchFamily="2" charset="0"/>
                  </a:rPr>
                  <a:t>We are adjusting the STD in the satellite observations so they represent the difference that we observed between the data sets.</a:t>
                </a:r>
              </a:p>
              <a:p>
                <a:endParaRPr lang="en-GB" sz="20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en-GB" sz="20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2000" dirty="0" smtClean="0">
                    <a:latin typeface="Roboto" panose="02000000000000000000" pitchFamily="2" charset="0"/>
                    <a:ea typeface="Roboto" panose="02000000000000000000" pitchFamily="2" charset="0"/>
                  </a:rPr>
                  <a:t>We are performing </a:t>
                </a:r>
                <a:r>
                  <a:rPr lang="en-GB" sz="2000" dirty="0">
                    <a:latin typeface="Roboto" panose="02000000000000000000" pitchFamily="2" charset="0"/>
                    <a:ea typeface="Roboto" panose="02000000000000000000" pitchFamily="2" charset="0"/>
                  </a:rPr>
                  <a:t>a cross-validation on the </a:t>
                </a:r>
                <a:r>
                  <a:rPr lang="en-GB" sz="2000" dirty="0" smtClean="0">
                    <a:latin typeface="Roboto" panose="02000000000000000000" pitchFamily="2" charset="0"/>
                    <a:ea typeface="Roboto" panose="02000000000000000000" pitchFamily="2" charset="0"/>
                  </a:rPr>
                  <a:t>uncertainty estimation </a:t>
                </a:r>
                <a:r>
                  <a:rPr lang="en-GB" sz="2000" dirty="0">
                    <a:latin typeface="Roboto" panose="02000000000000000000" pitchFamily="2" charset="0"/>
                    <a:ea typeface="Roboto" panose="02000000000000000000" pitchFamily="2" charset="0"/>
                  </a:rPr>
                  <a:t>of </a:t>
                </a:r>
                <a14:m>
                  <m:oMath xmlns:m="http://schemas.openxmlformats.org/officeDocument/2006/math">
                    <m:r>
                      <a:rPr lang="en-GB" sz="2000" i="1">
                        <a:latin typeface="Cambria Math" panose="02040503050406030204" pitchFamily="18" charset="0"/>
                        <a:ea typeface="Cambria Math" panose="02040503050406030204" pitchFamily="18" charset="0"/>
                      </a:rPr>
                      <m:t>𝛼</m:t>
                    </m:r>
                  </m:oMath>
                </a14:m>
                <a:r>
                  <a:rPr lang="en-GB" sz="2000" dirty="0">
                    <a:latin typeface="Roboto" panose="02000000000000000000" pitchFamily="2" charset="0"/>
                    <a:ea typeface="Roboto" panose="02000000000000000000" pitchFamily="2" charset="0"/>
                  </a:rPr>
                  <a:t> and </a:t>
                </a:r>
                <a14:m>
                  <m:oMath xmlns:m="http://schemas.openxmlformats.org/officeDocument/2006/math">
                    <m:r>
                      <a:rPr lang="en-GB" sz="2000" i="1">
                        <a:latin typeface="Cambria Math" panose="02040503050406030204" pitchFamily="18" charset="0"/>
                        <a:ea typeface="Cambria Math" panose="02040503050406030204" pitchFamily="18" charset="0"/>
                      </a:rPr>
                      <m:t>𝛽</m:t>
                    </m:r>
                  </m:oMath>
                </a14:m>
                <a:r>
                  <a:rPr lang="en-GB" sz="2000" dirty="0">
                    <a:latin typeface="Roboto" panose="02000000000000000000" pitchFamily="2" charset="0"/>
                    <a:ea typeface="Roboto" panose="02000000000000000000" pitchFamily="2" charset="0"/>
                  </a:rPr>
                  <a:t> with different velocity input </a:t>
                </a:r>
                <a:r>
                  <a:rPr lang="en-GB" sz="2000" dirty="0" smtClean="0">
                    <a:latin typeface="Roboto" panose="02000000000000000000" pitchFamily="2" charset="0"/>
                    <a:ea typeface="Roboto" panose="02000000000000000000" pitchFamily="2" charset="0"/>
                  </a:rPr>
                  <a:t>densities</a:t>
                </a:r>
              </a:p>
              <a:p>
                <a:pPr marL="285750" indent="-285750">
                  <a:buFont typeface="Arial" panose="020B0604020202020204" pitchFamily="34" charset="0"/>
                  <a:buChar char="•"/>
                </a:pPr>
                <a:endParaRPr lang="en-GB" sz="20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en-GB" sz="2000" dirty="0" smtClean="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2000" dirty="0" smtClean="0">
                    <a:latin typeface="Roboto" panose="02000000000000000000" pitchFamily="2" charset="0"/>
                    <a:ea typeface="Roboto" panose="02000000000000000000" pitchFamily="2" charset="0"/>
                  </a:rPr>
                  <a:t>By </a:t>
                </a:r>
                <a:r>
                  <a:rPr lang="en-GB" sz="2000" dirty="0">
                    <a:latin typeface="Roboto" panose="02000000000000000000" pitchFamily="2" charset="0"/>
                    <a:ea typeface="Roboto" panose="02000000000000000000" pitchFamily="2" charset="0"/>
                  </a:rPr>
                  <a:t>sub-sampling velocity observations and removing existing points and </a:t>
                </a:r>
                <a:r>
                  <a:rPr lang="en-GB" sz="2000" dirty="0" smtClean="0">
                    <a:latin typeface="Roboto" panose="02000000000000000000" pitchFamily="2" charset="0"/>
                    <a:ea typeface="Roboto" panose="02000000000000000000" pitchFamily="2" charset="0"/>
                  </a:rPr>
                  <a:t>trying to </a:t>
                </a:r>
                <a:r>
                  <a:rPr lang="en-GB" sz="2000" dirty="0">
                    <a:latin typeface="Roboto" panose="02000000000000000000" pitchFamily="2" charset="0"/>
                    <a:ea typeface="Roboto" panose="02000000000000000000" pitchFamily="2" charset="0"/>
                  </a:rPr>
                  <a:t>identify how much velocity data is needed </a:t>
                </a:r>
                <a:r>
                  <a:rPr lang="en-GB" sz="2000" dirty="0" smtClean="0">
                    <a:latin typeface="Roboto" panose="02000000000000000000" pitchFamily="2" charset="0"/>
                    <a:ea typeface="Roboto" panose="02000000000000000000" pitchFamily="2" charset="0"/>
                  </a:rPr>
                  <a:t>for uncertainty </a:t>
                </a:r>
                <a:r>
                  <a:rPr lang="en-GB" sz="2000" dirty="0">
                    <a:latin typeface="Roboto" panose="02000000000000000000" pitchFamily="2" charset="0"/>
                    <a:ea typeface="Roboto" panose="02000000000000000000" pitchFamily="2" charset="0"/>
                  </a:rPr>
                  <a:t>quantification</a:t>
                </a:r>
                <a:r>
                  <a:rPr lang="en-GB" sz="2000" dirty="0" smtClean="0">
                    <a:latin typeface="Roboto" panose="02000000000000000000" pitchFamily="2" charset="0"/>
                    <a:ea typeface="Roboto" panose="02000000000000000000" pitchFamily="2" charset="0"/>
                  </a:rPr>
                  <a:t>.</a:t>
                </a:r>
                <a:endParaRPr lang="en-GB" sz="2000" dirty="0">
                  <a:latin typeface="Roboto" panose="02000000000000000000" pitchFamily="2" charset="0"/>
                  <a:ea typeface="Roboto" panose="02000000000000000000" pitchFamily="2" charset="0"/>
                </a:endParaRPr>
              </a:p>
              <a:p>
                <a:endParaRPr lang="en-GB" sz="2000" dirty="0">
                  <a:latin typeface="Roboto" panose="02000000000000000000" pitchFamily="2" charset="0"/>
                  <a:ea typeface="Roboto" panose="02000000000000000000"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99414" y="415366"/>
                <a:ext cx="11188772" cy="4093428"/>
              </a:xfrm>
              <a:prstGeom prst="rect">
                <a:avLst/>
              </a:prstGeom>
              <a:blipFill>
                <a:blip r:embed="rId4"/>
                <a:stretch>
                  <a:fillRect l="-490"/>
                </a:stretch>
              </a:blipFill>
            </p:spPr>
            <p:txBody>
              <a:bodyPr/>
              <a:lstStyle/>
              <a:p>
                <a:r>
                  <a:rPr lang="en-GB">
                    <a:noFill/>
                  </a:rPr>
                  <a:t> </a:t>
                </a:r>
              </a:p>
            </p:txBody>
          </p:sp>
        </mc:Fallback>
      </mc:AlternateContent>
    </p:spTree>
    <p:extLst>
      <p:ext uri="{BB962C8B-B14F-4D97-AF65-F5344CB8AC3E}">
        <p14:creationId xmlns:p14="http://schemas.microsoft.com/office/powerpoint/2010/main" val="1893732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06" y="6332326"/>
            <a:ext cx="2706417" cy="433273"/>
          </a:xfrm>
          <a:prstGeom prst="rect">
            <a:avLst/>
          </a:prstGeom>
        </p:spPr>
      </p:pic>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p:cNvSpPr txBox="1">
            <a:spLocks/>
          </p:cNvSpPr>
          <p:nvPr/>
        </p:nvSpPr>
        <p:spPr>
          <a:xfrm>
            <a:off x="398834" y="252920"/>
            <a:ext cx="9252626" cy="484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smtClean="0">
                <a:latin typeface="Roboto" panose="02000000000000000000" pitchFamily="2" charset="0"/>
                <a:ea typeface="Roboto" panose="02000000000000000000" pitchFamily="2" charset="0"/>
              </a:rPr>
              <a:t>Thank you! </a:t>
            </a:r>
            <a:r>
              <a:rPr lang="en-GB" sz="2400" b="1" dirty="0" smtClean="0">
                <a:latin typeface="Roboto" panose="02000000000000000000" pitchFamily="2" charset="0"/>
                <a:ea typeface="Roboto" panose="02000000000000000000" pitchFamily="2" charset="0"/>
              </a:rPr>
              <a:t> </a:t>
            </a:r>
            <a:endParaRPr lang="en-GB" sz="2400" b="1" dirty="0">
              <a:latin typeface="Roboto" panose="02000000000000000000" pitchFamily="2" charset="0"/>
              <a:ea typeface="Roboto" panose="02000000000000000000" pitchFamily="2" charset="0"/>
            </a:endParaRPr>
          </a:p>
        </p:txBody>
      </p:sp>
      <p:sp>
        <p:nvSpPr>
          <p:cNvPr id="9" name="TextBox 8"/>
          <p:cNvSpPr txBox="1"/>
          <p:nvPr/>
        </p:nvSpPr>
        <p:spPr>
          <a:xfrm>
            <a:off x="366904" y="970687"/>
            <a:ext cx="5267884" cy="5632311"/>
          </a:xfrm>
          <a:prstGeom prst="rect">
            <a:avLst/>
          </a:prstGeom>
          <a:noFill/>
        </p:spPr>
        <p:txBody>
          <a:bodyPr wrap="square" rtlCol="0">
            <a:spAutoFit/>
          </a:bodyPr>
          <a:lstStyle/>
          <a:p>
            <a:pPr marL="342900" indent="-342900" algn="just">
              <a:buFont typeface="Arial" panose="020B0604020202020204" pitchFamily="34" charset="0"/>
              <a:buChar char="•"/>
            </a:pPr>
            <a:r>
              <a:rPr lang="en-GB" sz="2000" dirty="0" smtClean="0">
                <a:latin typeface="Roboto" panose="02000000000000000000" pitchFamily="2" charset="0"/>
                <a:ea typeface="Roboto" panose="02000000000000000000" pitchFamily="2" charset="0"/>
              </a:rPr>
              <a:t>Supplemental Material page:</a:t>
            </a:r>
          </a:p>
          <a:p>
            <a:pPr algn="just"/>
            <a:endParaRPr lang="en-GB" sz="2000" dirty="0" smtClean="0">
              <a:latin typeface="Roboto" panose="02000000000000000000" pitchFamily="2" charset="0"/>
              <a:ea typeface="Roboto" panose="02000000000000000000" pitchFamily="2" charset="0"/>
              <a:hlinkClick r:id=""/>
            </a:endParaRPr>
          </a:p>
          <a:p>
            <a:pPr algn="just"/>
            <a:r>
              <a:rPr lang="en-GB" sz="2000" dirty="0" smtClean="0">
                <a:latin typeface="Roboto" panose="02000000000000000000" pitchFamily="2" charset="0"/>
                <a:ea typeface="Roboto" panose="02000000000000000000" pitchFamily="2" charset="0"/>
                <a:hlinkClick r:id=""/>
              </a:rPr>
              <a:t>https</a:t>
            </a:r>
            <a:r>
              <a:rPr lang="en-GB" sz="2000" dirty="0">
                <a:latin typeface="Roboto" panose="02000000000000000000" pitchFamily="2" charset="0"/>
                <a:ea typeface="Roboto" panose="02000000000000000000" pitchFamily="2" charset="0"/>
                <a:hlinkClick r:id="rId4"/>
              </a:rPr>
              <a:t>://</a:t>
            </a:r>
            <a:r>
              <a:rPr lang="en-GB" sz="2000" dirty="0" smtClean="0">
                <a:latin typeface="Roboto" panose="02000000000000000000" pitchFamily="2" charset="0"/>
                <a:ea typeface="Roboto" panose="02000000000000000000" pitchFamily="2" charset="0"/>
                <a:hlinkClick r:id="rId4"/>
              </a:rPr>
              <a:t>doi.org/10.5194/egusphere-egu22-5859</a:t>
            </a:r>
            <a:r>
              <a:rPr lang="en-GB" sz="2000" dirty="0" smtClean="0">
                <a:latin typeface="Roboto" panose="02000000000000000000" pitchFamily="2" charset="0"/>
                <a:ea typeface="Roboto" panose="02000000000000000000" pitchFamily="2" charset="0"/>
              </a:rPr>
              <a:t> </a:t>
            </a:r>
            <a:endParaRPr lang="en-GB" sz="2000" dirty="0">
              <a:latin typeface="Roboto" panose="02000000000000000000" pitchFamily="2" charset="0"/>
              <a:ea typeface="Roboto" panose="02000000000000000000" pitchFamily="2" charset="0"/>
            </a:endParaRPr>
          </a:p>
          <a:p>
            <a:pPr algn="just"/>
            <a:endParaRPr lang="en-GB" sz="2000" dirty="0">
              <a:latin typeface="Roboto" panose="02000000000000000000" pitchFamily="2" charset="0"/>
              <a:ea typeface="Roboto" panose="02000000000000000000" pitchFamily="2" charset="0"/>
            </a:endParaRPr>
          </a:p>
          <a:p>
            <a:pPr marL="342900" indent="-342900" algn="just">
              <a:buFont typeface="Arial" panose="020B0604020202020204" pitchFamily="34" charset="0"/>
              <a:buChar char="•"/>
            </a:pPr>
            <a:r>
              <a:rPr lang="en-GB" sz="2000" dirty="0" smtClean="0">
                <a:latin typeface="Roboto" panose="02000000000000000000" pitchFamily="2" charset="0"/>
                <a:ea typeface="Roboto" panose="02000000000000000000" pitchFamily="2" charset="0"/>
              </a:rPr>
              <a:t>Or check the model paper: </a:t>
            </a:r>
          </a:p>
          <a:p>
            <a:pPr algn="just"/>
            <a:endParaRPr lang="en-GB" sz="2000" dirty="0">
              <a:latin typeface="Roboto" panose="02000000000000000000" pitchFamily="2" charset="0"/>
              <a:ea typeface="Roboto" panose="02000000000000000000" pitchFamily="2" charset="0"/>
            </a:endParaRPr>
          </a:p>
          <a:p>
            <a:pPr algn="just"/>
            <a:r>
              <a:rPr lang="en-GB" sz="2000" dirty="0" err="1" smtClean="0">
                <a:latin typeface="Roboto" panose="02000000000000000000" pitchFamily="2" charset="0"/>
                <a:ea typeface="Roboto" panose="02000000000000000000" pitchFamily="2" charset="0"/>
              </a:rPr>
              <a:t>Koziol</a:t>
            </a:r>
            <a:r>
              <a:rPr lang="en-GB" sz="2000" dirty="0">
                <a:latin typeface="Roboto" panose="02000000000000000000" pitchFamily="2" charset="0"/>
                <a:ea typeface="Roboto" panose="02000000000000000000" pitchFamily="2" charset="0"/>
              </a:rPr>
              <a:t>, C. P., Todd, J. A., Goldberg, D. N., and Maddison, J. R. (2021). </a:t>
            </a:r>
            <a:r>
              <a:rPr lang="en-GB" sz="2000" i="1" dirty="0" err="1">
                <a:latin typeface="Roboto" panose="02000000000000000000" pitchFamily="2" charset="0"/>
                <a:ea typeface="Roboto" panose="02000000000000000000" pitchFamily="2" charset="0"/>
              </a:rPr>
              <a:t>fenics_ice</a:t>
            </a:r>
            <a:r>
              <a:rPr lang="en-GB" sz="2000" i="1" dirty="0">
                <a:latin typeface="Roboto" panose="02000000000000000000" pitchFamily="2" charset="0"/>
                <a:ea typeface="Roboto" panose="02000000000000000000" pitchFamily="2" charset="0"/>
              </a:rPr>
              <a:t> 1.0: </a:t>
            </a:r>
            <a:r>
              <a:rPr lang="en-GB" sz="2000" i="1" dirty="0" smtClean="0">
                <a:latin typeface="Roboto" panose="02000000000000000000" pitchFamily="2" charset="0"/>
                <a:ea typeface="Roboto" panose="02000000000000000000" pitchFamily="2" charset="0"/>
              </a:rPr>
              <a:t>A </a:t>
            </a:r>
            <a:r>
              <a:rPr lang="en-GB" sz="2000" i="1" dirty="0">
                <a:latin typeface="Roboto" panose="02000000000000000000" pitchFamily="2" charset="0"/>
                <a:ea typeface="Roboto" panose="02000000000000000000" pitchFamily="2" charset="0"/>
              </a:rPr>
              <a:t>framework for quantifying initialization uncertainty for time-dependent ice sheet models</a:t>
            </a:r>
            <a:r>
              <a:rPr lang="en-GB" sz="2000" dirty="0">
                <a:latin typeface="Roboto" panose="02000000000000000000" pitchFamily="2" charset="0"/>
                <a:ea typeface="Roboto" panose="02000000000000000000" pitchFamily="2" charset="0"/>
              </a:rPr>
              <a:t>. Geoscientific Model Development, 14(9):5843–5861. </a:t>
            </a:r>
            <a:endParaRPr lang="en-GB" sz="2000" dirty="0" smtClean="0">
              <a:latin typeface="Roboto" panose="02000000000000000000" pitchFamily="2" charset="0"/>
              <a:ea typeface="Roboto" panose="02000000000000000000" pitchFamily="2" charset="0"/>
            </a:endParaRPr>
          </a:p>
          <a:p>
            <a:pPr algn="just"/>
            <a:r>
              <a:rPr lang="en-GB" sz="2000" dirty="0" smtClean="0">
                <a:latin typeface="Roboto" panose="02000000000000000000" pitchFamily="2" charset="0"/>
                <a:ea typeface="Roboto" panose="02000000000000000000" pitchFamily="2" charset="0"/>
                <a:hlinkClick r:id="rId5"/>
              </a:rPr>
              <a:t>https</a:t>
            </a:r>
            <a:r>
              <a:rPr lang="en-GB" sz="2000" dirty="0">
                <a:latin typeface="Roboto" panose="02000000000000000000" pitchFamily="2" charset="0"/>
                <a:ea typeface="Roboto" panose="02000000000000000000" pitchFamily="2" charset="0"/>
                <a:hlinkClick r:id="rId5"/>
              </a:rPr>
              <a:t>://</a:t>
            </a:r>
            <a:r>
              <a:rPr lang="en-GB" sz="2000" dirty="0" smtClean="0">
                <a:latin typeface="Roboto" panose="02000000000000000000" pitchFamily="2" charset="0"/>
                <a:ea typeface="Roboto" panose="02000000000000000000" pitchFamily="2" charset="0"/>
                <a:hlinkClick r:id="rId5"/>
              </a:rPr>
              <a:t>doi.org/10.5194/gmd-14-5843-2021</a:t>
            </a:r>
            <a:r>
              <a:rPr lang="en-GB" sz="2000" dirty="0" smtClean="0">
                <a:latin typeface="Roboto" panose="02000000000000000000" pitchFamily="2" charset="0"/>
                <a:ea typeface="Roboto" panose="02000000000000000000" pitchFamily="2" charset="0"/>
              </a:rPr>
              <a:t> </a:t>
            </a:r>
          </a:p>
          <a:p>
            <a:pPr algn="just"/>
            <a:endParaRPr lang="en-GB" sz="2000" dirty="0">
              <a:latin typeface="Roboto" panose="02000000000000000000" pitchFamily="2" charset="0"/>
              <a:ea typeface="Roboto" panose="02000000000000000000" pitchFamily="2" charset="0"/>
            </a:endParaRPr>
          </a:p>
          <a:p>
            <a:pPr algn="just"/>
            <a:endParaRPr lang="en-GB" sz="2000" dirty="0" smtClean="0">
              <a:latin typeface="Roboto" panose="02000000000000000000" pitchFamily="2" charset="0"/>
              <a:ea typeface="Roboto" panose="02000000000000000000" pitchFamily="2" charset="0"/>
            </a:endParaRPr>
          </a:p>
          <a:p>
            <a:pPr algn="just"/>
            <a:endParaRPr lang="en-GB" sz="2000" dirty="0">
              <a:latin typeface="Roboto" panose="02000000000000000000" pitchFamily="2" charset="0"/>
              <a:ea typeface="Roboto" panose="02000000000000000000" pitchFamily="2" charset="0"/>
            </a:endParaRPr>
          </a:p>
          <a:p>
            <a:pPr algn="just"/>
            <a:endParaRPr lang="en-GB" sz="2000" dirty="0" smtClean="0">
              <a:latin typeface="Roboto" panose="02000000000000000000" pitchFamily="2" charset="0"/>
              <a:ea typeface="Roboto" panose="02000000000000000000" pitchFamily="2" charset="0"/>
            </a:endParaRPr>
          </a:p>
        </p:txBody>
      </p:sp>
      <p:sp>
        <p:nvSpPr>
          <p:cNvPr id="8" name="Title 2"/>
          <p:cNvSpPr txBox="1">
            <a:spLocks/>
          </p:cNvSpPr>
          <p:nvPr/>
        </p:nvSpPr>
        <p:spPr>
          <a:xfrm>
            <a:off x="7265644" y="282456"/>
            <a:ext cx="3561567" cy="4844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err="1" smtClean="0">
                <a:latin typeface="Roboto" panose="02000000000000000000" pitchFamily="2" charset="0"/>
                <a:ea typeface="Roboto" panose="02000000000000000000" pitchFamily="2" charset="0"/>
              </a:rPr>
              <a:t>FEniCS</a:t>
            </a:r>
            <a:r>
              <a:rPr lang="en-GB" sz="2800" b="1" dirty="0" smtClean="0">
                <a:latin typeface="Roboto" panose="02000000000000000000" pitchFamily="2" charset="0"/>
                <a:ea typeface="Roboto" panose="02000000000000000000" pitchFamily="2" charset="0"/>
              </a:rPr>
              <a:t> ice team</a:t>
            </a:r>
            <a:endParaRPr lang="en-GB" sz="2800" b="1" dirty="0">
              <a:latin typeface="Roboto" panose="02000000000000000000" pitchFamily="2" charset="0"/>
              <a:ea typeface="Roboto" panose="02000000000000000000" pitchFamily="2" charset="0"/>
            </a:endParaRPr>
          </a:p>
        </p:txBody>
      </p:sp>
      <p:sp>
        <p:nvSpPr>
          <p:cNvPr id="3" name="TextBox 2"/>
          <p:cNvSpPr txBox="1"/>
          <p:nvPr/>
        </p:nvSpPr>
        <p:spPr>
          <a:xfrm>
            <a:off x="5817054" y="970687"/>
            <a:ext cx="5988403" cy="4801314"/>
          </a:xfrm>
          <a:prstGeom prst="rect">
            <a:avLst/>
          </a:prstGeom>
          <a:noFill/>
        </p:spPr>
        <p:txBody>
          <a:bodyPr wrap="square" rtlCol="0">
            <a:spAutoFit/>
          </a:bodyPr>
          <a:lstStyle/>
          <a:p>
            <a:r>
              <a:rPr lang="en-GB" sz="2000" dirty="0" smtClean="0">
                <a:latin typeface="Roboto" panose="02000000000000000000" pitchFamily="2" charset="0"/>
                <a:ea typeface="Roboto" panose="02000000000000000000" pitchFamily="2" charset="0"/>
              </a:rPr>
              <a:t>Past (top) and present (bottom) contributors:</a:t>
            </a:r>
            <a:endParaRPr lang="en-GB" sz="2000" dirty="0">
              <a:latin typeface="Roboto" panose="02000000000000000000" pitchFamily="2" charset="0"/>
              <a:ea typeface="Roboto" panose="02000000000000000000" pitchFamily="2" charset="0"/>
            </a:endParaRPr>
          </a:p>
          <a:p>
            <a:endParaRPr lang="en-GB" dirty="0" smtClean="0">
              <a:latin typeface="Roboto" panose="02000000000000000000" pitchFamily="2" charset="0"/>
              <a:ea typeface="Roboto" panose="02000000000000000000" pitchFamily="2" charset="0"/>
            </a:endParaRPr>
          </a:p>
          <a:p>
            <a:endParaRPr lang="en-GB" dirty="0" smtClean="0">
              <a:latin typeface="Roboto" panose="02000000000000000000" pitchFamily="2" charset="0"/>
              <a:ea typeface="Roboto" panose="02000000000000000000" pitchFamily="2" charset="0"/>
            </a:endParaRPr>
          </a:p>
          <a:p>
            <a:endParaRPr lang="en-GB" dirty="0" smtClean="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smtClean="0">
              <a:latin typeface="Roboto" panose="02000000000000000000" pitchFamily="2" charset="0"/>
              <a:ea typeface="Roboto" panose="02000000000000000000" pitchFamily="2" charset="0"/>
            </a:endParaRPr>
          </a:p>
          <a:p>
            <a:endParaRPr lang="en-GB" dirty="0" smtClean="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smtClean="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smtClean="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smtClean="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smtClean="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pic>
        <p:nvPicPr>
          <p:cNvPr id="1026" name="Picture 2" descr="https://avatars.githubusercontent.com/u/7770540?v=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9343" y="1551648"/>
            <a:ext cx="1151997" cy="1151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veloping for Nvidia GPUs using SYCL with oneAPI - oneAPI.i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42622" y="1524968"/>
            <a:ext cx="935499" cy="120535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James R. Maddison's Homep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9060" y="3852365"/>
            <a:ext cx="1122399" cy="15697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8815" y="2730323"/>
            <a:ext cx="2069797" cy="400110"/>
          </a:xfrm>
          <a:prstGeom prst="rect">
            <a:avLst/>
          </a:prstGeom>
          <a:noFill/>
        </p:spPr>
        <p:txBody>
          <a:bodyPr wrap="none" rtlCol="0">
            <a:spAutoFit/>
          </a:bodyPr>
          <a:lstStyle/>
          <a:p>
            <a:r>
              <a:rPr lang="en-GB" sz="2000" dirty="0" smtClean="0">
                <a:latin typeface="Roboto" panose="02000000000000000000" pitchFamily="2" charset="0"/>
                <a:ea typeface="Roboto" panose="02000000000000000000" pitchFamily="2" charset="0"/>
              </a:rPr>
              <a:t>Conrad P. </a:t>
            </a:r>
            <a:r>
              <a:rPr lang="en-GB" sz="2000" dirty="0" err="1" smtClean="0">
                <a:latin typeface="Roboto" panose="02000000000000000000" pitchFamily="2" charset="0"/>
                <a:ea typeface="Roboto" panose="02000000000000000000" pitchFamily="2" charset="0"/>
              </a:rPr>
              <a:t>Koziol</a:t>
            </a:r>
            <a:endParaRPr lang="en-GB" sz="2000" dirty="0"/>
          </a:p>
        </p:txBody>
      </p:sp>
      <p:sp>
        <p:nvSpPr>
          <p:cNvPr id="15" name="TextBox 14"/>
          <p:cNvSpPr txBox="1"/>
          <p:nvPr/>
        </p:nvSpPr>
        <p:spPr>
          <a:xfrm>
            <a:off x="9613964" y="2730323"/>
            <a:ext cx="1330035" cy="707886"/>
          </a:xfrm>
          <a:prstGeom prst="rect">
            <a:avLst/>
          </a:prstGeom>
          <a:noFill/>
        </p:spPr>
        <p:txBody>
          <a:bodyPr wrap="square" rtlCol="0">
            <a:spAutoFit/>
          </a:bodyPr>
          <a:lstStyle/>
          <a:p>
            <a:r>
              <a:rPr lang="en-GB" sz="2000" dirty="0">
                <a:latin typeface="Roboto" panose="02000000000000000000" pitchFamily="2" charset="0"/>
                <a:ea typeface="Roboto" panose="02000000000000000000" pitchFamily="2" charset="0"/>
              </a:rPr>
              <a:t>Joe Todd</a:t>
            </a:r>
          </a:p>
          <a:p>
            <a:endParaRPr lang="en-GB" sz="2000" dirty="0"/>
          </a:p>
        </p:txBody>
      </p:sp>
      <p:sp>
        <p:nvSpPr>
          <p:cNvPr id="16" name="TextBox 15"/>
          <p:cNvSpPr txBox="1"/>
          <p:nvPr/>
        </p:nvSpPr>
        <p:spPr>
          <a:xfrm>
            <a:off x="8440485" y="5387280"/>
            <a:ext cx="1477121" cy="707886"/>
          </a:xfrm>
          <a:prstGeom prst="rect">
            <a:avLst/>
          </a:prstGeom>
          <a:noFill/>
        </p:spPr>
        <p:txBody>
          <a:bodyPr wrap="square" rtlCol="0">
            <a:spAutoFit/>
          </a:bodyPr>
          <a:lstStyle/>
          <a:p>
            <a:r>
              <a:rPr lang="en-GB" sz="2000" dirty="0">
                <a:latin typeface="Roboto" panose="02000000000000000000" pitchFamily="2" charset="0"/>
                <a:ea typeface="Roboto" panose="02000000000000000000" pitchFamily="2" charset="0"/>
              </a:rPr>
              <a:t>James R</a:t>
            </a:r>
            <a:r>
              <a:rPr lang="en-GB" sz="2000" dirty="0" smtClean="0">
                <a:latin typeface="Roboto" panose="02000000000000000000" pitchFamily="2" charset="0"/>
                <a:ea typeface="Roboto" panose="02000000000000000000" pitchFamily="2" charset="0"/>
              </a:rPr>
              <a:t>.</a:t>
            </a:r>
          </a:p>
          <a:p>
            <a:r>
              <a:rPr lang="en-GB" sz="2000" dirty="0" smtClean="0">
                <a:latin typeface="Roboto" panose="02000000000000000000" pitchFamily="2" charset="0"/>
                <a:ea typeface="Roboto" panose="02000000000000000000" pitchFamily="2" charset="0"/>
              </a:rPr>
              <a:t>Maddison</a:t>
            </a:r>
            <a:endParaRPr lang="en-GB" sz="2000" dirty="0">
              <a:latin typeface="Roboto" panose="02000000000000000000" pitchFamily="2" charset="0"/>
              <a:ea typeface="Roboto" panose="02000000000000000000" pitchFamily="2" charset="0"/>
            </a:endParaRPr>
          </a:p>
        </p:txBody>
      </p:sp>
      <p:pic>
        <p:nvPicPr>
          <p:cNvPr id="1037" name="Picture 13" descr="Dr Daniel Goldberg | Edinburgh Fluid Dynamics Grou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7030" y="3889460"/>
            <a:ext cx="1031240" cy="141117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0010019" y="5431802"/>
            <a:ext cx="2085263" cy="707886"/>
          </a:xfrm>
          <a:prstGeom prst="rect">
            <a:avLst/>
          </a:prstGeom>
          <a:noFill/>
        </p:spPr>
        <p:txBody>
          <a:bodyPr wrap="square" rtlCol="0">
            <a:spAutoFit/>
          </a:bodyPr>
          <a:lstStyle/>
          <a:p>
            <a:r>
              <a:rPr lang="en-GB" sz="2000" dirty="0">
                <a:latin typeface="Roboto" panose="02000000000000000000" pitchFamily="2" charset="0"/>
                <a:ea typeface="Roboto" panose="02000000000000000000" pitchFamily="2" charset="0"/>
              </a:rPr>
              <a:t>Daniel Goldberg </a:t>
            </a:r>
            <a:br>
              <a:rPr lang="en-GB" sz="2000" dirty="0">
                <a:latin typeface="Roboto" panose="02000000000000000000" pitchFamily="2" charset="0"/>
                <a:ea typeface="Roboto" panose="02000000000000000000" pitchFamily="2" charset="0"/>
              </a:rPr>
            </a:br>
            <a:endParaRPr lang="en-GB" sz="2000" dirty="0">
              <a:latin typeface="Roboto" panose="02000000000000000000" pitchFamily="2" charset="0"/>
              <a:ea typeface="Roboto" panose="02000000000000000000" pitchFamily="2" charset="0"/>
            </a:endParaRPr>
          </a:p>
        </p:txBody>
      </p:sp>
      <p:sp>
        <p:nvSpPr>
          <p:cNvPr id="30" name="Right Arrow 29"/>
          <p:cNvSpPr/>
          <p:nvPr/>
        </p:nvSpPr>
        <p:spPr>
          <a:xfrm rot="18830395">
            <a:off x="10842765" y="5803289"/>
            <a:ext cx="447765" cy="583755"/>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9658424" y="6202888"/>
            <a:ext cx="1338828" cy="400110"/>
          </a:xfrm>
          <a:prstGeom prst="rect">
            <a:avLst/>
          </a:prstGeom>
          <a:noFill/>
        </p:spPr>
        <p:txBody>
          <a:bodyPr wrap="none" rtlCol="0">
            <a:spAutoFit/>
          </a:bodyPr>
          <a:lstStyle/>
          <a:p>
            <a:r>
              <a:rPr lang="en-GB" sz="2000" b="1" dirty="0" smtClean="0">
                <a:latin typeface="Roboto" panose="02000000000000000000" pitchFamily="2" charset="0"/>
                <a:ea typeface="Roboto" panose="02000000000000000000" pitchFamily="2" charset="0"/>
              </a:rPr>
              <a:t>In Vienna!</a:t>
            </a:r>
            <a:endParaRPr lang="en-GB" sz="2000" b="1" dirty="0">
              <a:latin typeface="Roboto" panose="02000000000000000000" pitchFamily="2" charset="0"/>
              <a:ea typeface="Roboto" panose="02000000000000000000" pitchFamily="2" charset="0"/>
            </a:endParaRPr>
          </a:p>
        </p:txBody>
      </p:sp>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2760" y="3840054"/>
            <a:ext cx="1535888" cy="1539243"/>
          </a:xfrm>
          <a:prstGeom prst="rect">
            <a:avLst/>
          </a:prstGeom>
        </p:spPr>
      </p:pic>
      <p:sp>
        <p:nvSpPr>
          <p:cNvPr id="33" name="TextBox 32"/>
          <p:cNvSpPr txBox="1"/>
          <p:nvPr/>
        </p:nvSpPr>
        <p:spPr>
          <a:xfrm>
            <a:off x="6208273" y="5412412"/>
            <a:ext cx="1596912" cy="400110"/>
          </a:xfrm>
          <a:prstGeom prst="rect">
            <a:avLst/>
          </a:prstGeom>
          <a:noFill/>
        </p:spPr>
        <p:txBody>
          <a:bodyPr wrap="none" rtlCol="0">
            <a:spAutoFit/>
          </a:bodyPr>
          <a:lstStyle/>
          <a:p>
            <a:r>
              <a:rPr lang="en-GB" sz="2000" dirty="0" smtClean="0">
                <a:latin typeface="Roboto" panose="02000000000000000000" pitchFamily="2" charset="0"/>
                <a:ea typeface="Roboto" panose="02000000000000000000" pitchFamily="2" charset="0"/>
              </a:rPr>
              <a:t>Bea Recinos</a:t>
            </a:r>
            <a:endParaRPr lang="en-GB" sz="2000" dirty="0"/>
          </a:p>
        </p:txBody>
      </p:sp>
      <p:pic>
        <p:nvPicPr>
          <p:cNvPr id="1041" name="Picture 17" descr="79 Animation Of A Melting Ice Cube Illustrations &amp; Clip Art - iSt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95032" y="217253"/>
            <a:ext cx="732179" cy="7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582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p:cNvSpPr txBox="1">
            <a:spLocks/>
          </p:cNvSpPr>
          <p:nvPr/>
        </p:nvSpPr>
        <p:spPr>
          <a:xfrm>
            <a:off x="398834" y="252920"/>
            <a:ext cx="9252626" cy="484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smtClean="0">
                <a:latin typeface="Roboto" panose="02000000000000000000" pitchFamily="2" charset="0"/>
                <a:ea typeface="Roboto" panose="02000000000000000000" pitchFamily="2" charset="0"/>
              </a:rPr>
              <a:t>Relevant references:</a:t>
            </a:r>
            <a:endParaRPr lang="en-GB" sz="2400" b="1" dirty="0">
              <a:latin typeface="Roboto" panose="02000000000000000000" pitchFamily="2" charset="0"/>
              <a:ea typeface="Roboto" panose="02000000000000000000" pitchFamily="2" charset="0"/>
            </a:endParaRPr>
          </a:p>
        </p:txBody>
      </p:sp>
      <p:sp>
        <p:nvSpPr>
          <p:cNvPr id="10" name="TextBox 9"/>
          <p:cNvSpPr txBox="1"/>
          <p:nvPr/>
        </p:nvSpPr>
        <p:spPr>
          <a:xfrm>
            <a:off x="390547" y="895872"/>
            <a:ext cx="11480027" cy="5909310"/>
          </a:xfrm>
          <a:prstGeom prst="rect">
            <a:avLst/>
          </a:prstGeom>
          <a:noFill/>
        </p:spPr>
        <p:txBody>
          <a:bodyPr wrap="square" rtlCol="0">
            <a:spAutoFit/>
          </a:bodyPr>
          <a:lstStyle/>
          <a:p>
            <a:pPr algn="just"/>
            <a:r>
              <a:rPr lang="en-GB" sz="1400" dirty="0">
                <a:latin typeface="Roboto" panose="02000000000000000000" pitchFamily="2" charset="0"/>
                <a:ea typeface="Roboto" panose="02000000000000000000" pitchFamily="2" charset="0"/>
              </a:rPr>
              <a:t>[1] </a:t>
            </a:r>
            <a:r>
              <a:rPr lang="en-GB" sz="1400" dirty="0" err="1">
                <a:latin typeface="Roboto" panose="02000000000000000000" pitchFamily="2" charset="0"/>
                <a:ea typeface="Roboto" panose="02000000000000000000" pitchFamily="2" charset="0"/>
              </a:rPr>
              <a:t>Alnæs</a:t>
            </a:r>
            <a:r>
              <a:rPr lang="en-GB" sz="1400" dirty="0">
                <a:latin typeface="Roboto" panose="02000000000000000000" pitchFamily="2" charset="0"/>
                <a:ea typeface="Roboto" panose="02000000000000000000" pitchFamily="2" charset="0"/>
              </a:rPr>
              <a:t>, M., </a:t>
            </a:r>
            <a:r>
              <a:rPr lang="en-GB" sz="1400" dirty="0" err="1">
                <a:latin typeface="Roboto" panose="02000000000000000000" pitchFamily="2" charset="0"/>
                <a:ea typeface="Roboto" panose="02000000000000000000" pitchFamily="2" charset="0"/>
              </a:rPr>
              <a:t>Blechta</a:t>
            </a:r>
            <a:r>
              <a:rPr lang="en-GB" sz="1400" dirty="0">
                <a:latin typeface="Roboto" panose="02000000000000000000" pitchFamily="2" charset="0"/>
                <a:ea typeface="Roboto" panose="02000000000000000000" pitchFamily="2" charset="0"/>
              </a:rPr>
              <a:t>, J., Hake, J., Johansson, A., </a:t>
            </a:r>
            <a:r>
              <a:rPr lang="en-GB" sz="1400" dirty="0" err="1">
                <a:latin typeface="Roboto" panose="02000000000000000000" pitchFamily="2" charset="0"/>
                <a:ea typeface="Roboto" panose="02000000000000000000" pitchFamily="2" charset="0"/>
              </a:rPr>
              <a:t>Kehlet</a:t>
            </a:r>
            <a:r>
              <a:rPr lang="en-GB" sz="1400" dirty="0">
                <a:latin typeface="Roboto" panose="02000000000000000000" pitchFamily="2" charset="0"/>
                <a:ea typeface="Roboto" panose="02000000000000000000" pitchFamily="2" charset="0"/>
              </a:rPr>
              <a:t>, B., </a:t>
            </a:r>
            <a:r>
              <a:rPr lang="en-GB" sz="1400" dirty="0" err="1">
                <a:latin typeface="Roboto" panose="02000000000000000000" pitchFamily="2" charset="0"/>
                <a:ea typeface="Roboto" panose="02000000000000000000" pitchFamily="2" charset="0"/>
              </a:rPr>
              <a:t>Logg</a:t>
            </a:r>
            <a:r>
              <a:rPr lang="en-GB" sz="1400" dirty="0">
                <a:latin typeface="Roboto" panose="02000000000000000000" pitchFamily="2" charset="0"/>
                <a:ea typeface="Roboto" panose="02000000000000000000" pitchFamily="2" charset="0"/>
              </a:rPr>
              <a:t>, A., Richardson, C., Ring, J., </a:t>
            </a:r>
            <a:r>
              <a:rPr lang="en-GB" sz="1400" dirty="0" err="1">
                <a:latin typeface="Roboto" panose="02000000000000000000" pitchFamily="2" charset="0"/>
                <a:ea typeface="Roboto" panose="02000000000000000000" pitchFamily="2" charset="0"/>
              </a:rPr>
              <a:t>Rognes</a:t>
            </a:r>
            <a:r>
              <a:rPr lang="en-GB" sz="1400" dirty="0">
                <a:latin typeface="Roboto" panose="02000000000000000000" pitchFamily="2" charset="0"/>
                <a:ea typeface="Roboto" panose="02000000000000000000" pitchFamily="2" charset="0"/>
              </a:rPr>
              <a:t>, M. E</a:t>
            </a:r>
            <a:r>
              <a:rPr lang="en-GB" sz="1400" dirty="0" smtClean="0">
                <a:latin typeface="Roboto" panose="02000000000000000000" pitchFamily="2" charset="0"/>
                <a:ea typeface="Roboto" panose="02000000000000000000" pitchFamily="2" charset="0"/>
              </a:rPr>
              <a:t>., and </a:t>
            </a:r>
            <a:r>
              <a:rPr lang="en-GB" sz="1400" dirty="0">
                <a:latin typeface="Roboto" panose="02000000000000000000" pitchFamily="2" charset="0"/>
                <a:ea typeface="Roboto" panose="02000000000000000000" pitchFamily="2" charset="0"/>
              </a:rPr>
              <a:t>Wells, G. N. (2015). The </a:t>
            </a:r>
            <a:r>
              <a:rPr lang="en-GB" sz="1400" dirty="0" err="1" smtClean="0">
                <a:latin typeface="Roboto" panose="02000000000000000000" pitchFamily="2" charset="0"/>
                <a:ea typeface="Roboto" panose="02000000000000000000" pitchFamily="2" charset="0"/>
              </a:rPr>
              <a:t>FEniCS</a:t>
            </a:r>
            <a:r>
              <a:rPr lang="en-GB" sz="1400" dirty="0" smtClean="0">
                <a:latin typeface="Roboto" panose="02000000000000000000" pitchFamily="2" charset="0"/>
                <a:ea typeface="Roboto" panose="02000000000000000000" pitchFamily="2" charset="0"/>
              </a:rPr>
              <a:t> </a:t>
            </a:r>
            <a:r>
              <a:rPr lang="en-GB" sz="1400" dirty="0">
                <a:latin typeface="Roboto" panose="02000000000000000000" pitchFamily="2" charset="0"/>
                <a:ea typeface="Roboto" panose="02000000000000000000" pitchFamily="2" charset="0"/>
              </a:rPr>
              <a:t>Project Version 1.5. Archive of Numerical Software, 3(100):9–23</a:t>
            </a:r>
            <a:r>
              <a:rPr lang="en-GB" sz="1400" dirty="0" smtClean="0">
                <a:latin typeface="Roboto" panose="02000000000000000000" pitchFamily="2" charset="0"/>
                <a:ea typeface="Roboto" panose="02000000000000000000" pitchFamily="2" charset="0"/>
              </a:rPr>
              <a:t>.</a:t>
            </a:r>
          </a:p>
          <a:p>
            <a:pPr algn="just"/>
            <a:endParaRPr lang="en-GB" sz="1400" dirty="0">
              <a:latin typeface="Roboto" panose="02000000000000000000" pitchFamily="2" charset="0"/>
              <a:ea typeface="Roboto" panose="02000000000000000000" pitchFamily="2" charset="0"/>
            </a:endParaRPr>
          </a:p>
          <a:p>
            <a:pPr algn="just"/>
            <a:r>
              <a:rPr lang="en-GB" sz="1400" dirty="0">
                <a:latin typeface="Roboto" panose="02000000000000000000" pitchFamily="2" charset="0"/>
                <a:ea typeface="Roboto" panose="02000000000000000000" pitchFamily="2" charset="0"/>
              </a:rPr>
              <a:t>[2] E., R., J., M., and B., S. (2017). Measures </a:t>
            </a:r>
            <a:r>
              <a:rPr lang="en-GB" sz="1400" dirty="0" err="1">
                <a:latin typeface="Roboto" panose="02000000000000000000" pitchFamily="2" charset="0"/>
                <a:ea typeface="Roboto" panose="02000000000000000000" pitchFamily="2" charset="0"/>
              </a:rPr>
              <a:t>insar</a:t>
            </a:r>
            <a:r>
              <a:rPr lang="en-GB" sz="1400" dirty="0">
                <a:latin typeface="Roboto" panose="02000000000000000000" pitchFamily="2" charset="0"/>
                <a:ea typeface="Roboto" panose="02000000000000000000" pitchFamily="2" charset="0"/>
              </a:rPr>
              <a:t>-based </a:t>
            </a:r>
            <a:r>
              <a:rPr lang="en-GB" sz="1400" dirty="0" err="1">
                <a:latin typeface="Roboto" panose="02000000000000000000" pitchFamily="2" charset="0"/>
                <a:ea typeface="Roboto" panose="02000000000000000000" pitchFamily="2" charset="0"/>
              </a:rPr>
              <a:t>antarctica</a:t>
            </a:r>
            <a:r>
              <a:rPr lang="en-GB" sz="1400" dirty="0">
                <a:latin typeface="Roboto" panose="02000000000000000000" pitchFamily="2" charset="0"/>
                <a:ea typeface="Roboto" panose="02000000000000000000" pitchFamily="2" charset="0"/>
              </a:rPr>
              <a:t> ice velocity map, version 2.0. </a:t>
            </a:r>
            <a:r>
              <a:rPr lang="en-GB" sz="1400" dirty="0" smtClean="0">
                <a:latin typeface="Roboto" panose="02000000000000000000" pitchFamily="2" charset="0"/>
                <a:ea typeface="Roboto" panose="02000000000000000000" pitchFamily="2" charset="0"/>
              </a:rPr>
              <a:t>Accessed: 2022-04-07</a:t>
            </a:r>
            <a:r>
              <a:rPr lang="en-GB" sz="1400" dirty="0">
                <a:latin typeface="Roboto" panose="02000000000000000000" pitchFamily="2" charset="0"/>
                <a:ea typeface="Roboto" panose="02000000000000000000" pitchFamily="2" charset="0"/>
              </a:rPr>
              <a:t>. </a:t>
            </a:r>
            <a:r>
              <a:rPr lang="en-GB" sz="1400" dirty="0"/>
              <a:t/>
            </a:r>
            <a:br>
              <a:rPr lang="en-GB" sz="1400" dirty="0"/>
            </a:br>
            <a:endParaRPr lang="en-GB" sz="1400" dirty="0" smtClean="0"/>
          </a:p>
          <a:p>
            <a:pPr algn="just"/>
            <a:r>
              <a:rPr lang="en-GB" sz="1400" dirty="0" smtClean="0">
                <a:latin typeface="Roboto" panose="02000000000000000000" pitchFamily="2" charset="0"/>
                <a:ea typeface="Roboto" panose="02000000000000000000" pitchFamily="2" charset="0"/>
              </a:rPr>
              <a:t>[3] </a:t>
            </a:r>
            <a:r>
              <a:rPr lang="en-GB" sz="1400" dirty="0">
                <a:latin typeface="Roboto" panose="02000000000000000000" pitchFamily="2" charset="0"/>
                <a:ea typeface="Roboto" panose="02000000000000000000" pitchFamily="2" charset="0"/>
              </a:rPr>
              <a:t>Gardner, A. S., </a:t>
            </a:r>
            <a:r>
              <a:rPr lang="en-GB" sz="1400" dirty="0" err="1">
                <a:latin typeface="Roboto" panose="02000000000000000000" pitchFamily="2" charset="0"/>
                <a:ea typeface="Roboto" panose="02000000000000000000" pitchFamily="2" charset="0"/>
              </a:rPr>
              <a:t>Moholdt</a:t>
            </a:r>
            <a:r>
              <a:rPr lang="en-GB" sz="1400" dirty="0">
                <a:latin typeface="Roboto" panose="02000000000000000000" pitchFamily="2" charset="0"/>
                <a:ea typeface="Roboto" panose="02000000000000000000" pitchFamily="2" charset="0"/>
              </a:rPr>
              <a:t>, G., </a:t>
            </a:r>
            <a:r>
              <a:rPr lang="en-GB" sz="1400" dirty="0" err="1">
                <a:latin typeface="Roboto" panose="02000000000000000000" pitchFamily="2" charset="0"/>
                <a:ea typeface="Roboto" panose="02000000000000000000" pitchFamily="2" charset="0"/>
              </a:rPr>
              <a:t>Scambos</a:t>
            </a:r>
            <a:r>
              <a:rPr lang="en-GB" sz="1400" dirty="0">
                <a:latin typeface="Roboto" panose="02000000000000000000" pitchFamily="2" charset="0"/>
                <a:ea typeface="Roboto" panose="02000000000000000000" pitchFamily="2" charset="0"/>
              </a:rPr>
              <a:t>, T., </a:t>
            </a:r>
            <a:r>
              <a:rPr lang="en-GB" sz="1400" dirty="0" err="1">
                <a:latin typeface="Roboto" panose="02000000000000000000" pitchFamily="2" charset="0"/>
                <a:ea typeface="Roboto" panose="02000000000000000000" pitchFamily="2" charset="0"/>
              </a:rPr>
              <a:t>Fahnstock</a:t>
            </a:r>
            <a:r>
              <a:rPr lang="en-GB" sz="1400" dirty="0">
                <a:latin typeface="Roboto" panose="02000000000000000000" pitchFamily="2" charset="0"/>
                <a:ea typeface="Roboto" panose="02000000000000000000" pitchFamily="2" charset="0"/>
              </a:rPr>
              <a:t>, M., </a:t>
            </a:r>
            <a:r>
              <a:rPr lang="en-GB" sz="1400" dirty="0" err="1">
                <a:latin typeface="Roboto" panose="02000000000000000000" pitchFamily="2" charset="0"/>
                <a:ea typeface="Roboto" panose="02000000000000000000" pitchFamily="2" charset="0"/>
              </a:rPr>
              <a:t>Ligtenberg</a:t>
            </a:r>
            <a:r>
              <a:rPr lang="en-GB" sz="1400" dirty="0">
                <a:latin typeface="Roboto" panose="02000000000000000000" pitchFamily="2" charset="0"/>
                <a:ea typeface="Roboto" panose="02000000000000000000" pitchFamily="2" charset="0"/>
              </a:rPr>
              <a:t>, S., van den </a:t>
            </a:r>
            <a:r>
              <a:rPr lang="en-GB" sz="1400" dirty="0" err="1">
                <a:latin typeface="Roboto" panose="02000000000000000000" pitchFamily="2" charset="0"/>
                <a:ea typeface="Roboto" panose="02000000000000000000" pitchFamily="2" charset="0"/>
              </a:rPr>
              <a:t>Broeke</a:t>
            </a:r>
            <a:r>
              <a:rPr lang="en-GB" sz="1400" dirty="0">
                <a:latin typeface="Roboto" panose="02000000000000000000" pitchFamily="2" charset="0"/>
                <a:ea typeface="Roboto" panose="02000000000000000000" pitchFamily="2" charset="0"/>
              </a:rPr>
              <a:t>, M., and </a:t>
            </a:r>
            <a:r>
              <a:rPr lang="en-GB" sz="1400" dirty="0" smtClean="0">
                <a:latin typeface="Roboto" panose="02000000000000000000" pitchFamily="2" charset="0"/>
                <a:ea typeface="Roboto" panose="02000000000000000000" pitchFamily="2" charset="0"/>
              </a:rPr>
              <a:t>Nilsson, J</a:t>
            </a:r>
            <a:r>
              <a:rPr lang="en-GB" sz="1400" dirty="0">
                <a:latin typeface="Roboto" panose="02000000000000000000" pitchFamily="2" charset="0"/>
                <a:ea typeface="Roboto" panose="02000000000000000000" pitchFamily="2" charset="0"/>
              </a:rPr>
              <a:t>. (2018). Increased west </a:t>
            </a:r>
            <a:r>
              <a:rPr lang="en-GB" sz="1400" dirty="0" err="1" smtClean="0">
                <a:latin typeface="Roboto" panose="02000000000000000000" pitchFamily="2" charset="0"/>
                <a:ea typeface="Roboto" panose="02000000000000000000" pitchFamily="2" charset="0"/>
              </a:rPr>
              <a:t>antarctic</a:t>
            </a:r>
            <a:r>
              <a:rPr lang="en-GB" sz="1400" dirty="0" smtClean="0">
                <a:latin typeface="Roboto" panose="02000000000000000000" pitchFamily="2" charset="0"/>
                <a:ea typeface="Roboto" panose="02000000000000000000" pitchFamily="2" charset="0"/>
              </a:rPr>
              <a:t> </a:t>
            </a:r>
            <a:r>
              <a:rPr lang="en-GB" sz="1400" dirty="0">
                <a:latin typeface="Roboto" panose="02000000000000000000" pitchFamily="2" charset="0"/>
                <a:ea typeface="Roboto" panose="02000000000000000000" pitchFamily="2" charset="0"/>
              </a:rPr>
              <a:t>and unchanged east </a:t>
            </a:r>
            <a:r>
              <a:rPr lang="en-GB" sz="1400" dirty="0" err="1">
                <a:latin typeface="Roboto" panose="02000000000000000000" pitchFamily="2" charset="0"/>
                <a:ea typeface="Roboto" panose="02000000000000000000" pitchFamily="2" charset="0"/>
              </a:rPr>
              <a:t>antarctic</a:t>
            </a:r>
            <a:r>
              <a:rPr lang="en-GB" sz="1400" dirty="0">
                <a:latin typeface="Roboto" panose="02000000000000000000" pitchFamily="2" charset="0"/>
                <a:ea typeface="Roboto" panose="02000000000000000000" pitchFamily="2" charset="0"/>
              </a:rPr>
              <a:t> ice discharge over the last 7 years. </a:t>
            </a:r>
            <a:r>
              <a:rPr lang="en-GB" sz="1400" dirty="0" smtClean="0">
                <a:latin typeface="Roboto" panose="02000000000000000000" pitchFamily="2" charset="0"/>
                <a:ea typeface="Roboto" panose="02000000000000000000" pitchFamily="2" charset="0"/>
              </a:rPr>
              <a:t>The Cryosphere</a:t>
            </a:r>
            <a:r>
              <a:rPr lang="en-GB" sz="1400" dirty="0">
                <a:latin typeface="Roboto" panose="02000000000000000000" pitchFamily="2" charset="0"/>
                <a:ea typeface="Roboto" panose="02000000000000000000" pitchFamily="2" charset="0"/>
              </a:rPr>
              <a:t>, 12(2):521–547.</a:t>
            </a:r>
            <a:endParaRPr lang="en-GB" sz="1400" dirty="0" smtClean="0">
              <a:latin typeface="Roboto" panose="02000000000000000000" pitchFamily="2" charset="0"/>
              <a:ea typeface="Roboto" panose="02000000000000000000" pitchFamily="2" charset="0"/>
            </a:endParaRPr>
          </a:p>
          <a:p>
            <a:pPr algn="just"/>
            <a:r>
              <a:rPr lang="en-GB" sz="1400" dirty="0">
                <a:latin typeface="Roboto" panose="02000000000000000000" pitchFamily="2" charset="0"/>
                <a:ea typeface="Roboto" panose="02000000000000000000" pitchFamily="2" charset="0"/>
              </a:rPr>
              <a:t/>
            </a:r>
            <a:br>
              <a:rPr lang="en-GB" sz="1400" dirty="0">
                <a:latin typeface="Roboto" panose="02000000000000000000" pitchFamily="2" charset="0"/>
                <a:ea typeface="Roboto" panose="02000000000000000000" pitchFamily="2" charset="0"/>
              </a:rPr>
            </a:br>
            <a:r>
              <a:rPr lang="en-GB" sz="1400" dirty="0" smtClean="0">
                <a:latin typeface="Roboto" panose="02000000000000000000" pitchFamily="2" charset="0"/>
                <a:ea typeface="Roboto" panose="02000000000000000000" pitchFamily="2" charset="0"/>
              </a:rPr>
              <a:t>[4] </a:t>
            </a:r>
            <a:r>
              <a:rPr lang="en-GB" sz="1400" dirty="0">
                <a:latin typeface="Roboto" panose="02000000000000000000" pitchFamily="2" charset="0"/>
                <a:ea typeface="Roboto" panose="02000000000000000000" pitchFamily="2" charset="0"/>
              </a:rPr>
              <a:t>Isaac, T., Petra, N., </a:t>
            </a:r>
            <a:r>
              <a:rPr lang="en-GB" sz="1400" dirty="0" err="1">
                <a:latin typeface="Roboto" panose="02000000000000000000" pitchFamily="2" charset="0"/>
                <a:ea typeface="Roboto" panose="02000000000000000000" pitchFamily="2" charset="0"/>
              </a:rPr>
              <a:t>Stadler</a:t>
            </a:r>
            <a:r>
              <a:rPr lang="en-GB" sz="1400" dirty="0">
                <a:latin typeface="Roboto" panose="02000000000000000000" pitchFamily="2" charset="0"/>
                <a:ea typeface="Roboto" panose="02000000000000000000" pitchFamily="2" charset="0"/>
              </a:rPr>
              <a:t>, G., and </a:t>
            </a:r>
            <a:r>
              <a:rPr lang="en-GB" sz="1400" dirty="0" err="1">
                <a:latin typeface="Roboto" panose="02000000000000000000" pitchFamily="2" charset="0"/>
                <a:ea typeface="Roboto" panose="02000000000000000000" pitchFamily="2" charset="0"/>
              </a:rPr>
              <a:t>Ghattas</a:t>
            </a:r>
            <a:r>
              <a:rPr lang="en-GB" sz="1400" dirty="0">
                <a:latin typeface="Roboto" panose="02000000000000000000" pitchFamily="2" charset="0"/>
                <a:ea typeface="Roboto" panose="02000000000000000000" pitchFamily="2" charset="0"/>
              </a:rPr>
              <a:t>, O. (2015). Scalable and efficient algorithms for the </a:t>
            </a:r>
            <a:r>
              <a:rPr lang="en-GB" sz="1400" dirty="0" smtClean="0">
                <a:latin typeface="Roboto" panose="02000000000000000000" pitchFamily="2" charset="0"/>
                <a:ea typeface="Roboto" panose="02000000000000000000" pitchFamily="2" charset="0"/>
              </a:rPr>
              <a:t>propagation of </a:t>
            </a:r>
            <a:r>
              <a:rPr lang="en-GB" sz="1400" dirty="0">
                <a:latin typeface="Roboto" panose="02000000000000000000" pitchFamily="2" charset="0"/>
                <a:ea typeface="Roboto" panose="02000000000000000000" pitchFamily="2" charset="0"/>
              </a:rPr>
              <a:t>uncertainty from data </a:t>
            </a:r>
            <a:r>
              <a:rPr lang="en-GB" sz="1400" dirty="0" smtClean="0">
                <a:latin typeface="Roboto" panose="02000000000000000000" pitchFamily="2" charset="0"/>
                <a:ea typeface="Roboto" panose="02000000000000000000" pitchFamily="2" charset="0"/>
              </a:rPr>
              <a:t>through </a:t>
            </a:r>
            <a:r>
              <a:rPr lang="en-GB" sz="1400" dirty="0">
                <a:latin typeface="Roboto" panose="02000000000000000000" pitchFamily="2" charset="0"/>
                <a:ea typeface="Roboto" panose="02000000000000000000" pitchFamily="2" charset="0"/>
              </a:rPr>
              <a:t>inference to prediction for large-scale problems, with application to flow of </a:t>
            </a:r>
            <a:r>
              <a:rPr lang="en-GB" sz="1400" dirty="0" err="1" smtClean="0">
                <a:latin typeface="Roboto" panose="02000000000000000000" pitchFamily="2" charset="0"/>
                <a:ea typeface="Roboto" panose="02000000000000000000" pitchFamily="2" charset="0"/>
              </a:rPr>
              <a:t>thevantarctic</a:t>
            </a:r>
            <a:r>
              <a:rPr lang="en-GB" sz="1400" dirty="0" smtClean="0">
                <a:latin typeface="Roboto" panose="02000000000000000000" pitchFamily="2" charset="0"/>
                <a:ea typeface="Roboto" panose="02000000000000000000" pitchFamily="2" charset="0"/>
              </a:rPr>
              <a:t> </a:t>
            </a:r>
            <a:r>
              <a:rPr lang="en-GB" sz="1400" dirty="0">
                <a:latin typeface="Roboto" panose="02000000000000000000" pitchFamily="2" charset="0"/>
                <a:ea typeface="Roboto" panose="02000000000000000000" pitchFamily="2" charset="0"/>
              </a:rPr>
              <a:t>ice sheet. Journal of Computational Physics, 296:348–368</a:t>
            </a:r>
            <a:r>
              <a:rPr lang="en-GB" sz="1400" dirty="0" smtClean="0">
                <a:latin typeface="Roboto" panose="02000000000000000000" pitchFamily="2" charset="0"/>
                <a:ea typeface="Roboto" panose="02000000000000000000" pitchFamily="2" charset="0"/>
              </a:rPr>
              <a:t>.</a:t>
            </a:r>
          </a:p>
          <a:p>
            <a:pPr algn="just"/>
            <a:r>
              <a:rPr lang="en-GB" sz="1400" dirty="0">
                <a:latin typeface="Roboto" panose="02000000000000000000" pitchFamily="2" charset="0"/>
                <a:ea typeface="Roboto" panose="02000000000000000000" pitchFamily="2" charset="0"/>
              </a:rPr>
              <a:t/>
            </a:r>
            <a:br>
              <a:rPr lang="en-GB" sz="1400" dirty="0">
                <a:latin typeface="Roboto" panose="02000000000000000000" pitchFamily="2" charset="0"/>
                <a:ea typeface="Roboto" panose="02000000000000000000" pitchFamily="2" charset="0"/>
              </a:rPr>
            </a:br>
            <a:r>
              <a:rPr lang="en-GB" sz="1400" dirty="0" smtClean="0">
                <a:latin typeface="Roboto" panose="02000000000000000000" pitchFamily="2" charset="0"/>
                <a:ea typeface="Roboto" panose="02000000000000000000" pitchFamily="2" charset="0"/>
              </a:rPr>
              <a:t>[5] </a:t>
            </a:r>
            <a:r>
              <a:rPr lang="en-GB" sz="1400" dirty="0" err="1">
                <a:latin typeface="Roboto" panose="02000000000000000000" pitchFamily="2" charset="0"/>
                <a:ea typeface="Roboto" panose="02000000000000000000" pitchFamily="2" charset="0"/>
              </a:rPr>
              <a:t>Koziol</a:t>
            </a:r>
            <a:r>
              <a:rPr lang="en-GB" sz="1400" dirty="0">
                <a:latin typeface="Roboto" panose="02000000000000000000" pitchFamily="2" charset="0"/>
                <a:ea typeface="Roboto" panose="02000000000000000000" pitchFamily="2" charset="0"/>
              </a:rPr>
              <a:t>, C. P., Todd, J. A., Goldberg, D. N., and Maddison, J. R. (2021). </a:t>
            </a:r>
            <a:r>
              <a:rPr lang="en-GB" sz="1400" dirty="0" err="1">
                <a:latin typeface="Roboto" panose="02000000000000000000" pitchFamily="2" charset="0"/>
                <a:ea typeface="Roboto" panose="02000000000000000000" pitchFamily="2" charset="0"/>
              </a:rPr>
              <a:t>fenics_ice</a:t>
            </a:r>
            <a:r>
              <a:rPr lang="en-GB" sz="1400" dirty="0">
                <a:latin typeface="Roboto" panose="02000000000000000000" pitchFamily="2" charset="0"/>
                <a:ea typeface="Roboto" panose="02000000000000000000" pitchFamily="2" charset="0"/>
              </a:rPr>
              <a:t> 1.0: a framework </a:t>
            </a:r>
            <a:r>
              <a:rPr lang="en-GB" sz="1400" dirty="0" smtClean="0">
                <a:latin typeface="Roboto" panose="02000000000000000000" pitchFamily="2" charset="0"/>
                <a:ea typeface="Roboto" panose="02000000000000000000" pitchFamily="2" charset="0"/>
              </a:rPr>
              <a:t>for quantifying </a:t>
            </a:r>
            <a:r>
              <a:rPr lang="en-GB" sz="1400" dirty="0">
                <a:latin typeface="Roboto" panose="02000000000000000000" pitchFamily="2" charset="0"/>
                <a:ea typeface="Roboto" panose="02000000000000000000" pitchFamily="2" charset="0"/>
              </a:rPr>
              <a:t>initialization uncertainty for time-dependent ice sheet </a:t>
            </a:r>
            <a:r>
              <a:rPr lang="en-GB" sz="1400" dirty="0" smtClean="0">
                <a:latin typeface="Roboto" panose="02000000000000000000" pitchFamily="2" charset="0"/>
                <a:ea typeface="Roboto" panose="02000000000000000000" pitchFamily="2" charset="0"/>
              </a:rPr>
              <a:t>models. Geoscientific </a:t>
            </a:r>
            <a:r>
              <a:rPr lang="en-GB" sz="1400" dirty="0">
                <a:latin typeface="Roboto" panose="02000000000000000000" pitchFamily="2" charset="0"/>
                <a:ea typeface="Roboto" panose="02000000000000000000" pitchFamily="2" charset="0"/>
              </a:rPr>
              <a:t>Model </a:t>
            </a:r>
            <a:r>
              <a:rPr lang="en-GB" sz="1400" dirty="0" smtClean="0">
                <a:latin typeface="Roboto" panose="02000000000000000000" pitchFamily="2" charset="0"/>
                <a:ea typeface="Roboto" panose="02000000000000000000" pitchFamily="2" charset="0"/>
              </a:rPr>
              <a:t>Development, 14(9</a:t>
            </a:r>
            <a:r>
              <a:rPr lang="en-GB" sz="1400" dirty="0">
                <a:latin typeface="Roboto" panose="02000000000000000000" pitchFamily="2" charset="0"/>
                <a:ea typeface="Roboto" panose="02000000000000000000" pitchFamily="2" charset="0"/>
              </a:rPr>
              <a:t>):5843–5861</a:t>
            </a:r>
            <a:r>
              <a:rPr lang="en-GB" sz="1400" dirty="0" smtClean="0">
                <a:latin typeface="Roboto" panose="02000000000000000000" pitchFamily="2" charset="0"/>
                <a:ea typeface="Roboto" panose="02000000000000000000" pitchFamily="2" charset="0"/>
              </a:rPr>
              <a:t>.</a:t>
            </a:r>
          </a:p>
          <a:p>
            <a:pPr algn="just"/>
            <a:r>
              <a:rPr lang="en-GB" sz="1400" dirty="0">
                <a:latin typeface="Roboto" panose="02000000000000000000" pitchFamily="2" charset="0"/>
                <a:ea typeface="Roboto" panose="02000000000000000000" pitchFamily="2" charset="0"/>
              </a:rPr>
              <a:t/>
            </a:r>
            <a:br>
              <a:rPr lang="en-GB" sz="1400" dirty="0">
                <a:latin typeface="Roboto" panose="02000000000000000000" pitchFamily="2" charset="0"/>
                <a:ea typeface="Roboto" panose="02000000000000000000" pitchFamily="2" charset="0"/>
              </a:rPr>
            </a:br>
            <a:r>
              <a:rPr lang="en-GB" sz="1400" dirty="0" smtClean="0">
                <a:latin typeface="Roboto" panose="02000000000000000000" pitchFamily="2" charset="0"/>
                <a:ea typeface="Roboto" panose="02000000000000000000" pitchFamily="2" charset="0"/>
              </a:rPr>
              <a:t>[6] </a:t>
            </a:r>
            <a:r>
              <a:rPr lang="en-GB" sz="1400" dirty="0" err="1">
                <a:latin typeface="Roboto" panose="02000000000000000000" pitchFamily="2" charset="0"/>
                <a:ea typeface="Roboto" panose="02000000000000000000" pitchFamily="2" charset="0"/>
              </a:rPr>
              <a:t>Macayeal</a:t>
            </a:r>
            <a:r>
              <a:rPr lang="en-GB" sz="1400" dirty="0">
                <a:latin typeface="Roboto" panose="02000000000000000000" pitchFamily="2" charset="0"/>
                <a:ea typeface="Roboto" panose="02000000000000000000" pitchFamily="2" charset="0"/>
              </a:rPr>
              <a:t>, D. R. (1992). The basal stress distribution of ice stream </a:t>
            </a:r>
            <a:r>
              <a:rPr lang="en-GB" sz="1400" dirty="0" smtClean="0">
                <a:latin typeface="Roboto" panose="02000000000000000000" pitchFamily="2" charset="0"/>
                <a:ea typeface="Roboto" panose="02000000000000000000" pitchFamily="2" charset="0"/>
              </a:rPr>
              <a:t>E, </a:t>
            </a:r>
            <a:r>
              <a:rPr lang="en-GB" sz="1400" dirty="0">
                <a:latin typeface="Roboto" panose="02000000000000000000" pitchFamily="2" charset="0"/>
                <a:ea typeface="Roboto" panose="02000000000000000000" pitchFamily="2" charset="0"/>
              </a:rPr>
              <a:t>A</a:t>
            </a:r>
            <a:r>
              <a:rPr lang="en-GB" sz="1400" dirty="0" smtClean="0">
                <a:latin typeface="Roboto" panose="02000000000000000000" pitchFamily="2" charset="0"/>
                <a:ea typeface="Roboto" panose="02000000000000000000" pitchFamily="2" charset="0"/>
              </a:rPr>
              <a:t>ntarctica</a:t>
            </a:r>
            <a:r>
              <a:rPr lang="en-GB" sz="1400" dirty="0">
                <a:latin typeface="Roboto" panose="02000000000000000000" pitchFamily="2" charset="0"/>
                <a:ea typeface="Roboto" panose="02000000000000000000" pitchFamily="2" charset="0"/>
              </a:rPr>
              <a:t>, inferred by control </a:t>
            </a:r>
            <a:r>
              <a:rPr lang="en-GB" sz="1400" dirty="0" smtClean="0">
                <a:latin typeface="Roboto" panose="02000000000000000000" pitchFamily="2" charset="0"/>
                <a:ea typeface="Roboto" panose="02000000000000000000" pitchFamily="2" charset="0"/>
              </a:rPr>
              <a:t>methods. JOURNAL </a:t>
            </a:r>
            <a:r>
              <a:rPr lang="en-GB" sz="1400" dirty="0">
                <a:latin typeface="Roboto" panose="02000000000000000000" pitchFamily="2" charset="0"/>
                <a:ea typeface="Roboto" panose="02000000000000000000" pitchFamily="2" charset="0"/>
              </a:rPr>
              <a:t>OF </a:t>
            </a:r>
            <a:r>
              <a:rPr lang="en-GB" sz="1400" dirty="0" smtClean="0">
                <a:latin typeface="Roboto" panose="02000000000000000000" pitchFamily="2" charset="0"/>
                <a:ea typeface="Roboto" panose="02000000000000000000" pitchFamily="2" charset="0"/>
              </a:rPr>
              <a:t>GEOPHYSICAL </a:t>
            </a:r>
            <a:r>
              <a:rPr lang="en-GB" sz="1400" dirty="0">
                <a:latin typeface="Roboto" panose="02000000000000000000" pitchFamily="2" charset="0"/>
                <a:ea typeface="Roboto" panose="02000000000000000000" pitchFamily="2" charset="0"/>
              </a:rPr>
              <a:t>RESEARCH, 97(81):595–603</a:t>
            </a:r>
            <a:r>
              <a:rPr lang="en-GB" sz="1400" dirty="0" smtClean="0">
                <a:latin typeface="Roboto" panose="02000000000000000000" pitchFamily="2" charset="0"/>
                <a:ea typeface="Roboto" panose="02000000000000000000" pitchFamily="2" charset="0"/>
              </a:rPr>
              <a:t>. </a:t>
            </a:r>
          </a:p>
          <a:p>
            <a:pPr algn="just"/>
            <a:r>
              <a:rPr lang="en-GB" sz="1400" dirty="0">
                <a:latin typeface="Roboto" panose="02000000000000000000" pitchFamily="2" charset="0"/>
                <a:ea typeface="Roboto" panose="02000000000000000000" pitchFamily="2" charset="0"/>
              </a:rPr>
              <a:t/>
            </a:r>
            <a:br>
              <a:rPr lang="en-GB" sz="1400" dirty="0">
                <a:latin typeface="Roboto" panose="02000000000000000000" pitchFamily="2" charset="0"/>
                <a:ea typeface="Roboto" panose="02000000000000000000" pitchFamily="2" charset="0"/>
              </a:rPr>
            </a:br>
            <a:r>
              <a:rPr lang="en-GB" sz="1400" dirty="0" smtClean="0">
                <a:latin typeface="Roboto" panose="02000000000000000000" pitchFamily="2" charset="0"/>
                <a:ea typeface="Roboto" panose="02000000000000000000" pitchFamily="2" charset="0"/>
              </a:rPr>
              <a:t>[7] </a:t>
            </a:r>
            <a:r>
              <a:rPr lang="en-GB" sz="1400" dirty="0">
                <a:latin typeface="Roboto" panose="02000000000000000000" pitchFamily="2" charset="0"/>
                <a:ea typeface="Roboto" panose="02000000000000000000" pitchFamily="2" charset="0"/>
              </a:rPr>
              <a:t>Maddison, J. R., Goldberg, D. N., and Goddard, B. D. (2019). Automated calculation of higher order </a:t>
            </a:r>
            <a:r>
              <a:rPr lang="en-GB" sz="1400" dirty="0" smtClean="0">
                <a:latin typeface="Roboto" panose="02000000000000000000" pitchFamily="2" charset="0"/>
                <a:ea typeface="Roboto" panose="02000000000000000000" pitchFamily="2" charset="0"/>
              </a:rPr>
              <a:t>partial differential </a:t>
            </a:r>
            <a:r>
              <a:rPr lang="en-GB" sz="1400" dirty="0">
                <a:latin typeface="Roboto" panose="02000000000000000000" pitchFamily="2" charset="0"/>
                <a:ea typeface="Roboto" panose="02000000000000000000" pitchFamily="2" charset="0"/>
              </a:rPr>
              <a:t>equation constrained derivative information. SIAM Journal on Scientific Computing, 41(5):</a:t>
            </a:r>
            <a:r>
              <a:rPr lang="en-GB" sz="1400" dirty="0" smtClean="0">
                <a:latin typeface="Roboto" panose="02000000000000000000" pitchFamily="2" charset="0"/>
                <a:ea typeface="Roboto" panose="02000000000000000000" pitchFamily="2" charset="0"/>
              </a:rPr>
              <a:t>C417–C445.</a:t>
            </a:r>
          </a:p>
          <a:p>
            <a:pPr algn="just"/>
            <a:endParaRPr lang="en-GB" sz="1400" dirty="0" smtClean="0">
              <a:latin typeface="Roboto" panose="02000000000000000000" pitchFamily="2" charset="0"/>
              <a:ea typeface="Roboto" panose="02000000000000000000" pitchFamily="2" charset="0"/>
            </a:endParaRPr>
          </a:p>
          <a:p>
            <a:pPr algn="just"/>
            <a:r>
              <a:rPr lang="en-GB" sz="1400" dirty="0" smtClean="0">
                <a:latin typeface="Roboto" panose="02000000000000000000" pitchFamily="2" charset="0"/>
                <a:ea typeface="Roboto" panose="02000000000000000000" pitchFamily="2" charset="0"/>
              </a:rPr>
              <a:t>[8] </a:t>
            </a:r>
            <a:r>
              <a:rPr lang="en-GB" sz="1400" dirty="0">
                <a:latin typeface="Roboto" panose="02000000000000000000" pitchFamily="2" charset="0"/>
                <a:ea typeface="Roboto" panose="02000000000000000000" pitchFamily="2" charset="0"/>
              </a:rPr>
              <a:t>Petra, N., Martin, J., </a:t>
            </a:r>
            <a:r>
              <a:rPr lang="en-GB" sz="1400" dirty="0" err="1">
                <a:latin typeface="Roboto" panose="02000000000000000000" pitchFamily="2" charset="0"/>
                <a:ea typeface="Roboto" panose="02000000000000000000" pitchFamily="2" charset="0"/>
              </a:rPr>
              <a:t>Stadler</a:t>
            </a:r>
            <a:r>
              <a:rPr lang="en-GB" sz="1400" dirty="0">
                <a:latin typeface="Roboto" panose="02000000000000000000" pitchFamily="2" charset="0"/>
                <a:ea typeface="Roboto" panose="02000000000000000000" pitchFamily="2" charset="0"/>
              </a:rPr>
              <a:t>, G., and </a:t>
            </a:r>
            <a:r>
              <a:rPr lang="en-GB" sz="1400" dirty="0" err="1">
                <a:latin typeface="Roboto" panose="02000000000000000000" pitchFamily="2" charset="0"/>
                <a:ea typeface="Roboto" panose="02000000000000000000" pitchFamily="2" charset="0"/>
              </a:rPr>
              <a:t>Ghattas</a:t>
            </a:r>
            <a:r>
              <a:rPr lang="en-GB" sz="1400" dirty="0">
                <a:latin typeface="Roboto" panose="02000000000000000000" pitchFamily="2" charset="0"/>
                <a:ea typeface="Roboto" panose="02000000000000000000" pitchFamily="2" charset="0"/>
              </a:rPr>
              <a:t>, O. (2014). A computational framework for </a:t>
            </a:r>
            <a:r>
              <a:rPr lang="en-GB" sz="1400" dirty="0" smtClean="0">
                <a:latin typeface="Roboto" panose="02000000000000000000" pitchFamily="2" charset="0"/>
                <a:ea typeface="Roboto" panose="02000000000000000000" pitchFamily="2" charset="0"/>
              </a:rPr>
              <a:t>infinite-dimensional </a:t>
            </a:r>
            <a:r>
              <a:rPr lang="en-GB" sz="1400" dirty="0" err="1" smtClean="0">
                <a:latin typeface="Roboto" panose="02000000000000000000" pitchFamily="2" charset="0"/>
                <a:ea typeface="Roboto" panose="02000000000000000000" pitchFamily="2" charset="0"/>
              </a:rPr>
              <a:t>bayesian</a:t>
            </a:r>
            <a:r>
              <a:rPr lang="en-GB" sz="1400" dirty="0" smtClean="0">
                <a:latin typeface="Roboto" panose="02000000000000000000" pitchFamily="2" charset="0"/>
                <a:ea typeface="Roboto" panose="02000000000000000000" pitchFamily="2" charset="0"/>
              </a:rPr>
              <a:t> </a:t>
            </a:r>
            <a:r>
              <a:rPr lang="en-GB" sz="1400" dirty="0">
                <a:latin typeface="Roboto" panose="02000000000000000000" pitchFamily="2" charset="0"/>
                <a:ea typeface="Roboto" panose="02000000000000000000" pitchFamily="2" charset="0"/>
              </a:rPr>
              <a:t>inverse problems, part ii: Stochastic newton </a:t>
            </a:r>
            <a:r>
              <a:rPr lang="en-GB" sz="1400" dirty="0" err="1">
                <a:latin typeface="Roboto" panose="02000000000000000000" pitchFamily="2" charset="0"/>
                <a:ea typeface="Roboto" panose="02000000000000000000" pitchFamily="2" charset="0"/>
              </a:rPr>
              <a:t>mcmc</a:t>
            </a:r>
            <a:r>
              <a:rPr lang="en-GB" sz="1400" dirty="0">
                <a:latin typeface="Roboto" panose="02000000000000000000" pitchFamily="2" charset="0"/>
                <a:ea typeface="Roboto" panose="02000000000000000000" pitchFamily="2" charset="0"/>
              </a:rPr>
              <a:t> with application to ice sheet flow inverse </a:t>
            </a:r>
            <a:r>
              <a:rPr lang="en-GB" sz="1400" dirty="0" smtClean="0">
                <a:latin typeface="Roboto" panose="02000000000000000000" pitchFamily="2" charset="0"/>
                <a:ea typeface="Roboto" panose="02000000000000000000" pitchFamily="2" charset="0"/>
              </a:rPr>
              <a:t>problems. SIAM </a:t>
            </a:r>
            <a:r>
              <a:rPr lang="en-GB" sz="1400" dirty="0">
                <a:latin typeface="Roboto" panose="02000000000000000000" pitchFamily="2" charset="0"/>
                <a:ea typeface="Roboto" panose="02000000000000000000" pitchFamily="2" charset="0"/>
              </a:rPr>
              <a:t>Journal on Scientific Computing, 36(4):A1525–A1555. </a:t>
            </a:r>
            <a:endParaRPr lang="en-GB" sz="1400" dirty="0" smtClean="0">
              <a:latin typeface="Roboto" panose="02000000000000000000" pitchFamily="2" charset="0"/>
              <a:ea typeface="Roboto" panose="02000000000000000000" pitchFamily="2" charset="0"/>
            </a:endParaRPr>
          </a:p>
          <a:p>
            <a:pPr algn="just"/>
            <a:endParaRPr lang="en-GB" sz="1400" dirty="0">
              <a:latin typeface="Roboto" panose="02000000000000000000" pitchFamily="2" charset="0"/>
              <a:ea typeface="Roboto" panose="02000000000000000000" pitchFamily="2" charset="0"/>
            </a:endParaRPr>
          </a:p>
          <a:p>
            <a:pPr algn="just"/>
            <a:r>
              <a:rPr lang="en-GB" sz="1400" dirty="0" smtClean="0">
                <a:latin typeface="Roboto" panose="02000000000000000000" pitchFamily="2" charset="0"/>
                <a:ea typeface="Roboto" panose="02000000000000000000" pitchFamily="2" charset="0"/>
              </a:rPr>
              <a:t>[9] </a:t>
            </a:r>
            <a:r>
              <a:rPr lang="en-GB" sz="1400" dirty="0" err="1" smtClean="0">
                <a:latin typeface="Roboto" panose="02000000000000000000" pitchFamily="2" charset="0"/>
                <a:ea typeface="Roboto" panose="02000000000000000000" pitchFamily="2" charset="0"/>
              </a:rPr>
              <a:t>Pattyn</a:t>
            </a:r>
            <a:r>
              <a:rPr lang="en-GB" sz="1400" dirty="0">
                <a:latin typeface="Roboto" panose="02000000000000000000" pitchFamily="2" charset="0"/>
                <a:ea typeface="Roboto" panose="02000000000000000000" pitchFamily="2" charset="0"/>
              </a:rPr>
              <a:t>, F. (2010). Antarctic subglacial conditions inferred from a hybrid ice sheet/ice stream model. </a:t>
            </a:r>
            <a:r>
              <a:rPr lang="en-GB" sz="1400" dirty="0" smtClean="0">
                <a:latin typeface="Roboto" panose="02000000000000000000" pitchFamily="2" charset="0"/>
                <a:ea typeface="Roboto" panose="02000000000000000000" pitchFamily="2" charset="0"/>
              </a:rPr>
              <a:t>Earth and </a:t>
            </a:r>
            <a:r>
              <a:rPr lang="en-GB" sz="1400" dirty="0">
                <a:latin typeface="Roboto" panose="02000000000000000000" pitchFamily="2" charset="0"/>
                <a:ea typeface="Roboto" panose="02000000000000000000" pitchFamily="2" charset="0"/>
              </a:rPr>
              <a:t>Planetary Science Letters, 295(3):451–461</a:t>
            </a:r>
            <a:r>
              <a:rPr lang="en-GB" sz="1400" dirty="0" smtClean="0">
                <a:latin typeface="Roboto" panose="02000000000000000000" pitchFamily="2" charset="0"/>
                <a:ea typeface="Roboto" panose="02000000000000000000" pitchFamily="2" charset="0"/>
              </a:rPr>
              <a:t>.</a:t>
            </a:r>
            <a:endParaRPr lang="en-GB"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45522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06" y="6332326"/>
            <a:ext cx="2706417" cy="433273"/>
          </a:xfrm>
          <a:prstGeom prst="rect">
            <a:avLst/>
          </a:prstGeom>
        </p:spPr>
      </p:pic>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p:cNvSpPr txBox="1">
            <a:spLocks/>
          </p:cNvSpPr>
          <p:nvPr/>
        </p:nvSpPr>
        <p:spPr>
          <a:xfrm>
            <a:off x="398834" y="252920"/>
            <a:ext cx="9252626" cy="484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smtClean="0">
                <a:latin typeface="Roboto" panose="02000000000000000000" pitchFamily="2" charset="0"/>
                <a:ea typeface="Roboto" panose="02000000000000000000" pitchFamily="2" charset="0"/>
              </a:rPr>
              <a:t>Objective</a:t>
            </a:r>
            <a:r>
              <a:rPr lang="en-GB" sz="2400" b="1" dirty="0" smtClean="0">
                <a:latin typeface="Roboto" panose="02000000000000000000" pitchFamily="2" charset="0"/>
                <a:ea typeface="Roboto" panose="02000000000000000000" pitchFamily="2" charset="0"/>
              </a:rPr>
              <a:t> </a:t>
            </a:r>
            <a:endParaRPr lang="en-GB" sz="2400" b="1" dirty="0">
              <a:latin typeface="Roboto" panose="02000000000000000000" pitchFamily="2" charset="0"/>
              <a:ea typeface="Roboto" panose="02000000000000000000" pitchFamily="2" charset="0"/>
            </a:endParaRPr>
          </a:p>
        </p:txBody>
      </p:sp>
      <p:sp>
        <p:nvSpPr>
          <p:cNvPr id="8" name="TextBox 7"/>
          <p:cNvSpPr txBox="1"/>
          <p:nvPr/>
        </p:nvSpPr>
        <p:spPr>
          <a:xfrm>
            <a:off x="398835" y="1549693"/>
            <a:ext cx="11157626" cy="4401205"/>
          </a:xfrm>
          <a:prstGeom prst="rect">
            <a:avLst/>
          </a:prstGeom>
          <a:noFill/>
        </p:spPr>
        <p:txBody>
          <a:bodyPr wrap="square" rtlCol="0">
            <a:spAutoFit/>
          </a:bodyPr>
          <a:lstStyle/>
          <a:p>
            <a:pPr marL="342900" indent="-342900" algn="just">
              <a:buFontTx/>
              <a:buChar char="-"/>
            </a:pPr>
            <a:r>
              <a:rPr lang="en-GB" sz="2800" dirty="0" smtClean="0">
                <a:latin typeface="Roboto" panose="02000000000000000000" pitchFamily="2" charset="0"/>
                <a:ea typeface="Roboto" panose="02000000000000000000" pitchFamily="2" charset="0"/>
              </a:rPr>
              <a:t>Quantify the </a:t>
            </a:r>
            <a:r>
              <a:rPr lang="en-GB" sz="2800" b="1" dirty="0" smtClean="0">
                <a:latin typeface="Roboto" panose="02000000000000000000" pitchFamily="2" charset="0"/>
                <a:ea typeface="Roboto" panose="02000000000000000000" pitchFamily="2" charset="0"/>
              </a:rPr>
              <a:t>uncertainty</a:t>
            </a:r>
            <a:r>
              <a:rPr lang="en-GB" sz="2800" dirty="0" smtClean="0">
                <a:latin typeface="Roboto" panose="02000000000000000000" pitchFamily="2" charset="0"/>
                <a:ea typeface="Roboto" panose="02000000000000000000" pitchFamily="2" charset="0"/>
              </a:rPr>
              <a:t> in the </a:t>
            </a:r>
            <a:r>
              <a:rPr lang="en-GB" sz="2800" b="1" dirty="0" smtClean="0">
                <a:latin typeface="Roboto" panose="02000000000000000000" pitchFamily="2" charset="0"/>
                <a:ea typeface="Roboto" panose="02000000000000000000" pitchFamily="2" charset="0"/>
              </a:rPr>
              <a:t>basal sliding </a:t>
            </a:r>
            <a:r>
              <a:rPr lang="en-GB" sz="2800" dirty="0" smtClean="0">
                <a:latin typeface="Roboto" panose="02000000000000000000" pitchFamily="2" charset="0"/>
                <a:ea typeface="Roboto" panose="02000000000000000000" pitchFamily="2" charset="0"/>
              </a:rPr>
              <a:t>and </a:t>
            </a:r>
            <a:r>
              <a:rPr lang="en-GB" sz="2800" b="1" dirty="0" smtClean="0">
                <a:latin typeface="Roboto" panose="02000000000000000000" pitchFamily="2" charset="0"/>
                <a:ea typeface="Roboto" panose="02000000000000000000" pitchFamily="2" charset="0"/>
              </a:rPr>
              <a:t>ice stiffness </a:t>
            </a:r>
            <a:r>
              <a:rPr lang="en-GB" sz="2800" dirty="0" smtClean="0">
                <a:latin typeface="Roboto" panose="02000000000000000000" pitchFamily="2" charset="0"/>
                <a:ea typeface="Roboto" panose="02000000000000000000" pitchFamily="2" charset="0"/>
              </a:rPr>
              <a:t>parameters after </a:t>
            </a:r>
            <a:r>
              <a:rPr lang="en-GB" sz="2800" b="1" dirty="0" smtClean="0">
                <a:latin typeface="Roboto" panose="02000000000000000000" pitchFamily="2" charset="0"/>
                <a:ea typeface="Roboto" panose="02000000000000000000" pitchFamily="2" charset="0"/>
              </a:rPr>
              <a:t>inferring</a:t>
            </a:r>
            <a:r>
              <a:rPr lang="en-GB" sz="2800" dirty="0" smtClean="0">
                <a:latin typeface="Roboto" panose="02000000000000000000" pitchFamily="2" charset="0"/>
                <a:ea typeface="Roboto" panose="02000000000000000000" pitchFamily="2" charset="0"/>
              </a:rPr>
              <a:t> them from satellite </a:t>
            </a:r>
            <a:r>
              <a:rPr lang="en-GB" sz="2800" b="1" dirty="0" smtClean="0">
                <a:latin typeface="Roboto" panose="02000000000000000000" pitchFamily="2" charset="0"/>
                <a:ea typeface="Roboto" panose="02000000000000000000" pitchFamily="2" charset="0"/>
              </a:rPr>
              <a:t>ice velocity observations</a:t>
            </a:r>
            <a:r>
              <a:rPr lang="en-GB" sz="2800" dirty="0" smtClean="0">
                <a:latin typeface="Roboto" panose="02000000000000000000" pitchFamily="2" charset="0"/>
                <a:ea typeface="Roboto" panose="02000000000000000000" pitchFamily="2" charset="0"/>
              </a:rPr>
              <a:t>.</a:t>
            </a:r>
          </a:p>
          <a:p>
            <a:pPr marL="342900" indent="-342900" algn="just">
              <a:buFontTx/>
              <a:buChar char="-"/>
            </a:pPr>
            <a:endParaRPr lang="en-GB" sz="2800" dirty="0">
              <a:latin typeface="Roboto" panose="02000000000000000000" pitchFamily="2" charset="0"/>
              <a:ea typeface="Roboto" panose="02000000000000000000" pitchFamily="2" charset="0"/>
            </a:endParaRPr>
          </a:p>
          <a:p>
            <a:pPr algn="just"/>
            <a:endParaRPr lang="en-GB" sz="2800" dirty="0" smtClean="0">
              <a:latin typeface="Roboto" panose="02000000000000000000" pitchFamily="2" charset="0"/>
              <a:ea typeface="Roboto" panose="02000000000000000000" pitchFamily="2" charset="0"/>
            </a:endParaRPr>
          </a:p>
          <a:p>
            <a:pPr marL="342900" indent="-342900" algn="just">
              <a:buFontTx/>
              <a:buChar char="-"/>
            </a:pPr>
            <a:r>
              <a:rPr lang="en-GB" sz="2800" dirty="0" smtClean="0">
                <a:latin typeface="Roboto" panose="02000000000000000000" pitchFamily="2" charset="0"/>
                <a:ea typeface="Roboto" panose="02000000000000000000" pitchFamily="2" charset="0"/>
              </a:rPr>
              <a:t>Propagate </a:t>
            </a:r>
            <a:r>
              <a:rPr lang="en-GB" sz="2800" b="1" dirty="0" smtClean="0">
                <a:latin typeface="Roboto" panose="02000000000000000000" pitchFamily="2" charset="0"/>
                <a:ea typeface="Roboto" panose="02000000000000000000" pitchFamily="2" charset="0"/>
              </a:rPr>
              <a:t>their error </a:t>
            </a:r>
            <a:r>
              <a:rPr lang="en-GB" sz="2800" dirty="0" smtClean="0">
                <a:latin typeface="Roboto" panose="02000000000000000000" pitchFamily="2" charset="0"/>
                <a:ea typeface="Roboto" panose="02000000000000000000" pitchFamily="2" charset="0"/>
              </a:rPr>
              <a:t>through time and into projections of sea-level rise </a:t>
            </a:r>
            <a:r>
              <a:rPr lang="en-GB" sz="2800" dirty="0">
                <a:latin typeface="Roboto" panose="02000000000000000000" pitchFamily="2" charset="0"/>
                <a:ea typeface="Roboto" panose="02000000000000000000" pitchFamily="2" charset="0"/>
              </a:rPr>
              <a:t>contributions or </a:t>
            </a:r>
            <a:r>
              <a:rPr lang="en-GB" sz="2800" dirty="0" smtClean="0">
                <a:latin typeface="Roboto" panose="02000000000000000000" pitchFamily="2" charset="0"/>
                <a:ea typeface="Roboto" panose="02000000000000000000" pitchFamily="2" charset="0"/>
              </a:rPr>
              <a:t>Volume above </a:t>
            </a:r>
            <a:r>
              <a:rPr lang="en-GB" sz="2800" dirty="0">
                <a:latin typeface="Roboto" panose="02000000000000000000" pitchFamily="2" charset="0"/>
                <a:ea typeface="Roboto" panose="02000000000000000000" pitchFamily="2" charset="0"/>
              </a:rPr>
              <a:t>flotation </a:t>
            </a:r>
            <a:r>
              <a:rPr lang="en-GB" sz="2800" dirty="0" smtClean="0">
                <a:latin typeface="Roboto" panose="02000000000000000000" pitchFamily="2" charset="0"/>
                <a:ea typeface="Roboto" panose="02000000000000000000" pitchFamily="2" charset="0"/>
              </a:rPr>
              <a:t>(VAF, the Quantity of Interest in this study).</a:t>
            </a:r>
          </a:p>
          <a:p>
            <a:pPr algn="just"/>
            <a:r>
              <a:rPr lang="en-GB" sz="2800" dirty="0" smtClean="0">
                <a:latin typeface="Roboto" panose="02000000000000000000" pitchFamily="2" charset="0"/>
                <a:ea typeface="Roboto" panose="02000000000000000000" pitchFamily="2" charset="0"/>
              </a:rPr>
              <a:t> </a:t>
            </a:r>
            <a:r>
              <a:rPr lang="en-GB" sz="2800" dirty="0">
                <a:latin typeface="Roboto" panose="02000000000000000000" pitchFamily="2" charset="0"/>
                <a:ea typeface="Roboto" panose="02000000000000000000" pitchFamily="2" charset="0"/>
              </a:rPr>
              <a:t/>
            </a:r>
            <a:br>
              <a:rPr lang="en-GB" sz="2800" dirty="0">
                <a:latin typeface="Roboto" panose="02000000000000000000" pitchFamily="2" charset="0"/>
                <a:ea typeface="Roboto" panose="02000000000000000000" pitchFamily="2" charset="0"/>
              </a:rPr>
            </a:br>
            <a:endParaRPr lang="en-GB"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19020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06" y="6332326"/>
            <a:ext cx="2706417" cy="433273"/>
          </a:xfrm>
          <a:prstGeom prst="rect">
            <a:avLst/>
          </a:prstGeom>
        </p:spPr>
      </p:pic>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336317" y="107619"/>
            <a:ext cx="9252626" cy="484458"/>
          </a:xfrm>
        </p:spPr>
        <p:txBody>
          <a:bodyPr>
            <a:normAutofit/>
          </a:bodyPr>
          <a:lstStyle/>
          <a:p>
            <a:r>
              <a:rPr lang="en-GB" sz="2400" b="1" dirty="0" smtClean="0">
                <a:latin typeface="Roboto" panose="02000000000000000000" pitchFamily="2" charset="0"/>
                <a:ea typeface="Roboto" panose="02000000000000000000" pitchFamily="2" charset="0"/>
              </a:rPr>
              <a:t>Model concept</a:t>
            </a:r>
            <a:endParaRPr lang="en-GB" sz="2400" b="1" dirty="0">
              <a:latin typeface="Roboto" panose="02000000000000000000" pitchFamily="2" charset="0"/>
              <a:ea typeface="Roboto" panose="02000000000000000000" pitchFamily="2"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551" y="1495883"/>
            <a:ext cx="2346447" cy="4836443"/>
          </a:xfrm>
          <a:prstGeom prst="rect">
            <a:avLst/>
          </a:prstGeom>
        </p:spPr>
      </p:pic>
      <p:sp>
        <p:nvSpPr>
          <p:cNvPr id="14" name="TextBox 13"/>
          <p:cNvSpPr txBox="1"/>
          <p:nvPr/>
        </p:nvSpPr>
        <p:spPr>
          <a:xfrm>
            <a:off x="529892" y="757219"/>
            <a:ext cx="1991359" cy="738664"/>
          </a:xfrm>
          <a:prstGeom prst="rect">
            <a:avLst/>
          </a:prstGeom>
          <a:noFill/>
          <a:ln>
            <a:noFill/>
          </a:ln>
        </p:spPr>
        <p:txBody>
          <a:bodyPr wrap="square" rtlCol="0">
            <a:spAutoFit/>
          </a:bodyPr>
          <a:lstStyle/>
          <a:p>
            <a:pPr algn="just"/>
            <a:r>
              <a:rPr lang="en-GB" sz="1400" dirty="0" smtClean="0">
                <a:latin typeface="Roboto" panose="02000000000000000000" pitchFamily="2" charset="0"/>
                <a:ea typeface="Roboto" panose="02000000000000000000" pitchFamily="2" charset="0"/>
              </a:rPr>
              <a:t>Satellite ice velocity observations and their uncertainties</a:t>
            </a:r>
            <a:endParaRPr lang="en-GB" sz="1400" dirty="0">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850" y="2555426"/>
            <a:ext cx="2133600" cy="2133600"/>
          </a:xfrm>
          <a:prstGeom prst="rect">
            <a:avLst/>
          </a:prstGeom>
        </p:spPr>
      </p:pic>
      <p:sp>
        <p:nvSpPr>
          <p:cNvPr id="16" name="Right Arrow 15"/>
          <p:cNvSpPr/>
          <p:nvPr/>
        </p:nvSpPr>
        <p:spPr>
          <a:xfrm>
            <a:off x="6130686" y="3330349"/>
            <a:ext cx="510420" cy="583755"/>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 name="TextBox 16"/>
              <p:cNvSpPr txBox="1"/>
              <p:nvPr/>
            </p:nvSpPr>
            <p:spPr>
              <a:xfrm>
                <a:off x="6572163" y="1828340"/>
                <a:ext cx="2704482" cy="1169551"/>
              </a:xfrm>
              <a:prstGeom prst="rect">
                <a:avLst/>
              </a:prstGeom>
              <a:noFill/>
              <a:ln>
                <a:noFill/>
              </a:ln>
            </p:spPr>
            <p:txBody>
              <a:bodyPr wrap="square" rtlCol="0">
                <a:spAutoFit/>
              </a:bodyPr>
              <a:lstStyle/>
              <a:p>
                <a:pPr algn="just"/>
                <a:r>
                  <a:rPr lang="en-GB" sz="1400" dirty="0" smtClean="0">
                    <a:latin typeface="Roboto" panose="02000000000000000000" pitchFamily="2" charset="0"/>
                    <a:ea typeface="Roboto" panose="02000000000000000000" pitchFamily="2" charset="0"/>
                  </a:rPr>
                  <a:t>A forward model that maps model parameters (</a:t>
                </a:r>
                <a14:m>
                  <m:oMath xmlns:m="http://schemas.openxmlformats.org/officeDocument/2006/math">
                    <m:r>
                      <a:rPr lang="en-GB" sz="1400" b="1" i="1">
                        <a:latin typeface="Cambria Math" panose="02040503050406030204" pitchFamily="18" charset="0"/>
                        <a:ea typeface="Cambria Math" panose="02040503050406030204" pitchFamily="18" charset="0"/>
                      </a:rPr>
                      <m:t>𝜶</m:t>
                    </m:r>
                    <m:r>
                      <a:rPr lang="en-GB" sz="1400" b="1" i="1">
                        <a:latin typeface="Cambria Math" panose="02040503050406030204" pitchFamily="18" charset="0"/>
                        <a:ea typeface="Cambria Math" panose="02040503050406030204" pitchFamily="18" charset="0"/>
                      </a:rPr>
                      <m:t> </m:t>
                    </m:r>
                  </m:oMath>
                </a14:m>
                <a:r>
                  <a:rPr lang="en-GB" sz="1400" dirty="0" smtClean="0">
                    <a:latin typeface="Roboto" panose="02000000000000000000" pitchFamily="2" charset="0"/>
                    <a:ea typeface="Roboto" panose="02000000000000000000" pitchFamily="2" charset="0"/>
                  </a:rPr>
                  <a:t>and </a:t>
                </a:r>
                <a14:m>
                  <m:oMath xmlns:m="http://schemas.openxmlformats.org/officeDocument/2006/math">
                    <m:r>
                      <a:rPr lang="en-GB" sz="1400" b="1" i="1" smtClean="0">
                        <a:latin typeface="Cambria Math" panose="02040503050406030204" pitchFamily="18" charset="0"/>
                        <a:ea typeface="Cambria Math" panose="02040503050406030204" pitchFamily="18" charset="0"/>
                      </a:rPr>
                      <m:t>𝜷</m:t>
                    </m:r>
                  </m:oMath>
                </a14:m>
                <a:r>
                  <a:rPr lang="en-GB" sz="1400" dirty="0" smtClean="0">
                    <a:latin typeface="Roboto" panose="02000000000000000000" pitchFamily="2" charset="0"/>
                    <a:ea typeface="Roboto" panose="02000000000000000000" pitchFamily="2" charset="0"/>
                  </a:rPr>
                  <a:t>) to observations.</a:t>
                </a:r>
              </a:p>
              <a:p>
                <a:pPr algn="just"/>
                <a:endParaRPr lang="en-GB" sz="1400" dirty="0">
                  <a:latin typeface="Roboto" panose="02000000000000000000" pitchFamily="2" charset="0"/>
                  <a:ea typeface="Roboto" panose="02000000000000000000" pitchFamily="2" charset="0"/>
                </a:endParaRPr>
              </a:p>
              <a:p>
                <a:pPr algn="just"/>
                <a:endParaRPr lang="en-GB" sz="1400" dirty="0">
                  <a:latin typeface="Roboto" panose="02000000000000000000" pitchFamily="2" charset="0"/>
                  <a:ea typeface="Roboto" panose="02000000000000000000" pitchFamily="2"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572163" y="1828340"/>
                <a:ext cx="2704482" cy="1169551"/>
              </a:xfrm>
              <a:prstGeom prst="rect">
                <a:avLst/>
              </a:prstGeom>
              <a:blipFill>
                <a:blip r:embed="rId6"/>
                <a:stretch>
                  <a:fillRect l="-676" t="-1042" r="-676"/>
                </a:stretch>
              </a:blipFill>
              <a:ln>
                <a:noFill/>
              </a:ln>
            </p:spPr>
            <p:txBody>
              <a:bodyPr/>
              <a:lstStyle/>
              <a:p>
                <a:r>
                  <a:rPr lang="en-GB">
                    <a:noFill/>
                  </a:rPr>
                  <a:t> </a:t>
                </a:r>
              </a:p>
            </p:txBody>
          </p:sp>
        </mc:Fallback>
      </mc:AlternateContent>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7440" y="3836282"/>
            <a:ext cx="2330267" cy="2306879"/>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3556473" y="729669"/>
                <a:ext cx="2274228" cy="3573542"/>
              </a:xfrm>
              <a:prstGeom prst="rect">
                <a:avLst/>
              </a:prstGeom>
              <a:noFill/>
            </p:spPr>
            <p:txBody>
              <a:bodyPr wrap="square" rtlCol="0">
                <a:spAutoFit/>
              </a:bodyPr>
              <a:lstStyle/>
              <a:p>
                <a:pPr algn="just"/>
                <a:r>
                  <a:rPr lang="en-GB" sz="1400" dirty="0" smtClean="0">
                    <a:latin typeface="Roboto" panose="02000000000000000000" pitchFamily="2" charset="0"/>
                    <a:ea typeface="Roboto" panose="02000000000000000000" pitchFamily="2" charset="0"/>
                  </a:rPr>
                  <a:t>A prior </a:t>
                </a:r>
                <a:r>
                  <a:rPr lang="en-GB" sz="1400" dirty="0">
                    <a:latin typeface="Roboto" panose="02000000000000000000" pitchFamily="2" charset="0"/>
                    <a:ea typeface="Roboto" panose="02000000000000000000" pitchFamily="2" charset="0"/>
                  </a:rPr>
                  <a:t>probability distribution on model parameters that encodes</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any prior knowledge or assumptions about the </a:t>
                </a:r>
                <a:r>
                  <a:rPr lang="en-GB" sz="1400" dirty="0" smtClean="0">
                    <a:latin typeface="Roboto" panose="02000000000000000000" pitchFamily="2" charset="0"/>
                    <a:ea typeface="Roboto" panose="02000000000000000000" pitchFamily="2" charset="0"/>
                  </a:rPr>
                  <a:t>parameters.</a:t>
                </a:r>
              </a:p>
              <a:p>
                <a:pPr algn="just"/>
                <a:r>
                  <a:rPr lang="en-GB" sz="1400" dirty="0" smtClean="0">
                    <a:latin typeface="Roboto" panose="02000000000000000000" pitchFamily="2" charset="0"/>
                    <a:ea typeface="Roboto" panose="02000000000000000000" pitchFamily="2" charset="0"/>
                  </a:rPr>
                  <a:t>E.g</a:t>
                </a:r>
                <a:r>
                  <a:rPr lang="en-GB" sz="1400" dirty="0">
                    <a:latin typeface="Roboto" panose="02000000000000000000" pitchFamily="2" charset="0"/>
                    <a:ea typeface="Roboto" panose="02000000000000000000" pitchFamily="2" charset="0"/>
                  </a:rPr>
                  <a:t>.</a:t>
                </a:r>
              </a:p>
              <a:p>
                <a:pPr algn="just"/>
                <a:r>
                  <a:rPr lang="en-GB" sz="1400" dirty="0" smtClean="0">
                    <a:latin typeface="Roboto" panose="02000000000000000000" pitchFamily="2" charset="0"/>
                    <a:ea typeface="Roboto" panose="02000000000000000000" pitchFamily="2" charset="0"/>
                  </a:rPr>
                  <a:t>- The </a:t>
                </a:r>
                <a:r>
                  <a:rPr lang="en-GB" sz="1400" b="1" dirty="0">
                    <a:latin typeface="Roboto" panose="02000000000000000000" pitchFamily="2" charset="0"/>
                    <a:ea typeface="Roboto" panose="02000000000000000000" pitchFamily="2" charset="0"/>
                  </a:rPr>
                  <a:t>sliding </a:t>
                </a:r>
                <a:r>
                  <a:rPr lang="en-GB" sz="1400" b="1" dirty="0" smtClean="0">
                    <a:latin typeface="Roboto" panose="02000000000000000000" pitchFamily="2" charset="0"/>
                    <a:ea typeface="Roboto" panose="02000000000000000000" pitchFamily="2" charset="0"/>
                  </a:rPr>
                  <a:t>parameter </a:t>
                </a:r>
                <a:r>
                  <a:rPr lang="en-GB" sz="1400" dirty="0">
                    <a:latin typeface="Roboto" panose="02000000000000000000" pitchFamily="2" charset="0"/>
                    <a:ea typeface="Roboto" panose="02000000000000000000" pitchFamily="2" charset="0"/>
                  </a:rPr>
                  <a:t>(</a:t>
                </a:r>
                <a14:m>
                  <m:oMath xmlns:m="http://schemas.openxmlformats.org/officeDocument/2006/math">
                    <m:r>
                      <a:rPr lang="en-GB" sz="1400" b="1" i="1">
                        <a:latin typeface="Cambria Math" panose="02040503050406030204" pitchFamily="18" charset="0"/>
                        <a:ea typeface="Cambria Math" panose="02040503050406030204" pitchFamily="18" charset="0"/>
                      </a:rPr>
                      <m:t>𝜶</m:t>
                    </m:r>
                  </m:oMath>
                </a14:m>
                <a:r>
                  <a:rPr lang="en-GB" sz="1400" dirty="0">
                    <a:latin typeface="Roboto" panose="02000000000000000000" pitchFamily="2" charset="0"/>
                    <a:ea typeface="Roboto" panose="02000000000000000000" pitchFamily="2" charset="0"/>
                  </a:rPr>
                  <a:t>) </a:t>
                </a:r>
                <a:r>
                  <a:rPr lang="en-GB" sz="1400" dirty="0" smtClean="0">
                    <a:latin typeface="Roboto" panose="02000000000000000000" pitchFamily="2" charset="0"/>
                    <a:ea typeface="Roboto" panose="02000000000000000000" pitchFamily="2" charset="0"/>
                  </a:rPr>
                  <a:t>= Constant (as initial guess)</a:t>
                </a:r>
              </a:p>
              <a:p>
                <a:pPr algn="just"/>
                <a:endParaRPr lang="en-GB" sz="1400" dirty="0">
                  <a:latin typeface="Roboto" panose="02000000000000000000" pitchFamily="2" charset="0"/>
                  <a:ea typeface="Roboto" panose="02000000000000000000" pitchFamily="2" charset="0"/>
                </a:endParaRPr>
              </a:p>
              <a:p>
                <a:pPr algn="just"/>
                <a:r>
                  <a:rPr lang="en-GB" sz="1400" b="1" dirty="0" smtClean="0">
                    <a:latin typeface="Roboto" panose="02000000000000000000" pitchFamily="2" charset="0"/>
                    <a:ea typeface="Roboto" panose="02000000000000000000" pitchFamily="2" charset="0"/>
                  </a:rPr>
                  <a:t>- ice stiffness parameter</a:t>
                </a:r>
                <a:endParaRPr lang="en-GB" sz="1400" b="1" dirty="0">
                  <a:latin typeface="Roboto" panose="02000000000000000000" pitchFamily="2" charset="0"/>
                  <a:ea typeface="Roboto" panose="02000000000000000000" pitchFamily="2" charset="0"/>
                </a:endParaRPr>
              </a:p>
              <a:p>
                <a:pPr algn="just"/>
                <a:r>
                  <a:rPr lang="en-GB" sz="1400" b="1" dirty="0" smtClean="0">
                    <a:latin typeface="Roboto" panose="02000000000000000000" pitchFamily="2" charset="0"/>
                    <a:ea typeface="Roboto" panose="02000000000000000000" pitchFamily="2" charset="0"/>
                  </a:rPr>
                  <a:t> </a:t>
                </a:r>
                <a:r>
                  <a:rPr lang="en-GB" sz="1400" dirty="0">
                    <a:latin typeface="Roboto" panose="02000000000000000000" pitchFamily="2" charset="0"/>
                    <a:ea typeface="Roboto" panose="02000000000000000000" pitchFamily="2" charset="0"/>
                  </a:rPr>
                  <a:t>(</a:t>
                </a:r>
                <a14:m>
                  <m:oMath xmlns:m="http://schemas.openxmlformats.org/officeDocument/2006/math">
                    <m:r>
                      <a:rPr lang="en-GB" sz="1400" b="1" i="1">
                        <a:latin typeface="Cambria Math" panose="02040503050406030204" pitchFamily="18" charset="0"/>
                        <a:ea typeface="Cambria Math" panose="02040503050406030204" pitchFamily="18" charset="0"/>
                      </a:rPr>
                      <m:t>𝜷</m:t>
                    </m:r>
                    <m:r>
                      <a:rPr lang="en-GB" sz="1400">
                        <a:latin typeface="Cambria Math" panose="02040503050406030204" pitchFamily="18" charset="0"/>
                        <a:ea typeface="Cambria Math" panose="02040503050406030204" pitchFamily="18" charset="0"/>
                      </a:rPr>
                      <m:t>= </m:t>
                    </m:r>
                    <m:rad>
                      <m:radPr>
                        <m:degHide m:val="on"/>
                        <m:ctrlPr>
                          <a:rPr lang="en-GB" sz="1400" i="1">
                            <a:latin typeface="Cambria Math" panose="02040503050406030204" pitchFamily="18" charset="0"/>
                            <a:ea typeface="Cambria Math" panose="02040503050406030204" pitchFamily="18" charset="0"/>
                          </a:rPr>
                        </m:ctrlPr>
                      </m:radPr>
                      <m:deg/>
                      <m:e>
                        <m:r>
                          <a:rPr lang="en-GB" sz="1400" i="1">
                            <a:latin typeface="Cambria Math" panose="02040503050406030204" pitchFamily="18" charset="0"/>
                            <a:ea typeface="Cambria Math" panose="02040503050406030204" pitchFamily="18" charset="0"/>
                          </a:rPr>
                          <m:t>𝐵</m:t>
                        </m:r>
                      </m:e>
                    </m:rad>
                    <m:r>
                      <a:rPr lang="en-GB" sz="1400" i="1">
                        <a:latin typeface="Cambria Math" panose="02040503050406030204" pitchFamily="18" charset="0"/>
                        <a:ea typeface="Cambria Math" panose="02040503050406030204" pitchFamily="18" charset="0"/>
                      </a:rPr>
                      <m:t>=</m:t>
                    </m:r>
                    <m:rad>
                      <m:radPr>
                        <m:degHide m:val="on"/>
                        <m:ctrlPr>
                          <a:rPr lang="en-GB" sz="1400" i="1">
                            <a:latin typeface="Cambria Math" panose="02040503050406030204" pitchFamily="18" charset="0"/>
                            <a:ea typeface="Cambria Math" panose="02040503050406030204" pitchFamily="18" charset="0"/>
                          </a:rPr>
                        </m:ctrlPr>
                      </m:radPr>
                      <m:deg/>
                      <m:e>
                        <m:sSup>
                          <m:sSupPr>
                            <m:ctrlPr>
                              <a:rPr lang="en-GB" sz="1400" i="1">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𝐴</m:t>
                            </m:r>
                          </m:e>
                          <m:sup>
                            <m:r>
                              <a:rPr lang="en-GB" sz="1400" i="1">
                                <a:latin typeface="Cambria Math" panose="02040503050406030204" pitchFamily="18" charset="0"/>
                                <a:ea typeface="Cambria Math" panose="02040503050406030204" pitchFamily="18" charset="0"/>
                              </a:rPr>
                              <m:t>−1/</m:t>
                            </m:r>
                            <m:r>
                              <a:rPr lang="en-GB" sz="1400" i="1">
                                <a:latin typeface="Cambria Math" panose="02040503050406030204" pitchFamily="18" charset="0"/>
                                <a:ea typeface="Cambria Math" panose="02040503050406030204" pitchFamily="18" charset="0"/>
                              </a:rPr>
                              <m:t>𝑛</m:t>
                            </m:r>
                          </m:sup>
                        </m:sSup>
                      </m:e>
                    </m:rad>
                  </m:oMath>
                </a14:m>
                <a:r>
                  <a:rPr lang="en-GB" sz="1400" dirty="0" smtClean="0">
                    <a:latin typeface="Roboto" panose="02000000000000000000" pitchFamily="2" charset="0"/>
                    <a:ea typeface="Roboto" panose="02000000000000000000" pitchFamily="2" charset="0"/>
                  </a:rPr>
                  <a:t>)</a:t>
                </a:r>
              </a:p>
              <a:p>
                <a:endParaRPr lang="en-GB" sz="1400" dirty="0">
                  <a:latin typeface="Roboto" panose="02000000000000000000" pitchFamily="2" charset="0"/>
                  <a:ea typeface="Roboto" panose="02000000000000000000" pitchFamily="2" charset="0"/>
                </a:endParaRPr>
              </a:p>
              <a:p>
                <a:endParaRPr lang="en-GB" sz="1400" dirty="0">
                  <a:latin typeface="Roboto" panose="02000000000000000000" pitchFamily="2" charset="0"/>
                  <a:ea typeface="Roboto" panose="02000000000000000000" pitchFamily="2" charset="0"/>
                </a:endParaRPr>
              </a:p>
              <a:p>
                <a:endParaRPr lang="en-GB" sz="1400" dirty="0">
                  <a:latin typeface="Roboto" panose="02000000000000000000" pitchFamily="2" charset="0"/>
                  <a:ea typeface="Roboto" panose="02000000000000000000" pitchFamily="2"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556473" y="729669"/>
                <a:ext cx="2274228" cy="3573542"/>
              </a:xfrm>
              <a:prstGeom prst="rect">
                <a:avLst/>
              </a:prstGeom>
              <a:blipFill>
                <a:blip r:embed="rId8"/>
                <a:stretch>
                  <a:fillRect l="-804" t="-341" r="-804"/>
                </a:stretch>
              </a:blipFill>
            </p:spPr>
            <p:txBody>
              <a:bodyPr/>
              <a:lstStyle/>
              <a:p>
                <a:r>
                  <a:rPr lang="en-GB">
                    <a:noFill/>
                  </a:rPr>
                  <a:t> </a:t>
                </a:r>
              </a:p>
            </p:txBody>
          </p:sp>
        </mc:Fallback>
      </mc:AlternateContent>
      <p:sp>
        <p:nvSpPr>
          <p:cNvPr id="24" name="TextBox 23"/>
          <p:cNvSpPr txBox="1"/>
          <p:nvPr/>
        </p:nvSpPr>
        <p:spPr>
          <a:xfrm>
            <a:off x="9845961" y="289055"/>
            <a:ext cx="1962501" cy="1169551"/>
          </a:xfrm>
          <a:prstGeom prst="rect">
            <a:avLst/>
          </a:prstGeom>
          <a:noFill/>
        </p:spPr>
        <p:txBody>
          <a:bodyPr wrap="square" rtlCol="0">
            <a:spAutoFit/>
          </a:bodyPr>
          <a:lstStyle/>
          <a:p>
            <a:pPr algn="just"/>
            <a:r>
              <a:rPr lang="en-GB" sz="1400" dirty="0" smtClean="0">
                <a:latin typeface="Roboto" panose="02000000000000000000" pitchFamily="2" charset="0"/>
                <a:ea typeface="Roboto" panose="02000000000000000000" pitchFamily="2" charset="0"/>
              </a:rPr>
              <a:t>We find </a:t>
            </a:r>
            <a:r>
              <a:rPr lang="en-GB" sz="1400" dirty="0">
                <a:latin typeface="Roboto" panose="02000000000000000000" pitchFamily="2" charset="0"/>
                <a:ea typeface="Roboto" panose="02000000000000000000" pitchFamily="2" charset="0"/>
              </a:rPr>
              <a:t>the </a:t>
            </a:r>
            <a:r>
              <a:rPr lang="en-GB" sz="1400" b="1" i="1" dirty="0">
                <a:latin typeface="Roboto" panose="02000000000000000000" pitchFamily="2" charset="0"/>
                <a:ea typeface="Roboto" panose="02000000000000000000" pitchFamily="2" charset="0"/>
              </a:rPr>
              <a:t>posterior probability distribution </a:t>
            </a:r>
            <a:r>
              <a:rPr lang="en-GB" sz="1400" dirty="0">
                <a:latin typeface="Roboto" panose="02000000000000000000" pitchFamily="2" charset="0"/>
                <a:ea typeface="Roboto" panose="02000000000000000000" pitchFamily="2" charset="0"/>
              </a:rPr>
              <a:t>of the parameters conditioned </a:t>
            </a:r>
            <a:r>
              <a:rPr lang="en-GB" sz="1400" dirty="0" smtClean="0">
                <a:latin typeface="Roboto" panose="02000000000000000000" pitchFamily="2" charset="0"/>
                <a:ea typeface="Roboto" panose="02000000000000000000" pitchFamily="2" charset="0"/>
              </a:rPr>
              <a:t>by </a:t>
            </a:r>
            <a:r>
              <a:rPr lang="en-GB" sz="1400" dirty="0">
                <a:latin typeface="Roboto" panose="02000000000000000000" pitchFamily="2" charset="0"/>
                <a:ea typeface="Roboto" panose="02000000000000000000" pitchFamily="2" charset="0"/>
              </a:rPr>
              <a:t>the observational data</a:t>
            </a:r>
          </a:p>
        </p:txBody>
      </p:sp>
      <p:sp>
        <p:nvSpPr>
          <p:cNvPr id="25" name="Right Arrow 24"/>
          <p:cNvSpPr/>
          <p:nvPr/>
        </p:nvSpPr>
        <p:spPr>
          <a:xfrm>
            <a:off x="9078523" y="3330348"/>
            <a:ext cx="510420" cy="583755"/>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9389" y="1495883"/>
            <a:ext cx="2420830" cy="5010631"/>
          </a:xfrm>
          <a:prstGeom prst="rect">
            <a:avLst/>
          </a:prstGeom>
        </p:spPr>
      </p:pic>
      <p:sp>
        <p:nvSpPr>
          <p:cNvPr id="7" name="Plus 6"/>
          <p:cNvSpPr/>
          <p:nvPr/>
        </p:nvSpPr>
        <p:spPr>
          <a:xfrm>
            <a:off x="2729644" y="3252527"/>
            <a:ext cx="637796" cy="583755"/>
          </a:xfrm>
          <a:prstGeom prst="mathPlus">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2333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06" y="6332326"/>
            <a:ext cx="2706417" cy="433273"/>
          </a:xfrm>
          <a:prstGeom prst="rect">
            <a:avLst/>
          </a:prstGeom>
        </p:spPr>
      </p:pic>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39006" y="-314807"/>
            <a:ext cx="5354928" cy="1325563"/>
          </a:xfrm>
        </p:spPr>
        <p:txBody>
          <a:bodyPr>
            <a:normAutofit/>
          </a:bodyPr>
          <a:lstStyle/>
          <a:p>
            <a:r>
              <a:rPr lang="en-GB" sz="2400" b="1" dirty="0" smtClean="0">
                <a:latin typeface="Roboto" panose="02000000000000000000" pitchFamily="2" charset="0"/>
                <a:ea typeface="Roboto" panose="02000000000000000000" pitchFamily="2" charset="0"/>
              </a:rPr>
              <a:t>Data input  </a:t>
            </a:r>
            <a:endParaRPr lang="en-GB" sz="2400" b="1" dirty="0">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20" y="2285507"/>
            <a:ext cx="5984093" cy="391867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1383" y="1708938"/>
            <a:ext cx="4273534" cy="3374571"/>
          </a:xfrm>
          <a:prstGeom prst="rect">
            <a:avLst/>
          </a:prstGeom>
        </p:spPr>
      </p:pic>
      <p:sp>
        <p:nvSpPr>
          <p:cNvPr id="9" name="TextBox 8"/>
          <p:cNvSpPr txBox="1"/>
          <p:nvPr/>
        </p:nvSpPr>
        <p:spPr>
          <a:xfrm>
            <a:off x="509435" y="556929"/>
            <a:ext cx="11288866" cy="1600438"/>
          </a:xfrm>
          <a:prstGeom prst="rect">
            <a:avLst/>
          </a:prstGeom>
          <a:noFill/>
        </p:spPr>
        <p:txBody>
          <a:bodyPr wrap="square" numCol="2" rtlCol="0">
            <a:spAutoFit/>
          </a:bodyPr>
          <a:lstStyle/>
          <a:p>
            <a:pPr marL="285750" indent="-285750">
              <a:buFontTx/>
              <a:buChar char="-"/>
            </a:pPr>
            <a:r>
              <a:rPr lang="en-GB" sz="1400" dirty="0" smtClean="0">
                <a:latin typeface="Roboto" panose="02000000000000000000" pitchFamily="2" charset="0"/>
                <a:ea typeface="Roboto" panose="02000000000000000000" pitchFamily="2" charset="0"/>
              </a:rPr>
              <a:t>Satellite ice velocities (gridded and cloud point data) from two different products (</a:t>
            </a:r>
            <a:r>
              <a:rPr lang="en-GB" sz="1400" b="1" dirty="0" err="1" smtClean="0">
                <a:latin typeface="Roboto" panose="02000000000000000000" pitchFamily="2" charset="0"/>
                <a:ea typeface="Roboto" panose="02000000000000000000" pitchFamily="2" charset="0"/>
              </a:rPr>
              <a:t>MEaSUREs</a:t>
            </a:r>
            <a:r>
              <a:rPr lang="en-GB" sz="1400" dirty="0" smtClean="0">
                <a:latin typeface="Roboto" panose="02000000000000000000" pitchFamily="2" charset="0"/>
                <a:ea typeface="Roboto" panose="02000000000000000000" pitchFamily="2" charset="0"/>
              </a:rPr>
              <a:t> </a:t>
            </a:r>
            <a:r>
              <a:rPr lang="en-GB" sz="1400" dirty="0">
                <a:latin typeface="Roboto" panose="02000000000000000000" pitchFamily="2" charset="0"/>
                <a:ea typeface="Roboto" panose="02000000000000000000" pitchFamily="2" charset="0"/>
              </a:rPr>
              <a:t>v1.0 2013-2014 </a:t>
            </a:r>
            <a:r>
              <a:rPr lang="en-GB" sz="1400" dirty="0" smtClean="0">
                <a:latin typeface="Roboto" panose="02000000000000000000" pitchFamily="2" charset="0"/>
                <a:ea typeface="Roboto" panose="02000000000000000000" pitchFamily="2" charset="0"/>
              </a:rPr>
              <a:t>and </a:t>
            </a:r>
            <a:r>
              <a:rPr lang="en-GB" sz="1400" b="1" dirty="0" err="1" smtClean="0">
                <a:latin typeface="Roboto" panose="02000000000000000000" pitchFamily="2" charset="0"/>
                <a:ea typeface="Roboto" panose="02000000000000000000" pitchFamily="2" charset="0"/>
              </a:rPr>
              <a:t>ITSLive</a:t>
            </a:r>
            <a:r>
              <a:rPr lang="en-GB" sz="1400" b="1" dirty="0" smtClean="0">
                <a:latin typeface="Roboto" panose="02000000000000000000" pitchFamily="2" charset="0"/>
                <a:ea typeface="Roboto" panose="02000000000000000000" pitchFamily="2" charset="0"/>
              </a:rPr>
              <a:t> </a:t>
            </a:r>
            <a:r>
              <a:rPr lang="en-GB" sz="1400" dirty="0" smtClean="0">
                <a:latin typeface="Roboto" panose="02000000000000000000" pitchFamily="2" charset="0"/>
                <a:ea typeface="Roboto" panose="02000000000000000000" pitchFamily="2" charset="0"/>
              </a:rPr>
              <a:t>Jan-Dec/2014).</a:t>
            </a:r>
          </a:p>
          <a:p>
            <a:pPr marL="285750" indent="-285750">
              <a:buFontTx/>
              <a:buChar char="-"/>
            </a:pPr>
            <a:r>
              <a:rPr lang="en-GB" sz="1400" dirty="0" smtClean="0">
                <a:latin typeface="Roboto" panose="02000000000000000000" pitchFamily="2" charset="0"/>
                <a:ea typeface="Roboto" panose="02000000000000000000" pitchFamily="2" charset="0"/>
              </a:rPr>
              <a:t>Bed topography</a:t>
            </a:r>
            <a:r>
              <a:rPr lang="en-GB" sz="1400" dirty="0">
                <a:latin typeface="Roboto" panose="02000000000000000000" pitchFamily="2" charset="0"/>
                <a:ea typeface="Roboto" panose="02000000000000000000" pitchFamily="2" charset="0"/>
              </a:rPr>
              <a:t> </a:t>
            </a:r>
            <a:r>
              <a:rPr lang="en-GB" sz="1400" dirty="0" smtClean="0">
                <a:latin typeface="Roboto" panose="02000000000000000000" pitchFamily="2" charset="0"/>
                <a:ea typeface="Roboto" panose="02000000000000000000" pitchFamily="2" charset="0"/>
              </a:rPr>
              <a:t>and ice thickness </a:t>
            </a:r>
            <a:r>
              <a:rPr lang="en-GB" sz="1400" dirty="0">
                <a:latin typeface="Roboto" panose="02000000000000000000" pitchFamily="2" charset="0"/>
                <a:ea typeface="Roboto" panose="02000000000000000000" pitchFamily="2" charset="0"/>
              </a:rPr>
              <a:t>from </a:t>
            </a:r>
            <a:r>
              <a:rPr lang="en-GB" sz="1400" dirty="0" err="1">
                <a:latin typeface="Roboto" panose="02000000000000000000" pitchFamily="2" charset="0"/>
                <a:ea typeface="Roboto" panose="02000000000000000000" pitchFamily="2" charset="0"/>
              </a:rPr>
              <a:t>BedMachine</a:t>
            </a:r>
            <a:r>
              <a:rPr lang="en-GB" sz="1400" dirty="0">
                <a:latin typeface="Roboto" panose="02000000000000000000" pitchFamily="2" charset="0"/>
                <a:ea typeface="Roboto" panose="02000000000000000000" pitchFamily="2" charset="0"/>
              </a:rPr>
              <a:t> Antarctica v2.0</a:t>
            </a:r>
            <a:r>
              <a:rPr lang="en-GB" sz="1400" dirty="0" smtClean="0">
                <a:latin typeface="Roboto" panose="02000000000000000000" pitchFamily="2" charset="0"/>
                <a:ea typeface="Roboto" panose="02000000000000000000" pitchFamily="2" charset="0"/>
              </a:rPr>
              <a:t>.</a:t>
            </a:r>
          </a:p>
          <a:p>
            <a:pPr marL="285750" indent="-285750">
              <a:buFontTx/>
              <a:buChar char="-"/>
            </a:pPr>
            <a:r>
              <a:rPr lang="en-GB" sz="1400" dirty="0" smtClean="0">
                <a:latin typeface="Roboto" panose="02000000000000000000" pitchFamily="2" charset="0"/>
                <a:ea typeface="Roboto" panose="02000000000000000000" pitchFamily="2" charset="0"/>
              </a:rPr>
              <a:t>Constant SMB.</a:t>
            </a:r>
          </a:p>
          <a:p>
            <a:endParaRPr lang="en-GB" sz="1400" dirty="0" smtClean="0">
              <a:latin typeface="Roboto" panose="02000000000000000000" pitchFamily="2" charset="0"/>
              <a:ea typeface="Roboto" panose="02000000000000000000" pitchFamily="2" charset="0"/>
            </a:endParaRPr>
          </a:p>
          <a:p>
            <a:pPr marL="285750" indent="-285750">
              <a:buFontTx/>
              <a:buChar char="-"/>
            </a:pPr>
            <a:r>
              <a:rPr lang="en-GB" sz="1400" dirty="0" smtClean="0">
                <a:latin typeface="Roboto" panose="02000000000000000000" pitchFamily="2" charset="0"/>
                <a:ea typeface="Roboto" panose="02000000000000000000" pitchFamily="2" charset="0"/>
              </a:rPr>
              <a:t>Constant Sliding parameter (first guess).</a:t>
            </a:r>
          </a:p>
          <a:p>
            <a:pPr marL="285750" indent="-285750">
              <a:buFontTx/>
              <a:buChar char="-"/>
            </a:pPr>
            <a:r>
              <a:rPr lang="en-GB" sz="1400" dirty="0" smtClean="0">
                <a:latin typeface="Roboto" panose="02000000000000000000" pitchFamily="2" charset="0"/>
                <a:ea typeface="Roboto" panose="02000000000000000000" pitchFamily="2" charset="0"/>
              </a:rPr>
              <a:t>Ice stiffness parameter (first guess): derived </a:t>
            </a:r>
            <a:r>
              <a:rPr lang="en-GB" sz="1400" dirty="0">
                <a:latin typeface="Roboto" panose="02000000000000000000" pitchFamily="2" charset="0"/>
                <a:ea typeface="Roboto" panose="02000000000000000000" pitchFamily="2" charset="0"/>
              </a:rPr>
              <a:t>from </a:t>
            </a:r>
            <a:r>
              <a:rPr lang="en-GB" sz="1400" dirty="0" smtClean="0">
                <a:latin typeface="Roboto" panose="02000000000000000000" pitchFamily="2" charset="0"/>
                <a:ea typeface="Roboto" panose="02000000000000000000" pitchFamily="2" charset="0"/>
              </a:rPr>
              <a:t>mean </a:t>
            </a:r>
            <a:r>
              <a:rPr lang="en-GB" sz="1400" dirty="0">
                <a:latin typeface="Roboto" panose="02000000000000000000" pitchFamily="2" charset="0"/>
                <a:ea typeface="Roboto" panose="02000000000000000000" pitchFamily="2" charset="0"/>
              </a:rPr>
              <a:t>basal </a:t>
            </a:r>
            <a:r>
              <a:rPr lang="en-GB" sz="1400" dirty="0" smtClean="0">
                <a:latin typeface="Roboto" panose="02000000000000000000" pitchFamily="2" charset="0"/>
                <a:ea typeface="Roboto" panose="02000000000000000000" pitchFamily="2" charset="0"/>
              </a:rPr>
              <a:t>temperature estimates [F</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Pattyn</a:t>
            </a:r>
            <a:r>
              <a:rPr lang="en-GB" sz="1400" dirty="0">
                <a:latin typeface="Roboto" panose="02000000000000000000" pitchFamily="2" charset="0"/>
                <a:ea typeface="Roboto" panose="02000000000000000000" pitchFamily="2" charset="0"/>
              </a:rPr>
              <a:t> </a:t>
            </a:r>
            <a:r>
              <a:rPr lang="en-GB" sz="1400" dirty="0" smtClean="0">
                <a:latin typeface="Roboto" panose="02000000000000000000" pitchFamily="2" charset="0"/>
                <a:ea typeface="Roboto" panose="02000000000000000000" pitchFamily="2" charset="0"/>
              </a:rPr>
              <a:t>(</a:t>
            </a:r>
            <a:r>
              <a:rPr lang="en-GB" sz="1400" dirty="0">
                <a:latin typeface="Roboto" panose="02000000000000000000" pitchFamily="2" charset="0"/>
                <a:ea typeface="Roboto" panose="02000000000000000000" pitchFamily="2" charset="0"/>
              </a:rPr>
              <a:t>2010</a:t>
            </a:r>
            <a:r>
              <a:rPr lang="en-GB" sz="1400" dirty="0" smtClean="0">
                <a:latin typeface="Roboto" panose="02000000000000000000" pitchFamily="2" charset="0"/>
                <a:ea typeface="Roboto" panose="02000000000000000000" pitchFamily="2" charset="0"/>
              </a:rPr>
              <a:t>)].</a:t>
            </a:r>
            <a:endParaRPr lang="en-GB" sz="1400" dirty="0">
              <a:latin typeface="Roboto" panose="02000000000000000000" pitchFamily="2" charset="0"/>
              <a:ea typeface="Roboto" panose="02000000000000000000" pitchFamily="2" charset="0"/>
            </a:endParaRPr>
          </a:p>
        </p:txBody>
      </p:sp>
      <p:sp>
        <p:nvSpPr>
          <p:cNvPr id="12" name="TextBox 11"/>
          <p:cNvSpPr txBox="1"/>
          <p:nvPr/>
        </p:nvSpPr>
        <p:spPr>
          <a:xfrm>
            <a:off x="7295416" y="5483298"/>
            <a:ext cx="4707547" cy="954107"/>
          </a:xfrm>
          <a:prstGeom prst="rect">
            <a:avLst/>
          </a:prstGeom>
          <a:solidFill>
            <a:schemeClr val="accent5">
              <a:lumMod val="20000"/>
              <a:lumOff val="80000"/>
            </a:schemeClr>
          </a:solidFill>
        </p:spPr>
        <p:txBody>
          <a:bodyPr wrap="square" rtlCol="0">
            <a:spAutoFit/>
          </a:bodyPr>
          <a:lstStyle/>
          <a:p>
            <a:pPr algn="just"/>
            <a:r>
              <a:rPr lang="en-GB" sz="1400" dirty="0" smtClean="0">
                <a:latin typeface="Roboto" panose="02000000000000000000" pitchFamily="2" charset="0"/>
                <a:ea typeface="Roboto" panose="02000000000000000000" pitchFamily="2" charset="0"/>
              </a:rPr>
              <a:t>We discretized all input data, by using first-order </a:t>
            </a:r>
            <a:r>
              <a:rPr lang="en-GB" sz="1400" dirty="0">
                <a:latin typeface="Roboto" panose="02000000000000000000" pitchFamily="2" charset="0"/>
                <a:ea typeface="Roboto" panose="02000000000000000000" pitchFamily="2" charset="0"/>
              </a:rPr>
              <a:t>continuous Lagrange </a:t>
            </a:r>
            <a:r>
              <a:rPr lang="en-GB" sz="1400" dirty="0" smtClean="0">
                <a:latin typeface="Roboto" panose="02000000000000000000" pitchFamily="2" charset="0"/>
                <a:ea typeface="Roboto" panose="02000000000000000000" pitchFamily="2" charset="0"/>
              </a:rPr>
              <a:t>elements on a </a:t>
            </a:r>
            <a:r>
              <a:rPr lang="en-GB" sz="1400" dirty="0">
                <a:latin typeface="Roboto" panose="02000000000000000000" pitchFamily="2" charset="0"/>
                <a:ea typeface="Roboto" panose="02000000000000000000" pitchFamily="2" charset="0"/>
              </a:rPr>
              <a:t>triangular </a:t>
            </a:r>
            <a:r>
              <a:rPr lang="en-GB" sz="1400" dirty="0" smtClean="0">
                <a:latin typeface="Roboto" panose="02000000000000000000" pitchFamily="2" charset="0"/>
                <a:ea typeface="Roboto" panose="02000000000000000000" pitchFamily="2" charset="0"/>
              </a:rPr>
              <a:t>mesh. </a:t>
            </a:r>
          </a:p>
          <a:p>
            <a:pPr algn="just"/>
            <a:r>
              <a:rPr lang="en-GB" sz="1400" dirty="0" smtClean="0">
                <a:latin typeface="Roboto" panose="02000000000000000000" pitchFamily="2" charset="0"/>
                <a:ea typeface="Roboto" panose="02000000000000000000" pitchFamily="2" charset="0"/>
              </a:rPr>
              <a:t>The mesh resolution </a:t>
            </a:r>
            <a:r>
              <a:rPr lang="en-GB" sz="1400" dirty="0">
                <a:latin typeface="Roboto" panose="02000000000000000000" pitchFamily="2" charset="0"/>
                <a:ea typeface="Roboto" panose="02000000000000000000" pitchFamily="2" charset="0"/>
              </a:rPr>
              <a:t>is highly heterogeneous, depending on observed strain rates. </a:t>
            </a:r>
            <a:endParaRPr lang="en-GB" sz="1400" dirty="0"/>
          </a:p>
        </p:txBody>
      </p:sp>
      <p:sp>
        <p:nvSpPr>
          <p:cNvPr id="11" name="Right Arrow 10"/>
          <p:cNvSpPr/>
          <p:nvPr/>
        </p:nvSpPr>
        <p:spPr>
          <a:xfrm>
            <a:off x="6587681" y="3260213"/>
            <a:ext cx="510420" cy="583755"/>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4972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871" y="305957"/>
            <a:ext cx="4633172" cy="5053590"/>
          </a:xfrm>
          <a:prstGeom prst="rect">
            <a:avLst/>
          </a:prstGeom>
        </p:spPr>
      </p:pic>
      <p:sp>
        <p:nvSpPr>
          <p:cNvPr id="25" name="Rounded Rectangle 24"/>
          <p:cNvSpPr/>
          <p:nvPr/>
        </p:nvSpPr>
        <p:spPr>
          <a:xfrm>
            <a:off x="1160101" y="4749830"/>
            <a:ext cx="2171663" cy="68812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2959091" y="1740537"/>
            <a:ext cx="588335" cy="43947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1116434" y="2962270"/>
            <a:ext cx="3659047" cy="76344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2133294" y="1740537"/>
            <a:ext cx="588335" cy="43947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006" y="6332326"/>
            <a:ext cx="2706417" cy="433273"/>
          </a:xfrm>
          <a:prstGeom prst="rect">
            <a:avLst/>
          </a:prstGeom>
        </p:spPr>
      </p:pic>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33263" y="60519"/>
            <a:ext cx="4255173" cy="577941"/>
          </a:xfrm>
        </p:spPr>
        <p:txBody>
          <a:bodyPr>
            <a:normAutofit/>
          </a:bodyPr>
          <a:lstStyle/>
          <a:p>
            <a:r>
              <a:rPr lang="en-GB" sz="2400" b="1" dirty="0" smtClean="0">
                <a:latin typeface="Roboto" panose="02000000000000000000" pitchFamily="2" charset="0"/>
                <a:ea typeface="Roboto" panose="02000000000000000000" pitchFamily="2" charset="0"/>
              </a:rPr>
              <a:t>Model stages: Inversion</a:t>
            </a:r>
            <a:r>
              <a:rPr lang="en-GB" sz="2800" dirty="0" smtClean="0">
                <a:latin typeface="Roboto" panose="02000000000000000000" pitchFamily="2" charset="0"/>
                <a:ea typeface="Roboto" panose="02000000000000000000" pitchFamily="2" charset="0"/>
              </a:rPr>
              <a:t> </a:t>
            </a:r>
            <a:endParaRPr lang="en-GB" sz="2800" dirty="0">
              <a:latin typeface="Roboto" panose="02000000000000000000" pitchFamily="2" charset="0"/>
              <a:ea typeface="Roboto" panose="02000000000000000000" pitchFamily="2" charset="0"/>
            </a:endParaRPr>
          </a:p>
        </p:txBody>
      </p:sp>
      <p:sp>
        <p:nvSpPr>
          <p:cNvPr id="7" name="TextBox 6"/>
          <p:cNvSpPr txBox="1"/>
          <p:nvPr/>
        </p:nvSpPr>
        <p:spPr>
          <a:xfrm>
            <a:off x="596900" y="1314450"/>
            <a:ext cx="184731" cy="369332"/>
          </a:xfrm>
          <a:prstGeom prst="rect">
            <a:avLst/>
          </a:prstGeom>
          <a:noFill/>
        </p:spPr>
        <p:txBody>
          <a:bodyPr wrap="none" rtlCol="0">
            <a:spAutoFit/>
          </a:bodyPr>
          <a:lstStyle/>
          <a:p>
            <a:endParaRPr lang="en-GB" dirty="0"/>
          </a:p>
        </p:txBody>
      </p:sp>
      <mc:AlternateContent xmlns:mc="http://schemas.openxmlformats.org/markup-compatibility/2006" xmlns:a14="http://schemas.microsoft.com/office/drawing/2010/main">
        <mc:Choice Requires="a14">
          <p:sp>
            <p:nvSpPr>
              <p:cNvPr id="11" name="Title 1"/>
              <p:cNvSpPr txBox="1">
                <a:spLocks/>
              </p:cNvSpPr>
              <p:nvPr/>
            </p:nvSpPr>
            <p:spPr>
              <a:xfrm>
                <a:off x="291975" y="554198"/>
                <a:ext cx="6681976" cy="988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i="1" dirty="0" smtClean="0">
                    <a:latin typeface="Roboto" panose="02000000000000000000" pitchFamily="2" charset="0"/>
                    <a:ea typeface="Roboto" panose="02000000000000000000" pitchFamily="2" charset="0"/>
                  </a:rPr>
                  <a:t>FEniCS</a:t>
                </a:r>
                <a:r>
                  <a:rPr lang="en-GB" sz="1400" i="1" dirty="0" err="1">
                    <a:latin typeface="Roboto" panose="02000000000000000000" pitchFamily="2" charset="0"/>
                    <a:ea typeface="Roboto" panose="02000000000000000000" pitchFamily="2" charset="0"/>
                  </a:rPr>
                  <a:t>_</a:t>
                </a:r>
                <a:r>
                  <a:rPr lang="en-GB" sz="1400" i="1" dirty="0" err="1" smtClean="0">
                    <a:latin typeface="Roboto" panose="02000000000000000000" pitchFamily="2" charset="0"/>
                    <a:ea typeface="Roboto" panose="02000000000000000000" pitchFamily="2" charset="0"/>
                  </a:rPr>
                  <a:t>Ice</a:t>
                </a:r>
                <a:r>
                  <a:rPr lang="en-GB" sz="1400" dirty="0" smtClean="0">
                    <a:latin typeface="Roboto" panose="02000000000000000000" pitchFamily="2" charset="0"/>
                    <a:ea typeface="Roboto" panose="02000000000000000000" pitchFamily="2" charset="0"/>
                  </a:rPr>
                  <a:t> is an Ice </a:t>
                </a:r>
                <a:r>
                  <a:rPr lang="en-GB" sz="1400" dirty="0">
                    <a:latin typeface="Roboto" panose="02000000000000000000" pitchFamily="2" charset="0"/>
                    <a:ea typeface="Roboto" panose="02000000000000000000" pitchFamily="2" charset="0"/>
                  </a:rPr>
                  <a:t>S</a:t>
                </a:r>
                <a:r>
                  <a:rPr lang="en-GB" sz="1400" dirty="0" smtClean="0">
                    <a:latin typeface="Roboto" panose="02000000000000000000" pitchFamily="2" charset="0"/>
                    <a:ea typeface="Roboto" panose="02000000000000000000" pitchFamily="2" charset="0"/>
                  </a:rPr>
                  <a:t>heet model written in Python that uses </a:t>
                </a:r>
                <a:r>
                  <a:rPr lang="en-GB" sz="1400" b="1" i="1" dirty="0" smtClean="0">
                    <a:latin typeface="Roboto" panose="02000000000000000000" pitchFamily="2" charset="0"/>
                    <a:ea typeface="Roboto" panose="02000000000000000000" pitchFamily="2" charset="0"/>
                  </a:rPr>
                  <a:t>control methods </a:t>
                </a:r>
                <a:r>
                  <a:rPr lang="en-GB" sz="1400" b="1" dirty="0" smtClean="0">
                    <a:latin typeface="Roboto" panose="02000000000000000000" pitchFamily="2" charset="0"/>
                    <a:ea typeface="Roboto" panose="02000000000000000000" pitchFamily="2" charset="0"/>
                  </a:rPr>
                  <a:t>and </a:t>
                </a:r>
                <a:r>
                  <a:rPr lang="en-GB" sz="1400" b="1" i="1" dirty="0">
                    <a:latin typeface="Roboto" panose="02000000000000000000" pitchFamily="2" charset="0"/>
                    <a:ea typeface="Roboto" panose="02000000000000000000" pitchFamily="2" charset="0"/>
                  </a:rPr>
                  <a:t>B</a:t>
                </a:r>
                <a:r>
                  <a:rPr lang="en-GB" sz="1400" b="1" i="1" dirty="0" smtClean="0">
                    <a:latin typeface="Roboto" panose="02000000000000000000" pitchFamily="2" charset="0"/>
                    <a:ea typeface="Roboto" panose="02000000000000000000" pitchFamily="2" charset="0"/>
                  </a:rPr>
                  <a:t>ayesian inference </a:t>
                </a:r>
                <a:r>
                  <a:rPr lang="en-GB" sz="1400" dirty="0" smtClean="0">
                    <a:latin typeface="Roboto" panose="02000000000000000000" pitchFamily="2" charset="0"/>
                    <a:ea typeface="Roboto" panose="02000000000000000000" pitchFamily="2" charset="0"/>
                  </a:rPr>
                  <a:t>to invert for a </a:t>
                </a:r>
                <a:r>
                  <a:rPr lang="en-GB" sz="1400" b="1" dirty="0" smtClean="0">
                    <a:latin typeface="Roboto" panose="02000000000000000000" pitchFamily="2" charset="0"/>
                    <a:ea typeface="Roboto" panose="02000000000000000000" pitchFamily="2" charset="0"/>
                  </a:rPr>
                  <a:t>hidden control parameter (</a:t>
                </a:r>
                <a14:m>
                  <m:oMath xmlns:m="http://schemas.openxmlformats.org/officeDocument/2006/math">
                    <m:r>
                      <a:rPr lang="en-GB" sz="1400" b="1" i="1" smtClean="0">
                        <a:latin typeface="Cambria Math" panose="02040503050406030204" pitchFamily="18" charset="0"/>
                        <a:ea typeface="Roboto" panose="02000000000000000000" pitchFamily="2" charset="0"/>
                      </a:rPr>
                      <m:t>𝒄</m:t>
                    </m:r>
                  </m:oMath>
                </a14:m>
                <a:r>
                  <a:rPr lang="en-GB" sz="1400" b="1" dirty="0" smtClean="0">
                    <a:latin typeface="Roboto" panose="02000000000000000000" pitchFamily="2" charset="0"/>
                    <a:ea typeface="Roboto" panose="02000000000000000000" pitchFamily="2" charset="0"/>
                  </a:rPr>
                  <a:t>)</a:t>
                </a:r>
                <a:r>
                  <a:rPr lang="en-GB" sz="1400" dirty="0" smtClean="0">
                    <a:latin typeface="Roboto" panose="02000000000000000000" pitchFamily="2" charset="0"/>
                    <a:ea typeface="Roboto" panose="02000000000000000000" pitchFamily="2" charset="0"/>
                  </a:rPr>
                  <a:t> </a:t>
                </a:r>
                <a:r>
                  <a:rPr lang="en-GB" sz="1400" dirty="0">
                    <a:latin typeface="Roboto" panose="02000000000000000000" pitchFamily="2" charset="0"/>
                    <a:ea typeface="Roboto" panose="02000000000000000000" pitchFamily="2" charset="0"/>
                  </a:rPr>
                  <a:t>using satellite velocity </a:t>
                </a:r>
                <a:r>
                  <a:rPr lang="en-GB" sz="1400" dirty="0" smtClean="0">
                    <a:latin typeface="Roboto" panose="02000000000000000000" pitchFamily="2" charset="0"/>
                    <a:ea typeface="Roboto" panose="02000000000000000000" pitchFamily="2" charset="0"/>
                  </a:rPr>
                  <a:t>observations</a:t>
                </a:r>
                <a:r>
                  <a:rPr lang="en-GB" sz="1400" dirty="0">
                    <a:latin typeface="Roboto" panose="02000000000000000000" pitchFamily="2" charset="0"/>
                    <a:ea typeface="Roboto" panose="02000000000000000000" pitchFamily="2" charset="0"/>
                  </a:rPr>
                  <a:t> </a:t>
                </a:r>
                <a:r>
                  <a:rPr lang="en-GB" sz="1400" dirty="0" smtClean="0">
                    <a:latin typeface="Roboto" panose="02000000000000000000" pitchFamily="2" charset="0"/>
                    <a:ea typeface="Roboto" panose="02000000000000000000" pitchFamily="2" charset="0"/>
                  </a:rPr>
                  <a:t>and the</a:t>
                </a:r>
                <a:r>
                  <a:rPr lang="en-GB" sz="1400" b="1" dirty="0" smtClean="0">
                    <a:latin typeface="Roboto" panose="02000000000000000000" pitchFamily="2" charset="0"/>
                    <a:ea typeface="Roboto" panose="02000000000000000000" pitchFamily="2" charset="0"/>
                  </a:rPr>
                  <a:t> Shallow Shelf Approximation</a:t>
                </a:r>
                <a:r>
                  <a:rPr lang="en-GB" sz="1400" dirty="0" smtClean="0">
                    <a:latin typeface="Roboto" panose="02000000000000000000" pitchFamily="2" charset="0"/>
                    <a:ea typeface="Roboto" panose="02000000000000000000" pitchFamily="2" charset="0"/>
                  </a:rPr>
                  <a:t> as model solver.</a:t>
                </a:r>
                <a:r>
                  <a:rPr lang="en-GB" sz="1400" b="1" dirty="0" smtClean="0">
                    <a:latin typeface="Roboto" panose="02000000000000000000" pitchFamily="2" charset="0"/>
                    <a:ea typeface="Roboto" panose="02000000000000000000" pitchFamily="2" charset="0"/>
                  </a:rPr>
                  <a:t> </a:t>
                </a:r>
                <a:endParaRPr lang="en-GB" sz="1400" dirty="0" smtClean="0">
                  <a:latin typeface="Roboto" panose="02000000000000000000" pitchFamily="2" charset="0"/>
                  <a:ea typeface="Roboto" panose="02000000000000000000" pitchFamily="2" charset="0"/>
                </a:endParaRPr>
              </a:p>
            </p:txBody>
          </p:sp>
        </mc:Choice>
        <mc:Fallback xmlns="">
          <p:sp>
            <p:nvSpPr>
              <p:cNvPr id="11" name="Title 1"/>
              <p:cNvSpPr txBox="1">
                <a:spLocks noRot="1" noChangeAspect="1" noMove="1" noResize="1" noEditPoints="1" noAdjustHandles="1" noChangeArrowheads="1" noChangeShapeType="1" noTextEdit="1"/>
              </p:cNvSpPr>
              <p:nvPr/>
            </p:nvSpPr>
            <p:spPr>
              <a:xfrm>
                <a:off x="291975" y="554198"/>
                <a:ext cx="6681976" cy="988664"/>
              </a:xfrm>
              <a:prstGeom prst="rect">
                <a:avLst/>
              </a:prstGeom>
              <a:blipFill>
                <a:blip r:embed="rId5"/>
                <a:stretch>
                  <a:fillRect l="-27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915097" y="1796872"/>
                <a:ext cx="3860384" cy="3032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𝐽</m:t>
                          </m:r>
                        </m:e>
                        <m:sup>
                          <m:r>
                            <a:rPr lang="en-GB" b="0" i="1" smtClean="0">
                              <a:solidFill>
                                <a:schemeClr val="tx1"/>
                              </a:solidFill>
                              <a:latin typeface="Cambria Math" panose="02040503050406030204" pitchFamily="18" charset="0"/>
                            </a:rPr>
                            <m:t>𝑐</m:t>
                          </m:r>
                        </m:sup>
                      </m:sSup>
                      <m:r>
                        <a:rPr lang="en-GB" b="0" i="1" smtClean="0">
                          <a:solidFill>
                            <a:schemeClr val="tx1"/>
                          </a:solidFill>
                          <a:latin typeface="Cambria Math" panose="02040503050406030204" pitchFamily="18" charset="0"/>
                        </a:rPr>
                        <m:t>= </m:t>
                      </m:r>
                      <m:sSup>
                        <m:sSupPr>
                          <m:ctrlPr>
                            <a:rPr lang="en-GB" i="1" smtClean="0">
                              <a:solidFill>
                                <a:schemeClr val="tx1"/>
                              </a:solidFill>
                              <a:latin typeface="Cambria Math" panose="02040503050406030204" pitchFamily="18" charset="0"/>
                            </a:rPr>
                          </m:ctrlPr>
                        </m:sSupPr>
                        <m:e>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𝐽</m:t>
                              </m:r>
                            </m:e>
                            <m:sub>
                              <m:r>
                                <a:rPr lang="en-GB" b="0" i="1" smtClean="0">
                                  <a:solidFill>
                                    <a:schemeClr val="tx1"/>
                                  </a:solidFill>
                                  <a:latin typeface="Cambria Math" panose="02040503050406030204" pitchFamily="18" charset="0"/>
                                </a:rPr>
                                <m:t>𝑚𝑖𝑠</m:t>
                              </m:r>
                            </m:sub>
                          </m:sSub>
                        </m:e>
                        <m:sup>
                          <m:r>
                            <a:rPr lang="en-GB" b="0" i="1" smtClean="0">
                              <a:solidFill>
                                <a:schemeClr val="tx1"/>
                              </a:solidFill>
                              <a:latin typeface="Cambria Math" panose="02040503050406030204" pitchFamily="18" charset="0"/>
                            </a:rPr>
                            <m:t>𝑐</m:t>
                          </m:r>
                        </m:sup>
                      </m:sSup>
                      <m:r>
                        <a:rPr lang="en-GB" b="0" i="1" smtClean="0">
                          <a:solidFill>
                            <a:schemeClr val="tx1"/>
                          </a:solidFill>
                          <a:latin typeface="Cambria Math" panose="02040503050406030204" pitchFamily="18" charset="0"/>
                        </a:rPr>
                        <m:t>+ </m:t>
                      </m:r>
                      <m:sSup>
                        <m:sSupPr>
                          <m:ctrlPr>
                            <a:rPr lang="en-GB" i="1" smtClean="0">
                              <a:solidFill>
                                <a:schemeClr val="tx1"/>
                              </a:solidFill>
                              <a:latin typeface="Cambria Math" panose="02040503050406030204" pitchFamily="18" charset="0"/>
                            </a:rPr>
                          </m:ctrlPr>
                        </m:sSupPr>
                        <m:e>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𝐽</m:t>
                              </m:r>
                            </m:e>
                            <m:sub>
                              <m:r>
                                <a:rPr lang="en-GB" b="0" i="1" smtClean="0">
                                  <a:solidFill>
                                    <a:schemeClr val="tx1"/>
                                  </a:solidFill>
                                  <a:latin typeface="Cambria Math" panose="02040503050406030204" pitchFamily="18" charset="0"/>
                                </a:rPr>
                                <m:t>𝑟𝑒𝑔</m:t>
                              </m:r>
                            </m:sub>
                          </m:sSub>
                        </m:e>
                        <m:sup>
                          <m:r>
                            <a:rPr lang="en-GB" b="0" i="1" smtClean="0">
                              <a:solidFill>
                                <a:schemeClr val="tx1"/>
                              </a:solidFill>
                              <a:latin typeface="Cambria Math" panose="02040503050406030204" pitchFamily="18" charset="0"/>
                            </a:rPr>
                            <m:t>𝑐</m:t>
                          </m:r>
                        </m:sup>
                      </m:sSup>
                      <m:r>
                        <a:rPr lang="en-GB" b="0" i="1" smtClean="0">
                          <a:solidFill>
                            <a:schemeClr val="tx1"/>
                          </a:solidFill>
                          <a:latin typeface="Cambria Math" panose="02040503050406030204" pitchFamily="18" charset="0"/>
                        </a:rPr>
                        <m:t>    </m:t>
                      </m:r>
                      <m:d>
                        <m:dPr>
                          <m:ctrlPr>
                            <a:rPr lang="en-GB"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1</m:t>
                          </m:r>
                        </m:e>
                      </m:d>
                    </m:oMath>
                  </m:oMathPara>
                </a14:m>
                <a:endParaRPr lang="en-GB"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915097" y="1796872"/>
                <a:ext cx="3860384" cy="303288"/>
              </a:xfrm>
              <a:prstGeom prst="rect">
                <a:avLst/>
              </a:prstGeom>
              <a:blipFill>
                <a:blip r:embed="rId6"/>
                <a:stretch>
                  <a:fillRect b="-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08873" y="3025377"/>
                <a:ext cx="4466608"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chemeClr val="tx1"/>
                              </a:solidFill>
                              <a:latin typeface="Cambria Math" panose="02040503050406030204" pitchFamily="18" charset="0"/>
                            </a:rPr>
                          </m:ctrlPr>
                        </m:sSupPr>
                        <m:e>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𝐽</m:t>
                              </m:r>
                            </m:e>
                            <m:sub>
                              <m:r>
                                <a:rPr lang="en-GB" b="0" i="1" smtClean="0">
                                  <a:solidFill>
                                    <a:schemeClr val="tx1"/>
                                  </a:solidFill>
                                  <a:latin typeface="Cambria Math" panose="02040503050406030204" pitchFamily="18" charset="0"/>
                                </a:rPr>
                                <m:t>𝑚𝑖𝑠</m:t>
                              </m:r>
                            </m:sub>
                          </m:sSub>
                        </m:e>
                        <m:sup>
                          <m:r>
                            <a:rPr lang="en-GB" b="0" i="1" smtClean="0">
                              <a:solidFill>
                                <a:schemeClr val="tx1"/>
                              </a:solidFill>
                              <a:latin typeface="Cambria Math" panose="02040503050406030204" pitchFamily="18" charset="0"/>
                            </a:rPr>
                            <m:t>𝑐</m:t>
                          </m:r>
                        </m:sup>
                      </m:sSup>
                      <m:r>
                        <a:rPr lang="en-GB" b="0" i="1" smtClean="0">
                          <a:solidFill>
                            <a:schemeClr val="tx1"/>
                          </a:solidFill>
                          <a:latin typeface="Cambria Math" panose="02040503050406030204" pitchFamily="18" charset="0"/>
                        </a:rPr>
                        <m:t>= </m:t>
                      </m:r>
                      <m:f>
                        <m:fPr>
                          <m:ctrlPr>
                            <a:rPr lang="en-GB" b="0" i="1" smtClean="0">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rPr>
                            <m:t>1</m:t>
                          </m:r>
                        </m:num>
                        <m:den>
                          <m:r>
                            <a:rPr lang="en-GB" b="0" i="1" smtClean="0">
                              <a:solidFill>
                                <a:schemeClr val="tx1"/>
                              </a:solidFill>
                              <a:latin typeface="Cambria Math" panose="02040503050406030204" pitchFamily="18" charset="0"/>
                            </a:rPr>
                            <m:t>2</m:t>
                          </m:r>
                        </m:den>
                      </m:f>
                      <m:sSub>
                        <m:sSubPr>
                          <m:ctrlPr>
                            <a:rPr lang="en-GB" b="0" i="1" smtClean="0">
                              <a:solidFill>
                                <a:schemeClr val="tx1"/>
                              </a:solidFill>
                              <a:latin typeface="Cambria Math" panose="02040503050406030204" pitchFamily="18" charset="0"/>
                            </a:rPr>
                          </m:ctrlPr>
                        </m:sSubPr>
                        <m:e>
                          <m:d>
                            <m:dPr>
                              <m:begChr m:val="‖"/>
                              <m:endChr m:val="‖"/>
                              <m:ctrlPr>
                                <a:rPr lang="en-GB" i="1">
                                  <a:solidFill>
                                    <a:schemeClr val="tx1"/>
                                  </a:solidFill>
                                  <a:latin typeface="Cambria Math" panose="02040503050406030204" pitchFamily="18" charset="0"/>
                                </a:rPr>
                              </m:ctrlPr>
                            </m:dPr>
                            <m:e>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𝑢</m:t>
                                  </m:r>
                                </m:e>
                                <m:sub>
                                  <m:r>
                                    <a:rPr lang="en-GB" i="1">
                                      <a:solidFill>
                                        <a:schemeClr val="tx1"/>
                                      </a:solidFill>
                                      <a:latin typeface="Cambria Math" panose="02040503050406030204" pitchFamily="18" charset="0"/>
                                    </a:rPr>
                                    <m:t>𝑜𝑏𝑠</m:t>
                                  </m:r>
                                </m:sub>
                              </m:sSub>
                              <m:r>
                                <a:rPr lang="en-GB" i="1">
                                  <a:solidFill>
                                    <a:schemeClr val="tx1"/>
                                  </a:solidFill>
                                  <a:latin typeface="Cambria Math" panose="02040503050406030204" pitchFamily="18" charset="0"/>
                                </a:rPr>
                                <m:t>− </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𝑢</m:t>
                                  </m:r>
                                </m:e>
                                <m:sub>
                                  <m:r>
                                    <a:rPr lang="en-GB" i="1">
                                      <a:solidFill>
                                        <a:schemeClr val="tx1"/>
                                      </a:solidFill>
                                      <a:latin typeface="Cambria Math" panose="02040503050406030204" pitchFamily="18" charset="0"/>
                                    </a:rPr>
                                    <m:t>𝑚𝑜𝑑𝑒𝑙</m:t>
                                  </m:r>
                                </m:sub>
                              </m:sSub>
                              <m:r>
                                <a:rPr lang="en-GB" i="1">
                                  <a:solidFill>
                                    <a:schemeClr val="tx1"/>
                                  </a:solidFill>
                                  <a:latin typeface="Cambria Math" panose="02040503050406030204" pitchFamily="18" charset="0"/>
                                </a:rPr>
                                <m:t> </m:t>
                              </m:r>
                            </m:e>
                          </m:d>
                        </m:e>
                        <m:sub>
                          <m:sSup>
                            <m:sSupPr>
                              <m:ctrlPr>
                                <a:rPr lang="en-GB" b="0" i="1" smtClean="0">
                                  <a:solidFill>
                                    <a:schemeClr val="tx1"/>
                                  </a:solidFill>
                                  <a:latin typeface="Cambria Math" panose="02040503050406030204" pitchFamily="18" charset="0"/>
                                </a:rPr>
                              </m:ctrlPr>
                            </m:sSupPr>
                            <m:e>
                              <m:sSub>
                                <m:sSubPr>
                                  <m:ctrlPr>
                                    <a:rPr lang="en-GB" b="0" i="1" smtClean="0">
                                      <a:solidFill>
                                        <a:schemeClr val="tx1"/>
                                      </a:solidFill>
                                      <a:latin typeface="Cambria Math" panose="02040503050406030204" pitchFamily="18" charset="0"/>
                                    </a:rPr>
                                  </m:ctrlPr>
                                </m:sSubPr>
                                <m:e>
                                  <m:r>
                                    <m:rPr>
                                      <m:sty m:val="p"/>
                                    </m:rPr>
                                    <a:rPr lang="el-GR" i="1">
                                      <a:solidFill>
                                        <a:schemeClr val="tx1"/>
                                      </a:solidFill>
                                      <a:latin typeface="Cambria Math" panose="02040503050406030204" pitchFamily="18" charset="0"/>
                                      <a:ea typeface="Cambria Math" panose="02040503050406030204" pitchFamily="18" charset="0"/>
                                    </a:rPr>
                                    <m:t>Γ</m:t>
                                  </m:r>
                                </m:e>
                                <m:sub>
                                  <m:r>
                                    <a:rPr lang="en-GB" b="0" i="1" smtClean="0">
                                      <a:solidFill>
                                        <a:schemeClr val="tx1"/>
                                      </a:solidFill>
                                      <a:latin typeface="Cambria Math" panose="02040503050406030204" pitchFamily="18" charset="0"/>
                                    </a:rPr>
                                    <m:t>𝑜𝑏𝑠</m:t>
                                  </m:r>
                                </m:sub>
                              </m:sSub>
                            </m:e>
                            <m:sup>
                              <m:r>
                                <a:rPr lang="en-GB" b="0" i="1" smtClean="0">
                                  <a:solidFill>
                                    <a:schemeClr val="tx1"/>
                                  </a:solidFill>
                                  <a:latin typeface="Cambria Math" panose="02040503050406030204" pitchFamily="18" charset="0"/>
                                </a:rPr>
                                <m:t>−1</m:t>
                              </m:r>
                            </m:sup>
                          </m:sSup>
                          <m:r>
                            <a:rPr lang="en-GB" b="0" i="1" smtClean="0">
                              <a:solidFill>
                                <a:schemeClr val="tx1"/>
                              </a:solidFill>
                              <a:latin typeface="Cambria Math" panose="02040503050406030204" pitchFamily="18" charset="0"/>
                            </a:rPr>
                            <m:t> </m:t>
                          </m:r>
                          <m:r>
                            <a:rPr lang="en-GB" b="0" i="1" smtClean="0">
                              <a:solidFill>
                                <a:schemeClr val="tx1"/>
                              </a:solidFill>
                              <a:latin typeface="Cambria Math" panose="02040503050406030204" pitchFamily="18" charset="0"/>
                            </a:rPr>
                            <m:t>𝑀</m:t>
                          </m:r>
                          <m:r>
                            <a:rPr lang="en-GB" b="0" i="1" smtClean="0">
                              <a:solidFill>
                                <a:schemeClr val="tx1"/>
                              </a:solidFill>
                              <a:latin typeface="Cambria Math" panose="02040503050406030204" pitchFamily="18" charset="0"/>
                            </a:rPr>
                            <m:t> </m:t>
                          </m:r>
                          <m:sSup>
                            <m:sSupPr>
                              <m:ctrlPr>
                                <a:rPr lang="en-GB" i="1">
                                  <a:solidFill>
                                    <a:schemeClr val="tx1"/>
                                  </a:solidFill>
                                  <a:latin typeface="Cambria Math" panose="02040503050406030204" pitchFamily="18" charset="0"/>
                                </a:rPr>
                              </m:ctrlPr>
                            </m:sSupPr>
                            <m:e>
                              <m:sSub>
                                <m:sSubPr>
                                  <m:ctrlPr>
                                    <a:rPr lang="en-GB" i="1">
                                      <a:solidFill>
                                        <a:schemeClr val="tx1"/>
                                      </a:solidFill>
                                      <a:latin typeface="Cambria Math" panose="02040503050406030204" pitchFamily="18" charset="0"/>
                                    </a:rPr>
                                  </m:ctrlPr>
                                </m:sSubPr>
                                <m:e>
                                  <m:r>
                                    <m:rPr>
                                      <m:sty m:val="p"/>
                                    </m:rPr>
                                    <a:rPr lang="el-GR" i="1">
                                      <a:solidFill>
                                        <a:schemeClr val="tx1"/>
                                      </a:solidFill>
                                      <a:latin typeface="Cambria Math" panose="02040503050406030204" pitchFamily="18" charset="0"/>
                                      <a:ea typeface="Cambria Math" panose="02040503050406030204" pitchFamily="18" charset="0"/>
                                    </a:rPr>
                                    <m:t>Γ</m:t>
                                  </m:r>
                                </m:e>
                                <m:sub>
                                  <m:r>
                                    <a:rPr lang="en-GB" i="1">
                                      <a:solidFill>
                                        <a:schemeClr val="tx1"/>
                                      </a:solidFill>
                                      <a:latin typeface="Cambria Math" panose="02040503050406030204" pitchFamily="18" charset="0"/>
                                    </a:rPr>
                                    <m:t>𝑜𝑏𝑠</m:t>
                                  </m:r>
                                </m:sub>
                              </m:sSub>
                            </m:e>
                            <m:sup>
                              <m:r>
                                <a:rPr lang="en-GB" i="1">
                                  <a:solidFill>
                                    <a:schemeClr val="tx1"/>
                                  </a:solidFill>
                                  <a:latin typeface="Cambria Math" panose="02040503050406030204" pitchFamily="18" charset="0"/>
                                </a:rPr>
                                <m:t>−1</m:t>
                              </m:r>
                            </m:sup>
                          </m:sSup>
                          <m:r>
                            <a:rPr lang="en-GB" b="0" i="1" smtClean="0">
                              <a:solidFill>
                                <a:schemeClr val="tx1"/>
                              </a:solidFill>
                              <a:latin typeface="Cambria Math" panose="02040503050406030204" pitchFamily="18" charset="0"/>
                            </a:rPr>
                            <m:t> </m:t>
                          </m:r>
                        </m:sub>
                      </m:sSub>
                      <m:r>
                        <a:rPr lang="en-GB" b="0" i="1" smtClean="0">
                          <a:solidFill>
                            <a:schemeClr val="tx1"/>
                          </a:solidFill>
                          <a:latin typeface="Cambria Math" panose="02040503050406030204" pitchFamily="18" charset="0"/>
                        </a:rPr>
                        <m:t>(2)</m:t>
                      </m:r>
                    </m:oMath>
                  </m:oMathPara>
                </a14:m>
                <a:endParaRPr lang="en-GB"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08873" y="3025377"/>
                <a:ext cx="4466608" cy="51860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291975" y="2309532"/>
                <a:ext cx="4361201" cy="523220"/>
              </a:xfrm>
              <a:prstGeom prst="rect">
                <a:avLst/>
              </a:prstGeom>
              <a:noFill/>
            </p:spPr>
            <p:txBody>
              <a:bodyPr wrap="square" rtlCol="0">
                <a:spAutoFit/>
              </a:bodyPr>
              <a:lstStyle/>
              <a:p>
                <a14:m>
                  <m:oMath xmlns:m="http://schemas.openxmlformats.org/officeDocument/2006/math">
                    <m:sSup>
                      <m:sSupPr>
                        <m:ctrlPr>
                          <a:rPr lang="en-GB" sz="1400" i="1" smtClean="0">
                            <a:solidFill>
                              <a:schemeClr val="tx1"/>
                            </a:solidFill>
                            <a:latin typeface="Cambria Math" panose="02040503050406030204" pitchFamily="18" charset="0"/>
                          </a:rPr>
                        </m:ctrlPr>
                      </m:sSupPr>
                      <m:e>
                        <m:sSub>
                          <m:sSubPr>
                            <m:ctrlPr>
                              <a:rPr lang="en-GB" sz="1400" i="1">
                                <a:solidFill>
                                  <a:schemeClr val="tx1"/>
                                </a:solidFill>
                                <a:latin typeface="Cambria Math" panose="02040503050406030204" pitchFamily="18" charset="0"/>
                              </a:rPr>
                            </m:ctrlPr>
                          </m:sSubPr>
                          <m:e>
                            <m:r>
                              <a:rPr lang="en-GB" sz="1400" i="1">
                                <a:solidFill>
                                  <a:schemeClr val="tx1"/>
                                </a:solidFill>
                                <a:latin typeface="Cambria Math" panose="02040503050406030204" pitchFamily="18" charset="0"/>
                              </a:rPr>
                              <m:t>𝐽</m:t>
                            </m:r>
                          </m:e>
                          <m:sub>
                            <m:r>
                              <a:rPr lang="en-GB" sz="1400" i="1">
                                <a:solidFill>
                                  <a:schemeClr val="tx1"/>
                                </a:solidFill>
                                <a:latin typeface="Cambria Math" panose="02040503050406030204" pitchFamily="18" charset="0"/>
                              </a:rPr>
                              <m:t>𝑚𝑖𝑠</m:t>
                            </m:r>
                          </m:sub>
                        </m:sSub>
                      </m:e>
                      <m:sup>
                        <m:r>
                          <a:rPr lang="en-GB" sz="1400" i="1">
                            <a:solidFill>
                              <a:schemeClr val="tx1"/>
                            </a:solidFill>
                            <a:latin typeface="Cambria Math" panose="02040503050406030204" pitchFamily="18" charset="0"/>
                          </a:rPr>
                          <m:t>𝑐</m:t>
                        </m:r>
                      </m:sup>
                    </m:sSup>
                  </m:oMath>
                </a14:m>
                <a:r>
                  <a:rPr lang="en-GB" sz="1400" dirty="0" smtClean="0">
                    <a:latin typeface="Roboto" panose="02000000000000000000" pitchFamily="2" charset="0"/>
                    <a:ea typeface="Roboto" panose="02000000000000000000" pitchFamily="2" charset="0"/>
                  </a:rPr>
                  <a:t> it’s the observation – model misfit normalised by the error in the observations</a:t>
                </a:r>
                <a:endParaRPr lang="en-GB" sz="1400" dirty="0">
                  <a:latin typeface="Roboto" panose="02000000000000000000" pitchFamily="2" charset="0"/>
                  <a:ea typeface="Roboto" panose="02000000000000000000" pitchFamily="2"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91975" y="2309532"/>
                <a:ext cx="4361201" cy="523220"/>
              </a:xfrm>
              <a:prstGeom prst="rect">
                <a:avLst/>
              </a:prstGeom>
              <a:blipFill>
                <a:blip r:embed="rId8"/>
                <a:stretch>
                  <a:fillRect l="-420" t="-2326" b="-104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91976" y="3895463"/>
                <a:ext cx="5370594" cy="756489"/>
              </a:xfrm>
              <a:prstGeom prst="rect">
                <a:avLst/>
              </a:prstGeom>
              <a:noFill/>
            </p:spPr>
            <p:txBody>
              <a:bodyPr wrap="square" rtlCol="0">
                <a:spAutoFit/>
              </a:bodyPr>
              <a:lstStyle/>
              <a:p>
                <a14:m>
                  <m:oMath xmlns:m="http://schemas.openxmlformats.org/officeDocument/2006/math">
                    <m:sSup>
                      <m:sSupPr>
                        <m:ctrlPr>
                          <a:rPr lang="en-GB" sz="1400" i="1" smtClean="0">
                            <a:solidFill>
                              <a:schemeClr val="tx1"/>
                            </a:solidFill>
                            <a:latin typeface="Cambria Math" panose="02040503050406030204" pitchFamily="18" charset="0"/>
                          </a:rPr>
                        </m:ctrlPr>
                      </m:sSupPr>
                      <m:e>
                        <m:sSub>
                          <m:sSubPr>
                            <m:ctrlPr>
                              <a:rPr lang="en-GB" sz="1400" i="1" smtClean="0">
                                <a:solidFill>
                                  <a:schemeClr val="tx1"/>
                                </a:solidFill>
                                <a:latin typeface="Cambria Math" panose="02040503050406030204" pitchFamily="18" charset="0"/>
                              </a:rPr>
                            </m:ctrlPr>
                          </m:sSubPr>
                          <m:e>
                            <m:r>
                              <a:rPr lang="en-GB" sz="1400" i="1">
                                <a:solidFill>
                                  <a:schemeClr val="tx1"/>
                                </a:solidFill>
                                <a:latin typeface="Cambria Math" panose="02040503050406030204" pitchFamily="18" charset="0"/>
                              </a:rPr>
                              <m:t>𝐽</m:t>
                            </m:r>
                          </m:e>
                          <m:sub>
                            <m:r>
                              <a:rPr lang="en-GB" sz="1400" i="1">
                                <a:solidFill>
                                  <a:schemeClr val="tx1"/>
                                </a:solidFill>
                                <a:latin typeface="Cambria Math" panose="02040503050406030204" pitchFamily="18" charset="0"/>
                              </a:rPr>
                              <m:t>𝑟𝑒𝑔</m:t>
                            </m:r>
                          </m:sub>
                        </m:sSub>
                      </m:e>
                      <m:sup>
                        <m:r>
                          <a:rPr lang="en-GB" sz="1400" i="1">
                            <a:solidFill>
                              <a:schemeClr val="tx1"/>
                            </a:solidFill>
                            <a:latin typeface="Cambria Math" panose="02040503050406030204" pitchFamily="18" charset="0"/>
                          </a:rPr>
                          <m:t>𝑐</m:t>
                        </m:r>
                      </m:sup>
                    </m:sSup>
                  </m:oMath>
                </a14:m>
                <a:r>
                  <a:rPr lang="en-GB" sz="1400" dirty="0" smtClean="0">
                    <a:latin typeface="Roboto" panose="02000000000000000000" pitchFamily="2" charset="0"/>
                    <a:ea typeface="Roboto" panose="02000000000000000000" pitchFamily="2" charset="0"/>
                  </a:rPr>
                  <a:t> it’s the regularization cost which imposes </a:t>
                </a:r>
                <a:r>
                  <a:rPr lang="en-GB" sz="1400" dirty="0">
                    <a:latin typeface="Roboto" panose="02000000000000000000" pitchFamily="2" charset="0"/>
                    <a:ea typeface="Roboto" panose="02000000000000000000" pitchFamily="2" charset="0"/>
                  </a:rPr>
                  <a:t>smoothness on the control parameter </a:t>
                </a:r>
                <a:r>
                  <a:rPr lang="en-GB" sz="1400" dirty="0" smtClean="0">
                    <a:latin typeface="Roboto" panose="02000000000000000000" pitchFamily="2" charset="0"/>
                    <a:ea typeface="Roboto" panose="02000000000000000000" pitchFamily="2" charset="0"/>
                  </a:rPr>
                  <a:t>field (c), </a:t>
                </a:r>
                <a:r>
                  <a:rPr lang="en-GB" sz="1400" dirty="0">
                    <a:latin typeface="Roboto" panose="02000000000000000000" pitchFamily="2" charset="0"/>
                    <a:ea typeface="Roboto" panose="02000000000000000000" pitchFamily="2" charset="0"/>
                  </a:rPr>
                  <a:t>which otherwise may exhibit variability at scales not strongly determined by the observations. </a:t>
                </a:r>
              </a:p>
            </p:txBody>
          </p:sp>
        </mc:Choice>
        <mc:Fallback xmlns="">
          <p:sp>
            <p:nvSpPr>
              <p:cNvPr id="14" name="TextBox 13"/>
              <p:cNvSpPr txBox="1">
                <a:spLocks noRot="1" noChangeAspect="1" noMove="1" noResize="1" noEditPoints="1" noAdjustHandles="1" noChangeArrowheads="1" noChangeShapeType="1" noTextEdit="1"/>
              </p:cNvSpPr>
              <p:nvPr/>
            </p:nvSpPr>
            <p:spPr>
              <a:xfrm>
                <a:off x="291976" y="3895463"/>
                <a:ext cx="5370594" cy="756489"/>
              </a:xfrm>
              <a:prstGeom prst="rect">
                <a:avLst/>
              </a:prstGeom>
              <a:blipFill>
                <a:blip r:embed="rId9"/>
                <a:stretch>
                  <a:fillRect l="-341" t="-1613" b="-80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91975" y="4788426"/>
                <a:ext cx="3145156"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rPr>
                          </m:ctrlPr>
                        </m:sSupPr>
                        <m:e>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𝐽</m:t>
                              </m:r>
                            </m:e>
                            <m:sub>
                              <m:r>
                                <a:rPr lang="en-GB" b="0" i="1" smtClean="0">
                                  <a:solidFill>
                                    <a:schemeClr val="tx1"/>
                                  </a:solidFill>
                                  <a:latin typeface="Cambria Math" panose="02040503050406030204" pitchFamily="18" charset="0"/>
                                </a:rPr>
                                <m:t>𝑟𝑒𝑔</m:t>
                              </m:r>
                            </m:sub>
                          </m:sSub>
                        </m:e>
                        <m:sup>
                          <m:r>
                            <a:rPr lang="en-GB" i="1">
                              <a:solidFill>
                                <a:schemeClr val="tx1"/>
                              </a:solidFill>
                              <a:latin typeface="Cambria Math" panose="02040503050406030204" pitchFamily="18" charset="0"/>
                            </a:rPr>
                            <m:t>𝑐</m:t>
                          </m:r>
                        </m:sup>
                      </m:sSup>
                      <m:r>
                        <a:rPr lang="en-GB" i="1">
                          <a:solidFill>
                            <a:schemeClr val="tx1"/>
                          </a:solidFill>
                          <a:latin typeface="Cambria Math" panose="02040503050406030204" pitchFamily="18" charset="0"/>
                        </a:rPr>
                        <m:t>= </m:t>
                      </m:r>
                      <m:f>
                        <m:fPr>
                          <m:ctrlPr>
                            <a:rPr lang="en-GB" i="1">
                              <a:solidFill>
                                <a:schemeClr val="tx1"/>
                              </a:solidFill>
                              <a:latin typeface="Cambria Math" panose="02040503050406030204" pitchFamily="18" charset="0"/>
                            </a:rPr>
                          </m:ctrlPr>
                        </m:fPr>
                        <m:num>
                          <m:r>
                            <a:rPr lang="en-GB" i="1">
                              <a:solidFill>
                                <a:schemeClr val="tx1"/>
                              </a:solidFill>
                              <a:latin typeface="Cambria Math" panose="02040503050406030204" pitchFamily="18" charset="0"/>
                            </a:rPr>
                            <m:t>1</m:t>
                          </m:r>
                        </m:num>
                        <m:den>
                          <m:r>
                            <a:rPr lang="en-GB" i="1">
                              <a:solidFill>
                                <a:schemeClr val="tx1"/>
                              </a:solidFill>
                              <a:latin typeface="Cambria Math" panose="02040503050406030204" pitchFamily="18" charset="0"/>
                            </a:rPr>
                            <m:t>2</m:t>
                          </m:r>
                        </m:den>
                      </m:f>
                      <m:sSub>
                        <m:sSubPr>
                          <m:ctrlPr>
                            <a:rPr lang="en-GB" i="1">
                              <a:solidFill>
                                <a:schemeClr val="tx1"/>
                              </a:solidFill>
                              <a:latin typeface="Cambria Math" panose="02040503050406030204" pitchFamily="18" charset="0"/>
                            </a:rPr>
                          </m:ctrlPr>
                        </m:sSubPr>
                        <m:e>
                          <m:d>
                            <m:dPr>
                              <m:begChr m:val="‖"/>
                              <m:endChr m:val="‖"/>
                              <m:ctrlPr>
                                <a:rPr lang="en-GB" i="1">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𝑐</m:t>
                              </m:r>
                              <m:r>
                                <a:rPr lang="en-GB" i="1">
                                  <a:solidFill>
                                    <a:schemeClr val="tx1"/>
                                  </a:solidFill>
                                  <a:latin typeface="Cambria Math" panose="02040503050406030204" pitchFamily="18" charset="0"/>
                                </a:rPr>
                                <m:t>−</m:t>
                              </m:r>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𝑐</m:t>
                                  </m:r>
                                </m:e>
                                <m:sub>
                                  <m:r>
                                    <a:rPr lang="en-GB" b="0" i="1" smtClean="0">
                                      <a:solidFill>
                                        <a:schemeClr val="tx1"/>
                                      </a:solidFill>
                                      <a:latin typeface="Cambria Math" panose="02040503050406030204" pitchFamily="18" charset="0"/>
                                    </a:rPr>
                                    <m:t>𝑜</m:t>
                                  </m:r>
                                </m:sub>
                              </m:sSub>
                            </m:e>
                          </m:d>
                        </m:e>
                        <m:sub>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𝐿</m:t>
                              </m:r>
                            </m:e>
                            <m:sub>
                              <m:r>
                                <a:rPr lang="en-GB" i="1">
                                  <a:solidFill>
                                    <a:schemeClr val="tx1"/>
                                  </a:solidFill>
                                  <a:latin typeface="Cambria Math" panose="02040503050406030204" pitchFamily="18" charset="0"/>
                                  <a:ea typeface="Cambria Math" panose="02040503050406030204" pitchFamily="18" charset="0"/>
                                </a:rPr>
                                <m:t>𝜎</m:t>
                              </m:r>
                            </m:sub>
                          </m:sSub>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i="1">
                                  <a:solidFill>
                                    <a:schemeClr val="tx1"/>
                                  </a:solidFill>
                                  <a:latin typeface="Cambria Math" panose="02040503050406030204" pitchFamily="18" charset="0"/>
                                </a:rPr>
                                <m:t>𝑀</m:t>
                              </m:r>
                            </m:e>
                            <m:sup>
                              <m:r>
                                <a:rPr lang="en-GB" b="0" i="1" smtClean="0">
                                  <a:solidFill>
                                    <a:schemeClr val="tx1"/>
                                  </a:solidFill>
                                  <a:latin typeface="Cambria Math" panose="02040503050406030204" pitchFamily="18" charset="0"/>
                                  <a:ea typeface="Cambria Math" panose="02040503050406030204" pitchFamily="18" charset="0"/>
                                </a:rPr>
                                <m:t>−1</m:t>
                              </m:r>
                            </m:sup>
                          </m:sSup>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𝐿</m:t>
                              </m:r>
                            </m:e>
                            <m:sub>
                              <m:r>
                                <a:rPr lang="en-GB" i="1">
                                  <a:solidFill>
                                    <a:schemeClr val="tx1"/>
                                  </a:solidFill>
                                  <a:latin typeface="Cambria Math" panose="02040503050406030204" pitchFamily="18" charset="0"/>
                                  <a:ea typeface="Cambria Math" panose="02040503050406030204" pitchFamily="18" charset="0"/>
                                </a:rPr>
                                <m:t>𝜎</m:t>
                              </m:r>
                            </m:sub>
                          </m:sSub>
                        </m:sub>
                      </m:sSub>
                      <m:r>
                        <a:rPr lang="en-GB" i="1">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3</m:t>
                      </m:r>
                      <m:r>
                        <a:rPr lang="en-GB" i="1">
                          <a:solidFill>
                            <a:schemeClr val="tx1"/>
                          </a:solidFill>
                          <a:latin typeface="Cambria Math" panose="02040503050406030204" pitchFamily="18" charset="0"/>
                        </a:rPr>
                        <m:t>)</m:t>
                      </m:r>
                    </m:oMath>
                  </m:oMathPara>
                </a14:m>
                <a:endParaRPr lang="en-GB"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91975" y="4788426"/>
                <a:ext cx="3145156" cy="610936"/>
              </a:xfrm>
              <a:prstGeom prst="rect">
                <a:avLst/>
              </a:prstGeom>
              <a:blipFill>
                <a:blip r:embed="rId10"/>
                <a:stretch>
                  <a:fillRect/>
                </a:stretch>
              </a:blipFill>
            </p:spPr>
            <p:txBody>
              <a:bodyPr/>
              <a:lstStyle/>
              <a:p>
                <a:r>
                  <a:rPr lang="en-GB">
                    <a:noFill/>
                  </a:rPr>
                  <a:t> </a:t>
                </a:r>
              </a:p>
            </p:txBody>
          </p:sp>
        </mc:Fallback>
      </mc:AlternateContent>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0246" y="2180014"/>
            <a:ext cx="4280658" cy="4374684"/>
          </a:xfrm>
          <a:prstGeom prst="rect">
            <a:avLst/>
          </a:prstGeom>
        </p:spPr>
      </p:pic>
      <p:sp>
        <p:nvSpPr>
          <p:cNvPr id="18" name="Curved Left Arrow 17"/>
          <p:cNvSpPr/>
          <p:nvPr/>
        </p:nvSpPr>
        <p:spPr>
          <a:xfrm rot="1853100">
            <a:off x="9991314" y="5510371"/>
            <a:ext cx="550626" cy="971913"/>
          </a:xfrm>
          <a:prstGeom prst="curvedLef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86079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0274" y="702565"/>
            <a:ext cx="3507092" cy="42279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006" y="6332326"/>
            <a:ext cx="2706417" cy="433273"/>
          </a:xfrm>
          <a:prstGeom prst="rect">
            <a:avLst/>
          </a:prstGeom>
        </p:spPr>
      </p:pic>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33263" y="60519"/>
            <a:ext cx="7597503" cy="577941"/>
          </a:xfrm>
        </p:spPr>
        <p:txBody>
          <a:bodyPr>
            <a:noAutofit/>
          </a:bodyPr>
          <a:lstStyle/>
          <a:p>
            <a:r>
              <a:rPr lang="en-GB" sz="2400" b="1" dirty="0" smtClean="0">
                <a:latin typeface="Roboto" panose="02000000000000000000" pitchFamily="2" charset="0"/>
                <a:ea typeface="Roboto" panose="02000000000000000000" pitchFamily="2" charset="0"/>
              </a:rPr>
              <a:t>Model stages: Forward and </a:t>
            </a:r>
            <a:r>
              <a:rPr lang="en-GB" sz="2400" b="1" dirty="0" err="1" smtClean="0">
                <a:latin typeface="Roboto" panose="02000000000000000000" pitchFamily="2" charset="0"/>
                <a:ea typeface="Roboto" panose="02000000000000000000" pitchFamily="2" charset="0"/>
              </a:rPr>
              <a:t>Eigendecomposition</a:t>
            </a:r>
            <a:r>
              <a:rPr lang="en-GB" sz="2400" b="1" dirty="0" smtClean="0">
                <a:latin typeface="Roboto" panose="02000000000000000000" pitchFamily="2" charset="0"/>
                <a:ea typeface="Roboto" panose="02000000000000000000" pitchFamily="2" charset="0"/>
              </a:rPr>
              <a:t> </a:t>
            </a:r>
            <a:endParaRPr lang="en-GB" sz="2400" dirty="0">
              <a:latin typeface="Roboto" panose="02000000000000000000" pitchFamily="2" charset="0"/>
              <a:ea typeface="Roboto" panose="02000000000000000000" pitchFamily="2" charset="0"/>
            </a:endParaRPr>
          </a:p>
        </p:txBody>
      </p:sp>
      <p:sp>
        <p:nvSpPr>
          <p:cNvPr id="7" name="TextBox 6"/>
          <p:cNvSpPr txBox="1"/>
          <p:nvPr/>
        </p:nvSpPr>
        <p:spPr>
          <a:xfrm>
            <a:off x="596900" y="1314450"/>
            <a:ext cx="184731" cy="369332"/>
          </a:xfrm>
          <a:prstGeom prst="rect">
            <a:avLst/>
          </a:prstGeom>
          <a:noFill/>
        </p:spPr>
        <p:txBody>
          <a:bodyPr wrap="none" rtlCol="0">
            <a:spAutoFit/>
          </a:bodyPr>
          <a:lstStyle/>
          <a:p>
            <a:endParaRPr lang="en-GB" dirty="0"/>
          </a:p>
        </p:txBody>
      </p:sp>
      <mc:AlternateContent xmlns:mc="http://schemas.openxmlformats.org/markup-compatibility/2006" xmlns:a14="http://schemas.microsoft.com/office/drawing/2010/main">
        <mc:Choice Requires="a14">
          <p:sp>
            <p:nvSpPr>
              <p:cNvPr id="21" name="TextBox 20"/>
              <p:cNvSpPr txBox="1"/>
              <p:nvPr/>
            </p:nvSpPr>
            <p:spPr>
              <a:xfrm>
                <a:off x="639183" y="1549670"/>
                <a:ext cx="386038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𝐻</m:t>
                          </m:r>
                        </m:e>
                        <m:sub>
                          <m:r>
                            <a:rPr lang="en-GB" b="0" i="1" smtClean="0">
                              <a:solidFill>
                                <a:schemeClr val="tx1"/>
                              </a:solidFill>
                              <a:latin typeface="Cambria Math" panose="02040503050406030204" pitchFamily="18" charset="0"/>
                            </a:rPr>
                            <m:t>𝑡</m:t>
                          </m:r>
                        </m:sub>
                      </m:sSub>
                      <m:r>
                        <a:rPr lang="en-GB" b="0" i="1" smtClean="0">
                          <a:solidFill>
                            <a:schemeClr val="tx1"/>
                          </a:solidFill>
                          <a:latin typeface="Cambria Math" panose="02040503050406030204" pitchFamily="18" charset="0"/>
                        </a:rPr>
                        <m:t>+ </m:t>
                      </m:r>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m:t>
                      </m:r>
                      <m:d>
                        <m:dPr>
                          <m:ctrlPr>
                            <a:rPr lang="en-GB" b="0" i="1" smtClean="0">
                              <a:solidFill>
                                <a:schemeClr val="tx1"/>
                              </a:solidFill>
                              <a:latin typeface="Cambria Math" panose="02040503050406030204" pitchFamily="18" charset="0"/>
                              <a:ea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𝐻</m:t>
                          </m:r>
                          <m:r>
                            <a:rPr lang="en-GB" b="0" i="1" smtClean="0">
                              <a:solidFill>
                                <a:schemeClr val="tx1"/>
                              </a:solidFill>
                              <a:latin typeface="Cambria Math" panose="02040503050406030204" pitchFamily="18" charset="0"/>
                              <a:ea typeface="Cambria Math" panose="02040503050406030204" pitchFamily="18" charset="0"/>
                            </a:rPr>
                            <m:t> </m:t>
                          </m:r>
                          <m:r>
                            <a:rPr lang="en-GB" b="0" i="1" smtClean="0">
                              <a:solidFill>
                                <a:schemeClr val="tx1"/>
                              </a:solidFill>
                              <a:latin typeface="Cambria Math" panose="02040503050406030204" pitchFamily="18" charset="0"/>
                              <a:ea typeface="Cambria Math" panose="02040503050406030204" pitchFamily="18" charset="0"/>
                            </a:rPr>
                            <m:t>𝑢</m:t>
                          </m:r>
                          <m:r>
                            <a:rPr lang="en-GB" b="0" i="1" smtClean="0">
                              <a:solidFill>
                                <a:schemeClr val="tx1"/>
                              </a:solidFill>
                              <a:latin typeface="Cambria Math" panose="02040503050406030204" pitchFamily="18" charset="0"/>
                              <a:ea typeface="Cambria Math" panose="02040503050406030204" pitchFamily="18" charset="0"/>
                            </a:rPr>
                            <m:t> </m:t>
                          </m:r>
                        </m:e>
                      </m:d>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𝐵</m:t>
                      </m:r>
                      <m:r>
                        <a:rPr lang="en-GB" b="0" i="1" smtClean="0">
                          <a:solidFill>
                            <a:schemeClr val="tx1"/>
                          </a:solidFill>
                          <a:latin typeface="Cambria Math" panose="02040503050406030204" pitchFamily="18" charset="0"/>
                        </a:rPr>
                        <m:t>       </m:t>
                      </m:r>
                      <m:d>
                        <m:dPr>
                          <m:ctrlPr>
                            <a:rPr lang="en-GB"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4</m:t>
                          </m:r>
                        </m:e>
                      </m:d>
                    </m:oMath>
                  </m:oMathPara>
                </a14:m>
                <a:endParaRPr lang="en-GB" dirty="0">
                  <a:solidFill>
                    <a:schemeClr val="tx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39183" y="1549670"/>
                <a:ext cx="3860384" cy="276999"/>
              </a:xfrm>
              <a:prstGeom prst="rect">
                <a:avLst/>
              </a:prstGeom>
              <a:blipFill>
                <a:blip r:embed="rId5"/>
                <a:stretch>
                  <a:fillRect b="-130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87551" y="796950"/>
                <a:ext cx="4394131" cy="523220"/>
              </a:xfrm>
              <a:prstGeom prst="rect">
                <a:avLst/>
              </a:prstGeom>
              <a:noFill/>
            </p:spPr>
            <p:txBody>
              <a:bodyPr wrap="square" rtlCol="0">
                <a:spAutoFit/>
              </a:bodyPr>
              <a:lstStyle/>
              <a:p>
                <a:r>
                  <a:rPr lang="en-GB" sz="1400" dirty="0" smtClean="0">
                    <a:latin typeface="Roboto" panose="02000000000000000000" pitchFamily="2" charset="0"/>
                    <a:ea typeface="Roboto" panose="02000000000000000000" pitchFamily="2" charset="0"/>
                  </a:rPr>
                  <a:t>We solve the </a:t>
                </a:r>
                <a:r>
                  <a:rPr lang="en-GB" sz="1400" b="1" dirty="0" smtClean="0">
                    <a:latin typeface="Roboto" panose="02000000000000000000" pitchFamily="2" charset="0"/>
                    <a:ea typeface="Roboto" panose="02000000000000000000" pitchFamily="2" charset="0"/>
                  </a:rPr>
                  <a:t>momentum equation</a:t>
                </a:r>
                <a:r>
                  <a:rPr lang="en-GB" sz="1400" dirty="0" smtClean="0">
                    <a:latin typeface="Roboto" panose="02000000000000000000" pitchFamily="2" charset="0"/>
                    <a:ea typeface="Roboto" panose="02000000000000000000" pitchFamily="2" charset="0"/>
                  </a:rPr>
                  <a:t> (and SSA) with the inverted parameter distributions of </a:t>
                </a:r>
                <a14:m>
                  <m:oMath xmlns:m="http://schemas.openxmlformats.org/officeDocument/2006/math">
                    <m:r>
                      <a:rPr lang="en-GB" sz="1400" b="1" i="1">
                        <a:latin typeface="Cambria Math" panose="02040503050406030204" pitchFamily="18" charset="0"/>
                        <a:ea typeface="Cambria Math" panose="02040503050406030204" pitchFamily="18" charset="0"/>
                      </a:rPr>
                      <m:t>𝜶</m:t>
                    </m:r>
                    <m:r>
                      <a:rPr lang="en-GB" sz="1400" b="1" i="1">
                        <a:latin typeface="Cambria Math" panose="02040503050406030204" pitchFamily="18" charset="0"/>
                        <a:ea typeface="Cambria Math" panose="02040503050406030204" pitchFamily="18" charset="0"/>
                      </a:rPr>
                      <m:t> </m:t>
                    </m:r>
                  </m:oMath>
                </a14:m>
                <a:r>
                  <a:rPr lang="en-GB" sz="1400" dirty="0">
                    <a:latin typeface="Roboto" panose="02000000000000000000" pitchFamily="2" charset="0"/>
                    <a:ea typeface="Roboto" panose="02000000000000000000" pitchFamily="2" charset="0"/>
                  </a:rPr>
                  <a:t>and </a:t>
                </a:r>
                <a14:m>
                  <m:oMath xmlns:m="http://schemas.openxmlformats.org/officeDocument/2006/math">
                    <m:r>
                      <a:rPr lang="en-GB" sz="1400" b="1" i="1">
                        <a:latin typeface="Cambria Math" panose="02040503050406030204" pitchFamily="18" charset="0"/>
                        <a:ea typeface="Cambria Math" panose="02040503050406030204" pitchFamily="18" charset="0"/>
                      </a:rPr>
                      <m:t>𝜷</m:t>
                    </m:r>
                  </m:oMath>
                </a14:m>
                <a:r>
                  <a:rPr lang="en-GB" sz="1400" dirty="0" smtClean="0">
                    <a:latin typeface="Roboto" panose="02000000000000000000" pitchFamily="2" charset="0"/>
                    <a:ea typeface="Roboto" panose="02000000000000000000" pitchFamily="2" charset="0"/>
                  </a:rPr>
                  <a:t>.</a:t>
                </a:r>
                <a:endParaRPr lang="en-GB" sz="1400" dirty="0">
                  <a:latin typeface="Roboto" panose="02000000000000000000" pitchFamily="2" charset="0"/>
                  <a:ea typeface="Roboto" panose="02000000000000000000" pitchFamily="2"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87551" y="796950"/>
                <a:ext cx="4394131" cy="523220"/>
              </a:xfrm>
              <a:prstGeom prst="rect">
                <a:avLst/>
              </a:prstGeom>
              <a:blipFill>
                <a:blip r:embed="rId6"/>
                <a:stretch>
                  <a:fillRect l="-416" t="-2326" b="-10465"/>
                </a:stretch>
              </a:blipFill>
            </p:spPr>
            <p:txBody>
              <a:bodyPr/>
              <a:lstStyle/>
              <a:p>
                <a:r>
                  <a:rPr lang="en-GB">
                    <a:noFill/>
                  </a:rPr>
                  <a:t> </a:t>
                </a:r>
              </a:p>
            </p:txBody>
          </p:sp>
        </mc:Fallback>
      </mc:AlternateContent>
      <p:sp>
        <p:nvSpPr>
          <p:cNvPr id="27" name="TextBox 26"/>
          <p:cNvSpPr txBox="1"/>
          <p:nvPr/>
        </p:nvSpPr>
        <p:spPr>
          <a:xfrm>
            <a:off x="487550" y="2135605"/>
            <a:ext cx="4902843" cy="523220"/>
          </a:xfrm>
          <a:prstGeom prst="rect">
            <a:avLst/>
          </a:prstGeom>
          <a:noFill/>
        </p:spPr>
        <p:txBody>
          <a:bodyPr wrap="square" rtlCol="0">
            <a:spAutoFit/>
          </a:bodyPr>
          <a:lstStyle/>
          <a:p>
            <a:r>
              <a:rPr lang="en-GB" sz="1400" dirty="0" smtClean="0">
                <a:latin typeface="Roboto" panose="02000000000000000000" pitchFamily="2" charset="0"/>
                <a:ea typeface="Roboto" panose="02000000000000000000" pitchFamily="2" charset="0"/>
              </a:rPr>
              <a:t>And calculate projections for the </a:t>
            </a:r>
            <a:r>
              <a:rPr lang="en-GB" sz="1400" b="1" dirty="0" err="1" smtClean="0">
                <a:latin typeface="Roboto" panose="02000000000000000000" pitchFamily="2" charset="0"/>
                <a:ea typeface="Roboto" panose="02000000000000000000" pitchFamily="2" charset="0"/>
              </a:rPr>
              <a:t>QoI</a:t>
            </a:r>
            <a:r>
              <a:rPr lang="en-GB" sz="1400" b="1" dirty="0" smtClean="0">
                <a:latin typeface="Roboto" panose="02000000000000000000" pitchFamily="2" charset="0"/>
                <a:ea typeface="Roboto" panose="02000000000000000000" pitchFamily="2" charset="0"/>
              </a:rPr>
              <a:t> Volume above flotation (VAF) over 40 years:</a:t>
            </a:r>
            <a:endParaRPr lang="en-GB" sz="1400" dirty="0">
              <a:latin typeface="Roboto" panose="02000000000000000000" pitchFamily="2" charset="0"/>
              <a:ea typeface="Roboto" panose="02000000000000000000" pitchFamily="2" charset="0"/>
            </a:endParaRPr>
          </a:p>
        </p:txBody>
      </p:sp>
      <mc:AlternateContent xmlns:mc="http://schemas.openxmlformats.org/markup-compatibility/2006" xmlns:a14="http://schemas.microsoft.com/office/drawing/2010/main">
        <mc:Choice Requires="a14">
          <p:sp>
            <p:nvSpPr>
              <p:cNvPr id="28" name="TextBox 27"/>
              <p:cNvSpPr txBox="1"/>
              <p:nvPr/>
            </p:nvSpPr>
            <p:spPr>
              <a:xfrm>
                <a:off x="956341" y="2888773"/>
                <a:ext cx="3860384" cy="6455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chemeClr val="tx1"/>
                              </a:solidFill>
                              <a:latin typeface="Cambria Math" panose="02040503050406030204" pitchFamily="18" charset="0"/>
                            </a:rPr>
                          </m:ctrlPr>
                        </m:sSupPr>
                        <m:e>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𝑄</m:t>
                              </m:r>
                            </m:e>
                            <m:sub>
                              <m:r>
                                <a:rPr lang="en-GB" b="0" i="1" smtClean="0">
                                  <a:solidFill>
                                    <a:schemeClr val="tx1"/>
                                  </a:solidFill>
                                  <a:latin typeface="Cambria Math" panose="02040503050406030204" pitchFamily="18" charset="0"/>
                                </a:rPr>
                                <m:t>𝑡</m:t>
                              </m:r>
                            </m:sub>
                          </m:sSub>
                        </m:e>
                        <m:sup>
                          <m:r>
                            <a:rPr lang="en-GB" b="0" i="1" smtClean="0">
                              <a:solidFill>
                                <a:schemeClr val="tx1"/>
                              </a:solidFill>
                              <a:latin typeface="Cambria Math" panose="02040503050406030204" pitchFamily="18" charset="0"/>
                            </a:rPr>
                            <m:t>𝑉𝐴𝐹</m:t>
                          </m:r>
                        </m:sup>
                      </m:sSup>
                      <m:r>
                        <a:rPr lang="en-GB" b="0" i="1" smtClean="0">
                          <a:solidFill>
                            <a:schemeClr val="tx1"/>
                          </a:solidFill>
                          <a:latin typeface="Cambria Math" panose="02040503050406030204" pitchFamily="18" charset="0"/>
                        </a:rPr>
                        <m:t>=</m:t>
                      </m:r>
                      <m:nary>
                        <m:naryPr>
                          <m:ctrlPr>
                            <a:rPr lang="en-GB" b="0" i="1" smtClean="0">
                              <a:solidFill>
                                <a:schemeClr val="tx1"/>
                              </a:solidFill>
                              <a:latin typeface="Cambria Math" panose="02040503050406030204" pitchFamily="18" charset="0"/>
                            </a:rPr>
                          </m:ctrlPr>
                        </m:naryPr>
                        <m:sub>
                          <m:r>
                            <m:rPr>
                              <m:sty m:val="p"/>
                              <m:brk m:alnAt="23"/>
                            </m:rPr>
                            <a:rPr lang="el-GR" b="0" i="1" smtClean="0">
                              <a:solidFill>
                                <a:schemeClr val="tx1"/>
                              </a:solidFill>
                              <a:latin typeface="Cambria Math" panose="02040503050406030204" pitchFamily="18" charset="0"/>
                              <a:ea typeface="Cambria Math" panose="02040503050406030204" pitchFamily="18" charset="0"/>
                            </a:rPr>
                            <m:t>Ω</m:t>
                          </m:r>
                        </m:sub>
                        <m:sup/>
                        <m:e>
                          <m:sSup>
                            <m:sSupPr>
                              <m:ctrlPr>
                                <a:rPr lang="en-GB" b="0" i="1" smtClean="0">
                                  <a:solidFill>
                                    <a:schemeClr val="tx1"/>
                                  </a:solidFill>
                                  <a:latin typeface="Cambria Math" panose="02040503050406030204" pitchFamily="18" charset="0"/>
                                </a:rPr>
                              </m:ctrlPr>
                            </m:sSupPr>
                            <m:e>
                              <m:r>
                                <a:rPr lang="en-GB" i="1">
                                  <a:latin typeface="Cambria Math" panose="02040503050406030204" pitchFamily="18" charset="0"/>
                                </a:rPr>
                                <m:t>(</m:t>
                              </m:r>
                              <m:r>
                                <a:rPr lang="en-GB" i="1">
                                  <a:latin typeface="Cambria Math" panose="02040503050406030204" pitchFamily="18" charset="0"/>
                                </a:rPr>
                                <m:t>𝐻</m:t>
                              </m:r>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𝐻</m:t>
                                  </m:r>
                                </m:e>
                                <m:sub>
                                  <m:r>
                                    <a:rPr lang="en-GB" i="1">
                                      <a:latin typeface="Cambria Math" panose="02040503050406030204" pitchFamily="18" charset="0"/>
                                    </a:rPr>
                                    <m:t>𝑓</m:t>
                                  </m:r>
                                </m:sub>
                              </m:sSub>
                              <m:r>
                                <a:rPr lang="en-GB" i="1">
                                  <a:latin typeface="Cambria Math" panose="02040503050406030204" pitchFamily="18" charset="0"/>
                                </a:rPr>
                                <m:t>)</m:t>
                              </m:r>
                            </m:e>
                            <m:sup>
                              <m:r>
                                <a:rPr lang="en-GB" b="0" i="1" smtClean="0">
                                  <a:solidFill>
                                    <a:schemeClr val="tx1"/>
                                  </a:solidFill>
                                  <a:latin typeface="Cambria Math" panose="02040503050406030204" pitchFamily="18" charset="0"/>
                                </a:rPr>
                                <m:t>+</m:t>
                              </m:r>
                            </m:sup>
                          </m:sSup>
                          <m:r>
                            <a:rPr lang="en-GB" b="0" i="1" smtClean="0">
                              <a:solidFill>
                                <a:schemeClr val="tx1"/>
                              </a:solidFill>
                              <a:latin typeface="Cambria Math" panose="02040503050406030204" pitchFamily="18" charset="0"/>
                            </a:rPr>
                            <m:t> </m:t>
                          </m:r>
                          <m:r>
                            <a:rPr lang="en-GB" b="0" i="1" smtClean="0">
                              <a:solidFill>
                                <a:schemeClr val="tx1"/>
                              </a:solidFill>
                              <a:latin typeface="Cambria Math" panose="02040503050406030204" pitchFamily="18" charset="0"/>
                            </a:rPr>
                            <m:t>𝑑𝐴</m:t>
                          </m:r>
                        </m:e>
                      </m:nary>
                      <m:r>
                        <a:rPr lang="en-GB" b="0" i="1" smtClean="0">
                          <a:solidFill>
                            <a:schemeClr val="tx1"/>
                          </a:solidFill>
                          <a:latin typeface="Cambria Math" panose="02040503050406030204" pitchFamily="18" charset="0"/>
                        </a:rPr>
                        <m:t>       </m:t>
                      </m:r>
                      <m:d>
                        <m:dPr>
                          <m:ctrlPr>
                            <a:rPr lang="en-GB"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5</m:t>
                          </m:r>
                        </m:e>
                      </m:d>
                    </m:oMath>
                  </m:oMathPara>
                </a14:m>
                <a:endParaRPr lang="en-GB" dirty="0">
                  <a:solidFill>
                    <a:schemeClr val="tx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956341" y="2888773"/>
                <a:ext cx="3860384" cy="645561"/>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88937" y="3860445"/>
                <a:ext cx="4997538" cy="2462213"/>
              </a:xfrm>
              <a:prstGeom prst="rect">
                <a:avLst/>
              </a:prstGeom>
              <a:noFill/>
            </p:spPr>
            <p:txBody>
              <a:bodyPr wrap="square" rtlCol="0">
                <a:spAutoFit/>
              </a:bodyPr>
              <a:lstStyle/>
              <a:p>
                <a:r>
                  <a:rPr lang="en-GB" sz="1400" dirty="0" smtClean="0">
                    <a:latin typeface="Roboto" panose="02000000000000000000" pitchFamily="2" charset="0"/>
                    <a:ea typeface="Roboto" panose="02000000000000000000" pitchFamily="2" charset="0"/>
                  </a:rPr>
                  <a:t>In parallel, we calculate the </a:t>
                </a:r>
                <a:r>
                  <a:rPr lang="en-GB" sz="1400" b="1" dirty="0" err="1" smtClean="0">
                    <a:latin typeface="Roboto" panose="02000000000000000000" pitchFamily="2" charset="0"/>
                    <a:ea typeface="Roboto" panose="02000000000000000000" pitchFamily="2" charset="0"/>
                  </a:rPr>
                  <a:t>Eigendecomposition</a:t>
                </a:r>
                <a:r>
                  <a:rPr lang="en-GB" sz="1400" b="1" dirty="0" smtClean="0">
                    <a:latin typeface="Roboto" panose="02000000000000000000" pitchFamily="2" charset="0"/>
                    <a:ea typeface="Roboto" panose="02000000000000000000" pitchFamily="2" charset="0"/>
                  </a:rPr>
                  <a:t> of the Cost function </a:t>
                </a:r>
                <a14:m>
                  <m:oMath xmlns:m="http://schemas.openxmlformats.org/officeDocument/2006/math">
                    <m:sSup>
                      <m:sSupPr>
                        <m:ctrlPr>
                          <a:rPr lang="en-GB" sz="1400" b="1" i="1">
                            <a:latin typeface="Cambria Math" panose="02040503050406030204" pitchFamily="18" charset="0"/>
                          </a:rPr>
                        </m:ctrlPr>
                      </m:sSupPr>
                      <m:e>
                        <m:r>
                          <a:rPr lang="en-GB" sz="1400" b="1" i="1">
                            <a:latin typeface="Cambria Math" panose="02040503050406030204" pitchFamily="18" charset="0"/>
                          </a:rPr>
                          <m:t>𝑱</m:t>
                        </m:r>
                      </m:e>
                      <m:sup>
                        <m:r>
                          <a:rPr lang="en-GB" sz="1400" b="1" i="1">
                            <a:latin typeface="Cambria Math" panose="02040503050406030204" pitchFamily="18" charset="0"/>
                          </a:rPr>
                          <m:t>𝒄</m:t>
                        </m:r>
                      </m:sup>
                    </m:sSup>
                  </m:oMath>
                </a14:m>
                <a:r>
                  <a:rPr lang="en-GB" sz="1400" dirty="0" smtClean="0">
                    <a:latin typeface="Roboto" panose="02000000000000000000" pitchFamily="2" charset="0"/>
                    <a:ea typeface="Roboto" panose="02000000000000000000" pitchFamily="2" charset="0"/>
                  </a:rPr>
                  <a:t> </a:t>
                </a:r>
                <a:r>
                  <a:rPr lang="en-GB" sz="1400" b="1" dirty="0" smtClean="0">
                    <a:latin typeface="Roboto" panose="02000000000000000000" pitchFamily="2" charset="0"/>
                    <a:ea typeface="Roboto" panose="02000000000000000000" pitchFamily="2" charset="0"/>
                  </a:rPr>
                  <a:t>Hessian</a:t>
                </a:r>
                <a:r>
                  <a:rPr lang="en-GB" sz="1400" dirty="0" smtClean="0">
                    <a:latin typeface="Roboto" panose="02000000000000000000" pitchFamily="2" charset="0"/>
                    <a:ea typeface="Roboto" panose="02000000000000000000" pitchFamily="2" charset="0"/>
                  </a:rPr>
                  <a:t> by using </a:t>
                </a:r>
                <a:r>
                  <a:rPr lang="en-GB" sz="1400" b="1" dirty="0" smtClean="0">
                    <a:latin typeface="Roboto" panose="02000000000000000000" pitchFamily="2" charset="0"/>
                    <a:ea typeface="Roboto" panose="02000000000000000000" pitchFamily="2" charset="0"/>
                  </a:rPr>
                  <a:t>SLEPC</a:t>
                </a:r>
                <a:r>
                  <a:rPr lang="en-GB" sz="1400" dirty="0" smtClean="0">
                    <a:latin typeface="Roboto" panose="02000000000000000000" pitchFamily="2" charset="0"/>
                    <a:ea typeface="Roboto" panose="02000000000000000000" pitchFamily="2" charset="0"/>
                  </a:rPr>
                  <a:t> and Singular Value </a:t>
                </a:r>
                <a:r>
                  <a:rPr lang="en-GB" sz="1400" dirty="0">
                    <a:latin typeface="Roboto" panose="02000000000000000000" pitchFamily="2" charset="0"/>
                    <a:ea typeface="Roboto" panose="02000000000000000000" pitchFamily="2" charset="0"/>
                  </a:rPr>
                  <a:t>D</a:t>
                </a:r>
                <a:r>
                  <a:rPr lang="en-GB" sz="1400" dirty="0" smtClean="0">
                    <a:latin typeface="Roboto" panose="02000000000000000000" pitchFamily="2" charset="0"/>
                    <a:ea typeface="Roboto" panose="02000000000000000000" pitchFamily="2" charset="0"/>
                  </a:rPr>
                  <a:t>ecomposition methods described in </a:t>
                </a:r>
                <a:r>
                  <a:rPr lang="en-GB" sz="1400" b="1" dirty="0">
                    <a:latin typeface="Roboto" panose="02000000000000000000" pitchFamily="2" charset="0"/>
                    <a:ea typeface="Roboto" panose="02000000000000000000" pitchFamily="2" charset="0"/>
                  </a:rPr>
                  <a:t>C. </a:t>
                </a:r>
                <a:r>
                  <a:rPr lang="en-GB" sz="1400" b="1" dirty="0" err="1">
                    <a:latin typeface="Roboto" panose="02000000000000000000" pitchFamily="2" charset="0"/>
                    <a:ea typeface="Roboto" panose="02000000000000000000" pitchFamily="2" charset="0"/>
                  </a:rPr>
                  <a:t>Koziol</a:t>
                </a:r>
                <a:r>
                  <a:rPr lang="en-GB" sz="1400" b="1" dirty="0">
                    <a:latin typeface="Roboto" panose="02000000000000000000" pitchFamily="2" charset="0"/>
                    <a:ea typeface="Roboto" panose="02000000000000000000" pitchFamily="2" charset="0"/>
                  </a:rPr>
                  <a:t> et al. </a:t>
                </a:r>
                <a:r>
                  <a:rPr lang="en-GB" sz="1400" b="1" dirty="0" smtClean="0">
                    <a:latin typeface="Roboto" panose="02000000000000000000" pitchFamily="2" charset="0"/>
                    <a:ea typeface="Roboto" panose="02000000000000000000" pitchFamily="2" charset="0"/>
                  </a:rPr>
                  <a:t>2021</a:t>
                </a:r>
                <a:r>
                  <a:rPr lang="en-GB" sz="1400" dirty="0" smtClean="0">
                    <a:latin typeface="Roboto" panose="02000000000000000000" pitchFamily="2" charset="0"/>
                    <a:ea typeface="Roboto" panose="02000000000000000000" pitchFamily="2" charset="0"/>
                  </a:rPr>
                  <a:t> </a:t>
                </a:r>
                <a:r>
                  <a:rPr lang="en-GB" sz="1400" dirty="0">
                    <a:latin typeface="Roboto" panose="02000000000000000000" pitchFamily="2" charset="0"/>
                    <a:ea typeface="Roboto" panose="02000000000000000000" pitchFamily="2" charset="0"/>
                  </a:rPr>
                  <a:t>and </a:t>
                </a:r>
                <a:r>
                  <a:rPr lang="en-GB" sz="1400" b="1" dirty="0" smtClean="0">
                    <a:latin typeface="Roboto" panose="02000000000000000000" pitchFamily="2" charset="0"/>
                    <a:ea typeface="Roboto" panose="02000000000000000000" pitchFamily="2" charset="0"/>
                  </a:rPr>
                  <a:t>Isaac et </a:t>
                </a:r>
                <a:r>
                  <a:rPr lang="en-GB" sz="1400" b="1" dirty="0">
                    <a:latin typeface="Roboto" panose="02000000000000000000" pitchFamily="2" charset="0"/>
                    <a:ea typeface="Roboto" panose="02000000000000000000" pitchFamily="2" charset="0"/>
                  </a:rPr>
                  <a:t>al. (2015</a:t>
                </a:r>
                <a:r>
                  <a:rPr lang="en-GB" sz="1400" b="1" dirty="0" smtClean="0">
                    <a:latin typeface="Roboto" panose="02000000000000000000" pitchFamily="2" charset="0"/>
                    <a:ea typeface="Roboto" panose="02000000000000000000" pitchFamily="2" charset="0"/>
                  </a:rPr>
                  <a:t>). </a:t>
                </a:r>
              </a:p>
              <a:p>
                <a:endParaRPr lang="en-GB" sz="1400" b="1" dirty="0">
                  <a:latin typeface="Roboto" panose="02000000000000000000" pitchFamily="2" charset="0"/>
                  <a:ea typeface="Roboto" panose="02000000000000000000" pitchFamily="2" charset="0"/>
                </a:endParaRPr>
              </a:p>
              <a:p>
                <a:r>
                  <a:rPr lang="en-GB" sz="1400" dirty="0">
                    <a:latin typeface="Roboto" panose="02000000000000000000" pitchFamily="2" charset="0"/>
                    <a:ea typeface="Roboto" panose="02000000000000000000" pitchFamily="2" charset="0"/>
                  </a:rPr>
                  <a:t>This allows for a </a:t>
                </a:r>
                <a:r>
                  <a:rPr lang="en-GB" sz="1400" b="1" dirty="0">
                    <a:latin typeface="Roboto" panose="02000000000000000000" pitchFamily="2" charset="0"/>
                    <a:ea typeface="Roboto" panose="02000000000000000000" pitchFamily="2" charset="0"/>
                  </a:rPr>
                  <a:t>low-rank approximation to the posterior covariance of the parameters</a:t>
                </a:r>
                <a:r>
                  <a:rPr lang="en-GB" sz="1400" dirty="0">
                    <a:latin typeface="Roboto" panose="02000000000000000000" pitchFamily="2" charset="0"/>
                    <a:ea typeface="Roboto" panose="02000000000000000000" pitchFamily="2" charset="0"/>
                  </a:rPr>
                  <a:t> through the use of the cost function </a:t>
                </a:r>
                <a:r>
                  <a:rPr lang="en-GB" sz="1400" dirty="0" smtClean="0">
                    <a:latin typeface="Roboto" panose="02000000000000000000" pitchFamily="2" charset="0"/>
                    <a:ea typeface="Roboto" panose="02000000000000000000" pitchFamily="2" charset="0"/>
                  </a:rPr>
                  <a:t>Hessian. We find the modes of the parameter fields that strongly influence the ice velocity observations and are present in the dominant spectrum of the Hessian.</a:t>
                </a:r>
                <a:r>
                  <a:rPr lang="en-GB" sz="1400" b="1" dirty="0"/>
                  <a:t/>
                </a:r>
                <a:br>
                  <a:rPr lang="en-GB" sz="1400" b="1" dirty="0"/>
                </a:br>
                <a:endParaRPr lang="en-GB" sz="1400" b="1" dirty="0">
                  <a:latin typeface="Roboto" panose="02000000000000000000" pitchFamily="2" charset="0"/>
                  <a:ea typeface="Roboto" panose="02000000000000000000" pitchFamily="2"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88937" y="3860445"/>
                <a:ext cx="4997538" cy="2462213"/>
              </a:xfrm>
              <a:prstGeom prst="rect">
                <a:avLst/>
              </a:prstGeom>
              <a:blipFill>
                <a:blip r:embed="rId8"/>
                <a:stretch>
                  <a:fillRect l="-366" t="-2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280897" y="5418306"/>
                <a:ext cx="1922561" cy="1200329"/>
              </a:xfrm>
              <a:prstGeom prst="rect">
                <a:avLst/>
              </a:prstGeom>
              <a:noFill/>
            </p:spPr>
            <p:txBody>
              <a:bodyPr wrap="square" rtlCol="0">
                <a:spAutoFit/>
              </a:bodyPr>
              <a:lstStyle/>
              <a:p>
                <a:r>
                  <a:rPr lang="en-GB" b="1" dirty="0">
                    <a:latin typeface="Roboto" panose="02000000000000000000" pitchFamily="2" charset="0"/>
                    <a:ea typeface="Roboto" panose="02000000000000000000" pitchFamily="2" charset="0"/>
                  </a:rPr>
                  <a:t>Normalised eigenvectors for </a:t>
                </a:r>
                <a14:m>
                  <m:oMath xmlns:m="http://schemas.openxmlformats.org/officeDocument/2006/math">
                    <m:r>
                      <a:rPr lang="en-GB" b="1" i="1">
                        <a:latin typeface="Cambria Math" panose="02040503050406030204" pitchFamily="18" charset="0"/>
                        <a:ea typeface="Cambria Math" panose="02040503050406030204" pitchFamily="18" charset="0"/>
                      </a:rPr>
                      <m:t>𝜶</m:t>
                    </m:r>
                    <m:r>
                      <a:rPr lang="en-GB" b="1" i="1">
                        <a:latin typeface="Cambria Math" panose="02040503050406030204" pitchFamily="18" charset="0"/>
                        <a:ea typeface="Cambria Math" panose="02040503050406030204" pitchFamily="18" charset="0"/>
                      </a:rPr>
                      <m:t> </m:t>
                    </m:r>
                  </m:oMath>
                </a14:m>
                <a:r>
                  <a:rPr lang="en-GB" dirty="0">
                    <a:latin typeface="Roboto" panose="02000000000000000000" pitchFamily="2" charset="0"/>
                    <a:ea typeface="Roboto" panose="02000000000000000000" pitchFamily="2" charset="0"/>
                  </a:rPr>
                  <a:t>and </a:t>
                </a:r>
                <a14:m>
                  <m:oMath xmlns:m="http://schemas.openxmlformats.org/officeDocument/2006/math">
                    <m:r>
                      <a:rPr lang="en-GB" b="1" i="1">
                        <a:latin typeface="Cambria Math" panose="02040503050406030204" pitchFamily="18" charset="0"/>
                        <a:ea typeface="Cambria Math" panose="02040503050406030204" pitchFamily="18" charset="0"/>
                      </a:rPr>
                      <m:t>𝜷</m:t>
                    </m:r>
                  </m:oMath>
                </a14:m>
                <a:r>
                  <a:rPr lang="en-GB" dirty="0">
                    <a:latin typeface="Roboto" panose="02000000000000000000" pitchFamily="2" charset="0"/>
                    <a:ea typeface="Roboto" panose="02000000000000000000" pitchFamily="2" charset="0"/>
                  </a:rPr>
                  <a:t>.</a:t>
                </a:r>
              </a:p>
              <a:p>
                <a:endParaRPr lang="en-GB" dirty="0"/>
              </a:p>
            </p:txBody>
          </p:sp>
        </mc:Choice>
        <mc:Fallback xmlns="">
          <p:sp>
            <p:nvSpPr>
              <p:cNvPr id="11" name="TextBox 10"/>
              <p:cNvSpPr txBox="1">
                <a:spLocks noRot="1" noChangeAspect="1" noMove="1" noResize="1" noEditPoints="1" noAdjustHandles="1" noChangeArrowheads="1" noChangeShapeType="1" noTextEdit="1"/>
              </p:cNvSpPr>
              <p:nvPr/>
            </p:nvSpPr>
            <p:spPr>
              <a:xfrm>
                <a:off x="8280897" y="5418306"/>
                <a:ext cx="1922561" cy="1200329"/>
              </a:xfrm>
              <a:prstGeom prst="rect">
                <a:avLst/>
              </a:prstGeom>
              <a:blipFill>
                <a:blip r:embed="rId10"/>
                <a:stretch>
                  <a:fillRect l="-2532" t="-2538" r="-2848"/>
                </a:stretch>
              </a:blipFill>
            </p:spPr>
            <p:txBody>
              <a:bodyPr/>
              <a:lstStyle/>
              <a:p>
                <a:r>
                  <a:rPr lang="en-GB">
                    <a:noFill/>
                  </a:rPr>
                  <a:t> </a:t>
                </a:r>
              </a:p>
            </p:txBody>
          </p:sp>
        </mc:Fallback>
      </mc:AlternateContent>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4545" y="592927"/>
            <a:ext cx="2918283" cy="6061050"/>
          </a:xfrm>
          <a:prstGeom prst="rect">
            <a:avLst/>
          </a:prstGeom>
        </p:spPr>
      </p:pic>
    </p:spTree>
    <p:extLst>
      <p:ext uri="{BB962C8B-B14F-4D97-AF65-F5344CB8AC3E}">
        <p14:creationId xmlns:p14="http://schemas.microsoft.com/office/powerpoint/2010/main" val="3348429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1489" y="517452"/>
            <a:ext cx="3146324" cy="581487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006" y="6332326"/>
            <a:ext cx="2706417" cy="433273"/>
          </a:xfrm>
          <a:prstGeom prst="rect">
            <a:avLst/>
          </a:prstGeom>
        </p:spPr>
      </p:pic>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 name="Title 1"/>
              <p:cNvSpPr>
                <a:spLocks noGrp="1"/>
              </p:cNvSpPr>
              <p:nvPr>
                <p:ph type="title"/>
              </p:nvPr>
            </p:nvSpPr>
            <p:spPr>
              <a:xfrm>
                <a:off x="233263" y="60519"/>
                <a:ext cx="8852371" cy="577941"/>
              </a:xfrm>
            </p:spPr>
            <p:txBody>
              <a:bodyPr>
                <a:normAutofit fontScale="90000"/>
              </a:bodyPr>
              <a:lstStyle/>
              <a:p>
                <a:r>
                  <a:rPr lang="en-GB" sz="2400" b="1" dirty="0" smtClean="0">
                    <a:latin typeface="Roboto" panose="02000000000000000000" pitchFamily="2" charset="0"/>
                    <a:ea typeface="Roboto" panose="02000000000000000000" pitchFamily="2" charset="0"/>
                  </a:rPr>
                  <a:t>Model stages: Error propagation and STD of </a:t>
                </a:r>
                <a14:m>
                  <m:oMath xmlns:m="http://schemas.openxmlformats.org/officeDocument/2006/math">
                    <m:r>
                      <a:rPr lang="en-GB" sz="2400" i="1">
                        <a:latin typeface="Cambria Math" panose="02040503050406030204" pitchFamily="18" charset="0"/>
                        <a:ea typeface="Cambria Math" panose="02040503050406030204" pitchFamily="18" charset="0"/>
                      </a:rPr>
                      <m:t>𝛼</m:t>
                    </m:r>
                  </m:oMath>
                </a14:m>
                <a:r>
                  <a:rPr lang="en-GB" sz="2400" b="1" dirty="0" smtClean="0">
                    <a:latin typeface="Roboto" panose="02000000000000000000" pitchFamily="2" charset="0"/>
                    <a:ea typeface="Roboto" panose="02000000000000000000" pitchFamily="2" charset="0"/>
                  </a:rPr>
                  <a:t> and </a:t>
                </a:r>
                <a14:m>
                  <m:oMath xmlns:m="http://schemas.openxmlformats.org/officeDocument/2006/math">
                    <m:r>
                      <a:rPr lang="en-GB" sz="2400" i="1">
                        <a:latin typeface="Cambria Math" panose="02040503050406030204" pitchFamily="18" charset="0"/>
                        <a:ea typeface="Cambria Math" panose="02040503050406030204" pitchFamily="18" charset="0"/>
                      </a:rPr>
                      <m:t>𝛽</m:t>
                    </m:r>
                  </m:oMath>
                </a14:m>
                <a:r>
                  <a:rPr lang="en-GB" sz="2400" b="1" dirty="0" smtClean="0">
                    <a:latin typeface="Roboto" panose="02000000000000000000" pitchFamily="2" charset="0"/>
                    <a:ea typeface="Roboto" panose="02000000000000000000" pitchFamily="2" charset="0"/>
                  </a:rPr>
                  <a:t> estimation</a:t>
                </a:r>
                <a:r>
                  <a:rPr lang="en-GB" sz="2800" dirty="0" smtClean="0">
                    <a:latin typeface="Roboto" panose="02000000000000000000" pitchFamily="2" charset="0"/>
                    <a:ea typeface="Roboto" panose="02000000000000000000" pitchFamily="2" charset="0"/>
                  </a:rPr>
                  <a:t> </a:t>
                </a:r>
                <a:endParaRPr lang="en-GB" sz="2800" dirty="0">
                  <a:latin typeface="Roboto" panose="02000000000000000000" pitchFamily="2" charset="0"/>
                  <a:ea typeface="Roboto" panose="02000000000000000000" pitchFamily="2"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33263" y="60519"/>
                <a:ext cx="8852371" cy="577941"/>
              </a:xfrm>
              <a:blipFill>
                <a:blip r:embed="rId5"/>
                <a:stretch>
                  <a:fillRect l="-895" b="-7368"/>
                </a:stretch>
              </a:blipFill>
            </p:spPr>
            <p:txBody>
              <a:bodyPr/>
              <a:lstStyle/>
              <a:p>
                <a:r>
                  <a:rPr lang="en-GB">
                    <a:noFill/>
                  </a:rPr>
                  <a:t> </a:t>
                </a:r>
              </a:p>
            </p:txBody>
          </p:sp>
        </mc:Fallback>
      </mc:AlternateContent>
      <p:sp>
        <p:nvSpPr>
          <p:cNvPr id="7" name="TextBox 6"/>
          <p:cNvSpPr txBox="1"/>
          <p:nvPr/>
        </p:nvSpPr>
        <p:spPr>
          <a:xfrm>
            <a:off x="596900" y="1314450"/>
            <a:ext cx="184731" cy="369332"/>
          </a:xfrm>
          <a:prstGeom prst="rect">
            <a:avLst/>
          </a:prstGeom>
          <a:noFill/>
        </p:spPr>
        <p:txBody>
          <a:bodyPr wrap="none" rtlCol="0">
            <a:spAutoFit/>
          </a:bodyPr>
          <a:lstStyle/>
          <a:p>
            <a:endParaRPr lang="en-GB" dirty="0"/>
          </a:p>
        </p:txBody>
      </p:sp>
      <mc:AlternateContent xmlns:mc="http://schemas.openxmlformats.org/markup-compatibility/2006" xmlns:a14="http://schemas.microsoft.com/office/drawing/2010/main">
        <mc:Choice Requires="a14">
          <p:sp>
            <p:nvSpPr>
              <p:cNvPr id="15" name="TextBox 14"/>
              <p:cNvSpPr txBox="1"/>
              <p:nvPr/>
            </p:nvSpPr>
            <p:spPr>
              <a:xfrm>
                <a:off x="346936" y="1222117"/>
                <a:ext cx="3602494" cy="4210448"/>
              </a:xfrm>
              <a:prstGeom prst="rect">
                <a:avLst/>
              </a:prstGeom>
              <a:noFill/>
            </p:spPr>
            <p:txBody>
              <a:bodyPr wrap="square" rtlCol="0">
                <a:spAutoFit/>
              </a:bodyPr>
              <a:lstStyle/>
              <a:p>
                <a:r>
                  <a:rPr lang="en-GB" sz="1400" dirty="0" smtClean="0">
                    <a:latin typeface="Roboto" panose="02000000000000000000" pitchFamily="2" charset="0"/>
                    <a:ea typeface="Roboto" panose="02000000000000000000" pitchFamily="2" charset="0"/>
                  </a:rPr>
                  <a:t>In our forward runs we </a:t>
                </a:r>
                <a:r>
                  <a:rPr lang="en-GB" sz="1400" b="1" dirty="0">
                    <a:latin typeface="Roboto" panose="02000000000000000000" pitchFamily="2" charset="0"/>
                    <a:ea typeface="Roboto" panose="02000000000000000000" pitchFamily="2" charset="0"/>
                  </a:rPr>
                  <a:t>evolve the </a:t>
                </a:r>
                <a:r>
                  <a:rPr lang="en-GB" sz="1400" b="1" dirty="0" smtClean="0">
                    <a:latin typeface="Roboto" panose="02000000000000000000" pitchFamily="2" charset="0"/>
                    <a:ea typeface="Roboto" panose="02000000000000000000" pitchFamily="2" charset="0"/>
                  </a:rPr>
                  <a:t>ice thickness for 40 </a:t>
                </a:r>
                <a:r>
                  <a:rPr lang="en-GB" sz="1400" b="1" dirty="0">
                    <a:latin typeface="Roboto" panose="02000000000000000000" pitchFamily="2" charset="0"/>
                    <a:ea typeface="Roboto" panose="02000000000000000000" pitchFamily="2" charset="0"/>
                  </a:rPr>
                  <a:t>years </a:t>
                </a:r>
                <a:r>
                  <a:rPr lang="en-GB" sz="1400" dirty="0">
                    <a:latin typeface="Roboto" panose="02000000000000000000" pitchFamily="2" charset="0"/>
                    <a:ea typeface="Roboto" panose="02000000000000000000" pitchFamily="2" charset="0"/>
                  </a:rPr>
                  <a:t>and use the time-dependent </a:t>
                </a:r>
                <a:r>
                  <a:rPr lang="en-GB" sz="1400" dirty="0" err="1" smtClean="0">
                    <a:latin typeface="Roboto" panose="02000000000000000000" pitchFamily="2" charset="0"/>
                    <a:ea typeface="Roboto" panose="02000000000000000000" pitchFamily="2" charset="0"/>
                  </a:rPr>
                  <a:t>adjoint</a:t>
                </a:r>
                <a:r>
                  <a:rPr lang="en-GB" sz="1400" dirty="0" smtClean="0">
                    <a:latin typeface="Roboto" panose="02000000000000000000" pitchFamily="2" charset="0"/>
                    <a:ea typeface="Roboto" panose="02000000000000000000" pitchFamily="2" charset="0"/>
                  </a:rPr>
                  <a:t> capabilities of </a:t>
                </a:r>
                <a:r>
                  <a:rPr lang="en-GB" sz="1400" dirty="0" err="1" smtClean="0">
                    <a:latin typeface="Roboto" panose="02000000000000000000" pitchFamily="2" charset="0"/>
                    <a:ea typeface="Roboto" panose="02000000000000000000" pitchFamily="2" charset="0"/>
                  </a:rPr>
                  <a:t>FEniCS_ice</a:t>
                </a:r>
                <a:r>
                  <a:rPr lang="en-GB" sz="1400" dirty="0" smtClean="0">
                    <a:latin typeface="Roboto" panose="02000000000000000000" pitchFamily="2" charset="0"/>
                    <a:ea typeface="Roboto" panose="02000000000000000000" pitchFamily="2" charset="0"/>
                  </a:rPr>
                  <a:t> </a:t>
                </a:r>
                <a:r>
                  <a:rPr lang="en-GB" sz="1400" b="1" dirty="0" smtClean="0">
                    <a:latin typeface="Roboto" panose="02000000000000000000" pitchFamily="2" charset="0"/>
                    <a:ea typeface="Roboto" panose="02000000000000000000" pitchFamily="2" charset="0"/>
                  </a:rPr>
                  <a:t>to find </a:t>
                </a:r>
                <a14:m>
                  <m:oMath xmlns:m="http://schemas.openxmlformats.org/officeDocument/2006/math">
                    <m:f>
                      <m:fPr>
                        <m:ctrlPr>
                          <a:rPr lang="en-GB" b="1" i="1" smtClean="0">
                            <a:latin typeface="Cambria Math" panose="02040503050406030204" pitchFamily="18" charset="0"/>
                            <a:ea typeface="Roboto" panose="02000000000000000000" pitchFamily="2" charset="0"/>
                          </a:rPr>
                        </m:ctrlPr>
                      </m:fPr>
                      <m:num>
                        <m:r>
                          <a:rPr lang="en-GB" b="1"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𝑸</m:t>
                        </m:r>
                      </m:num>
                      <m:den>
                        <m:r>
                          <a:rPr lang="en-GB" b="1" i="1" smtClean="0">
                            <a:latin typeface="Cambria Math" panose="02040503050406030204" pitchFamily="18" charset="0"/>
                            <a:ea typeface="Cambria Math" panose="02040503050406030204" pitchFamily="18" charset="0"/>
                          </a:rPr>
                          <m:t>𝝏𝜶</m:t>
                        </m:r>
                      </m:den>
                    </m:f>
                  </m:oMath>
                </a14:m>
                <a:r>
                  <a:rPr lang="en-GB" sz="1400" b="1" dirty="0" smtClean="0">
                    <a:latin typeface="Roboto" panose="02000000000000000000" pitchFamily="2" charset="0"/>
                    <a:ea typeface="Roboto" panose="02000000000000000000" pitchFamily="2" charset="0"/>
                  </a:rPr>
                  <a:t> and </a:t>
                </a:r>
                <a14:m>
                  <m:oMath xmlns:m="http://schemas.openxmlformats.org/officeDocument/2006/math">
                    <m:f>
                      <m:fPr>
                        <m:ctrlPr>
                          <a:rPr lang="en-GB" b="1" i="1">
                            <a:latin typeface="Cambria Math" panose="02040503050406030204" pitchFamily="18" charset="0"/>
                            <a:ea typeface="Roboto" panose="02000000000000000000" pitchFamily="2" charset="0"/>
                          </a:rPr>
                        </m:ctrlPr>
                      </m:fPr>
                      <m:num>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𝑸</m:t>
                        </m:r>
                      </m:num>
                      <m:den>
                        <m:r>
                          <a:rPr lang="en-GB" b="1" i="1">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𝜷</m:t>
                        </m:r>
                      </m:den>
                    </m:f>
                  </m:oMath>
                </a14:m>
                <a:r>
                  <a:rPr lang="en-GB" sz="1400" dirty="0" smtClean="0">
                    <a:latin typeface="Roboto" panose="02000000000000000000" pitchFamily="2" charset="0"/>
                    <a:ea typeface="Roboto" panose="02000000000000000000" pitchFamily="2" charset="0"/>
                  </a:rPr>
                  <a:t> for discrete values of T over this time period (e.g. </a:t>
                </a:r>
                <a:r>
                  <a:rPr lang="en-GB" sz="1400" b="1" dirty="0" smtClean="0">
                    <a:latin typeface="Roboto" panose="02000000000000000000" pitchFamily="2" charset="0"/>
                    <a:ea typeface="Roboto" panose="02000000000000000000" pitchFamily="2" charset="0"/>
                  </a:rPr>
                  <a:t>every 3 years</a:t>
                </a:r>
                <a:r>
                  <a:rPr lang="en-GB" sz="1400" dirty="0" smtClean="0">
                    <a:latin typeface="Roboto" panose="02000000000000000000" pitchFamily="2" charset="0"/>
                    <a:ea typeface="Roboto" panose="02000000000000000000" pitchFamily="2" charset="0"/>
                  </a:rPr>
                  <a:t>).</a:t>
                </a:r>
              </a:p>
              <a:p>
                <a:endParaRPr lang="en-GB" sz="1400" dirty="0">
                  <a:latin typeface="Roboto" panose="02000000000000000000" pitchFamily="2" charset="0"/>
                  <a:ea typeface="Roboto" panose="02000000000000000000" pitchFamily="2" charset="0"/>
                </a:endParaRPr>
              </a:p>
              <a:p>
                <a:r>
                  <a:rPr lang="en-GB" sz="1400" dirty="0" smtClean="0">
                    <a:latin typeface="Roboto" panose="02000000000000000000" pitchFamily="2" charset="0"/>
                    <a:ea typeface="Roboto" panose="02000000000000000000" pitchFamily="2" charset="0"/>
                  </a:rPr>
                  <a:t>We also calculate the uncertainty for </a:t>
                </a:r>
                <a:r>
                  <a:rPr lang="en-GB" sz="1400" dirty="0" err="1" smtClean="0">
                    <a:latin typeface="Roboto" panose="02000000000000000000" pitchFamily="2" charset="0"/>
                    <a:ea typeface="Roboto" panose="02000000000000000000" pitchFamily="2" charset="0"/>
                  </a:rPr>
                  <a:t>QoI</a:t>
                </a:r>
                <a:r>
                  <a:rPr lang="en-GB" sz="1400" dirty="0" smtClean="0">
                    <a:latin typeface="Roboto" panose="02000000000000000000" pitchFamily="2" charset="0"/>
                    <a:ea typeface="Roboto" panose="02000000000000000000" pitchFamily="2" charset="0"/>
                  </a:rPr>
                  <a:t> at these by </a:t>
                </a:r>
                <a:r>
                  <a:rPr lang="en-GB" sz="1400" dirty="0">
                    <a:latin typeface="Roboto" panose="02000000000000000000" pitchFamily="2" charset="0"/>
                    <a:ea typeface="Roboto" panose="02000000000000000000" pitchFamily="2" charset="0"/>
                  </a:rPr>
                  <a:t>times </a:t>
                </a:r>
                <a:r>
                  <a:rPr lang="en-GB" sz="1400" dirty="0" smtClean="0">
                    <a:latin typeface="Roboto" panose="02000000000000000000" pitchFamily="2" charset="0"/>
                    <a:ea typeface="Roboto" panose="02000000000000000000" pitchFamily="2" charset="0"/>
                  </a:rPr>
                  <a:t>using:</a:t>
                </a:r>
              </a:p>
              <a:p>
                <a:endParaRPr lang="en-GB" sz="1400" dirty="0">
                  <a:latin typeface="Roboto" panose="02000000000000000000" pitchFamily="2" charset="0"/>
                  <a:ea typeface="Roboto" panose="02000000000000000000" pitchFamily="2" charset="0"/>
                </a:endParaRPr>
              </a:p>
              <a:p>
                <a:endParaRPr lang="en-GB" sz="1400" dirty="0" smtClean="0">
                  <a:latin typeface="Roboto" panose="02000000000000000000" pitchFamily="2" charset="0"/>
                  <a:ea typeface="Roboto" panose="02000000000000000000" pitchFamily="2" charset="0"/>
                </a:endParaRPr>
              </a:p>
              <a:p>
                <a:endParaRPr lang="en-GB" sz="1400" dirty="0">
                  <a:latin typeface="Roboto" panose="02000000000000000000" pitchFamily="2" charset="0"/>
                  <a:ea typeface="Roboto" panose="02000000000000000000" pitchFamily="2" charset="0"/>
                </a:endParaRPr>
              </a:p>
              <a:p>
                <a:endParaRPr lang="en-GB" sz="1400" dirty="0" smtClean="0">
                  <a:latin typeface="Roboto" panose="02000000000000000000" pitchFamily="2" charset="0"/>
                  <a:ea typeface="Roboto" panose="02000000000000000000" pitchFamily="2" charset="0"/>
                </a:endParaRPr>
              </a:p>
              <a:p>
                <a:endParaRPr lang="en-GB" sz="1400" dirty="0">
                  <a:latin typeface="Roboto" panose="02000000000000000000" pitchFamily="2" charset="0"/>
                  <a:ea typeface="Roboto" panose="02000000000000000000" pitchFamily="2" charset="0"/>
                </a:endParaRPr>
              </a:p>
              <a:p>
                <a:endParaRPr lang="en-GB" sz="1400" dirty="0" smtClean="0">
                  <a:latin typeface="Roboto" panose="02000000000000000000" pitchFamily="2" charset="0"/>
                  <a:ea typeface="Roboto" panose="02000000000000000000" pitchFamily="2" charset="0"/>
                </a:endParaRPr>
              </a:p>
              <a:p>
                <a:r>
                  <a:rPr lang="en-GB" sz="1400" dirty="0" smtClean="0">
                    <a:latin typeface="Roboto" panose="02000000000000000000" pitchFamily="2" charset="0"/>
                    <a:ea typeface="Roboto" panose="02000000000000000000" pitchFamily="2" charset="0"/>
                  </a:rPr>
                  <a:t>Where </a:t>
                </a:r>
                <a14:m>
                  <m:oMath xmlns:m="http://schemas.openxmlformats.org/officeDocument/2006/math">
                    <m:sSub>
                      <m:sSubPr>
                        <m:ctrlPr>
                          <a:rPr lang="en-GB"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Γ</m:t>
                        </m:r>
                      </m:e>
                      <m:sub>
                        <m:r>
                          <a:rPr lang="en-GB" sz="1400" i="1">
                            <a:latin typeface="Cambria Math" panose="02040503050406030204" pitchFamily="18" charset="0"/>
                          </a:rPr>
                          <m:t>𝑝𝑜𝑠𝑡</m:t>
                        </m:r>
                      </m:sub>
                    </m:sSub>
                  </m:oMath>
                </a14:m>
                <a:r>
                  <a:rPr lang="en-GB" sz="1400" dirty="0" smtClean="0">
                    <a:latin typeface="Roboto" panose="02000000000000000000" pitchFamily="2" charset="0"/>
                    <a:ea typeface="Roboto" panose="02000000000000000000" pitchFamily="2" charset="0"/>
                  </a:rPr>
                  <a:t> is the </a:t>
                </a:r>
                <a:r>
                  <a:rPr lang="en-GB" sz="1400" b="1" i="1" dirty="0">
                    <a:latin typeface="Roboto" panose="02000000000000000000" pitchFamily="2" charset="0"/>
                    <a:ea typeface="Roboto" panose="02000000000000000000" pitchFamily="2" charset="0"/>
                  </a:rPr>
                  <a:t>posterior </a:t>
                </a:r>
                <a:r>
                  <a:rPr lang="en-GB" sz="1400" b="1" i="1" dirty="0" smtClean="0">
                    <a:latin typeface="Roboto" panose="02000000000000000000" pitchFamily="2" charset="0"/>
                    <a:ea typeface="Roboto" panose="02000000000000000000" pitchFamily="2" charset="0"/>
                  </a:rPr>
                  <a:t>covariance </a:t>
                </a:r>
                <a:r>
                  <a:rPr lang="en-GB" sz="1400" dirty="0" smtClean="0">
                    <a:latin typeface="Roboto" panose="02000000000000000000" pitchFamily="2" charset="0"/>
                    <a:ea typeface="Roboto" panose="02000000000000000000" pitchFamily="2" charset="0"/>
                  </a:rPr>
                  <a:t>of </a:t>
                </a:r>
                <a:r>
                  <a:rPr lang="en-GB" sz="1400" dirty="0">
                    <a:latin typeface="Roboto" panose="02000000000000000000" pitchFamily="2" charset="0"/>
                    <a:ea typeface="Roboto" panose="02000000000000000000" pitchFamily="2" charset="0"/>
                  </a:rPr>
                  <a:t>the </a:t>
                </a:r>
                <a:r>
                  <a:rPr lang="en-GB" sz="1400" dirty="0" smtClean="0">
                    <a:latin typeface="Roboto" panose="02000000000000000000" pitchFamily="2" charset="0"/>
                    <a:ea typeface="Roboto" panose="02000000000000000000" pitchFamily="2" charset="0"/>
                  </a:rPr>
                  <a:t>parameters (figures c and d) obtained from the Eigen decomposition stages. </a:t>
                </a:r>
                <a:endParaRPr lang="en-GB" sz="1400" dirty="0">
                  <a:latin typeface="Roboto" panose="02000000000000000000" pitchFamily="2" charset="0"/>
                  <a:ea typeface="Roboto" panose="02000000000000000000" pitchFamily="2"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46936" y="1222117"/>
                <a:ext cx="3602494" cy="4210448"/>
              </a:xfrm>
              <a:prstGeom prst="rect">
                <a:avLst/>
              </a:prstGeom>
              <a:blipFill>
                <a:blip r:embed="rId6"/>
                <a:stretch>
                  <a:fillRect l="-508" t="-145" r="-1184" b="-5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30657" y="3832356"/>
                <a:ext cx="3860384" cy="469359"/>
              </a:xfrm>
              <a:prstGeom prst="rect">
                <a:avLst/>
              </a:prstGeom>
              <a:noFill/>
            </p:spPr>
            <p:txBody>
              <a:bodyPr wrap="square" lIns="0" tIns="0" rIns="0" bIns="0" rtlCol="0">
                <a:spAutoFit/>
              </a:bodyPr>
              <a:lstStyle/>
              <a:p>
                <a14:m>
                  <m:oMath xmlns:m="http://schemas.openxmlformats.org/officeDocument/2006/math">
                    <m:sSup>
                      <m:sSupPr>
                        <m:ctrlPr>
                          <a:rPr lang="en-GB" b="0"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𝜎</m:t>
                        </m:r>
                      </m:e>
                      <m:sup>
                        <m:r>
                          <a:rPr lang="en-GB" b="0" i="1" smtClean="0">
                            <a:solidFill>
                              <a:schemeClr val="tx1"/>
                            </a:solidFill>
                            <a:latin typeface="Cambria Math" panose="02040503050406030204" pitchFamily="18" charset="0"/>
                          </a:rPr>
                          <m:t>2</m:t>
                        </m:r>
                      </m:sup>
                    </m:sSup>
                    <m:d>
                      <m:dPr>
                        <m:ctrlPr>
                          <a:rPr lang="en-GB" b="0" i="1" smtClean="0">
                            <a:solidFill>
                              <a:schemeClr val="tx1"/>
                            </a:solidFill>
                            <a:latin typeface="Cambria Math" panose="02040503050406030204" pitchFamily="18" charset="0"/>
                          </a:rPr>
                        </m:ctrlPr>
                      </m:dPr>
                      <m:e>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𝑄</m:t>
                            </m:r>
                          </m:e>
                          <m:sub>
                            <m:r>
                              <a:rPr lang="en-GB" b="0" i="1" smtClean="0">
                                <a:solidFill>
                                  <a:schemeClr val="tx1"/>
                                </a:solidFill>
                                <a:latin typeface="Cambria Math" panose="02040503050406030204" pitchFamily="18" charset="0"/>
                              </a:rPr>
                              <m:t>𝑇</m:t>
                            </m:r>
                          </m:sub>
                        </m:sSub>
                      </m:e>
                    </m:d>
                    <m:r>
                      <a:rPr lang="en-GB" b="0" i="1" smtClean="0">
                        <a:solidFill>
                          <a:schemeClr val="tx1"/>
                        </a:solidFill>
                        <a:latin typeface="Cambria Math" panose="02040503050406030204" pitchFamily="18" charset="0"/>
                      </a:rPr>
                      <m:t>=</m:t>
                    </m:r>
                    <m:sSup>
                      <m:sSupPr>
                        <m:ctrlPr>
                          <a:rPr lang="en-GB" b="0" i="1" smtClean="0">
                            <a:solidFill>
                              <a:schemeClr val="tx1"/>
                            </a:solidFill>
                            <a:latin typeface="Cambria Math" panose="02040503050406030204" pitchFamily="18" charset="0"/>
                          </a:rPr>
                        </m:ctrlPr>
                      </m:sSupPr>
                      <m:e>
                        <m:d>
                          <m:dPr>
                            <m:ctrlPr>
                              <a:rPr lang="en-GB" b="0" i="1" smtClean="0">
                                <a:solidFill>
                                  <a:schemeClr val="tx1"/>
                                </a:solidFill>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𝑇</m:t>
                                    </m:r>
                                  </m:sub>
                                </m:sSub>
                              </m:num>
                              <m:den>
                                <m:r>
                                  <a:rPr lang="en-GB" i="1">
                                    <a:latin typeface="Cambria Math" panose="02040503050406030204" pitchFamily="18" charset="0"/>
                                    <a:ea typeface="Cambria Math" panose="02040503050406030204" pitchFamily="18" charset="0"/>
                                  </a:rPr>
                                  <m:t>𝜕</m:t>
                                </m:r>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𝑐</m:t>
                                    </m:r>
                                  </m:e>
                                </m:acc>
                              </m:den>
                            </m:f>
                          </m:e>
                        </m:d>
                      </m:e>
                      <m:sup>
                        <m:r>
                          <a:rPr lang="en-GB" b="0" i="1" smtClean="0">
                            <a:solidFill>
                              <a:schemeClr val="tx1"/>
                            </a:solidFill>
                            <a:latin typeface="Cambria Math" panose="02040503050406030204" pitchFamily="18" charset="0"/>
                          </a:rPr>
                          <m:t>𝑇</m:t>
                        </m:r>
                      </m:sup>
                    </m:sSup>
                    <m:r>
                      <a:rPr lang="en-GB" b="0" i="1" smtClean="0">
                        <a:solidFill>
                          <a:schemeClr val="tx1"/>
                        </a:solidFill>
                        <a:latin typeface="Cambria Math" panose="02040503050406030204" pitchFamily="18" charset="0"/>
                      </a:rPr>
                      <m:t> </m:t>
                    </m:r>
                    <m:sSub>
                      <m:sSubPr>
                        <m:ctrlPr>
                          <a:rPr lang="en-GB" b="0" i="1" smtClean="0">
                            <a:solidFill>
                              <a:schemeClr val="tx1"/>
                            </a:solidFill>
                            <a:latin typeface="Cambria Math" panose="02040503050406030204" pitchFamily="18" charset="0"/>
                          </a:rPr>
                        </m:ctrlPr>
                      </m:sSubPr>
                      <m:e>
                        <m:r>
                          <m:rPr>
                            <m:sty m:val="p"/>
                          </m:rPr>
                          <a:rPr lang="el-GR" b="0" i="1" smtClean="0">
                            <a:solidFill>
                              <a:schemeClr val="tx1"/>
                            </a:solidFill>
                            <a:latin typeface="Cambria Math" panose="02040503050406030204" pitchFamily="18" charset="0"/>
                            <a:ea typeface="Cambria Math" panose="02040503050406030204" pitchFamily="18" charset="0"/>
                          </a:rPr>
                          <m:t>Γ</m:t>
                        </m:r>
                      </m:e>
                      <m:sub>
                        <m:r>
                          <a:rPr lang="en-GB" b="0" i="1" smtClean="0">
                            <a:solidFill>
                              <a:schemeClr val="tx1"/>
                            </a:solidFill>
                            <a:latin typeface="Cambria Math" panose="02040503050406030204" pitchFamily="18" charset="0"/>
                          </a:rPr>
                          <m:t>𝑝𝑜𝑠𝑡</m:t>
                        </m:r>
                      </m:sub>
                    </m:sSub>
                    <m:r>
                      <a:rPr lang="en-GB" b="0" i="1" smtClean="0">
                        <a:solidFill>
                          <a:schemeClr val="tx1"/>
                        </a:solidFill>
                        <a:latin typeface="Cambria Math" panose="02040503050406030204" pitchFamily="18" charset="0"/>
                      </a:rPr>
                      <m:t> </m:t>
                    </m:r>
                    <m:d>
                      <m:dPr>
                        <m:ctrlPr>
                          <a:rPr lang="en-GB" b="0" i="1" smtClean="0">
                            <a:solidFill>
                              <a:schemeClr val="tx1"/>
                            </a:solidFill>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𝑇</m:t>
                                </m:r>
                              </m:sub>
                            </m:sSub>
                          </m:num>
                          <m:den>
                            <m:r>
                              <a:rPr lang="en-GB" i="1">
                                <a:latin typeface="Cambria Math" panose="02040503050406030204" pitchFamily="18" charset="0"/>
                                <a:ea typeface="Cambria Math" panose="02040503050406030204" pitchFamily="18" charset="0"/>
                              </a:rPr>
                              <m:t>𝜕</m:t>
                            </m:r>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𝑐</m:t>
                                </m:r>
                              </m:e>
                            </m:acc>
                          </m:den>
                        </m:f>
                      </m:e>
                    </m:d>
                  </m:oMath>
                </a14:m>
                <a:r>
                  <a:rPr lang="en-GB" dirty="0" smtClean="0">
                    <a:solidFill>
                      <a:schemeClr val="tx1"/>
                    </a:solidFill>
                  </a:rPr>
                  <a:t>  (6)</a:t>
                </a:r>
                <a:endParaRPr lang="en-GB"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30657" y="3832356"/>
                <a:ext cx="3860384" cy="469359"/>
              </a:xfrm>
              <a:prstGeom prst="rect">
                <a:avLst/>
              </a:prstGeom>
              <a:blipFill>
                <a:blip r:embed="rId7"/>
                <a:stretch>
                  <a:fillRect b="-15584"/>
                </a:stretch>
              </a:blipFill>
            </p:spPr>
            <p:txBody>
              <a:bodyPr/>
              <a:lstStyle/>
              <a:p>
                <a:r>
                  <a:rPr lang="en-GB">
                    <a:noFill/>
                  </a:rPr>
                  <a:t> </a:t>
                </a:r>
              </a:p>
            </p:txBody>
          </p:sp>
        </mc:Fallback>
      </mc:AlternateContent>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6729" y="1061810"/>
            <a:ext cx="4964760" cy="4980562"/>
          </a:xfrm>
          <a:prstGeom prst="rect">
            <a:avLst/>
          </a:prstGeom>
        </p:spPr>
      </p:pic>
      <p:sp>
        <p:nvSpPr>
          <p:cNvPr id="3" name="Rounded Rectangular Callout 2"/>
          <p:cNvSpPr/>
          <p:nvPr/>
        </p:nvSpPr>
        <p:spPr>
          <a:xfrm>
            <a:off x="4169259" y="5925079"/>
            <a:ext cx="2543756" cy="658414"/>
          </a:xfrm>
          <a:prstGeom prst="wedgeRoundRectCallout">
            <a:avLst>
              <a:gd name="adj1" fmla="val 24849"/>
              <a:gd name="adj2" fmla="val -84024"/>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5">
                    <a:lumMod val="50000"/>
                  </a:schemeClr>
                </a:solidFill>
              </a:rPr>
              <a:t>Work in progress </a:t>
            </a:r>
            <a:r>
              <a:rPr lang="en-GB" dirty="0" err="1" smtClean="0">
                <a:solidFill>
                  <a:schemeClr val="accent5">
                    <a:lumMod val="50000"/>
                  </a:schemeClr>
                </a:solidFill>
              </a:rPr>
              <a:t>QoI</a:t>
            </a:r>
            <a:r>
              <a:rPr lang="en-GB" dirty="0" smtClean="0">
                <a:solidFill>
                  <a:schemeClr val="accent5">
                    <a:lumMod val="50000"/>
                  </a:schemeClr>
                </a:solidFill>
              </a:rPr>
              <a:t> uncertainty too small!</a:t>
            </a:r>
            <a:endParaRPr lang="en-GB" dirty="0">
              <a:solidFill>
                <a:schemeClr val="accent5">
                  <a:lumMod val="50000"/>
                </a:schemeClr>
              </a:solidFill>
            </a:endParaRPr>
          </a:p>
        </p:txBody>
      </p:sp>
    </p:spTree>
    <p:extLst>
      <p:ext uri="{BB962C8B-B14F-4D97-AF65-F5344CB8AC3E}">
        <p14:creationId xmlns:p14="http://schemas.microsoft.com/office/powerpoint/2010/main" val="39953961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4846" y="704857"/>
            <a:ext cx="5878159" cy="61531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006" y="6332326"/>
            <a:ext cx="2706417" cy="433273"/>
          </a:xfrm>
          <a:prstGeom prst="rect">
            <a:avLst/>
          </a:prstGeom>
        </p:spPr>
      </p:pic>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216" y="1657673"/>
            <a:ext cx="2313990" cy="4769544"/>
          </a:xfrm>
          <a:prstGeom prst="rect">
            <a:avLst/>
          </a:prstGeom>
        </p:spPr>
      </p:pic>
      <p:sp>
        <p:nvSpPr>
          <p:cNvPr id="12" name="TextBox 11"/>
          <p:cNvSpPr txBox="1"/>
          <p:nvPr/>
        </p:nvSpPr>
        <p:spPr>
          <a:xfrm>
            <a:off x="6295338" y="235324"/>
            <a:ext cx="5504313" cy="523220"/>
          </a:xfrm>
          <a:prstGeom prst="rect">
            <a:avLst/>
          </a:prstGeom>
          <a:noFill/>
        </p:spPr>
        <p:txBody>
          <a:bodyPr wrap="square" rtlCol="0">
            <a:spAutoFit/>
          </a:bodyPr>
          <a:lstStyle/>
          <a:p>
            <a:r>
              <a:rPr lang="en-GB" sz="2800" dirty="0" smtClean="0">
                <a:latin typeface="Roboto" panose="02000000000000000000" pitchFamily="2" charset="0"/>
                <a:ea typeface="Roboto" panose="02000000000000000000" pitchFamily="2" charset="0"/>
              </a:rPr>
              <a:t>Differences </a:t>
            </a:r>
            <a:r>
              <a:rPr lang="en-GB" sz="2800" b="1" dirty="0" err="1" smtClean="0">
                <a:latin typeface="Roboto" panose="02000000000000000000" pitchFamily="2" charset="0"/>
                <a:ea typeface="Roboto" panose="02000000000000000000" pitchFamily="2" charset="0"/>
              </a:rPr>
              <a:t>MEaSUREs</a:t>
            </a:r>
            <a:r>
              <a:rPr lang="en-GB" sz="2800" b="1" dirty="0" smtClean="0">
                <a:latin typeface="Roboto" panose="02000000000000000000" pitchFamily="2" charset="0"/>
                <a:ea typeface="Roboto" panose="02000000000000000000" pitchFamily="2" charset="0"/>
              </a:rPr>
              <a:t> – </a:t>
            </a:r>
            <a:r>
              <a:rPr lang="en-GB" sz="2800" b="1" dirty="0" err="1" smtClean="0">
                <a:latin typeface="Roboto" panose="02000000000000000000" pitchFamily="2" charset="0"/>
                <a:ea typeface="Roboto" panose="02000000000000000000" pitchFamily="2" charset="0"/>
              </a:rPr>
              <a:t>ITSLive</a:t>
            </a:r>
            <a:endParaRPr lang="en-GB" sz="2800" dirty="0">
              <a:latin typeface="Roboto" panose="02000000000000000000" pitchFamily="2" charset="0"/>
              <a:ea typeface="Roboto" panose="02000000000000000000" pitchFamily="2" charset="0"/>
            </a:endParaRPr>
          </a:p>
        </p:txBody>
      </p:sp>
      <p:sp>
        <p:nvSpPr>
          <p:cNvPr id="13" name="TextBox 12"/>
          <p:cNvSpPr txBox="1"/>
          <p:nvPr/>
        </p:nvSpPr>
        <p:spPr>
          <a:xfrm>
            <a:off x="387950" y="135737"/>
            <a:ext cx="5854805" cy="1538883"/>
          </a:xfrm>
          <a:prstGeom prst="rect">
            <a:avLst/>
          </a:prstGeom>
          <a:noFill/>
        </p:spPr>
        <p:txBody>
          <a:bodyPr wrap="square" rtlCol="0">
            <a:spAutoFit/>
          </a:bodyPr>
          <a:lstStyle/>
          <a:p>
            <a:r>
              <a:rPr lang="en-GB" sz="2800" b="1" dirty="0">
                <a:latin typeface="Roboto" panose="02000000000000000000" pitchFamily="2" charset="0"/>
                <a:ea typeface="Roboto" panose="02000000000000000000" pitchFamily="2" charset="0"/>
              </a:rPr>
              <a:t>Results</a:t>
            </a:r>
            <a:endParaRPr lang="en-GB" sz="2400" b="1" dirty="0">
              <a:latin typeface="Roboto" panose="02000000000000000000" pitchFamily="2" charset="0"/>
              <a:ea typeface="Roboto" panose="02000000000000000000" pitchFamily="2" charset="0"/>
            </a:endParaRPr>
          </a:p>
          <a:p>
            <a:endParaRPr lang="en-GB" sz="1000" b="1" dirty="0" smtClean="0">
              <a:latin typeface="Roboto" panose="02000000000000000000" pitchFamily="2" charset="0"/>
              <a:ea typeface="Roboto" panose="02000000000000000000" pitchFamily="2" charset="0"/>
            </a:endParaRPr>
          </a:p>
          <a:p>
            <a:r>
              <a:rPr lang="en-GB" sz="2800" i="1" dirty="0" err="1" smtClean="0">
                <a:latin typeface="Roboto" panose="02000000000000000000" pitchFamily="2" charset="0"/>
                <a:ea typeface="Roboto" panose="02000000000000000000" pitchFamily="2" charset="0"/>
              </a:rPr>
              <a:t>FEniCS_ice</a:t>
            </a:r>
            <a:r>
              <a:rPr lang="en-GB" sz="2800" dirty="0" smtClean="0">
                <a:latin typeface="Roboto" panose="02000000000000000000" pitchFamily="2" charset="0"/>
                <a:ea typeface="Roboto" panose="02000000000000000000" pitchFamily="2" charset="0"/>
              </a:rPr>
              <a:t> workflow with two different satellite velocity products </a:t>
            </a:r>
            <a:endParaRPr lang="en-GB" sz="2800" dirty="0">
              <a:latin typeface="Roboto" panose="02000000000000000000" pitchFamily="2" charset="0"/>
              <a:ea typeface="Roboto" panose="02000000000000000000" pitchFamily="2" charset="0"/>
            </a:endParaRPr>
          </a:p>
        </p:txBody>
      </p:sp>
      <p:sp>
        <p:nvSpPr>
          <p:cNvPr id="14" name="TextBox 13"/>
          <p:cNvSpPr txBox="1"/>
          <p:nvPr/>
        </p:nvSpPr>
        <p:spPr>
          <a:xfrm>
            <a:off x="2713610" y="2842453"/>
            <a:ext cx="3108886" cy="830997"/>
          </a:xfrm>
          <a:prstGeom prst="rect">
            <a:avLst/>
          </a:prstGeom>
          <a:noFill/>
        </p:spPr>
        <p:txBody>
          <a:bodyPr wrap="square" rtlCol="0">
            <a:spAutoFit/>
          </a:bodyPr>
          <a:lstStyle/>
          <a:p>
            <a:r>
              <a:rPr lang="en-GB" sz="2400" b="1" dirty="0" err="1" smtClean="0">
                <a:latin typeface="Roboto" panose="02000000000000000000" pitchFamily="2" charset="0"/>
                <a:ea typeface="Roboto" panose="02000000000000000000" pitchFamily="2" charset="0"/>
              </a:rPr>
              <a:t>MEaSUREs</a:t>
            </a:r>
            <a:r>
              <a:rPr lang="en-GB" sz="2400" dirty="0" smtClean="0">
                <a:latin typeface="Roboto" panose="02000000000000000000" pitchFamily="2" charset="0"/>
                <a:ea typeface="Roboto" panose="02000000000000000000" pitchFamily="2" charset="0"/>
              </a:rPr>
              <a:t> </a:t>
            </a:r>
          </a:p>
          <a:p>
            <a:r>
              <a:rPr lang="en-GB" sz="2400" dirty="0" smtClean="0">
                <a:latin typeface="Roboto" panose="02000000000000000000" pitchFamily="2" charset="0"/>
                <a:ea typeface="Roboto" panose="02000000000000000000" pitchFamily="2" charset="0"/>
              </a:rPr>
              <a:t>Jul/2013 – Jul/2014</a:t>
            </a:r>
            <a:endParaRPr lang="en-GB" sz="2400" dirty="0">
              <a:latin typeface="Roboto" panose="02000000000000000000" pitchFamily="2" charset="0"/>
              <a:ea typeface="Roboto" panose="02000000000000000000" pitchFamily="2" charset="0"/>
            </a:endParaRPr>
          </a:p>
        </p:txBody>
      </p:sp>
      <p:sp>
        <p:nvSpPr>
          <p:cNvPr id="15" name="TextBox 14"/>
          <p:cNvSpPr txBox="1"/>
          <p:nvPr/>
        </p:nvSpPr>
        <p:spPr>
          <a:xfrm>
            <a:off x="2768206" y="5261588"/>
            <a:ext cx="2640950" cy="830997"/>
          </a:xfrm>
          <a:prstGeom prst="rect">
            <a:avLst/>
          </a:prstGeom>
          <a:noFill/>
        </p:spPr>
        <p:txBody>
          <a:bodyPr wrap="square" rtlCol="0">
            <a:spAutoFit/>
          </a:bodyPr>
          <a:lstStyle/>
          <a:p>
            <a:r>
              <a:rPr lang="en-GB" sz="2400" b="1" dirty="0" err="1" smtClean="0">
                <a:latin typeface="Roboto" panose="02000000000000000000" pitchFamily="2" charset="0"/>
                <a:ea typeface="Roboto" panose="02000000000000000000" pitchFamily="2" charset="0"/>
              </a:rPr>
              <a:t>ITSLive</a:t>
            </a:r>
            <a:r>
              <a:rPr lang="en-GB" sz="2400" dirty="0" smtClean="0">
                <a:latin typeface="Roboto" panose="02000000000000000000" pitchFamily="2" charset="0"/>
                <a:ea typeface="Roboto" panose="02000000000000000000" pitchFamily="2" charset="0"/>
              </a:rPr>
              <a:t> </a:t>
            </a:r>
          </a:p>
          <a:p>
            <a:r>
              <a:rPr lang="en-GB" sz="2400" dirty="0" smtClean="0">
                <a:latin typeface="Roboto" panose="02000000000000000000" pitchFamily="2" charset="0"/>
                <a:ea typeface="Roboto" panose="02000000000000000000" pitchFamily="2" charset="0"/>
              </a:rPr>
              <a:t>Jan – Dec/2014</a:t>
            </a:r>
            <a:endParaRPr lang="en-GB" sz="2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9807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4846" y="704857"/>
            <a:ext cx="5878159" cy="61531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006" y="6332326"/>
            <a:ext cx="2706417" cy="433273"/>
          </a:xfrm>
          <a:prstGeom prst="rect">
            <a:avLst/>
          </a:prstGeom>
        </p:spPr>
      </p:pic>
      <p:sp>
        <p:nvSpPr>
          <p:cNvPr id="5" name="Rectangle 4"/>
          <p:cNvSpPr/>
          <p:nvPr/>
        </p:nvSpPr>
        <p:spPr>
          <a:xfrm>
            <a:off x="0" y="0"/>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002963" y="-1"/>
            <a:ext cx="184638" cy="710418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216" y="1657673"/>
            <a:ext cx="2313990" cy="4769544"/>
          </a:xfrm>
          <a:prstGeom prst="rect">
            <a:avLst/>
          </a:prstGeom>
        </p:spPr>
      </p:pic>
      <p:sp>
        <p:nvSpPr>
          <p:cNvPr id="2" name="TextBox 1"/>
          <p:cNvSpPr txBox="1"/>
          <p:nvPr/>
        </p:nvSpPr>
        <p:spPr>
          <a:xfrm>
            <a:off x="2713610" y="2842453"/>
            <a:ext cx="3108886" cy="830997"/>
          </a:xfrm>
          <a:prstGeom prst="rect">
            <a:avLst/>
          </a:prstGeom>
          <a:noFill/>
        </p:spPr>
        <p:txBody>
          <a:bodyPr wrap="square" rtlCol="0">
            <a:spAutoFit/>
          </a:bodyPr>
          <a:lstStyle/>
          <a:p>
            <a:r>
              <a:rPr lang="en-GB" sz="2400" b="1" dirty="0" err="1" smtClean="0">
                <a:latin typeface="Roboto" panose="02000000000000000000" pitchFamily="2" charset="0"/>
                <a:ea typeface="Roboto" panose="02000000000000000000" pitchFamily="2" charset="0"/>
              </a:rPr>
              <a:t>MEaSUREs</a:t>
            </a:r>
            <a:r>
              <a:rPr lang="en-GB" sz="2400" dirty="0" smtClean="0">
                <a:latin typeface="Roboto" panose="02000000000000000000" pitchFamily="2" charset="0"/>
                <a:ea typeface="Roboto" panose="02000000000000000000" pitchFamily="2" charset="0"/>
              </a:rPr>
              <a:t> </a:t>
            </a:r>
          </a:p>
          <a:p>
            <a:r>
              <a:rPr lang="en-GB" sz="2400" dirty="0" smtClean="0">
                <a:latin typeface="Roboto" panose="02000000000000000000" pitchFamily="2" charset="0"/>
                <a:ea typeface="Roboto" panose="02000000000000000000" pitchFamily="2" charset="0"/>
              </a:rPr>
              <a:t>Jul/2013 – Jul/2014</a:t>
            </a:r>
            <a:endParaRPr lang="en-GB" sz="2400" dirty="0">
              <a:latin typeface="Roboto" panose="02000000000000000000" pitchFamily="2" charset="0"/>
              <a:ea typeface="Roboto" panose="02000000000000000000" pitchFamily="2" charset="0"/>
            </a:endParaRPr>
          </a:p>
        </p:txBody>
      </p:sp>
      <p:sp>
        <p:nvSpPr>
          <p:cNvPr id="11" name="TextBox 10"/>
          <p:cNvSpPr txBox="1"/>
          <p:nvPr/>
        </p:nvSpPr>
        <p:spPr>
          <a:xfrm>
            <a:off x="2768206" y="5261588"/>
            <a:ext cx="2640950" cy="830997"/>
          </a:xfrm>
          <a:prstGeom prst="rect">
            <a:avLst/>
          </a:prstGeom>
          <a:noFill/>
        </p:spPr>
        <p:txBody>
          <a:bodyPr wrap="square" rtlCol="0">
            <a:spAutoFit/>
          </a:bodyPr>
          <a:lstStyle/>
          <a:p>
            <a:r>
              <a:rPr lang="en-GB" sz="2400" b="1" dirty="0" err="1" smtClean="0">
                <a:latin typeface="Roboto" panose="02000000000000000000" pitchFamily="2" charset="0"/>
                <a:ea typeface="Roboto" panose="02000000000000000000" pitchFamily="2" charset="0"/>
              </a:rPr>
              <a:t>ITSLive</a:t>
            </a:r>
            <a:r>
              <a:rPr lang="en-GB" sz="2400" dirty="0" smtClean="0">
                <a:latin typeface="Roboto" panose="02000000000000000000" pitchFamily="2" charset="0"/>
                <a:ea typeface="Roboto" panose="02000000000000000000" pitchFamily="2" charset="0"/>
              </a:rPr>
              <a:t> </a:t>
            </a:r>
          </a:p>
          <a:p>
            <a:r>
              <a:rPr lang="en-GB" sz="2400" dirty="0" smtClean="0">
                <a:latin typeface="Roboto" panose="02000000000000000000" pitchFamily="2" charset="0"/>
                <a:ea typeface="Roboto" panose="02000000000000000000" pitchFamily="2" charset="0"/>
              </a:rPr>
              <a:t>Jan – Dec/2014</a:t>
            </a:r>
            <a:endParaRPr lang="en-GB" sz="2400" dirty="0">
              <a:latin typeface="Roboto" panose="02000000000000000000" pitchFamily="2" charset="0"/>
              <a:ea typeface="Roboto" panose="02000000000000000000" pitchFamily="2" charset="0"/>
            </a:endParaRPr>
          </a:p>
        </p:txBody>
      </p:sp>
      <p:sp>
        <p:nvSpPr>
          <p:cNvPr id="12" name="TextBox 11"/>
          <p:cNvSpPr txBox="1"/>
          <p:nvPr/>
        </p:nvSpPr>
        <p:spPr>
          <a:xfrm>
            <a:off x="6295338" y="235324"/>
            <a:ext cx="5504313" cy="523220"/>
          </a:xfrm>
          <a:prstGeom prst="rect">
            <a:avLst/>
          </a:prstGeom>
          <a:noFill/>
        </p:spPr>
        <p:txBody>
          <a:bodyPr wrap="square" rtlCol="0">
            <a:spAutoFit/>
          </a:bodyPr>
          <a:lstStyle/>
          <a:p>
            <a:r>
              <a:rPr lang="en-GB" sz="2800" dirty="0" smtClean="0">
                <a:latin typeface="Roboto" panose="02000000000000000000" pitchFamily="2" charset="0"/>
                <a:ea typeface="Roboto" panose="02000000000000000000" pitchFamily="2" charset="0"/>
              </a:rPr>
              <a:t>Differences </a:t>
            </a:r>
            <a:r>
              <a:rPr lang="en-GB" sz="2800" b="1" dirty="0" err="1" smtClean="0">
                <a:latin typeface="Roboto" panose="02000000000000000000" pitchFamily="2" charset="0"/>
                <a:ea typeface="Roboto" panose="02000000000000000000" pitchFamily="2" charset="0"/>
              </a:rPr>
              <a:t>MEaSUREs</a:t>
            </a:r>
            <a:r>
              <a:rPr lang="en-GB" sz="2800" b="1" dirty="0" smtClean="0">
                <a:latin typeface="Roboto" panose="02000000000000000000" pitchFamily="2" charset="0"/>
                <a:ea typeface="Roboto" panose="02000000000000000000" pitchFamily="2" charset="0"/>
              </a:rPr>
              <a:t> – </a:t>
            </a:r>
            <a:r>
              <a:rPr lang="en-GB" sz="2800" b="1" dirty="0" err="1" smtClean="0">
                <a:latin typeface="Roboto" panose="02000000000000000000" pitchFamily="2" charset="0"/>
                <a:ea typeface="Roboto" panose="02000000000000000000" pitchFamily="2" charset="0"/>
              </a:rPr>
              <a:t>ITSLive</a:t>
            </a:r>
            <a:endParaRPr lang="en-GB" sz="2800" dirty="0">
              <a:latin typeface="Roboto" panose="02000000000000000000" pitchFamily="2" charset="0"/>
              <a:ea typeface="Roboto" panose="02000000000000000000" pitchFamily="2" charset="0"/>
            </a:endParaRPr>
          </a:p>
        </p:txBody>
      </p:sp>
      <p:sp>
        <p:nvSpPr>
          <p:cNvPr id="3" name="Oval 2"/>
          <p:cNvSpPr/>
          <p:nvPr/>
        </p:nvSpPr>
        <p:spPr>
          <a:xfrm rot="18660904">
            <a:off x="7126534" y="1048969"/>
            <a:ext cx="527858" cy="139085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0838897" y="747536"/>
            <a:ext cx="995785" cy="369332"/>
          </a:xfrm>
          <a:prstGeom prst="rect">
            <a:avLst/>
          </a:prstGeom>
          <a:noFill/>
        </p:spPr>
        <p:txBody>
          <a:bodyPr wrap="none" rtlCol="0">
            <a:spAutoFit/>
          </a:bodyPr>
          <a:lstStyle/>
          <a:p>
            <a:r>
              <a:rPr lang="en-GB" dirty="0" err="1" smtClean="0">
                <a:latin typeface="Roboto" panose="02000000000000000000" pitchFamily="2" charset="0"/>
                <a:ea typeface="Roboto" panose="02000000000000000000" pitchFamily="2" charset="0"/>
              </a:rPr>
              <a:t>Obs</a:t>
            </a:r>
            <a:r>
              <a:rPr lang="en-GB" dirty="0" smtClean="0">
                <a:latin typeface="Roboto" panose="02000000000000000000" pitchFamily="2" charset="0"/>
                <a:ea typeface="Roboto" panose="02000000000000000000" pitchFamily="2" charset="0"/>
              </a:rPr>
              <a:t> diff</a:t>
            </a:r>
            <a:endParaRPr lang="en-GB" dirty="0">
              <a:latin typeface="Roboto" panose="02000000000000000000" pitchFamily="2" charset="0"/>
              <a:ea typeface="Roboto" panose="02000000000000000000" pitchFamily="2" charset="0"/>
            </a:endParaRPr>
          </a:p>
        </p:txBody>
      </p:sp>
      <p:sp>
        <p:nvSpPr>
          <p:cNvPr id="14" name="TextBox 13"/>
          <p:cNvSpPr txBox="1"/>
          <p:nvPr/>
        </p:nvSpPr>
        <p:spPr>
          <a:xfrm>
            <a:off x="7696102" y="720512"/>
            <a:ext cx="1229825" cy="369332"/>
          </a:xfrm>
          <a:prstGeom prst="rect">
            <a:avLst/>
          </a:prstGeom>
          <a:noFill/>
        </p:spPr>
        <p:txBody>
          <a:bodyPr wrap="none" rtlCol="0">
            <a:spAutoFit/>
          </a:bodyPr>
          <a:lstStyle/>
          <a:p>
            <a:pPr algn="r"/>
            <a:r>
              <a:rPr lang="en-GB" dirty="0" smtClean="0">
                <a:latin typeface="Roboto" panose="02000000000000000000" pitchFamily="2" charset="0"/>
                <a:ea typeface="Roboto" panose="02000000000000000000" pitchFamily="2" charset="0"/>
              </a:rPr>
              <a:t>Model diff</a:t>
            </a:r>
            <a:endParaRPr lang="en-GB" dirty="0">
              <a:latin typeface="Roboto" panose="02000000000000000000" pitchFamily="2" charset="0"/>
              <a:ea typeface="Roboto" panose="02000000000000000000" pitchFamily="2" charset="0"/>
            </a:endParaRPr>
          </a:p>
        </p:txBody>
      </p:sp>
      <p:cxnSp>
        <p:nvCxnSpPr>
          <p:cNvPr id="15" name="Straight Arrow Connector 14"/>
          <p:cNvCxnSpPr>
            <a:stCxn id="3" idx="1"/>
          </p:cNvCxnSpPr>
          <p:nvPr/>
        </p:nvCxnSpPr>
        <p:spPr>
          <a:xfrm flipH="1">
            <a:off x="6129075" y="1562504"/>
            <a:ext cx="767876" cy="28937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48561" y="1739747"/>
            <a:ext cx="1601575" cy="646331"/>
          </a:xfrm>
          <a:prstGeom prst="rect">
            <a:avLst/>
          </a:prstGeom>
          <a:noFill/>
        </p:spPr>
        <p:txBody>
          <a:bodyPr wrap="square" rtlCol="0">
            <a:spAutoFit/>
          </a:bodyPr>
          <a:lstStyle/>
          <a:p>
            <a:r>
              <a:rPr lang="en-GB" b="1" dirty="0" smtClean="0">
                <a:solidFill>
                  <a:schemeClr val="accent4">
                    <a:lumMod val="75000"/>
                  </a:schemeClr>
                </a:solidFill>
                <a:latin typeface="Roboto" panose="02000000000000000000" pitchFamily="2" charset="0"/>
                <a:ea typeface="Roboto" panose="02000000000000000000" pitchFamily="2" charset="0"/>
              </a:rPr>
              <a:t>Grounded ice margins</a:t>
            </a:r>
            <a:endParaRPr lang="en-GB" b="1" dirty="0">
              <a:solidFill>
                <a:schemeClr val="accent4">
                  <a:lumMod val="75000"/>
                </a:schemeClr>
              </a:solidFill>
              <a:latin typeface="Roboto" panose="02000000000000000000" pitchFamily="2" charset="0"/>
              <a:ea typeface="Roboto" panose="02000000000000000000" pitchFamily="2" charset="0"/>
            </a:endParaRPr>
          </a:p>
        </p:txBody>
      </p:sp>
      <p:sp>
        <p:nvSpPr>
          <p:cNvPr id="19" name="TextBox 18"/>
          <p:cNvSpPr txBox="1"/>
          <p:nvPr/>
        </p:nvSpPr>
        <p:spPr>
          <a:xfrm>
            <a:off x="387950" y="135737"/>
            <a:ext cx="5854805" cy="1538883"/>
          </a:xfrm>
          <a:prstGeom prst="rect">
            <a:avLst/>
          </a:prstGeom>
          <a:noFill/>
        </p:spPr>
        <p:txBody>
          <a:bodyPr wrap="square" rtlCol="0">
            <a:spAutoFit/>
          </a:bodyPr>
          <a:lstStyle/>
          <a:p>
            <a:r>
              <a:rPr lang="en-GB" sz="2800" b="1" dirty="0">
                <a:latin typeface="Roboto" panose="02000000000000000000" pitchFamily="2" charset="0"/>
                <a:ea typeface="Roboto" panose="02000000000000000000" pitchFamily="2" charset="0"/>
              </a:rPr>
              <a:t>Results</a:t>
            </a:r>
            <a:endParaRPr lang="en-GB" sz="2400" b="1" dirty="0">
              <a:latin typeface="Roboto" panose="02000000000000000000" pitchFamily="2" charset="0"/>
              <a:ea typeface="Roboto" panose="02000000000000000000" pitchFamily="2" charset="0"/>
            </a:endParaRPr>
          </a:p>
          <a:p>
            <a:endParaRPr lang="en-GB" sz="1000" b="1" dirty="0" smtClean="0">
              <a:latin typeface="Roboto" panose="02000000000000000000" pitchFamily="2" charset="0"/>
              <a:ea typeface="Roboto" panose="02000000000000000000" pitchFamily="2" charset="0"/>
            </a:endParaRPr>
          </a:p>
          <a:p>
            <a:r>
              <a:rPr lang="en-GB" sz="2800" i="1" dirty="0" err="1" smtClean="0">
                <a:latin typeface="Roboto" panose="02000000000000000000" pitchFamily="2" charset="0"/>
                <a:ea typeface="Roboto" panose="02000000000000000000" pitchFamily="2" charset="0"/>
              </a:rPr>
              <a:t>FEniCS_ice</a:t>
            </a:r>
            <a:r>
              <a:rPr lang="en-GB" sz="2800" dirty="0" smtClean="0">
                <a:latin typeface="Roboto" panose="02000000000000000000" pitchFamily="2" charset="0"/>
                <a:ea typeface="Roboto" panose="02000000000000000000" pitchFamily="2" charset="0"/>
              </a:rPr>
              <a:t> workflow with two different satellite velocity products </a:t>
            </a:r>
            <a:endParaRPr lang="en-GB" sz="2800" dirty="0">
              <a:latin typeface="Roboto" panose="02000000000000000000" pitchFamily="2" charset="0"/>
              <a:ea typeface="Roboto" panose="02000000000000000000" pitchFamily="2" charset="0"/>
            </a:endParaRPr>
          </a:p>
        </p:txBody>
      </p:sp>
      <p:sp>
        <p:nvSpPr>
          <p:cNvPr id="21" name="TextBox 20"/>
          <p:cNvSpPr txBox="1"/>
          <p:nvPr/>
        </p:nvSpPr>
        <p:spPr>
          <a:xfrm>
            <a:off x="9480877" y="3600746"/>
            <a:ext cx="1144240" cy="369332"/>
          </a:xfrm>
          <a:prstGeom prst="rect">
            <a:avLst/>
          </a:prstGeom>
          <a:noFill/>
          <a:ln>
            <a:noFill/>
          </a:ln>
        </p:spPr>
        <p:txBody>
          <a:bodyPr wrap="square" rtlCol="0">
            <a:spAutoFit/>
          </a:bodyPr>
          <a:lstStyle/>
          <a:p>
            <a:r>
              <a:rPr lang="en-GB" b="1" dirty="0" smtClean="0">
                <a:solidFill>
                  <a:schemeClr val="accent1">
                    <a:lumMod val="50000"/>
                  </a:schemeClr>
                </a:solidFill>
                <a:latin typeface="Roboto" panose="02000000000000000000" pitchFamily="2" charset="0"/>
                <a:ea typeface="Roboto" panose="02000000000000000000" pitchFamily="2" charset="0"/>
              </a:rPr>
              <a:t>Ice shelf</a:t>
            </a:r>
            <a:endParaRPr lang="en-GB" b="1" dirty="0">
              <a:solidFill>
                <a:schemeClr val="accent1">
                  <a:lumMod val="50000"/>
                </a:schemeClr>
              </a:solidFill>
              <a:latin typeface="Roboto" panose="02000000000000000000" pitchFamily="2" charset="0"/>
              <a:ea typeface="Roboto" panose="02000000000000000000" pitchFamily="2" charset="0"/>
            </a:endParaRPr>
          </a:p>
        </p:txBody>
      </p:sp>
      <mc:AlternateContent xmlns:mc="http://schemas.openxmlformats.org/markup-compatibility/2006" xmlns:a14="http://schemas.microsoft.com/office/drawing/2010/main">
        <mc:Choice Requires="a14">
          <p:sp>
            <p:nvSpPr>
              <p:cNvPr id="22" name="TextBox 21"/>
              <p:cNvSpPr txBox="1"/>
              <p:nvPr/>
            </p:nvSpPr>
            <p:spPr>
              <a:xfrm>
                <a:off x="8191210" y="3876766"/>
                <a:ext cx="727059" cy="369332"/>
              </a:xfrm>
              <a:prstGeom prst="rect">
                <a:avLst/>
              </a:prstGeom>
              <a:noFill/>
            </p:spPr>
            <p:txBody>
              <a:bodyPr wrap="none" rtlCol="0">
                <a:spAutoFit/>
              </a:bodyPr>
              <a:lstStyle/>
              <a:p>
                <a:pPr algn="r"/>
                <a14:m>
                  <m:oMath xmlns:m="http://schemas.openxmlformats.org/officeDocument/2006/math">
                    <m:r>
                      <a:rPr lang="en-GB" i="1" smtClean="0">
                        <a:latin typeface="Cambria Math" panose="02040503050406030204" pitchFamily="18" charset="0"/>
                        <a:ea typeface="Cambria Math" panose="02040503050406030204" pitchFamily="18" charset="0"/>
                      </a:rPr>
                      <m:t>𝛼</m:t>
                    </m:r>
                    <m:r>
                      <a:rPr lang="en-GB" b="0" i="1" smtClean="0">
                        <a:latin typeface="Cambria Math" panose="02040503050406030204" pitchFamily="18" charset="0"/>
                        <a:ea typeface="Cambria Math" panose="02040503050406030204" pitchFamily="18" charset="0"/>
                      </a:rPr>
                      <m:t> </m:t>
                    </m:r>
                  </m:oMath>
                </a14:m>
                <a:r>
                  <a:rPr lang="en-GB" dirty="0" smtClean="0">
                    <a:latin typeface="Roboto" panose="02000000000000000000" pitchFamily="2" charset="0"/>
                    <a:ea typeface="Roboto" panose="02000000000000000000" pitchFamily="2" charset="0"/>
                  </a:rPr>
                  <a:t>diff</a:t>
                </a:r>
                <a:endParaRPr lang="en-GB" dirty="0">
                  <a:latin typeface="Roboto" panose="02000000000000000000" pitchFamily="2" charset="0"/>
                  <a:ea typeface="Roboto" panose="02000000000000000000" pitchFamily="2"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8191210" y="3876766"/>
                <a:ext cx="727059" cy="369332"/>
              </a:xfrm>
              <a:prstGeom prst="rect">
                <a:avLst/>
              </a:prstGeom>
              <a:blipFill>
                <a:blip r:embed="rId6"/>
                <a:stretch>
                  <a:fillRect t="-8197" r="-6723" b="-262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1035904" y="3876766"/>
                <a:ext cx="728662" cy="369332"/>
              </a:xfrm>
              <a:prstGeom prst="rect">
                <a:avLst/>
              </a:prstGeom>
              <a:noFill/>
            </p:spPr>
            <p:txBody>
              <a:bodyPr wrap="none" rtlCol="0">
                <a:spAutoFit/>
              </a:bodyPr>
              <a:lstStyle/>
              <a:p>
                <a:pPr algn="r"/>
                <a14:m>
                  <m:oMath xmlns:m="http://schemas.openxmlformats.org/officeDocument/2006/math">
                    <m:r>
                      <a:rPr lang="en-GB" b="0" i="1" smtClean="0">
                        <a:latin typeface="Cambria Math" panose="02040503050406030204" pitchFamily="18" charset="0"/>
                        <a:ea typeface="Cambria Math" panose="02040503050406030204" pitchFamily="18" charset="0"/>
                      </a:rPr>
                      <m:t>𝛽</m:t>
                    </m:r>
                    <m:r>
                      <a:rPr lang="en-GB" b="0" i="1" smtClean="0">
                        <a:latin typeface="Cambria Math" panose="02040503050406030204" pitchFamily="18" charset="0"/>
                        <a:ea typeface="Cambria Math" panose="02040503050406030204" pitchFamily="18" charset="0"/>
                      </a:rPr>
                      <m:t> </m:t>
                    </m:r>
                  </m:oMath>
                </a14:m>
                <a:r>
                  <a:rPr lang="en-GB" dirty="0" smtClean="0">
                    <a:latin typeface="Roboto" panose="02000000000000000000" pitchFamily="2" charset="0"/>
                    <a:ea typeface="Roboto" panose="02000000000000000000" pitchFamily="2" charset="0"/>
                  </a:rPr>
                  <a:t>diff</a:t>
                </a:r>
                <a:endParaRPr lang="en-GB" dirty="0">
                  <a:latin typeface="Roboto" panose="02000000000000000000" pitchFamily="2" charset="0"/>
                  <a:ea typeface="Roboto" panose="02000000000000000000" pitchFamily="2"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1035904" y="3876766"/>
                <a:ext cx="728662" cy="369332"/>
              </a:xfrm>
              <a:prstGeom prst="rect">
                <a:avLst/>
              </a:prstGeom>
              <a:blipFill>
                <a:blip r:embed="rId7"/>
                <a:stretch>
                  <a:fillRect l="-1667" t="-8197" r="-6667" b="-26230"/>
                </a:stretch>
              </a:blipFill>
            </p:spPr>
            <p:txBody>
              <a:bodyPr/>
              <a:lstStyle/>
              <a:p>
                <a:r>
                  <a:rPr lang="en-GB">
                    <a:noFill/>
                  </a:rPr>
                  <a:t> </a:t>
                </a:r>
              </a:p>
            </p:txBody>
          </p:sp>
        </mc:Fallback>
      </mc:AlternateContent>
      <p:sp>
        <p:nvSpPr>
          <p:cNvPr id="27" name="Oval 26"/>
          <p:cNvSpPr/>
          <p:nvPr/>
        </p:nvSpPr>
        <p:spPr>
          <a:xfrm rot="18660904">
            <a:off x="9997193" y="1051737"/>
            <a:ext cx="527858" cy="139085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rot="19824949">
            <a:off x="9734094" y="3843770"/>
            <a:ext cx="916566" cy="1390855"/>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4302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1272</TotalTime>
  <Words>2520</Words>
  <Application>Microsoft Office PowerPoint</Application>
  <PresentationFormat>Widescreen</PresentationFormat>
  <Paragraphs>225</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Cambria Math</vt:lpstr>
      <vt:lpstr>Roboto</vt:lpstr>
      <vt:lpstr>Office Theme</vt:lpstr>
      <vt:lpstr>PowerPoint Presentation</vt:lpstr>
      <vt:lpstr>PowerPoint Presentation</vt:lpstr>
      <vt:lpstr>Model concept</vt:lpstr>
      <vt:lpstr>Data input  </vt:lpstr>
      <vt:lpstr>Model stages: Inversion </vt:lpstr>
      <vt:lpstr>Model stages: Forward and Eigendecomposition </vt:lpstr>
      <vt:lpstr>Model stages: Error propagation and STD of α and β estimation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RECINOS RIVAS Beatriz</dc:creator>
  <cp:lastModifiedBy>RECINOS RIVAS Beatriz</cp:lastModifiedBy>
  <cp:revision>101</cp:revision>
  <cp:lastPrinted>2021-11-22T16:44:22Z</cp:lastPrinted>
  <dcterms:created xsi:type="dcterms:W3CDTF">2021-11-21T12:28:09Z</dcterms:created>
  <dcterms:modified xsi:type="dcterms:W3CDTF">2022-05-23T14:10:57Z</dcterms:modified>
</cp:coreProperties>
</file>