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1" r:id="rId4"/>
    <p:sldId id="292" r:id="rId5"/>
    <p:sldId id="287" r:id="rId6"/>
    <p:sldId id="264" r:id="rId7"/>
    <p:sldId id="283" r:id="rId8"/>
  </p:sldIdLst>
  <p:sldSz cx="12192000" cy="6858000"/>
  <p:notesSz cx="6858000" cy="9144000"/>
  <p:embeddedFontLst>
    <p:embeddedFont>
      <p:font typeface="Bookman Old Style" panose="02050604050505020204" pitchFamily="18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Rockwell" panose="02060603020205020403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HZJQpX7ZVspMQjsaa57YCmRoed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zimul Islam" initials="NI" lastIdx="1" clrIdx="0">
    <p:extLst>
      <p:ext uri="{19B8F6BF-5375-455C-9EA6-DF929625EA0E}">
        <p15:presenceInfo xmlns:p15="http://schemas.microsoft.com/office/powerpoint/2012/main" userId="S::Nazimul.Islam@unil.ch::8c7b0e10-c5d1-46ec-b76a-ddd70cf176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5BB"/>
    <a:srgbClr val="F06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98" y="62"/>
      </p:cViewPr>
      <p:guideLst>
        <p:guide orient="horz" pos="15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49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45" name="Google Shape;145;p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8" name="Google Shape;15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8" name="Google Shape;26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8" name="Google Shape;26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6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170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1" name="Google Shape;34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437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1" name="Google Shape;34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1" name="Google Shape;34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9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41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 txBox="1">
            <a:spLocks noGrp="1"/>
          </p:cNvSpPr>
          <p:nvPr>
            <p:ph type="title"/>
          </p:nvPr>
        </p:nvSpPr>
        <p:spPr>
          <a:xfrm>
            <a:off x="913800" y="609606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body" idx="1"/>
          </p:nvPr>
        </p:nvSpPr>
        <p:spPr>
          <a:xfrm>
            <a:off x="913797" y="2096064"/>
            <a:ext cx="10353763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5"/>
          <p:cNvSpPr txBox="1">
            <a:spLocks noGrp="1"/>
          </p:cNvSpPr>
          <p:nvPr>
            <p:ph type="body" idx="1"/>
          </p:nvPr>
        </p:nvSpPr>
        <p:spPr>
          <a:xfrm>
            <a:off x="1720645" y="3610032"/>
            <a:ext cx="8752299" cy="42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body" idx="2"/>
          </p:nvPr>
        </p:nvSpPr>
        <p:spPr>
          <a:xfrm>
            <a:off x="913793" y="4204821"/>
            <a:ext cx="10353763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97" name="Google Shape;97;p35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fr-CH" sz="80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/>
          </a:p>
        </p:txBody>
      </p:sp>
      <p:sp>
        <p:nvSpPr>
          <p:cNvPr id="98" name="Google Shape;98;p35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fr-CH" sz="8000" b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6"/>
          <p:cNvSpPr txBox="1">
            <a:spLocks noGrp="1"/>
          </p:cNvSpPr>
          <p:nvPr>
            <p:ph type="title"/>
          </p:nvPr>
        </p:nvSpPr>
        <p:spPr>
          <a:xfrm>
            <a:off x="913810" y="2126948"/>
            <a:ext cx="10355327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body" idx="1"/>
          </p:nvPr>
        </p:nvSpPr>
        <p:spPr>
          <a:xfrm>
            <a:off x="913797" y="4650556"/>
            <a:ext cx="10353763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7"/>
          <p:cNvSpPr txBox="1">
            <a:spLocks noGrp="1"/>
          </p:cNvSpPr>
          <p:nvPr>
            <p:ph type="title"/>
          </p:nvPr>
        </p:nvSpPr>
        <p:spPr>
          <a:xfrm>
            <a:off x="913793" y="609606"/>
            <a:ext cx="103537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body" idx="1"/>
          </p:nvPr>
        </p:nvSpPr>
        <p:spPr>
          <a:xfrm>
            <a:off x="913795" y="2088325"/>
            <a:ext cx="3298956" cy="82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body" idx="2"/>
          </p:nvPr>
        </p:nvSpPr>
        <p:spPr>
          <a:xfrm>
            <a:off x="913795" y="2911624"/>
            <a:ext cx="3298956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body" idx="3"/>
          </p:nvPr>
        </p:nvSpPr>
        <p:spPr>
          <a:xfrm>
            <a:off x="4444881" y="2088320"/>
            <a:ext cx="3298559" cy="82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body" idx="4"/>
          </p:nvPr>
        </p:nvSpPr>
        <p:spPr>
          <a:xfrm>
            <a:off x="4444880" y="2911624"/>
            <a:ext cx="3299821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body" idx="5"/>
          </p:nvPr>
        </p:nvSpPr>
        <p:spPr>
          <a:xfrm>
            <a:off x="7973301" y="2088320"/>
            <a:ext cx="3291211" cy="82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p37"/>
          <p:cNvSpPr txBox="1">
            <a:spLocks noGrp="1"/>
          </p:cNvSpPr>
          <p:nvPr>
            <p:ph type="body" idx="6"/>
          </p:nvPr>
        </p:nvSpPr>
        <p:spPr>
          <a:xfrm>
            <a:off x="7976349" y="2911624"/>
            <a:ext cx="3291211" cy="28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3" name="Google Shape;113;p37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8"/>
          <p:cNvSpPr txBox="1">
            <a:spLocks noGrp="1"/>
          </p:cNvSpPr>
          <p:nvPr>
            <p:ph type="title"/>
          </p:nvPr>
        </p:nvSpPr>
        <p:spPr>
          <a:xfrm>
            <a:off x="913797" y="609606"/>
            <a:ext cx="103537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body" idx="1"/>
          </p:nvPr>
        </p:nvSpPr>
        <p:spPr>
          <a:xfrm>
            <a:off x="913797" y="4195899"/>
            <a:ext cx="329895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38"/>
          <p:cNvSpPr>
            <a:spLocks noGrp="1"/>
          </p:cNvSpPr>
          <p:nvPr>
            <p:ph type="pic" idx="2"/>
          </p:nvPr>
        </p:nvSpPr>
        <p:spPr>
          <a:xfrm>
            <a:off x="1092021" y="2298987"/>
            <a:ext cx="2940051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20" name="Google Shape;120;p38"/>
          <p:cNvSpPr txBox="1">
            <a:spLocks noGrp="1"/>
          </p:cNvSpPr>
          <p:nvPr>
            <p:ph type="body" idx="3"/>
          </p:nvPr>
        </p:nvSpPr>
        <p:spPr>
          <a:xfrm>
            <a:off x="913797" y="4772161"/>
            <a:ext cx="3298955" cy="101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body" idx="4"/>
          </p:nvPr>
        </p:nvSpPr>
        <p:spPr>
          <a:xfrm>
            <a:off x="4442705" y="4195899"/>
            <a:ext cx="329898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38"/>
          <p:cNvSpPr>
            <a:spLocks noGrp="1"/>
          </p:cNvSpPr>
          <p:nvPr>
            <p:ph type="pic" idx="5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23" name="Google Shape;123;p38"/>
          <p:cNvSpPr txBox="1">
            <a:spLocks noGrp="1"/>
          </p:cNvSpPr>
          <p:nvPr>
            <p:ph type="body" idx="6"/>
          </p:nvPr>
        </p:nvSpPr>
        <p:spPr>
          <a:xfrm>
            <a:off x="4441348" y="4772160"/>
            <a:ext cx="3300336" cy="101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4" name="Google Shape;124;p38"/>
          <p:cNvSpPr txBox="1">
            <a:spLocks noGrp="1"/>
          </p:cNvSpPr>
          <p:nvPr>
            <p:ph type="body" idx="7"/>
          </p:nvPr>
        </p:nvSpPr>
        <p:spPr>
          <a:xfrm>
            <a:off x="7973423" y="4195899"/>
            <a:ext cx="32899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>
                <a:solidFill>
                  <a:schemeClr val="lt1"/>
                </a:solidFill>
              </a:defRPr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38"/>
          <p:cNvSpPr>
            <a:spLocks noGrp="1"/>
          </p:cNvSpPr>
          <p:nvPr>
            <p:ph type="pic" idx="8"/>
          </p:nvPr>
        </p:nvSpPr>
        <p:spPr>
          <a:xfrm>
            <a:off x="8152808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126" name="Google Shape;126;p38"/>
          <p:cNvSpPr txBox="1">
            <a:spLocks noGrp="1"/>
          </p:cNvSpPr>
          <p:nvPr>
            <p:ph type="body" idx="9"/>
          </p:nvPr>
        </p:nvSpPr>
        <p:spPr>
          <a:xfrm>
            <a:off x="7973297" y="4772167"/>
            <a:ext cx="3294259" cy="1019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7" name="Google Shape;127;p38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8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8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9"/>
          <p:cNvSpPr txBox="1">
            <a:spLocks noGrp="1"/>
          </p:cNvSpPr>
          <p:nvPr>
            <p:ph type="title"/>
          </p:nvPr>
        </p:nvSpPr>
        <p:spPr>
          <a:xfrm>
            <a:off x="913800" y="609606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9"/>
          <p:cNvSpPr txBox="1">
            <a:spLocks noGrp="1"/>
          </p:cNvSpPr>
          <p:nvPr>
            <p:ph type="body" idx="1"/>
          </p:nvPr>
        </p:nvSpPr>
        <p:spPr>
          <a:xfrm rot="5400000">
            <a:off x="4243108" y="-1233250"/>
            <a:ext cx="3695136" cy="1035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9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9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0"/>
          <p:cNvSpPr txBox="1">
            <a:spLocks noGrp="1"/>
          </p:cNvSpPr>
          <p:nvPr>
            <p:ph type="title"/>
          </p:nvPr>
        </p:nvSpPr>
        <p:spPr>
          <a:xfrm rot="5400000">
            <a:off x="7405432" y="1929077"/>
            <a:ext cx="5181601" cy="254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0"/>
          <p:cNvSpPr txBox="1">
            <a:spLocks noGrp="1"/>
          </p:cNvSpPr>
          <p:nvPr>
            <p:ph type="body" idx="1"/>
          </p:nvPr>
        </p:nvSpPr>
        <p:spPr>
          <a:xfrm rot="5400000">
            <a:off x="2152350" y="-628950"/>
            <a:ext cx="5181601" cy="765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913800" y="609606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913795" y="2088325"/>
            <a:ext cx="5106004" cy="37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2"/>
          </p:nvPr>
        </p:nvSpPr>
        <p:spPr>
          <a:xfrm>
            <a:off x="6173405" y="2088325"/>
            <a:ext cx="5094155" cy="370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913800" y="609606"/>
            <a:ext cx="1035376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1"/>
          </p:nvPr>
        </p:nvSpPr>
        <p:spPr>
          <a:xfrm>
            <a:off x="1141809" y="2088320"/>
            <a:ext cx="487919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2"/>
          </p:nvPr>
        </p:nvSpPr>
        <p:spPr>
          <a:xfrm>
            <a:off x="913795" y="2912232"/>
            <a:ext cx="5107208" cy="287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3"/>
          </p:nvPr>
        </p:nvSpPr>
        <p:spPr>
          <a:xfrm>
            <a:off x="6402005" y="2088320"/>
            <a:ext cx="486555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4"/>
          </p:nvPr>
        </p:nvSpPr>
        <p:spPr>
          <a:xfrm>
            <a:off x="6172200" y="2912232"/>
            <a:ext cx="5095357" cy="287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913800" y="609606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 txBox="1"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body" idx="1"/>
          </p:nvPr>
        </p:nvSpPr>
        <p:spPr>
          <a:xfrm>
            <a:off x="5078067" y="609600"/>
            <a:ext cx="6189492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189" lvl="0" indent="-34289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body" idx="2"/>
          </p:nvPr>
        </p:nvSpPr>
        <p:spPr>
          <a:xfrm>
            <a:off x="917228" y="2971806"/>
            <a:ext cx="3932237" cy="281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917228" y="609600"/>
            <a:ext cx="5929773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>
            <a:spLocks noGrp="1"/>
          </p:cNvSpPr>
          <p:nvPr>
            <p:ph type="pic" idx="2"/>
          </p:nvPr>
        </p:nvSpPr>
        <p:spPr>
          <a:xfrm>
            <a:off x="7424807" y="758881"/>
            <a:ext cx="3255356" cy="4883038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73" name="Google Shape;73;p32"/>
          <p:cNvSpPr txBox="1">
            <a:spLocks noGrp="1"/>
          </p:cNvSpPr>
          <p:nvPr>
            <p:ph type="body" idx="1"/>
          </p:nvPr>
        </p:nvSpPr>
        <p:spPr>
          <a:xfrm>
            <a:off x="913797" y="2971800"/>
            <a:ext cx="5934951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3"/>
          <p:cNvSpPr txBox="1">
            <a:spLocks noGrp="1"/>
          </p:cNvSpPr>
          <p:nvPr>
            <p:ph type="title"/>
          </p:nvPr>
        </p:nvSpPr>
        <p:spPr>
          <a:xfrm>
            <a:off x="913807" y="4289378"/>
            <a:ext cx="10367564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okman Old Style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>
            <a:spLocks noGrp="1"/>
          </p:cNvSpPr>
          <p:nvPr>
            <p:ph type="pic" idx="2"/>
          </p:nvPr>
        </p:nvSpPr>
        <p:spPr>
          <a:xfrm>
            <a:off x="913807" y="621327"/>
            <a:ext cx="10367564" cy="3379735"/>
          </a:xfrm>
          <a:prstGeom prst="rect">
            <a:avLst/>
          </a:prstGeom>
          <a:noFill/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>
            <a:off x="913798" y="5108728"/>
            <a:ext cx="1036599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title"/>
          </p:nvPr>
        </p:nvSpPr>
        <p:spPr>
          <a:xfrm>
            <a:off x="913797" y="609606"/>
            <a:ext cx="10353763" cy="3424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ookman Old Sty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1"/>
          </p:nvPr>
        </p:nvSpPr>
        <p:spPr>
          <a:xfrm>
            <a:off x="913800" y="4204820"/>
            <a:ext cx="10353761" cy="159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189" lvl="0" indent="-228594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913800" y="609606"/>
            <a:ext cx="10353761" cy="132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ookman Old Style"/>
              <a:buNone/>
              <a:defRPr sz="34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913797" y="2096064"/>
            <a:ext cx="10353763" cy="3695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7678736" y="58832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913798" y="5883281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10514016" y="5883281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CH" smtClean="0"/>
              <a:pPr/>
              <a:t>‹#›</a:t>
            </a:fld>
            <a:endParaRPr lang="fr-CH"/>
          </a:p>
        </p:txBody>
      </p:sp>
      <p:sp>
        <p:nvSpPr>
          <p:cNvPr id="15" name="Google Shape;15;p23"/>
          <p:cNvSpPr/>
          <p:nvPr/>
        </p:nvSpPr>
        <p:spPr>
          <a:xfrm>
            <a:off x="1" y="6019800"/>
            <a:ext cx="4148667" cy="8382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3"/>
          <p:cNvSpPr/>
          <p:nvPr/>
        </p:nvSpPr>
        <p:spPr>
          <a:xfrm>
            <a:off x="4148668" y="6019800"/>
            <a:ext cx="8043333" cy="838200"/>
          </a:xfrm>
          <a:prstGeom prst="rect">
            <a:avLst/>
          </a:prstGeom>
          <a:solidFill>
            <a:srgbClr val="BE59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3" descr="ppt2final3.png                                                 05D47BE1Macintosh HD                   BBA3E165: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0" y="6007100"/>
            <a:ext cx="121920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3"/>
          <p:cNvSpPr/>
          <p:nvPr/>
        </p:nvSpPr>
        <p:spPr>
          <a:xfrm>
            <a:off x="508000" y="6019800"/>
            <a:ext cx="2946400" cy="5334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23" descr="Macintosh HD:Users:jgrosse:Desktop:logoUNIL.pn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00668" y="6096007"/>
            <a:ext cx="1947333" cy="5746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fif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onaz.com/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24.JP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hyperlink" Target="mailto:nazimul.islam@unil.ch" TargetMode="External"/><Relationship Id="rId5" Type="http://schemas.openxmlformats.org/officeDocument/2006/relationships/hyperlink" Target="https://twitter.com/geonaz07" TargetMode="External"/><Relationship Id="rId10" Type="http://schemas.openxmlformats.org/officeDocument/2006/relationships/image" Target="../media/image28.jp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93EC0EA-C562-4B0C-A609-4957628E109F}"/>
              </a:ext>
            </a:extLst>
          </p:cNvPr>
          <p:cNvSpPr txBox="1">
            <a:spLocks/>
          </p:cNvSpPr>
          <p:nvPr/>
        </p:nvSpPr>
        <p:spPr>
          <a:xfrm>
            <a:off x="1467139" y="2489986"/>
            <a:ext cx="9257720" cy="46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Earth Surface Dynamics (IDYST), University of Lausanne, Switzerland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C821CA-E9E2-44C7-AD88-D2FD9851C195}"/>
              </a:ext>
            </a:extLst>
          </p:cNvPr>
          <p:cNvSpPr txBox="1"/>
          <p:nvPr/>
        </p:nvSpPr>
        <p:spPr>
          <a:xfrm>
            <a:off x="2174448" y="1801421"/>
            <a:ext cx="7888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Nazimul Islam*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Torsten Vennemann and Stuart N. 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0FC2BE-654B-4F94-A574-5348174DF519}"/>
              </a:ext>
            </a:extLst>
          </p:cNvPr>
          <p:cNvSpPr txBox="1"/>
          <p:nvPr/>
        </p:nvSpPr>
        <p:spPr>
          <a:xfrm>
            <a:off x="157536" y="209189"/>
            <a:ext cx="118769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stable isotope 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signals</a:t>
            </a:r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rings as proxy for tracing the 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 and 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hydropower</a:t>
            </a:r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glacier-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</a:t>
            </a:r>
            <a:r>
              <a:rPr lang="fr-CH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</a:t>
            </a:r>
            <a:r>
              <a:rPr lang="fr-CH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en-GB" sz="2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Turtmänna river basin, Switzerland</a:t>
            </a:r>
            <a:endParaRPr lang="en-US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BFDDA17-3732-4B94-BE64-0668B2C2CBF8}"/>
              </a:ext>
            </a:extLst>
          </p:cNvPr>
          <p:cNvSpPr/>
          <p:nvPr/>
        </p:nvSpPr>
        <p:spPr bwMode="auto">
          <a:xfrm>
            <a:off x="1863797" y="6159407"/>
            <a:ext cx="10252379" cy="642191"/>
          </a:xfrm>
          <a:prstGeom prst="roundRect">
            <a:avLst/>
          </a:prstGeom>
          <a:solidFill>
            <a:srgbClr val="99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sz="24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9C94329-26AA-4758-9398-395FC2574966}"/>
              </a:ext>
            </a:extLst>
          </p:cNvPr>
          <p:cNvSpPr/>
          <p:nvPr/>
        </p:nvSpPr>
        <p:spPr bwMode="auto">
          <a:xfrm>
            <a:off x="50428" y="6159407"/>
            <a:ext cx="1783739" cy="642191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GB" sz="24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48CE4C1-470E-42E9-BA69-1B60B8E4C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" y="6200443"/>
            <a:ext cx="1659697" cy="560116"/>
          </a:xfrm>
          <a:prstGeom prst="roundRect">
            <a:avLst>
              <a:gd name="adj" fmla="val 32783"/>
            </a:avLst>
          </a:prstGeom>
          <a:solidFill>
            <a:schemeClr val="bg1"/>
          </a:solidFill>
        </p:spPr>
      </p:pic>
      <p:pic>
        <p:nvPicPr>
          <p:cNvPr id="58" name="Picture 57" descr="swiss_government.jpg">
            <a:extLst>
              <a:ext uri="{FF2B5EF4-FFF2-40B4-BE49-F238E27FC236}">
                <a16:creationId xmlns:a16="http://schemas.microsoft.com/office/drawing/2014/main" id="{9BF1E527-0807-443A-AB0F-F131875FF0D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9195" y="6200443"/>
            <a:ext cx="1631203" cy="560116"/>
          </a:xfrm>
          <a:prstGeom prst="roundRect">
            <a:avLst>
              <a:gd name="adj" fmla="val 22643"/>
            </a:avLst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70E4054D-F440-47F3-B791-96866A0B9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1" t="2997" r="3494"/>
          <a:stretch/>
        </p:blipFill>
        <p:spPr>
          <a:xfrm>
            <a:off x="3606807" y="6200443"/>
            <a:ext cx="1519767" cy="560116"/>
          </a:xfrm>
          <a:prstGeom prst="roundRect">
            <a:avLst/>
          </a:prstGeom>
        </p:spPr>
      </p:pic>
      <p:sp>
        <p:nvSpPr>
          <p:cNvPr id="65" name="Google Shape;149;p1">
            <a:extLst>
              <a:ext uri="{FF2B5EF4-FFF2-40B4-BE49-F238E27FC236}">
                <a16:creationId xmlns:a16="http://schemas.microsoft.com/office/drawing/2014/main" id="{DC3B74D7-3AF2-4817-8B2F-5688A5A7DBD0}"/>
              </a:ext>
            </a:extLst>
          </p:cNvPr>
          <p:cNvSpPr/>
          <p:nvPr/>
        </p:nvSpPr>
        <p:spPr>
          <a:xfrm>
            <a:off x="5056718" y="6113079"/>
            <a:ext cx="4918559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CH" sz="2000" b="1" dirty="0">
                <a:solidFill>
                  <a:schemeClr val="bg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Session: CL1.2.2</a:t>
            </a:r>
          </a:p>
          <a:p>
            <a:pPr algn="ctr"/>
            <a:r>
              <a:rPr lang="fr-CH" sz="1800" b="1" i="1" dirty="0">
                <a:solidFill>
                  <a:schemeClr val="bg1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(</a:t>
            </a:r>
            <a:r>
              <a:rPr lang="fr-CH" sz="1800" b="1" i="1" dirty="0" err="1">
                <a:solidFill>
                  <a:schemeClr val="bg1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Interdisciplinary</a:t>
            </a:r>
            <a:r>
              <a:rPr lang="fr-CH" sz="1800" b="1" i="1" dirty="0">
                <a:solidFill>
                  <a:schemeClr val="bg1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fr-CH" sz="1800" b="1" i="1" dirty="0" err="1">
                <a:solidFill>
                  <a:schemeClr val="bg1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Tree</a:t>
            </a:r>
            <a:r>
              <a:rPr lang="fr-CH" sz="1800" b="1" i="1" dirty="0">
                <a:solidFill>
                  <a:schemeClr val="bg1"/>
                </a:solidFill>
                <a:latin typeface="Georgia" panose="02040502050405020303" pitchFamily="18" charset="0"/>
                <a:ea typeface="Century Gothic"/>
                <a:cs typeface="Century Gothic"/>
                <a:sym typeface="Century Gothic"/>
              </a:rPr>
              <a:t>-Ring Research)</a:t>
            </a:r>
            <a:endParaRPr sz="1800" b="1" i="1" dirty="0">
              <a:solidFill>
                <a:schemeClr val="bg1"/>
              </a:solidFill>
              <a:latin typeface="Georgia" panose="02040502050405020303" pitchFamily="18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149;p1">
            <a:extLst>
              <a:ext uri="{FF2B5EF4-FFF2-40B4-BE49-F238E27FC236}">
                <a16:creationId xmlns:a16="http://schemas.microsoft.com/office/drawing/2014/main" id="{000776B7-E88B-4F86-805B-F470CB5045D7}"/>
              </a:ext>
            </a:extLst>
          </p:cNvPr>
          <p:cNvSpPr/>
          <p:nvPr/>
        </p:nvSpPr>
        <p:spPr>
          <a:xfrm>
            <a:off x="10487567" y="6278917"/>
            <a:ext cx="162861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H" sz="2000" b="1" dirty="0">
                <a:solidFill>
                  <a:schemeClr val="bg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May 23, 2022</a:t>
            </a:r>
            <a:endParaRPr sz="2000" b="1" dirty="0">
              <a:solidFill>
                <a:schemeClr val="bg1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pic>
        <p:nvPicPr>
          <p:cNvPr id="8" name="Picture 7" descr="A picture containing outdoor, tree, person&#10;&#10;Description automatically generated">
            <a:extLst>
              <a:ext uri="{FF2B5EF4-FFF2-40B4-BE49-F238E27FC236}">
                <a16:creationId xmlns:a16="http://schemas.microsoft.com/office/drawing/2014/main" id="{50231EA6-2E34-41D8-9108-B7E708FE1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04" y="4023451"/>
            <a:ext cx="2144883" cy="2045128"/>
          </a:xfrm>
          <a:prstGeom prst="flowChartConnector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ree, outdoor, nature, plant&#10;&#10;Description automatically generated">
            <a:extLst>
              <a:ext uri="{FF2B5EF4-FFF2-40B4-BE49-F238E27FC236}">
                <a16:creationId xmlns:a16="http://schemas.microsoft.com/office/drawing/2014/main" id="{3646A427-FA6C-412E-913E-D56D76C7F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699" y="4006540"/>
            <a:ext cx="2144883" cy="2051776"/>
          </a:xfrm>
          <a:prstGeom prst="flowChartConnector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8E02D3D-9982-455B-820B-7D3746CD5E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310" y="4014996"/>
            <a:ext cx="2117285" cy="2045128"/>
          </a:xfrm>
          <a:prstGeom prst="flowChartConnector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 descr="Application&#10;&#10;Description automatically generated">
            <a:extLst>
              <a:ext uri="{FF2B5EF4-FFF2-40B4-BE49-F238E27FC236}">
                <a16:creationId xmlns:a16="http://schemas.microsoft.com/office/drawing/2014/main" id="{B0E788DF-6AB7-4BC0-B1FA-911CEEC78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1441" y="4023451"/>
            <a:ext cx="2089077" cy="2045128"/>
          </a:xfrm>
          <a:prstGeom prst="flowChartConnector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543D2389-BBD1-4DD5-9108-F65224580132}"/>
              </a:ext>
            </a:extLst>
          </p:cNvPr>
          <p:cNvSpPr txBox="1">
            <a:spLocks/>
          </p:cNvSpPr>
          <p:nvPr/>
        </p:nvSpPr>
        <p:spPr>
          <a:xfrm>
            <a:off x="-25400" y="3536570"/>
            <a:ext cx="2667372" cy="37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nazimul.islam@unil.ch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2E0419A-D240-46FE-B97A-D1981339D9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17" y="4016841"/>
            <a:ext cx="2142034" cy="2041475"/>
          </a:xfrm>
          <a:prstGeom prst="flowChartConnector">
            <a:avLst/>
          </a:prstGeom>
          <a:ln w="952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FFC4280D-DBBC-4C53-BFD7-9E032A92B5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4859" y="1099777"/>
            <a:ext cx="1235659" cy="1662873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3E6F6497-BDF3-4AB2-932E-BD124E6D21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69" t="7121" r="9323" b="9027"/>
          <a:stretch/>
        </p:blipFill>
        <p:spPr>
          <a:xfrm>
            <a:off x="10776863" y="2797183"/>
            <a:ext cx="1131651" cy="9998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/>
          <p:nvPr/>
        </p:nvSpPr>
        <p:spPr>
          <a:xfrm>
            <a:off x="4384997" y="6192310"/>
            <a:ext cx="19904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H" sz="2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Background</a:t>
            </a:r>
            <a:endParaRPr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147;p1">
            <a:extLst>
              <a:ext uri="{FF2B5EF4-FFF2-40B4-BE49-F238E27FC236}">
                <a16:creationId xmlns:a16="http://schemas.microsoft.com/office/drawing/2014/main" id="{A8BCFBF5-CFC2-44C1-83A4-78E40C5F95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520552" y="6178667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fr-CH" sz="1600" b="1">
                <a:solidFill>
                  <a:schemeClr val="tx1"/>
                </a:solidFill>
              </a:rPr>
              <a:pPr/>
              <a:t>2</a:t>
            </a:fld>
            <a:endParaRPr sz="1600" b="1" dirty="0">
              <a:solidFill>
                <a:schemeClr val="tx1"/>
              </a:solidFill>
            </a:endParaRPr>
          </a:p>
        </p:txBody>
      </p:sp>
      <p:sp>
        <p:nvSpPr>
          <p:cNvPr id="6" name="Google Shape;272;p6">
            <a:extLst>
              <a:ext uri="{FF2B5EF4-FFF2-40B4-BE49-F238E27FC236}">
                <a16:creationId xmlns:a16="http://schemas.microsoft.com/office/drawing/2014/main" id="{90AE4644-757B-4C21-BE61-4E9B69EE2000}"/>
              </a:ext>
            </a:extLst>
          </p:cNvPr>
          <p:cNvSpPr txBox="1"/>
          <p:nvPr/>
        </p:nvSpPr>
        <p:spPr>
          <a:xfrm>
            <a:off x="76793" y="779451"/>
            <a:ext cx="4380907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To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assess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the variations in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isotopic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compositions in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Earlywood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(</a:t>
            </a:r>
            <a:r>
              <a:rPr lang="fr-CH" sz="22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EW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) and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Latewood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(</a:t>
            </a:r>
            <a:r>
              <a:rPr lang="fr-CH" sz="22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LW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) of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trees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close to the river and distal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from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the river in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two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different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sites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08EBD94-7511-4EAC-BF25-533EBB0CD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304" y="0"/>
            <a:ext cx="7563696" cy="4851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4A7FA0-F04C-4F22-81B3-C91CEB189349}"/>
              </a:ext>
            </a:extLst>
          </p:cNvPr>
          <p:cNvSpPr/>
          <p:nvPr/>
        </p:nvSpPr>
        <p:spPr>
          <a:xfrm>
            <a:off x="76792" y="54706"/>
            <a:ext cx="1842477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CH" sz="2600" b="1" dirty="0">
                <a:solidFill>
                  <a:srgbClr val="0636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Objectives:</a:t>
            </a:r>
          </a:p>
        </p:txBody>
      </p:sp>
      <p:sp>
        <p:nvSpPr>
          <p:cNvPr id="10" name="Google Shape;272;p6">
            <a:extLst>
              <a:ext uri="{FF2B5EF4-FFF2-40B4-BE49-F238E27FC236}">
                <a16:creationId xmlns:a16="http://schemas.microsoft.com/office/drawing/2014/main" id="{C9CDBB37-85DB-4F82-BEAF-32A5369305B5}"/>
              </a:ext>
            </a:extLst>
          </p:cNvPr>
          <p:cNvSpPr txBox="1"/>
          <p:nvPr/>
        </p:nvSpPr>
        <p:spPr>
          <a:xfrm>
            <a:off x="76799" y="2987563"/>
            <a:ext cx="430819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84226" indent="-984226" algn="just">
              <a:spcAft>
                <a:spcPts val="1200"/>
              </a:spcAft>
            </a:pPr>
            <a:r>
              <a:rPr lang="fr-CH" sz="22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Site-1: </a:t>
            </a:r>
            <a:r>
              <a:rPr lang="fr-CH" sz="2200" i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at the </a:t>
            </a:r>
            <a:r>
              <a:rPr lang="fr-CH" sz="2200" i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proximity</a:t>
            </a:r>
            <a:r>
              <a:rPr lang="fr-CH" sz="2200" i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to the </a:t>
            </a:r>
            <a:r>
              <a:rPr lang="fr-CH" sz="2200" i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upstream</a:t>
            </a:r>
            <a:r>
              <a:rPr lang="fr-CH" sz="2200" i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200" i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hydropower</a:t>
            </a:r>
            <a:r>
              <a:rPr lang="fr-CH" sz="2200" i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dam</a:t>
            </a:r>
          </a:p>
        </p:txBody>
      </p:sp>
      <p:sp>
        <p:nvSpPr>
          <p:cNvPr id="11" name="Google Shape;272;p6">
            <a:extLst>
              <a:ext uri="{FF2B5EF4-FFF2-40B4-BE49-F238E27FC236}">
                <a16:creationId xmlns:a16="http://schemas.microsoft.com/office/drawing/2014/main" id="{ACBD9A82-BBBC-4471-9301-EE365A48B843}"/>
              </a:ext>
            </a:extLst>
          </p:cNvPr>
          <p:cNvSpPr txBox="1"/>
          <p:nvPr/>
        </p:nvSpPr>
        <p:spPr>
          <a:xfrm>
            <a:off x="4129617" y="4974663"/>
            <a:ext cx="807085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fr-CH" sz="2400" b="1" i="1" dirty="0">
                <a:solidFill>
                  <a:srgbClr val="0E05BB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Expectation: 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downstream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gradient in the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depletion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of stable isotopes in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tree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-rings </a:t>
            </a:r>
            <a:r>
              <a:rPr lang="fr-CH" sz="2400" b="1" dirty="0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(</a:t>
            </a:r>
            <a:r>
              <a:rPr lang="fr-CH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without</a:t>
            </a:r>
            <a:r>
              <a:rPr lang="fr-CH" sz="2400" b="1" dirty="0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the impact of </a:t>
            </a:r>
            <a:r>
              <a:rPr lang="fr-CH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hydropower</a:t>
            </a:r>
            <a:r>
              <a:rPr lang="fr-CH" sz="2400" b="1" dirty="0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)</a:t>
            </a:r>
          </a:p>
        </p:txBody>
      </p:sp>
      <p:sp>
        <p:nvSpPr>
          <p:cNvPr id="12" name="Google Shape;272;p6">
            <a:extLst>
              <a:ext uri="{FF2B5EF4-FFF2-40B4-BE49-F238E27FC236}">
                <a16:creationId xmlns:a16="http://schemas.microsoft.com/office/drawing/2014/main" id="{B96A8001-07ED-49BA-8BB9-D45A15591B32}"/>
              </a:ext>
            </a:extLst>
          </p:cNvPr>
          <p:cNvSpPr txBox="1"/>
          <p:nvPr/>
        </p:nvSpPr>
        <p:spPr>
          <a:xfrm>
            <a:off x="76792" y="3926824"/>
            <a:ext cx="430819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84226" indent="-984226" algn="just"/>
            <a:r>
              <a:rPr lang="fr-CH" sz="22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Site-2:  </a:t>
            </a:r>
            <a:r>
              <a:rPr lang="fr-CH" sz="2200" i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at the distal </a:t>
            </a:r>
            <a:r>
              <a:rPr lang="fr-CH" sz="2200" i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from</a:t>
            </a:r>
            <a:r>
              <a:rPr lang="fr-CH" sz="2200" i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the dam </a:t>
            </a:r>
            <a:r>
              <a:rPr lang="fr-CH" sz="2200" i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downstream</a:t>
            </a:r>
            <a:endParaRPr sz="2200" i="1" dirty="0">
              <a:solidFill>
                <a:srgbClr val="FF0000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7;p1">
            <a:extLst>
              <a:ext uri="{FF2B5EF4-FFF2-40B4-BE49-F238E27FC236}">
                <a16:creationId xmlns:a16="http://schemas.microsoft.com/office/drawing/2014/main" id="{11715CDD-EDBB-4AA2-A57C-FDD09E0A36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520552" y="6178667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fr-CH" sz="1600" b="1">
                <a:solidFill>
                  <a:schemeClr val="tx1"/>
                </a:solidFill>
              </a:rPr>
              <a:pPr/>
              <a:t>3</a:t>
            </a:fld>
            <a:endParaRPr sz="1600" b="1" dirty="0">
              <a:solidFill>
                <a:schemeClr val="tx1"/>
              </a:solidFill>
            </a:endParaRPr>
          </a:p>
        </p:txBody>
      </p:sp>
      <p:sp>
        <p:nvSpPr>
          <p:cNvPr id="18" name="Google Shape;162;p2">
            <a:extLst>
              <a:ext uri="{FF2B5EF4-FFF2-40B4-BE49-F238E27FC236}">
                <a16:creationId xmlns:a16="http://schemas.microsoft.com/office/drawing/2014/main" id="{9A2C68A8-CA3D-4117-8578-D28227FBF0BF}"/>
              </a:ext>
            </a:extLst>
          </p:cNvPr>
          <p:cNvSpPr/>
          <p:nvPr/>
        </p:nvSpPr>
        <p:spPr>
          <a:xfrm>
            <a:off x="4384997" y="6192310"/>
            <a:ext cx="19904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H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Methodology</a:t>
            </a:r>
            <a:endParaRPr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72;p6">
            <a:extLst>
              <a:ext uri="{FF2B5EF4-FFF2-40B4-BE49-F238E27FC236}">
                <a16:creationId xmlns:a16="http://schemas.microsoft.com/office/drawing/2014/main" id="{804754E9-C9AB-451E-BAF4-94E91F44162F}"/>
              </a:ext>
            </a:extLst>
          </p:cNvPr>
          <p:cNvSpPr txBox="1"/>
          <p:nvPr/>
        </p:nvSpPr>
        <p:spPr>
          <a:xfrm>
            <a:off x="5430602" y="507307"/>
            <a:ext cx="5167548" cy="60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 algn="just">
              <a:spcBef>
                <a:spcPts val="4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Tree-species: European Larch (</a:t>
            </a:r>
            <a:r>
              <a:rPr lang="en-GB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Larix Decidua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Google Shape;272;p6">
            <a:extLst>
              <a:ext uri="{FF2B5EF4-FFF2-40B4-BE49-F238E27FC236}">
                <a16:creationId xmlns:a16="http://schemas.microsoft.com/office/drawing/2014/main" id="{60D70ACD-5FEE-496E-A021-F9631F37D5CC}"/>
              </a:ext>
            </a:extLst>
          </p:cNvPr>
          <p:cNvSpPr txBox="1"/>
          <p:nvPr/>
        </p:nvSpPr>
        <p:spPr>
          <a:xfrm>
            <a:off x="5430602" y="1125253"/>
            <a:ext cx="6659798" cy="913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 algn="just">
              <a:spcBef>
                <a:spcPts val="4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cores per trees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DBH (1.15m), proximal to the river and distal from the river.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4" name="Google Shape;272;p6">
            <a:extLst>
              <a:ext uri="{FF2B5EF4-FFF2-40B4-BE49-F238E27FC236}">
                <a16:creationId xmlns:a16="http://schemas.microsoft.com/office/drawing/2014/main" id="{08A6C811-B96D-49F3-A77E-458866A0AB0A}"/>
              </a:ext>
            </a:extLst>
          </p:cNvPr>
          <p:cNvSpPr txBox="1"/>
          <p:nvPr/>
        </p:nvSpPr>
        <p:spPr>
          <a:xfrm>
            <a:off x="5380200" y="2022466"/>
            <a:ext cx="6754649" cy="605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 algn="just">
              <a:spcBef>
                <a:spcPts val="4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EW, LW growth chronologies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River Trees and Distal Trees.</a:t>
            </a:r>
          </a:p>
        </p:txBody>
      </p:sp>
      <p:sp>
        <p:nvSpPr>
          <p:cNvPr id="25" name="Google Shape;272;p6">
            <a:extLst>
              <a:ext uri="{FF2B5EF4-FFF2-40B4-BE49-F238E27FC236}">
                <a16:creationId xmlns:a16="http://schemas.microsoft.com/office/drawing/2014/main" id="{426D5872-3C2D-44FF-B240-E41851C8DE89}"/>
              </a:ext>
            </a:extLst>
          </p:cNvPr>
          <p:cNvSpPr txBox="1"/>
          <p:nvPr/>
        </p:nvSpPr>
        <p:spPr>
          <a:xfrm>
            <a:off x="5380201" y="2612428"/>
            <a:ext cx="6659798" cy="913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 algn="just">
              <a:spcBef>
                <a:spcPts val="4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 two decades (2000-2020) of </a:t>
            </a:r>
            <a:r>
              <a:rPr lang="en-GB" sz="2000" b="1" dirty="0">
                <a:solidFill>
                  <a:schemeClr val="tx1"/>
                </a:solidFill>
                <a:latin typeface="Symbol" panose="05050102010706020507" pitchFamily="18" charset="2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¹⁸O time-series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from EW and LW rings.</a:t>
            </a:r>
          </a:p>
        </p:txBody>
      </p:sp>
      <p:sp>
        <p:nvSpPr>
          <p:cNvPr id="30" name="Google Shape;272;p6">
            <a:extLst>
              <a:ext uri="{FF2B5EF4-FFF2-40B4-BE49-F238E27FC236}">
                <a16:creationId xmlns:a16="http://schemas.microsoft.com/office/drawing/2014/main" id="{10CFDC0B-9316-4D7A-9B75-232E879FDBB4}"/>
              </a:ext>
            </a:extLst>
          </p:cNvPr>
          <p:cNvSpPr txBox="1"/>
          <p:nvPr/>
        </p:nvSpPr>
        <p:spPr>
          <a:xfrm>
            <a:off x="5430602" y="3601658"/>
            <a:ext cx="665979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 algn="just">
              <a:spcBef>
                <a:spcPts val="4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Windowed correlation (Pearson) 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analysis between;</a:t>
            </a:r>
          </a:p>
          <a:p>
            <a:pPr marL="1060450" indent="-342900" algn="just">
              <a:spcBef>
                <a:spcPts val="400"/>
              </a:spcBef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EW, LW ring growth and mean growth-period temperature and precipitation (data from </a:t>
            </a:r>
            <a:r>
              <a:rPr lang="en-GB" sz="20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MeteoSwiss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</a:p>
          <a:p>
            <a:pPr marL="1060450" indent="-342900" algn="just">
              <a:spcBef>
                <a:spcPts val="400"/>
              </a:spcBef>
              <a:spcAft>
                <a:spcPts val="1200"/>
              </a:spcAft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The EW, LW ring growth and their </a:t>
            </a:r>
            <a:r>
              <a:rPr lang="en-GB" sz="2000" dirty="0">
                <a:solidFill>
                  <a:schemeClr val="tx1"/>
                </a:solidFill>
                <a:latin typeface="Symbol" panose="05050102010706020507" pitchFamily="18" charset="2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¹⁸O isotopic compositions.</a:t>
            </a:r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74B9C88A-8F8E-4D49-80E2-082F56F37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85350" cy="598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7;p1">
            <a:extLst>
              <a:ext uri="{FF2B5EF4-FFF2-40B4-BE49-F238E27FC236}">
                <a16:creationId xmlns:a16="http://schemas.microsoft.com/office/drawing/2014/main" id="{11715CDD-EDBB-4AA2-A57C-FDD09E0A36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520552" y="6178667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fr-CH" sz="1600" b="1">
                <a:solidFill>
                  <a:schemeClr val="tx1"/>
                </a:solidFill>
              </a:rPr>
              <a:pPr/>
              <a:t>4</a:t>
            </a:fld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BA8C97A-6AE4-4774-BB6E-A75643CC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23"/>
          <a:stretch/>
        </p:blipFill>
        <p:spPr>
          <a:xfrm>
            <a:off x="1" y="333260"/>
            <a:ext cx="3396947" cy="292360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F5B388B-29D9-41C4-9B94-FC6F9CDF2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76" y="307815"/>
            <a:ext cx="3396947" cy="2923600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DE42C3D4-5DB1-43DD-AFDA-F02054709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007919"/>
            <a:ext cx="5550440" cy="1989656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510B7C93-D5B9-433E-A010-C069A1AD9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700" y="4052371"/>
            <a:ext cx="5550440" cy="19452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C3E234B-BC22-4263-9AD3-DFFD8E09CC47}"/>
              </a:ext>
            </a:extLst>
          </p:cNvPr>
          <p:cNvSpPr/>
          <p:nvPr/>
        </p:nvSpPr>
        <p:spPr>
          <a:xfrm>
            <a:off x="1314449" y="-24090"/>
            <a:ext cx="932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rgbClr val="0636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Site-1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708DED-3EE4-40BD-8B84-6BC95E9F532E}"/>
              </a:ext>
            </a:extLst>
          </p:cNvPr>
          <p:cNvSpPr/>
          <p:nvPr/>
        </p:nvSpPr>
        <p:spPr>
          <a:xfrm>
            <a:off x="4575319" y="-47650"/>
            <a:ext cx="9328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rgbClr val="0636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Site-2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CFDA9E-DEFC-45BF-8EA7-4331181E2BC6}"/>
              </a:ext>
            </a:extLst>
          </p:cNvPr>
          <p:cNvSpPr/>
          <p:nvPr/>
        </p:nvSpPr>
        <p:spPr>
          <a:xfrm>
            <a:off x="798259" y="3275064"/>
            <a:ext cx="165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 </a:t>
            </a:r>
            <a:r>
              <a:rPr lang="fr-CH" sz="20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endParaRPr lang="fr-CH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C8FFA7-2077-420F-9222-E0D7B745A654}"/>
              </a:ext>
            </a:extLst>
          </p:cNvPr>
          <p:cNvSpPr/>
          <p:nvPr/>
        </p:nvSpPr>
        <p:spPr>
          <a:xfrm>
            <a:off x="3729195" y="3273405"/>
            <a:ext cx="165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Distal </a:t>
            </a:r>
            <a:r>
              <a:rPr lang="fr-CH" sz="20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endParaRPr lang="fr-CH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15A589-3446-4099-A94C-6A48CF439ADE}"/>
              </a:ext>
            </a:extLst>
          </p:cNvPr>
          <p:cNvSpPr/>
          <p:nvPr/>
        </p:nvSpPr>
        <p:spPr>
          <a:xfrm>
            <a:off x="-60055" y="4285170"/>
            <a:ext cx="655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995C59-6506-469B-865B-E61C80E2CC97}"/>
              </a:ext>
            </a:extLst>
          </p:cNvPr>
          <p:cNvSpPr/>
          <p:nvPr/>
        </p:nvSpPr>
        <p:spPr>
          <a:xfrm>
            <a:off x="-60055" y="5212270"/>
            <a:ext cx="655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DFC15B-547A-428A-A276-8978DB21E4F0}"/>
              </a:ext>
            </a:extLst>
          </p:cNvPr>
          <p:cNvSpPr/>
          <p:nvPr/>
        </p:nvSpPr>
        <p:spPr>
          <a:xfrm>
            <a:off x="6157665" y="4297415"/>
            <a:ext cx="655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0D09B9F-E101-4091-9876-B87D1F02488D}"/>
              </a:ext>
            </a:extLst>
          </p:cNvPr>
          <p:cNvSpPr/>
          <p:nvPr/>
        </p:nvSpPr>
        <p:spPr>
          <a:xfrm>
            <a:off x="6157665" y="5275315"/>
            <a:ext cx="655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LW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A3EF5D-08C1-4975-ADA0-E3CF1F320311}"/>
              </a:ext>
            </a:extLst>
          </p:cNvPr>
          <p:cNvSpPr/>
          <p:nvPr/>
        </p:nvSpPr>
        <p:spPr>
          <a:xfrm>
            <a:off x="698500" y="3685675"/>
            <a:ext cx="781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9193FA-0776-4319-970D-185C8BA11B43}"/>
              </a:ext>
            </a:extLst>
          </p:cNvPr>
          <p:cNvSpPr/>
          <p:nvPr/>
        </p:nvSpPr>
        <p:spPr>
          <a:xfrm>
            <a:off x="3594145" y="3685675"/>
            <a:ext cx="781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7E11FA-B4B3-4EA5-9650-DE21BEE06DCF}"/>
              </a:ext>
            </a:extLst>
          </p:cNvPr>
          <p:cNvSpPr/>
          <p:nvPr/>
        </p:nvSpPr>
        <p:spPr>
          <a:xfrm>
            <a:off x="2058733" y="3683209"/>
            <a:ext cx="781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</a:t>
            </a:r>
            <a:r>
              <a:rPr lang="fr-CH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3FD89C-7D0D-4747-9647-4687020CC773}"/>
              </a:ext>
            </a:extLst>
          </p:cNvPr>
          <p:cNvSpPr/>
          <p:nvPr/>
        </p:nvSpPr>
        <p:spPr>
          <a:xfrm>
            <a:off x="6896100" y="3671839"/>
            <a:ext cx="781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2D990F-1AED-47A9-B80C-619120B8075D}"/>
              </a:ext>
            </a:extLst>
          </p:cNvPr>
          <p:cNvSpPr/>
          <p:nvPr/>
        </p:nvSpPr>
        <p:spPr>
          <a:xfrm>
            <a:off x="8332533" y="3669371"/>
            <a:ext cx="781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</a:t>
            </a:r>
            <a:r>
              <a:rPr lang="fr-CH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67E292-B8FD-4460-8A92-4BBC1E48D4E1}"/>
              </a:ext>
            </a:extLst>
          </p:cNvPr>
          <p:cNvSpPr/>
          <p:nvPr/>
        </p:nvSpPr>
        <p:spPr>
          <a:xfrm>
            <a:off x="9768965" y="3669371"/>
            <a:ext cx="781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01415D-3622-47D4-9D86-5C3A1F16D96B}"/>
              </a:ext>
            </a:extLst>
          </p:cNvPr>
          <p:cNvSpPr/>
          <p:nvPr/>
        </p:nvSpPr>
        <p:spPr>
          <a:xfrm>
            <a:off x="11102975" y="3669371"/>
            <a:ext cx="781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</a:t>
            </a:r>
            <a:r>
              <a:rPr lang="fr-CH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2F22F8-76ED-40FA-AB32-18475676C352}"/>
              </a:ext>
            </a:extLst>
          </p:cNvPr>
          <p:cNvSpPr/>
          <p:nvPr/>
        </p:nvSpPr>
        <p:spPr>
          <a:xfrm>
            <a:off x="4905376" y="3683209"/>
            <a:ext cx="7810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</a:t>
            </a:r>
            <a:r>
              <a:rPr lang="fr-CH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D51E16-851F-4761-8B2B-38CA875A9691}"/>
              </a:ext>
            </a:extLst>
          </p:cNvPr>
          <p:cNvSpPr/>
          <p:nvPr/>
        </p:nvSpPr>
        <p:spPr>
          <a:xfrm>
            <a:off x="7295557" y="3273405"/>
            <a:ext cx="165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 </a:t>
            </a:r>
            <a:r>
              <a:rPr lang="fr-CH" sz="20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endParaRPr lang="fr-CH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DC496C-8220-40BF-A954-FAD6C480E857}"/>
              </a:ext>
            </a:extLst>
          </p:cNvPr>
          <p:cNvSpPr/>
          <p:nvPr/>
        </p:nvSpPr>
        <p:spPr>
          <a:xfrm>
            <a:off x="10000996" y="3270335"/>
            <a:ext cx="165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Distal </a:t>
            </a:r>
            <a:r>
              <a:rPr lang="fr-CH" sz="20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endParaRPr lang="fr-CH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Google Shape;272;p6">
            <a:extLst>
              <a:ext uri="{FF2B5EF4-FFF2-40B4-BE49-F238E27FC236}">
                <a16:creationId xmlns:a16="http://schemas.microsoft.com/office/drawing/2014/main" id="{0FA27DB9-0883-4C9D-8FD5-470E5524BACD}"/>
              </a:ext>
            </a:extLst>
          </p:cNvPr>
          <p:cNvSpPr txBox="1"/>
          <p:nvPr/>
        </p:nvSpPr>
        <p:spPr>
          <a:xfrm>
            <a:off x="6896100" y="777795"/>
            <a:ext cx="5200651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indent="-342891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2000" b="1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Negative</a:t>
            </a:r>
            <a:r>
              <a:rPr lang="fr-CH" sz="2000" b="1" dirty="0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000" b="1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correlation</a:t>
            </a:r>
            <a:r>
              <a:rPr lang="fr-CH" sz="2000" b="1" dirty="0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000" b="1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with</a:t>
            </a:r>
            <a:r>
              <a:rPr lang="fr-CH" sz="2000" b="1" dirty="0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000" b="1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temperature</a:t>
            </a:r>
            <a:r>
              <a:rPr lang="fr-CH" sz="20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, and </a:t>
            </a:r>
            <a:r>
              <a:rPr lang="fr-CH" sz="20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positive </a:t>
            </a:r>
            <a:r>
              <a:rPr lang="fr-CH" sz="2000" b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correlation</a:t>
            </a:r>
            <a:r>
              <a:rPr lang="fr-CH" sz="20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000" b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with</a:t>
            </a:r>
            <a:r>
              <a:rPr lang="fr-CH" sz="20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precipitation </a:t>
            </a:r>
            <a:r>
              <a:rPr lang="fr-CH" sz="20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for the river </a:t>
            </a:r>
            <a:r>
              <a:rPr lang="fr-CH" sz="20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trees</a:t>
            </a:r>
            <a:r>
              <a:rPr lang="fr-CH" sz="20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D12E5AA-A977-40E5-A103-8196F7D72FCF}"/>
              </a:ext>
            </a:extLst>
          </p:cNvPr>
          <p:cNvSpPr/>
          <p:nvPr/>
        </p:nvSpPr>
        <p:spPr>
          <a:xfrm>
            <a:off x="8664468" y="102427"/>
            <a:ext cx="1663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points</a:t>
            </a:r>
          </a:p>
        </p:txBody>
      </p:sp>
      <p:sp>
        <p:nvSpPr>
          <p:cNvPr id="43" name="Google Shape;162;p2">
            <a:extLst>
              <a:ext uri="{FF2B5EF4-FFF2-40B4-BE49-F238E27FC236}">
                <a16:creationId xmlns:a16="http://schemas.microsoft.com/office/drawing/2014/main" id="{5EC7FD8E-5843-46CC-8DD3-19AB28EF89A7}"/>
              </a:ext>
            </a:extLst>
          </p:cNvPr>
          <p:cNvSpPr/>
          <p:nvPr/>
        </p:nvSpPr>
        <p:spPr>
          <a:xfrm>
            <a:off x="4375202" y="6161194"/>
            <a:ext cx="19904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H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</a:t>
            </a:r>
            <a:endParaRPr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272;p6">
            <a:extLst>
              <a:ext uri="{FF2B5EF4-FFF2-40B4-BE49-F238E27FC236}">
                <a16:creationId xmlns:a16="http://schemas.microsoft.com/office/drawing/2014/main" id="{336C91A2-EA65-4349-BCD0-3B924E6F4E11}"/>
              </a:ext>
            </a:extLst>
          </p:cNvPr>
          <p:cNvSpPr txBox="1"/>
          <p:nvPr/>
        </p:nvSpPr>
        <p:spPr>
          <a:xfrm>
            <a:off x="6896099" y="1887121"/>
            <a:ext cx="5200651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indent="-342891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20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Positive </a:t>
            </a:r>
            <a:r>
              <a:rPr lang="fr-CH" sz="2000" b="1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correlation</a:t>
            </a:r>
            <a:r>
              <a:rPr lang="fr-CH" sz="2000" b="1" dirty="0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000" b="1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with</a:t>
            </a:r>
            <a:r>
              <a:rPr lang="fr-CH" sz="2000" b="1" dirty="0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000" b="1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temperature</a:t>
            </a:r>
            <a:r>
              <a:rPr lang="fr-CH" sz="20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, and </a:t>
            </a:r>
            <a:r>
              <a:rPr lang="fr-CH" sz="2000" b="1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Negative</a:t>
            </a:r>
            <a:r>
              <a:rPr lang="fr-CH" sz="2000" b="1" dirty="0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000" b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correlation</a:t>
            </a:r>
            <a:r>
              <a:rPr lang="fr-CH" sz="20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000" b="1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with</a:t>
            </a:r>
            <a:r>
              <a:rPr lang="fr-CH" sz="2000" b="1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precipitation </a:t>
            </a:r>
            <a:r>
              <a:rPr lang="fr-CH" sz="20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for the distal </a:t>
            </a:r>
            <a:r>
              <a:rPr lang="fr-CH" sz="20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trees</a:t>
            </a:r>
            <a:r>
              <a:rPr lang="fr-CH" sz="20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in </a:t>
            </a:r>
            <a:r>
              <a:rPr lang="fr-CH" sz="20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both</a:t>
            </a:r>
            <a:r>
              <a:rPr lang="fr-CH" sz="20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sites.</a:t>
            </a:r>
          </a:p>
        </p:txBody>
      </p:sp>
    </p:spTree>
    <p:extLst>
      <p:ext uri="{BB962C8B-B14F-4D97-AF65-F5344CB8AC3E}">
        <p14:creationId xmlns:p14="http://schemas.microsoft.com/office/powerpoint/2010/main" val="6374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7;p1">
            <a:extLst>
              <a:ext uri="{FF2B5EF4-FFF2-40B4-BE49-F238E27FC236}">
                <a16:creationId xmlns:a16="http://schemas.microsoft.com/office/drawing/2014/main" id="{852E38E1-7FD8-46EA-99E6-78498B3001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520552" y="6178667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fr-CH" sz="1600" b="1">
                <a:solidFill>
                  <a:schemeClr val="tx1"/>
                </a:solidFill>
              </a:rPr>
              <a:pPr/>
              <a:t>5</a:t>
            </a:fld>
            <a:endParaRPr sz="1600" b="1" dirty="0">
              <a:solidFill>
                <a:schemeClr val="tx1"/>
              </a:solidFill>
            </a:endParaRPr>
          </a:p>
        </p:txBody>
      </p:sp>
      <p:sp>
        <p:nvSpPr>
          <p:cNvPr id="13" name="Google Shape;162;p2">
            <a:extLst>
              <a:ext uri="{FF2B5EF4-FFF2-40B4-BE49-F238E27FC236}">
                <a16:creationId xmlns:a16="http://schemas.microsoft.com/office/drawing/2014/main" id="{E9770069-8309-4B89-A48E-274A782FA922}"/>
              </a:ext>
            </a:extLst>
          </p:cNvPr>
          <p:cNvSpPr/>
          <p:nvPr/>
        </p:nvSpPr>
        <p:spPr>
          <a:xfrm>
            <a:off x="4353246" y="6143723"/>
            <a:ext cx="19904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H" sz="20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</a:t>
            </a:r>
            <a:endParaRPr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A090B43-B949-4D65-B51B-27F775C0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512" y="410063"/>
            <a:ext cx="7243328" cy="3025288"/>
          </a:xfrm>
          <a:prstGeom prst="rect">
            <a:avLst/>
          </a:prstGeom>
        </p:spPr>
      </p:pic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E7C65D7-E3B7-4CC9-854D-4A9A51F5E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463" y="3486155"/>
            <a:ext cx="7243328" cy="2512543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C4B6E1C-0778-457B-BB61-98CAF196F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89" y="641349"/>
            <a:ext cx="3445468" cy="2370739"/>
          </a:xfrm>
          <a:prstGeom prst="rect">
            <a:avLst/>
          </a:prstGeom>
        </p:spPr>
      </p:pic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821A7383-A6C8-47E0-AA19-3CAE35904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489" y="3576911"/>
            <a:ext cx="3445468" cy="23753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56033E-C79A-4CB0-8F31-B10838F07FD3}"/>
              </a:ext>
            </a:extLst>
          </p:cNvPr>
          <p:cNvSpPr/>
          <p:nvPr/>
        </p:nvSpPr>
        <p:spPr>
          <a:xfrm>
            <a:off x="3079749" y="1077629"/>
            <a:ext cx="273051" cy="15557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28575">
                <a:solidFill>
                  <a:srgbClr val="FF0000"/>
                </a:solidFill>
              </a:ln>
            </a:endParaRPr>
          </a:p>
        </p:txBody>
      </p:sp>
      <p:sp>
        <p:nvSpPr>
          <p:cNvPr id="22" name="Google Shape;272;p6">
            <a:extLst>
              <a:ext uri="{FF2B5EF4-FFF2-40B4-BE49-F238E27FC236}">
                <a16:creationId xmlns:a16="http://schemas.microsoft.com/office/drawing/2014/main" id="{BE0F1AC3-4742-4500-B0A1-2392263A0027}"/>
              </a:ext>
            </a:extLst>
          </p:cNvPr>
          <p:cNvSpPr txBox="1"/>
          <p:nvPr/>
        </p:nvSpPr>
        <p:spPr>
          <a:xfrm>
            <a:off x="1293949" y="-12448"/>
            <a:ext cx="336271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H" sz="2200" b="1" dirty="0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7.73°C </a:t>
            </a:r>
            <a:r>
              <a:rPr lang="fr-CH" sz="2200" dirty="0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(i.e. 0.73°C </a:t>
            </a:r>
            <a:r>
              <a:rPr lang="fr-CH" sz="2200" dirty="0" err="1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less</a:t>
            </a:r>
            <a:r>
              <a:rPr lang="fr-CH" sz="2200" dirty="0">
                <a:solidFill>
                  <a:schemeClr val="tx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than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last 20-years of </a:t>
            </a:r>
            <a:r>
              <a:rPr lang="fr-CH" sz="22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average</a:t>
            </a:r>
            <a:r>
              <a:rPr lang="fr-CH" sz="22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)</a:t>
            </a:r>
            <a:endParaRPr lang="fr-CH" sz="2200" b="1" dirty="0">
              <a:solidFill>
                <a:srgbClr val="FF0000"/>
              </a:solidFill>
              <a:latin typeface="Calibri" panose="020F0502020204030204" pitchFamily="34" charset="0"/>
              <a:ea typeface="Century Gothic"/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FD4A34-678F-4061-BA9B-B101C78667AD}"/>
              </a:ext>
            </a:extLst>
          </p:cNvPr>
          <p:cNvSpPr/>
          <p:nvPr/>
        </p:nvSpPr>
        <p:spPr>
          <a:xfrm>
            <a:off x="3079749" y="4063231"/>
            <a:ext cx="273051" cy="15557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28575">
                <a:solidFill>
                  <a:srgbClr val="FF0000"/>
                </a:solidFill>
              </a:ln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26D12B-050B-4E8D-B72A-A8664C323234}"/>
              </a:ext>
            </a:extLst>
          </p:cNvPr>
          <p:cNvSpPr/>
          <p:nvPr/>
        </p:nvSpPr>
        <p:spPr>
          <a:xfrm>
            <a:off x="0" y="-3852"/>
            <a:ext cx="932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rgbClr val="0636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Site-1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D62DA2-C385-432A-B393-A84C1E12DB4D}"/>
              </a:ext>
            </a:extLst>
          </p:cNvPr>
          <p:cNvSpPr/>
          <p:nvPr/>
        </p:nvSpPr>
        <p:spPr>
          <a:xfrm>
            <a:off x="0" y="3159079"/>
            <a:ext cx="932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rgbClr val="0636F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Site-2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13C1875-4C53-4B72-951C-47C2446E6466}"/>
              </a:ext>
            </a:extLst>
          </p:cNvPr>
          <p:cNvSpPr txBox="1">
            <a:spLocks/>
          </p:cNvSpPr>
          <p:nvPr/>
        </p:nvSpPr>
        <p:spPr>
          <a:xfrm>
            <a:off x="11280292" y="58396"/>
            <a:ext cx="775505" cy="300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dirty="0">
                <a:solidFill>
                  <a:srgbClr val="0636FD"/>
                </a:solidFill>
                <a:latin typeface="Symbol" panose="05050102010706020507" pitchFamily="18" charset="2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200" b="1" dirty="0">
                <a:solidFill>
                  <a:srgbClr val="0636FD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¹⁸O</a:t>
            </a:r>
            <a:endParaRPr lang="fr-CH" sz="2200" b="1" i="1" dirty="0">
              <a:solidFill>
                <a:srgbClr val="0636FD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580099-5F04-4225-B71F-C050B95161D8}"/>
              </a:ext>
            </a:extLst>
          </p:cNvPr>
          <p:cNvSpPr/>
          <p:nvPr/>
        </p:nvSpPr>
        <p:spPr>
          <a:xfrm>
            <a:off x="4274097" y="964006"/>
            <a:ext cx="655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065EAA-1F80-4259-9477-944E5493FD8E}"/>
              </a:ext>
            </a:extLst>
          </p:cNvPr>
          <p:cNvSpPr/>
          <p:nvPr/>
        </p:nvSpPr>
        <p:spPr>
          <a:xfrm>
            <a:off x="4274097" y="2521252"/>
            <a:ext cx="655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975B55-A01E-4A6E-9221-6718826EEC35}"/>
              </a:ext>
            </a:extLst>
          </p:cNvPr>
          <p:cNvSpPr/>
          <p:nvPr/>
        </p:nvSpPr>
        <p:spPr>
          <a:xfrm>
            <a:off x="4274097" y="3989294"/>
            <a:ext cx="655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91B4AC-AA1D-4889-80CC-6007D205CA31}"/>
              </a:ext>
            </a:extLst>
          </p:cNvPr>
          <p:cNvSpPr/>
          <p:nvPr/>
        </p:nvSpPr>
        <p:spPr>
          <a:xfrm>
            <a:off x="4274097" y="5187698"/>
            <a:ext cx="655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801CB4-187C-457D-B16A-07AEFB692169}"/>
              </a:ext>
            </a:extLst>
          </p:cNvPr>
          <p:cNvSpPr/>
          <p:nvPr/>
        </p:nvSpPr>
        <p:spPr>
          <a:xfrm>
            <a:off x="5858895" y="4507"/>
            <a:ext cx="165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 </a:t>
            </a:r>
            <a:r>
              <a:rPr lang="fr-CH" sz="20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endParaRPr lang="fr-CH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BCA5FA2-8656-4398-9057-D27BA1954B89}"/>
              </a:ext>
            </a:extLst>
          </p:cNvPr>
          <p:cNvSpPr/>
          <p:nvPr/>
        </p:nvSpPr>
        <p:spPr>
          <a:xfrm>
            <a:off x="9564531" y="-30831"/>
            <a:ext cx="165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Distal </a:t>
            </a:r>
            <a:r>
              <a:rPr lang="fr-CH" sz="20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Trees</a:t>
            </a:r>
            <a:endParaRPr lang="fr-CH" sz="20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72;p6">
            <a:extLst>
              <a:ext uri="{FF2B5EF4-FFF2-40B4-BE49-F238E27FC236}">
                <a16:creationId xmlns:a16="http://schemas.microsoft.com/office/drawing/2014/main" id="{B5CA0CD1-2572-4B1B-A1DB-692FB602672C}"/>
              </a:ext>
            </a:extLst>
          </p:cNvPr>
          <p:cNvSpPr txBox="1"/>
          <p:nvPr/>
        </p:nvSpPr>
        <p:spPr>
          <a:xfrm>
            <a:off x="2821142" y="3208045"/>
            <a:ext cx="79026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H" sz="2200" b="1" dirty="0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475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23" grpId="0" animBg="1"/>
      <p:bldP spid="26" grpId="0"/>
      <p:bldP spid="27" grpId="0"/>
      <p:bldP spid="30" grpId="0"/>
      <p:bldP spid="31" grpId="0"/>
      <p:bldP spid="32" grpId="0"/>
      <p:bldP spid="33" grpId="0"/>
      <p:bldP spid="34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7;p1">
            <a:extLst>
              <a:ext uri="{FF2B5EF4-FFF2-40B4-BE49-F238E27FC236}">
                <a16:creationId xmlns:a16="http://schemas.microsoft.com/office/drawing/2014/main" id="{F2F50F5B-512D-4CE4-9F98-04D6047FF6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520552" y="6178667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fr-CH" sz="1600" b="1">
                <a:solidFill>
                  <a:schemeClr val="tx1"/>
                </a:solidFill>
              </a:rPr>
              <a:pPr/>
              <a:t>6</a:t>
            </a:fld>
            <a:endParaRPr sz="1600" b="1" dirty="0">
              <a:solidFill>
                <a:schemeClr val="tx1"/>
              </a:solidFill>
            </a:endParaRPr>
          </a:p>
        </p:txBody>
      </p:sp>
      <p:sp>
        <p:nvSpPr>
          <p:cNvPr id="16" name="Google Shape;162;p2">
            <a:extLst>
              <a:ext uri="{FF2B5EF4-FFF2-40B4-BE49-F238E27FC236}">
                <a16:creationId xmlns:a16="http://schemas.microsoft.com/office/drawing/2014/main" id="{8AA2B0B2-761B-4E6F-B50A-A89BD1F748D3}"/>
              </a:ext>
            </a:extLst>
          </p:cNvPr>
          <p:cNvSpPr/>
          <p:nvPr/>
        </p:nvSpPr>
        <p:spPr>
          <a:xfrm>
            <a:off x="4384997" y="6192310"/>
            <a:ext cx="199040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H" sz="2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Conclusion</a:t>
            </a:r>
            <a:endParaRPr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72;p6">
            <a:extLst>
              <a:ext uri="{FF2B5EF4-FFF2-40B4-BE49-F238E27FC236}">
                <a16:creationId xmlns:a16="http://schemas.microsoft.com/office/drawing/2014/main" id="{A39DA65C-ADA8-4D57-BB6A-72B9363920F6}"/>
              </a:ext>
            </a:extLst>
          </p:cNvPr>
          <p:cNvSpPr txBox="1"/>
          <p:nvPr/>
        </p:nvSpPr>
        <p:spPr>
          <a:xfrm>
            <a:off x="190507" y="714365"/>
            <a:ext cx="116205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indent="-342891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Growth of the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trees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close to the river are precipitation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limited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, distal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from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the river are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temperature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limited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</a:t>
            </a:r>
          </a:p>
        </p:txBody>
      </p:sp>
      <p:sp>
        <p:nvSpPr>
          <p:cNvPr id="20" name="Google Shape;272;p6">
            <a:extLst>
              <a:ext uri="{FF2B5EF4-FFF2-40B4-BE49-F238E27FC236}">
                <a16:creationId xmlns:a16="http://schemas.microsoft.com/office/drawing/2014/main" id="{B713AC04-A900-406F-8363-641C03FA2AA9}"/>
              </a:ext>
            </a:extLst>
          </p:cNvPr>
          <p:cNvSpPr txBox="1"/>
          <p:nvPr/>
        </p:nvSpPr>
        <p:spPr>
          <a:xfrm>
            <a:off x="190507" y="1772529"/>
            <a:ext cx="11620500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indent="-342891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fr-CH" sz="2400" b="1" dirty="0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This basin has </a:t>
            </a:r>
            <a:r>
              <a:rPr lang="fr-CH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become</a:t>
            </a:r>
            <a:r>
              <a:rPr lang="fr-CH" sz="2400" b="1" dirty="0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drier</a:t>
            </a:r>
            <a:r>
              <a:rPr lang="fr-CH" sz="2400" b="1" dirty="0">
                <a:solidFill>
                  <a:srgbClr val="FF0000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over the last </a:t>
            </a:r>
            <a:r>
              <a:rPr lang="fr-CH" sz="2400" dirty="0" err="1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twenty</a:t>
            </a:r>
            <a:r>
              <a:rPr lang="fr-CH" sz="2400" dirty="0">
                <a:solidFill>
                  <a:schemeClr val="dk1"/>
                </a:solidFill>
                <a:latin typeface="Calibri" panose="020F050202020403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years.</a:t>
            </a:r>
          </a:p>
        </p:txBody>
      </p:sp>
      <p:sp>
        <p:nvSpPr>
          <p:cNvPr id="21" name="Google Shape;272;p6">
            <a:extLst>
              <a:ext uri="{FF2B5EF4-FFF2-40B4-BE49-F238E27FC236}">
                <a16:creationId xmlns:a16="http://schemas.microsoft.com/office/drawing/2014/main" id="{9BF08D00-B7F4-4FBA-9FDA-E09C8B022A52}"/>
              </a:ext>
            </a:extLst>
          </p:cNvPr>
          <p:cNvSpPr txBox="1"/>
          <p:nvPr/>
        </p:nvSpPr>
        <p:spPr>
          <a:xfrm>
            <a:off x="190507" y="2589906"/>
            <a:ext cx="11620500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indent="-342891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EW and LW rings recorded the year 2014 (one of the recent coldest years in Switzerland).</a:t>
            </a:r>
          </a:p>
        </p:txBody>
      </p:sp>
      <p:sp>
        <p:nvSpPr>
          <p:cNvPr id="22" name="Google Shape;272;p6">
            <a:extLst>
              <a:ext uri="{FF2B5EF4-FFF2-40B4-BE49-F238E27FC236}">
                <a16:creationId xmlns:a16="http://schemas.microsoft.com/office/drawing/2014/main" id="{7648A300-073B-4CEA-9425-2923C13C2391}"/>
              </a:ext>
            </a:extLst>
          </p:cNvPr>
          <p:cNvSpPr txBox="1"/>
          <p:nvPr/>
        </p:nvSpPr>
        <p:spPr>
          <a:xfrm>
            <a:off x="190507" y="3429000"/>
            <a:ext cx="116205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indent="-342891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Changing climate along-with the upstream hydropower dam in site-1 and unregulated tributaries in site-2 influenced the variations of isotopic compositions in the EW and LW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Google Shape;272;p6">
            <a:extLst>
              <a:ext uri="{FF2B5EF4-FFF2-40B4-BE49-F238E27FC236}">
                <a16:creationId xmlns:a16="http://schemas.microsoft.com/office/drawing/2014/main" id="{C0D86C81-3FBC-4447-A62E-CAA7CB21530D}"/>
              </a:ext>
            </a:extLst>
          </p:cNvPr>
          <p:cNvSpPr txBox="1"/>
          <p:nvPr/>
        </p:nvSpPr>
        <p:spPr>
          <a:xfrm>
            <a:off x="190507" y="4568406"/>
            <a:ext cx="116205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891" indent="-342891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Expected downstream gradient in the depletion of </a:t>
            </a:r>
            <a:r>
              <a:rPr lang="en-GB" sz="2400" dirty="0">
                <a:solidFill>
                  <a:schemeClr val="tx1"/>
                </a:solidFill>
                <a:latin typeface="Symbol" panose="05050102010706020507" pitchFamily="18" charset="2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¹⁸O in tree-ring was not seen (i.e. the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hydropower dam has an impact</a:t>
            </a: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on upstream hydrology and tree-growth in this basin).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23000" t="-50000" b="12000"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47;p1">
            <a:extLst>
              <a:ext uri="{FF2B5EF4-FFF2-40B4-BE49-F238E27FC236}">
                <a16:creationId xmlns:a16="http://schemas.microsoft.com/office/drawing/2014/main" id="{D533E2F7-E129-4009-A76E-03CAAD1971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520552" y="6178667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fld id="{00000000-1234-1234-1234-123412341234}" type="slidenum">
              <a:rPr lang="fr-CH" sz="1600" b="1">
                <a:solidFill>
                  <a:schemeClr val="tx1"/>
                </a:solidFill>
              </a:rPr>
              <a:pPr/>
              <a:t>7</a:t>
            </a:fld>
            <a:endParaRPr sz="1600" b="1" dirty="0">
              <a:solidFill>
                <a:schemeClr val="tx1"/>
              </a:solidFill>
            </a:endParaRP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D7E4F7A2-F8F0-4D30-86EA-06B89C858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208" y="5381550"/>
            <a:ext cx="572105" cy="4648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A51F1AE-AC8D-4CE7-A2A2-A3AEAD789171}"/>
              </a:ext>
            </a:extLst>
          </p:cNvPr>
          <p:cNvSpPr/>
          <p:nvPr/>
        </p:nvSpPr>
        <p:spPr>
          <a:xfrm>
            <a:off x="4017313" y="5350704"/>
            <a:ext cx="1932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@geonaz07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oogle Shape;629;p22">
            <a:extLst>
              <a:ext uri="{FF2B5EF4-FFF2-40B4-BE49-F238E27FC236}">
                <a16:creationId xmlns:a16="http://schemas.microsoft.com/office/drawing/2014/main" id="{1144623A-ED4F-469A-A8E8-7806F5AF01BC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46661" y="4420741"/>
            <a:ext cx="570652" cy="577850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47E8E6B-96B3-4E83-AD1F-5C30CC860D40}"/>
              </a:ext>
            </a:extLst>
          </p:cNvPr>
          <p:cNvSpPr/>
          <p:nvPr/>
        </p:nvSpPr>
        <p:spPr>
          <a:xfrm>
            <a:off x="4047955" y="4442109"/>
            <a:ext cx="2762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www.geonaz.com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98CCA5-70AA-4D1D-A9E0-A5D9578AC9A0}"/>
              </a:ext>
            </a:extLst>
          </p:cNvPr>
          <p:cNvSpPr/>
          <p:nvPr/>
        </p:nvSpPr>
        <p:spPr>
          <a:xfrm>
            <a:off x="8715942" y="5292611"/>
            <a:ext cx="1433656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02254">
              <a:lnSpc>
                <a:spcPct val="15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AlpWISE</a:t>
            </a:r>
          </a:p>
        </p:txBody>
      </p:sp>
      <p:pic>
        <p:nvPicPr>
          <p:cNvPr id="45" name="Picture 44" descr="Qr code&#10;&#10;Description automatically generated">
            <a:extLst>
              <a:ext uri="{FF2B5EF4-FFF2-40B4-BE49-F238E27FC236}">
                <a16:creationId xmlns:a16="http://schemas.microsoft.com/office/drawing/2014/main" id="{90B10613-5968-4093-BE07-0DB66CB320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17" t="8245" r="9574" b="8245"/>
          <a:stretch/>
        </p:blipFill>
        <p:spPr>
          <a:xfrm>
            <a:off x="8078417" y="5368057"/>
            <a:ext cx="587231" cy="56234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0555FC1C-71B1-4273-94E4-A2DCB7FA3953}"/>
              </a:ext>
            </a:extLst>
          </p:cNvPr>
          <p:cNvSpPr txBox="1">
            <a:spLocks/>
          </p:cNvSpPr>
          <p:nvPr/>
        </p:nvSpPr>
        <p:spPr bwMode="auto">
          <a:xfrm>
            <a:off x="6021330" y="189647"/>
            <a:ext cx="3622452" cy="9207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>
              <a:schemeClr val="bg1"/>
            </a:glow>
            <a:reflection endPos="0" dist="50800" dir="5400000" sy="-100000" algn="bl" rotWithShape="0"/>
            <a:softEdge rad="1270000"/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fr-CH" sz="4000" kern="0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Thank</a:t>
            </a:r>
            <a:r>
              <a:rPr lang="fr-CH" sz="4000" kern="0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You</a:t>
            </a:r>
            <a:endParaRPr lang="en-GB" sz="4000" kern="0" dirty="0">
              <a:solidFill>
                <a:schemeClr val="tx1"/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on a hammock&#10;&#10;Description automatically generated with low confidence">
            <a:extLst>
              <a:ext uri="{FF2B5EF4-FFF2-40B4-BE49-F238E27FC236}">
                <a16:creationId xmlns:a16="http://schemas.microsoft.com/office/drawing/2014/main" id="{F1CE3367-E662-4274-B731-D0D2F4A343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38" t="16188" r="-1338" b="18389"/>
          <a:stretch/>
        </p:blipFill>
        <p:spPr>
          <a:xfrm rot="5400000">
            <a:off x="-1606392" y="1723604"/>
            <a:ext cx="6022396" cy="2664089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C176568D-A48E-49F2-B975-0540ED1C76A8}"/>
              </a:ext>
            </a:extLst>
          </p:cNvPr>
          <p:cNvSpPr txBox="1">
            <a:spLocks/>
          </p:cNvSpPr>
          <p:nvPr/>
        </p:nvSpPr>
        <p:spPr bwMode="auto">
          <a:xfrm>
            <a:off x="5957957" y="1175110"/>
            <a:ext cx="3906215" cy="92074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>
              <a:schemeClr val="accent1"/>
            </a:glow>
            <a:reflection endPos="0" dist="50800" dir="5400000" sy="-100000" algn="bl" rotWithShape="0"/>
            <a:softEdge rad="1104900"/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99CC"/>
                </a:solidFill>
                <a:latin typeface="Verdan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fr-CH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Any Questions?</a:t>
            </a:r>
            <a:endParaRPr lang="en-GB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1D33AF-6507-4592-BE56-7F676008B403}"/>
              </a:ext>
            </a:extLst>
          </p:cNvPr>
          <p:cNvSpPr txBox="1"/>
          <p:nvPr/>
        </p:nvSpPr>
        <p:spPr>
          <a:xfrm>
            <a:off x="7911065" y="4410504"/>
            <a:ext cx="839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✉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48E72C-904C-4411-923D-47C7DD551268}"/>
              </a:ext>
            </a:extLst>
          </p:cNvPr>
          <p:cNvSpPr txBox="1"/>
          <p:nvPr/>
        </p:nvSpPr>
        <p:spPr>
          <a:xfrm>
            <a:off x="8665648" y="4489868"/>
            <a:ext cx="3294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kern="0" dirty="0">
                <a:solidFill>
                  <a:schemeClr val="tx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nazimul.islam@unil.ch</a:t>
            </a:r>
            <a:endParaRPr lang="en-GB" sz="2400" dirty="0"/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1648378-7F19-4850-82AB-FF5FCEF5F1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7798" y="2054932"/>
            <a:ext cx="1456534" cy="1940247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6438A99F-86D4-4911-AB32-CBEB656AC2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769" t="7121" r="9323" b="9027"/>
          <a:stretch/>
        </p:blipFill>
        <p:spPr>
          <a:xfrm>
            <a:off x="4662729" y="2506367"/>
            <a:ext cx="1489809" cy="1488812"/>
          </a:xfrm>
          <a:prstGeom prst="rect">
            <a:avLst/>
          </a:prstGeom>
        </p:spPr>
      </p:pic>
      <p:sp>
        <p:nvSpPr>
          <p:cNvPr id="18" name="Google Shape;272;p6">
            <a:extLst>
              <a:ext uri="{FF2B5EF4-FFF2-40B4-BE49-F238E27FC236}">
                <a16:creationId xmlns:a16="http://schemas.microsoft.com/office/drawing/2014/main" id="{56C46E2C-7E1E-4B6B-BE8A-593F4F4542F5}"/>
              </a:ext>
            </a:extLst>
          </p:cNvPr>
          <p:cNvSpPr txBox="1"/>
          <p:nvPr/>
        </p:nvSpPr>
        <p:spPr>
          <a:xfrm>
            <a:off x="4339571" y="2140069"/>
            <a:ext cx="213612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Please vote here</a:t>
            </a:r>
          </a:p>
        </p:txBody>
      </p:sp>
    </p:spTree>
    <p:extLst>
      <p:ext uri="{BB962C8B-B14F-4D97-AF65-F5344CB8AC3E}">
        <p14:creationId xmlns:p14="http://schemas.microsoft.com/office/powerpoint/2010/main" val="33552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theme/theme1.xml><?xml version="1.0" encoding="utf-8"?>
<a:theme xmlns:a="http://schemas.openxmlformats.org/drawingml/2006/main" name="Damask">
  <a:themeElements>
    <a:clrScheme name="Damask">
      <a:dk1>
        <a:srgbClr val="000000"/>
      </a:dk1>
      <a:lt1>
        <a:srgbClr val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492</Words>
  <Application>Microsoft Office PowerPoint</Application>
  <PresentationFormat>Widescreen</PresentationFormat>
  <Paragraphs>82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Symbol</vt:lpstr>
      <vt:lpstr>Bookman Old Style</vt:lpstr>
      <vt:lpstr>Georgia</vt:lpstr>
      <vt:lpstr>Calibri</vt:lpstr>
      <vt:lpstr>Century Gothic</vt:lpstr>
      <vt:lpstr>Wingdings</vt:lpstr>
      <vt:lpstr>Arial</vt:lpstr>
      <vt:lpstr>Rockwell</vt:lpstr>
      <vt:lpstr>Times New Roman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Nazimul Islam</dc:creator>
  <cp:lastModifiedBy>Nazimul Islam</cp:lastModifiedBy>
  <cp:revision>272</cp:revision>
  <dcterms:created xsi:type="dcterms:W3CDTF">2021-03-11T09:56:44Z</dcterms:created>
  <dcterms:modified xsi:type="dcterms:W3CDTF">2022-05-23T11:56:18Z</dcterms:modified>
</cp:coreProperties>
</file>