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5" r:id="rId2"/>
    <p:sldId id="817" r:id="rId3"/>
    <p:sldId id="790" r:id="rId4"/>
    <p:sldId id="799" r:id="rId5"/>
    <p:sldId id="810" r:id="rId6"/>
    <p:sldId id="814" r:id="rId7"/>
    <p:sldId id="811" r:id="rId8"/>
    <p:sldId id="812" r:id="rId9"/>
    <p:sldId id="815" r:id="rId10"/>
    <p:sldId id="804" r:id="rId11"/>
    <p:sldId id="816" r:id="rId12"/>
    <p:sldId id="8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7" autoAdjust="0"/>
    <p:restoredTop sz="94660"/>
  </p:normalViewPr>
  <p:slideViewPr>
    <p:cSldViewPr snapToGrid="0">
      <p:cViewPr varScale="1">
        <p:scale>
          <a:sx n="76" d="100"/>
          <a:sy n="76" d="100"/>
        </p:scale>
        <p:origin x="84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A21A5-816F-4069-BB42-E7702971CFA7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A5F9F-B0B4-4A05-9F28-A3FA7C7E9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68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Presenting on FATHUM work which has supported implementation of global flood awareness system for AA in many countries globally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B5D5B-A98F-4FB4-B7C2-CDC929C480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879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to use </a:t>
            </a:r>
            <a:r>
              <a:rPr lang="en-GB" dirty="0" err="1"/>
              <a:t>GloFAS</a:t>
            </a:r>
            <a:r>
              <a:rPr lang="en-GB" dirty="0"/>
              <a:t> when unverified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B5D5B-A98F-4FB4-B7C2-CDC929C480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56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to use </a:t>
            </a:r>
            <a:r>
              <a:rPr lang="en-GB" dirty="0" err="1"/>
              <a:t>GloFAS</a:t>
            </a:r>
            <a:r>
              <a:rPr lang="en-GB" dirty="0"/>
              <a:t> when unverified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B5D5B-A98F-4FB4-B7C2-CDC929C480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038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also other considerations, like developing capacity and ensuring sustainability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B5D5B-A98F-4FB4-B7C2-CDC929C480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863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52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A5F9F-B0B4-4A05-9F28-A3FA7C7E9AA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89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do we choose a forecasting system? How do we know our humanitarian decisions are robust? What existing information is out there?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B5D5B-A98F-4FB4-B7C2-CDC929C480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441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Decision-blind skill guidance available on the </a:t>
            </a:r>
            <a:r>
              <a:rPr lang="en-GB" dirty="0" err="1"/>
              <a:t>GloFAS</a:t>
            </a:r>
            <a:r>
              <a:rPr lang="en-GB" dirty="0"/>
              <a:t> platform – is this any use for the decisions we are making?</a:t>
            </a:r>
          </a:p>
          <a:p>
            <a:endParaRPr lang="en-GB" dirty="0"/>
          </a:p>
          <a:p>
            <a:r>
              <a:rPr lang="en-GB" dirty="0"/>
              <a:t>Here is a comparison of the information provided within the system (on the left), [explain]</a:t>
            </a:r>
          </a:p>
          <a:p>
            <a:r>
              <a:rPr lang="en-GB" dirty="0"/>
              <a:t>And on the right, the stations we have had to eliminate from our decision-making because the skill was not good enough (false alarm ratio greater than 0.5)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B5D5B-A98F-4FB4-B7C2-CDC929C480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935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do we need to do? Map out all the decisions in detail. What are their requirements?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B5D5B-A98F-4FB4-B7C2-CDC929C480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305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can also consider what is acceptable in terms of the skill (explain why some have stricter requirements than others). Link to the actions being taken.</a:t>
            </a:r>
          </a:p>
          <a:p>
            <a:endParaRPr lang="en-GB" dirty="0"/>
          </a:p>
          <a:p>
            <a:r>
              <a:rPr lang="en-GB" dirty="0" err="1"/>
              <a:t>Accepetability</a:t>
            </a:r>
            <a:r>
              <a:rPr lang="en-GB" dirty="0"/>
              <a:t> criteria often give more room for the model to be acceptably–wrong!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B5D5B-A98F-4FB4-B7C2-CDC929C480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974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can also consider what is acceptable in terms of the skill (explain why some have stricter requirements than others). Link to the actions being taken.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B5D5B-A98F-4FB4-B7C2-CDC929C480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3106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also other considerations, like developing capacity and ensuring sustainability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B5D5B-A98F-4FB4-B7C2-CDC929C480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576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also other considerations, like developing capacity and ensuring sustainability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B5D5B-A98F-4FB4-B7C2-CDC929C480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60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566400" y="2214000"/>
            <a:ext cx="5184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6108436" y="2214000"/>
            <a:ext cx="5184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96925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69"/>
            <a:ext cx="11425269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85600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69"/>
            <a:ext cx="11425269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369736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5785869"/>
            <a:ext cx="11425269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03494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1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1"/>
            <a:ext cx="40608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64283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1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1"/>
            <a:ext cx="40608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7515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1"/>
            <a:ext cx="8127692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127692" y="1"/>
            <a:ext cx="40608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00256" y="332656"/>
            <a:ext cx="3456384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400256" y="2214000"/>
            <a:ext cx="3456384" cy="3960000"/>
          </a:xfrm>
        </p:spPr>
        <p:txBody>
          <a:bodyPr/>
          <a:lstStyle>
            <a:lvl1pPr marL="179996" marR="0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539987" marR="0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99978" marR="0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259969" marR="0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619960" marR="0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marL="179996" marR="0" lvl="0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79996" marR="0" lvl="1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79996" marR="0" lvl="2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79996" marR="0" lvl="3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79996" marR="0" lvl="4" indent="-179996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432538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28390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47723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12192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 err="1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188640"/>
            <a:ext cx="11425269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335360" y="1484784"/>
            <a:ext cx="11425269" cy="5134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6817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188640"/>
            <a:ext cx="11040000" cy="828000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400" y="1268760"/>
            <a:ext cx="11040000" cy="490524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722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12192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66401" y="4653136"/>
            <a:ext cx="10560051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2" y="623731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Effra" panose="020B0604020202020204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566400" y="1143000"/>
            <a:ext cx="1104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499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237312"/>
            <a:ext cx="38608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Effra" panose="020B060402020202020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E0E0E1"/>
                </a:solidFill>
              </a:rPr>
              <a:t>Copyright University of Reading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566400" y="6237312"/>
            <a:ext cx="28448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Effra" panose="020B060402020202020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E0E0E1"/>
                </a:solidFill>
              </a:rPr>
              <a:t>Wednesday, 11 June 2014</a:t>
            </a:r>
          </a:p>
        </p:txBody>
      </p:sp>
      <p:pic>
        <p:nvPicPr>
          <p:cNvPr id="12" name="Picture 2" descr="http://www.bca.ac.uk/wp-content/uploads/2012/01/University-of-Reading1.gif">
            <a:extLst>
              <a:ext uri="{FF2B5EF4-FFF2-40B4-BE49-F238E27FC236}">
                <a16:creationId xmlns:a16="http://schemas.microsoft.com/office/drawing/2014/main" id="{1B8F06BD-42CB-43F6-9866-DC515DC33B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6119" y="257221"/>
            <a:ext cx="1480664" cy="517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667801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2" y="438153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571333" y="6574295"/>
            <a:ext cx="90254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" panose="020B0604020202020204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" panose="020B0604020202020204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" panose="020B0604020202020204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81969607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0033002" y="438153"/>
            <a:ext cx="157903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571333" y="6574295"/>
            <a:ext cx="90254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" panose="020B0604020202020204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" panose="020B0604020202020204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" panose="020B0604020202020204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66400" y="2214000"/>
            <a:ext cx="5184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6108436" y="2214000"/>
            <a:ext cx="5184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29649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21402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566400" y="476672"/>
            <a:ext cx="1104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59010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36713" y="3841458"/>
            <a:ext cx="13603817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5000" dirty="0">
                <a:solidFill>
                  <a:srgbClr val="FFFFFF"/>
                </a:solidFill>
                <a:latin typeface="Effra" panose="020B0604020202020204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35360" y="3794864"/>
            <a:ext cx="3072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Effra" panose="020B0604020202020204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35361" y="5857879"/>
            <a:ext cx="9313035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Effra" panose="020B0604020202020204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73667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 dirty="0">
              <a:solidFill>
                <a:srgbClr val="FFFFFF"/>
              </a:solidFill>
              <a:latin typeface="Effra" panose="020B0604020202020204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17498" y="3841458"/>
            <a:ext cx="13603817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5000" dirty="0">
                <a:solidFill>
                  <a:srgbClr val="50535A"/>
                </a:solidFill>
                <a:latin typeface="Effra" panose="020B0604020202020204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35360" y="3794864"/>
            <a:ext cx="3072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Effra" panose="020B0604020202020204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35361" y="5857879"/>
            <a:ext cx="9313035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Effra" panose="020B0604020202020204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30428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gi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400" y="1234800"/>
            <a:ext cx="1104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400" y="2214000"/>
            <a:ext cx="1104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702" y="6237312"/>
            <a:ext cx="9017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Effra" panose="020B060302020302020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6B530-A622-40F8-A4CF-DD7903F759D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073" y="44625"/>
            <a:ext cx="2422831" cy="918745"/>
          </a:xfrm>
          <a:prstGeom prst="rect">
            <a:avLst/>
          </a:prstGeom>
        </p:spPr>
      </p:pic>
      <p:pic>
        <p:nvPicPr>
          <p:cNvPr id="6" name="Picture 2" descr="http://www.bca.ac.uk/wp-content/uploads/2012/01/University-of-Reading1.gif">
            <a:extLst>
              <a:ext uri="{FF2B5EF4-FFF2-40B4-BE49-F238E27FC236}">
                <a16:creationId xmlns:a16="http://schemas.microsoft.com/office/drawing/2014/main" id="{AD63F859-F506-433C-9A0B-D103DC54C4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383135" y="260648"/>
            <a:ext cx="1480664" cy="517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838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Effra" panose="020B0603020203020204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79996" marR="0" indent="-179996" algn="l" defTabSz="914377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Effra" panose="020B0603020203020204"/>
          <a:ea typeface="+mn-ea"/>
          <a:cs typeface="+mn-cs"/>
        </a:defRPr>
      </a:lvl1pPr>
      <a:lvl2pPr marL="539987" marR="0" indent="-179996" algn="l" defTabSz="914377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Effra" panose="020B0603020203020204"/>
        </a:defRPr>
      </a:lvl2pPr>
      <a:lvl3pPr marL="899978" marR="0" indent="-179996" algn="l" defTabSz="914377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Effra" panose="020B0603020203020204"/>
        </a:defRPr>
      </a:lvl3pPr>
      <a:lvl4pPr marL="1259969" marR="0" indent="-179996" algn="l" defTabSz="914377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Effra" panose="020B0603020203020204"/>
        </a:defRPr>
      </a:lvl4pPr>
      <a:lvl5pPr marL="1619960" marR="0" indent="-179996" algn="l" defTabSz="914377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Effra" panose="020B0603020203020204"/>
        </a:defRPr>
      </a:lvl5pPr>
      <a:lvl6pPr marL="2514537" indent="-228594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71623-8AB6-4E24-BFB4-FB2855FD4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44C01B32-D1A0-401C-8867-70456BBB1E87}" type="slidenum">
              <a:rPr lang="en-GB" altLang="en-US">
                <a:solidFill>
                  <a:srgbClr val="E0E0E1"/>
                </a:solidFill>
                <a:cs typeface="Arial"/>
                <a:sym typeface="Arial"/>
              </a:rPr>
              <a:pPr defTabSz="914377"/>
              <a:t>1</a:t>
            </a:fld>
            <a:endParaRPr lang="en-GB" altLang="en-US" dirty="0">
              <a:solidFill>
                <a:srgbClr val="E0E0E1"/>
              </a:solidFill>
              <a:cs typeface="Arial"/>
              <a:sym typeface="Arial"/>
            </a:endParaRPr>
          </a:p>
        </p:txBody>
      </p:sp>
      <p:pic>
        <p:nvPicPr>
          <p:cNvPr id="10" name="Picture 9" descr="A picture containing table, indoor, cake, building&#10;&#10;Description automatically generated">
            <a:extLst>
              <a:ext uri="{FF2B5EF4-FFF2-40B4-BE49-F238E27FC236}">
                <a16:creationId xmlns:a16="http://schemas.microsoft.com/office/drawing/2014/main" id="{7E59639A-835B-4B8A-9748-10648E76D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0" y="1143000"/>
            <a:ext cx="12205139" cy="3070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F8D2D-4C47-470C-9392-594AA8FFA98E}"/>
              </a:ext>
            </a:extLst>
          </p:cNvPr>
          <p:cNvSpPr txBox="1"/>
          <p:nvPr/>
        </p:nvSpPr>
        <p:spPr>
          <a:xfrm>
            <a:off x="1" y="4213845"/>
            <a:ext cx="12188969" cy="37965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GB" sz="1867" kern="0" dirty="0">
              <a:solidFill>
                <a:srgbClr val="000000"/>
              </a:solidFill>
              <a:latin typeface="Effra"/>
              <a:cs typeface="Arial"/>
              <a:sym typeface="Arial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3C36E05-CFA9-4FED-9C34-5EF193D00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198" y="4494899"/>
            <a:ext cx="10937029" cy="118000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dirty="0"/>
              <a:t>How do we ensure that the humanitarian use of forecasts is robust?</a:t>
            </a:r>
          </a:p>
          <a:p>
            <a:r>
              <a:rPr lang="en-GB" i="1" dirty="0"/>
              <a:t>Dr Liz Stephens</a:t>
            </a:r>
            <a:r>
              <a:rPr lang="en-GB" i="1" baseline="30000" dirty="0"/>
              <a:t>1,2</a:t>
            </a:r>
          </a:p>
          <a:p>
            <a:r>
              <a:rPr lang="en-GB" i="1" dirty="0"/>
              <a:t>+ Faith </a:t>
            </a:r>
            <a:r>
              <a:rPr lang="en-GB" i="1" dirty="0" err="1"/>
              <a:t>Mitheu</a:t>
            </a:r>
            <a:r>
              <a:rPr lang="en-GB" i="1" dirty="0"/>
              <a:t>, Linda Speight, </a:t>
            </a:r>
            <a:r>
              <a:rPr lang="en-GB" i="1" dirty="0" err="1"/>
              <a:t>Sazzad</a:t>
            </a:r>
            <a:r>
              <a:rPr lang="en-GB" i="1" dirty="0"/>
              <a:t> Hossain, Hannah </a:t>
            </a:r>
            <a:r>
              <a:rPr lang="en-GB" i="1" dirty="0" err="1"/>
              <a:t>Cloke</a:t>
            </a:r>
            <a:r>
              <a:rPr lang="en-GB" i="1" dirty="0"/>
              <a:t> and Stefania </a:t>
            </a:r>
            <a:r>
              <a:rPr lang="en-GB" i="1" dirty="0" err="1"/>
              <a:t>Giodini</a:t>
            </a:r>
            <a:endParaRPr lang="en-GB" i="1" dirty="0"/>
          </a:p>
          <a:p>
            <a:endParaRPr lang="en-GB" dirty="0"/>
          </a:p>
        </p:txBody>
      </p:sp>
      <p:pic>
        <p:nvPicPr>
          <p:cNvPr id="1026" name="Picture 2" descr="SHEAR | Science for Humanitarian Emergencies and Resilience">
            <a:extLst>
              <a:ext uri="{FF2B5EF4-FFF2-40B4-BE49-F238E27FC236}">
                <a16:creationId xmlns:a16="http://schemas.microsoft.com/office/drawing/2014/main" id="{6645E570-E5D6-42A5-9EB5-5373A6A4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732" y="232357"/>
            <a:ext cx="1466849" cy="69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2BE424-3219-6A1F-FFBB-CFD0C2D97B68}"/>
              </a:ext>
            </a:extLst>
          </p:cNvPr>
          <p:cNvSpPr txBox="1"/>
          <p:nvPr/>
        </p:nvSpPr>
        <p:spPr>
          <a:xfrm>
            <a:off x="159173" y="6076891"/>
            <a:ext cx="10671386" cy="82484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ffra" panose="020B0603020203020204"/>
                <a:ea typeface="+mn-ea"/>
                <a:cs typeface="+mn-cs"/>
              </a:rPr>
              <a:t>1. Department of Meteorology, University of Reading, UK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Tx/>
              <a:buNone/>
              <a:tabLst/>
              <a:defRPr/>
            </a:pPr>
            <a:r>
              <a:rPr lang="en-GB" sz="1400" kern="0" dirty="0">
                <a:solidFill>
                  <a:srgbClr val="FFFFFF"/>
                </a:solidFill>
                <a:latin typeface="Effra" panose="020B0603020203020204"/>
              </a:rPr>
              <a:t>2.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ffra" panose="020B0603020203020204"/>
                <a:ea typeface="+mn-ea"/>
                <a:cs typeface="+mn-cs"/>
              </a:rPr>
              <a:t>Red Cross Red Crescent Climate Centre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ffra" panose="020B0603020203020204"/>
              <a:ea typeface="+mn-ea"/>
              <a:cs typeface="+mn-cs"/>
            </a:endParaRPr>
          </a:p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ffra" panose="020B0603020203020204"/>
                <a:ea typeface="+mn-ea"/>
                <a:cs typeface="+mn-cs"/>
              </a:rPr>
              <a:t>elisabeth.stephens@reading.ac.uk	</a:t>
            </a:r>
            <a:endParaRPr lang="en-GB" sz="1400" kern="0" dirty="0">
              <a:solidFill>
                <a:srgbClr val="FFFFFF"/>
              </a:solidFill>
              <a:latin typeface="Effra" panose="020B0603020203020204"/>
            </a:endParaRPr>
          </a:p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ffra" panose="020B0603020203020204"/>
                <a:ea typeface="+mn-ea"/>
                <a:cs typeface="+mn-cs"/>
              </a:rPr>
              <a:t>@liz_stephens</a:t>
            </a:r>
          </a:p>
        </p:txBody>
      </p:sp>
    </p:spTree>
    <p:extLst>
      <p:ext uri="{BB962C8B-B14F-4D97-AF65-F5344CB8AC3E}">
        <p14:creationId xmlns:p14="http://schemas.microsoft.com/office/powerpoint/2010/main" val="3264012326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9015C-3437-4E19-8297-8E33418D1A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DCF6A46F-80AB-49F3-8C7E-9717ED945456}" type="slidenum">
              <a:rPr lang="en-GB" altLang="en-US">
                <a:solidFill>
                  <a:srgbClr val="50535A"/>
                </a:solidFill>
                <a:cs typeface="Arial"/>
                <a:sym typeface="Arial"/>
              </a:rPr>
              <a:pPr defTabSz="914377">
                <a:defRPr/>
              </a:pPr>
              <a:t>10</a:t>
            </a:fld>
            <a:endParaRPr lang="en-GB" altLang="en-US">
              <a:solidFill>
                <a:srgbClr val="50535A"/>
              </a:solidFill>
              <a:cs typeface="Arial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334D4-1998-4081-9FB5-57F1AAAB29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6400" y="2343572"/>
            <a:ext cx="5651520" cy="4037755"/>
          </a:xfrm>
        </p:spPr>
        <p:txBody>
          <a:bodyPr/>
          <a:lstStyle/>
          <a:p>
            <a:r>
              <a:rPr lang="en-GB" dirty="0"/>
              <a:t>Using experience of producing Flood Forecast Bulletins for UK Foreign, Commonwealth and Development Office (e.g. for TC </a:t>
            </a:r>
            <a:r>
              <a:rPr lang="en-GB" dirty="0" err="1"/>
              <a:t>Idai</a:t>
            </a:r>
            <a:r>
              <a:rPr lang="en-GB" dirty="0"/>
              <a:t> 2019, Hurricane Iota 2020, </a:t>
            </a:r>
            <a:r>
              <a:rPr lang="en-GB" dirty="0" err="1"/>
              <a:t>Batsirai</a:t>
            </a:r>
            <a:r>
              <a:rPr lang="en-GB" dirty="0"/>
              <a:t>, 2022)</a:t>
            </a:r>
          </a:p>
          <a:p>
            <a:r>
              <a:rPr lang="en-GB" dirty="0"/>
              <a:t>Frequently required to give expert assessment of locations where no other forecasts are available</a:t>
            </a:r>
          </a:p>
          <a:p>
            <a:r>
              <a:rPr lang="en-GB" dirty="0"/>
              <a:t>Advantage of </a:t>
            </a:r>
            <a:r>
              <a:rPr lang="en-GB" dirty="0" err="1"/>
              <a:t>GloFAS</a:t>
            </a:r>
            <a:r>
              <a:rPr lang="en-GB" dirty="0"/>
              <a:t> approach is that knowing the model climatology helps us know when something is extreme</a:t>
            </a:r>
          </a:p>
          <a:p>
            <a:r>
              <a:rPr lang="en-GB" dirty="0"/>
              <a:t>Careful use of terminology and phrasing as well as contextual information can help us navigate the uncertainty</a:t>
            </a:r>
          </a:p>
          <a:p>
            <a:endParaRPr lang="en-GB" dirty="0"/>
          </a:p>
        </p:txBody>
      </p:sp>
      <p:pic>
        <p:nvPicPr>
          <p:cNvPr id="13" name="Picture 12" descr="A helicopter flying over a city&#10;&#10;Description automatically generated">
            <a:extLst>
              <a:ext uri="{FF2B5EF4-FFF2-40B4-BE49-F238E27FC236}">
                <a16:creationId xmlns:a16="http://schemas.microsoft.com/office/drawing/2014/main" id="{9DCFB5FE-91C8-C2EE-E246-862AD33947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r="15786"/>
          <a:stretch/>
        </p:blipFill>
        <p:spPr>
          <a:xfrm>
            <a:off x="6373368" y="0"/>
            <a:ext cx="58186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AC6F0A-F7C7-C635-EFCE-6552348EBD21}"/>
              </a:ext>
            </a:extLst>
          </p:cNvPr>
          <p:cNvSpPr/>
          <p:nvPr/>
        </p:nvSpPr>
        <p:spPr>
          <a:xfrm>
            <a:off x="7114032" y="6483674"/>
            <a:ext cx="3780130" cy="307777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pPr defTabSz="914377"/>
            <a:r>
              <a:rPr lang="en-GB" sz="1400" dirty="0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Source: Royal Navy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7464C60-DD41-421D-9DCB-1245D0B44885}"/>
              </a:ext>
            </a:extLst>
          </p:cNvPr>
          <p:cNvSpPr txBox="1">
            <a:spLocks/>
          </p:cNvSpPr>
          <p:nvPr/>
        </p:nvSpPr>
        <p:spPr bwMode="auto">
          <a:xfrm>
            <a:off x="191344" y="264160"/>
            <a:ext cx="5525349" cy="17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Effra" panose="020B0603020203020204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defTabSz="914377"/>
            <a:r>
              <a:rPr lang="en-GB" kern="0" dirty="0">
                <a:solidFill>
                  <a:srgbClr val="D2002E"/>
                </a:solidFill>
                <a:sym typeface="Arial"/>
              </a:rPr>
              <a:t>Challenge 3:</a:t>
            </a:r>
          </a:p>
          <a:p>
            <a:pPr defTabSz="914377"/>
            <a:r>
              <a:rPr lang="en-GB" kern="0" dirty="0">
                <a:solidFill>
                  <a:srgbClr val="D2002E"/>
                </a:solidFill>
                <a:sym typeface="Arial"/>
              </a:rPr>
              <a:t>Can we use unverified models </a:t>
            </a:r>
          </a:p>
          <a:p>
            <a:pPr defTabSz="914377"/>
            <a:r>
              <a:rPr lang="en-GB" kern="0" dirty="0">
                <a:solidFill>
                  <a:srgbClr val="D2002E"/>
                </a:solidFill>
                <a:sym typeface="Arial"/>
              </a:rPr>
              <a:t>in times of imminent crisis?</a:t>
            </a:r>
          </a:p>
        </p:txBody>
      </p:sp>
    </p:spTree>
    <p:extLst>
      <p:ext uri="{BB962C8B-B14F-4D97-AF65-F5344CB8AC3E}">
        <p14:creationId xmlns:p14="http://schemas.microsoft.com/office/powerpoint/2010/main" val="130929725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A3C05BC-3853-29BF-BF56-2C87413E2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95" y="2116574"/>
            <a:ext cx="11748010" cy="33713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9015C-3437-4E19-8297-8E33418D1A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DCF6A46F-80AB-49F3-8C7E-9717ED945456}" type="slidenum">
              <a:rPr lang="en-GB" altLang="en-US">
                <a:solidFill>
                  <a:srgbClr val="50535A"/>
                </a:solidFill>
                <a:cs typeface="Arial"/>
                <a:sym typeface="Arial"/>
              </a:rPr>
              <a:pPr defTabSz="914377">
                <a:defRPr/>
              </a:pPr>
              <a:t>11</a:t>
            </a:fld>
            <a:endParaRPr lang="en-GB" altLang="en-US">
              <a:solidFill>
                <a:srgbClr val="50535A"/>
              </a:solidFill>
              <a:cs typeface="Arial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7464C60-DD41-421D-9DCB-1245D0B44885}"/>
              </a:ext>
            </a:extLst>
          </p:cNvPr>
          <p:cNvSpPr txBox="1">
            <a:spLocks/>
          </p:cNvSpPr>
          <p:nvPr/>
        </p:nvSpPr>
        <p:spPr bwMode="auto">
          <a:xfrm>
            <a:off x="191344" y="264160"/>
            <a:ext cx="5525349" cy="49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Effra" panose="020B0603020203020204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defTabSz="914377"/>
            <a:r>
              <a:rPr lang="en-GB" kern="0" dirty="0">
                <a:solidFill>
                  <a:srgbClr val="D2002E"/>
                </a:solidFill>
                <a:sym typeface="Arial"/>
              </a:rPr>
              <a:t>Use of contextual information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2D6AB5-03F7-9378-94C6-B2279E4B4F64}"/>
              </a:ext>
            </a:extLst>
          </p:cNvPr>
          <p:cNvSpPr/>
          <p:nvPr/>
        </p:nvSpPr>
        <p:spPr>
          <a:xfrm>
            <a:off x="6188150" y="4964734"/>
            <a:ext cx="252334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pPr defTabSz="914377"/>
            <a:r>
              <a:rPr lang="en-GB" sz="1400" dirty="0" err="1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GloFAS</a:t>
            </a:r>
            <a:r>
              <a:rPr lang="en-GB" sz="1400" dirty="0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 forecasts for </a:t>
            </a:r>
          </a:p>
          <a:p>
            <a:pPr defTabSz="914377"/>
            <a:r>
              <a:rPr lang="en-GB" sz="1400" dirty="0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TC Ana, 2022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9AC322-004A-1AE4-BF76-1E302E7EBA7A}"/>
              </a:ext>
            </a:extLst>
          </p:cNvPr>
          <p:cNvSpPr/>
          <p:nvPr/>
        </p:nvSpPr>
        <p:spPr>
          <a:xfrm>
            <a:off x="10141840" y="4964734"/>
            <a:ext cx="252334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pPr defTabSz="914377"/>
            <a:r>
              <a:rPr lang="en-GB" sz="1400" dirty="0" err="1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GloFAS</a:t>
            </a:r>
            <a:r>
              <a:rPr lang="en-GB" sz="1400" dirty="0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 forecasts for </a:t>
            </a:r>
          </a:p>
          <a:p>
            <a:pPr defTabSz="914377"/>
            <a:r>
              <a:rPr lang="en-GB" sz="1400" dirty="0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TC Gombe,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E7DA2E-9F4B-8F5F-63D7-00B9758AA52F}"/>
              </a:ext>
            </a:extLst>
          </p:cNvPr>
          <p:cNvSpPr/>
          <p:nvPr/>
        </p:nvSpPr>
        <p:spPr>
          <a:xfrm>
            <a:off x="2190806" y="4964734"/>
            <a:ext cx="252334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pPr defTabSz="914377"/>
            <a:r>
              <a:rPr lang="en-GB" sz="1400" dirty="0" err="1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GloFAS</a:t>
            </a:r>
            <a:r>
              <a:rPr lang="en-GB" sz="1400" dirty="0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 forecasts for </a:t>
            </a:r>
          </a:p>
          <a:p>
            <a:pPr defTabSz="914377"/>
            <a:r>
              <a:rPr lang="en-GB" sz="1400" dirty="0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TC </a:t>
            </a:r>
            <a:r>
              <a:rPr lang="en-GB" sz="1400" dirty="0" err="1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Idai</a:t>
            </a:r>
            <a:r>
              <a:rPr lang="en-GB" sz="1400" dirty="0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, 2019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FF1D49-13E9-13CA-0CF7-309998D3B448}"/>
              </a:ext>
            </a:extLst>
          </p:cNvPr>
          <p:cNvSpPr/>
          <p:nvPr/>
        </p:nvSpPr>
        <p:spPr>
          <a:xfrm>
            <a:off x="5287926" y="2544726"/>
            <a:ext cx="985283" cy="1516911"/>
          </a:xfrm>
          <a:prstGeom prst="ellipse">
            <a:avLst/>
          </a:prstGeom>
          <a:solidFill>
            <a:schemeClr val="bg1">
              <a:alpha val="39000"/>
            </a:schemeClr>
          </a:solidFill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63AC7C-6E42-85D4-11AF-69E0A9EBECBD}"/>
              </a:ext>
            </a:extLst>
          </p:cNvPr>
          <p:cNvSpPr/>
          <p:nvPr/>
        </p:nvSpPr>
        <p:spPr>
          <a:xfrm>
            <a:off x="1321981" y="2597889"/>
            <a:ext cx="985283" cy="1516911"/>
          </a:xfrm>
          <a:prstGeom prst="ellipse">
            <a:avLst/>
          </a:prstGeom>
          <a:solidFill>
            <a:schemeClr val="bg1">
              <a:alpha val="39000"/>
            </a:schemeClr>
          </a:solidFill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ACDD546-75F7-B7EB-6D44-2BA774BD2F5D}"/>
              </a:ext>
            </a:extLst>
          </p:cNvPr>
          <p:cNvSpPr/>
          <p:nvPr/>
        </p:nvSpPr>
        <p:spPr>
          <a:xfrm>
            <a:off x="9196109" y="2544726"/>
            <a:ext cx="985283" cy="1516911"/>
          </a:xfrm>
          <a:prstGeom prst="ellipse">
            <a:avLst/>
          </a:prstGeom>
          <a:solidFill>
            <a:schemeClr val="bg1">
              <a:alpha val="39000"/>
            </a:schemeClr>
          </a:solidFill>
          <a:ln w="381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601254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DCEF8F-1D7C-3BDF-21AC-952B07E264BF}"/>
              </a:ext>
            </a:extLst>
          </p:cNvPr>
          <p:cNvSpPr/>
          <p:nvPr/>
        </p:nvSpPr>
        <p:spPr>
          <a:xfrm>
            <a:off x="6343795" y="976148"/>
            <a:ext cx="5882640" cy="5868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E78E435-5ACE-6072-8624-1CDCA348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B823D8-CFDF-4931-BD83-DA4B2CE24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690" y="1988683"/>
            <a:ext cx="5278944" cy="4547687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90000"/>
              </a:lnSpc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When considering robustness of forecast: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Any off-the-shelf assessment of forecast skill is unlikely to provide something useable for our decisions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The decision-making context is important, not just to lead-times and thresholds, but also the criteria for forecast skill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Impact databases may be helpful in data-poor settings – but use with caution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Sometimes unverified models may need to be used, contextual information and careful use of language is key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This definitely applies beyond floods!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endParaRPr lang="en-GB" dirty="0">
              <a:solidFill>
                <a:schemeClr val="bg1"/>
              </a:solidFill>
            </a:endParaRPr>
          </a:p>
          <a:p>
            <a:pPr marL="0" indent="0" algn="ctr">
              <a:lnSpc>
                <a:spcPct val="90000"/>
              </a:lnSpc>
              <a:buClr>
                <a:schemeClr val="bg1"/>
              </a:buClr>
              <a:buNone/>
            </a:pPr>
            <a:r>
              <a:rPr lang="en-GB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23101F-AAA7-4BE8-B0C2-78AED21D4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defTabSz="914377">
              <a:spcAft>
                <a:spcPts val="600"/>
              </a:spcAft>
              <a:defRPr/>
            </a:pPr>
            <a:fld id="{E8AA7752-DEA6-4397-A08D-964A0F9844E1}" type="slidenum">
              <a:rPr lang="en-GB" altLang="en-US">
                <a:solidFill>
                  <a:srgbClr val="FFFFFF"/>
                </a:solidFill>
                <a:cs typeface="Arial"/>
                <a:sym typeface="Arial"/>
              </a:rPr>
              <a:pPr defTabSz="914377">
                <a:spcAft>
                  <a:spcPts val="600"/>
                </a:spcAft>
                <a:defRPr/>
              </a:pPr>
              <a:t>12</a:t>
            </a:fld>
            <a:endParaRPr lang="en-GB" altLang="en-US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61BE8DC-AF4B-4B40-97E9-B52495428C2A}"/>
              </a:ext>
            </a:extLst>
          </p:cNvPr>
          <p:cNvSpPr txBox="1">
            <a:spLocks/>
          </p:cNvSpPr>
          <p:nvPr/>
        </p:nvSpPr>
        <p:spPr bwMode="auto">
          <a:xfrm>
            <a:off x="8184452" y="977241"/>
            <a:ext cx="2914222" cy="70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Effra" panose="020B0603020203020204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defTabSz="914377">
              <a:lnSpc>
                <a:spcPct val="80000"/>
              </a:lnSpc>
              <a:spcAft>
                <a:spcPts val="600"/>
              </a:spcAft>
            </a:pPr>
            <a:r>
              <a:rPr lang="en-GB" sz="3200" kern="0" cap="all" dirty="0">
                <a:solidFill>
                  <a:srgbClr val="FFFFFF"/>
                </a:solidFill>
                <a:sym typeface="Arial"/>
              </a:rPr>
              <a:t>In Summary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21326EC-3EBF-4FF5-92B0-67BFD5695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GB" dirty="0">
              <a:solidFill>
                <a:srgbClr val="50535A"/>
              </a:solidFill>
              <a:latin typeface="Effra" panose="020B0604020202020204"/>
              <a:cs typeface="Arial"/>
              <a:sym typeface="Arial"/>
            </a:endParaRPr>
          </a:p>
        </p:txBody>
      </p:sp>
      <p:pic>
        <p:nvPicPr>
          <p:cNvPr id="2050" name="Picture 2" descr="&quot;I have great news! Our anticipatory action plan for floods has been approved!&quot;">
            <a:extLst>
              <a:ext uri="{FF2B5EF4-FFF2-40B4-BE49-F238E27FC236}">
                <a16:creationId xmlns:a16="http://schemas.microsoft.com/office/drawing/2014/main" id="{EFC96C0E-F49F-4708-D966-726131B6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7" y="976148"/>
            <a:ext cx="6391465" cy="58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402B4D-CC8B-2EAA-B5D6-ADD529FB2544}"/>
              </a:ext>
            </a:extLst>
          </p:cNvPr>
          <p:cNvSpPr/>
          <p:nvPr/>
        </p:nvSpPr>
        <p:spPr>
          <a:xfrm>
            <a:off x="3264408" y="6530345"/>
            <a:ext cx="3780130" cy="307777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pPr defTabSz="914377"/>
            <a:r>
              <a:rPr lang="en-GB" sz="1400" dirty="0">
                <a:latin typeface="Effra" panose="020B0603020203020204"/>
                <a:cs typeface="Arial"/>
                <a:sym typeface="Arial"/>
              </a:rPr>
              <a:t>Source: @AnticipationCub on Twitter</a:t>
            </a:r>
          </a:p>
        </p:txBody>
      </p:sp>
      <p:pic>
        <p:nvPicPr>
          <p:cNvPr id="17" name="Picture 2" descr="SHEAR | Science for Humanitarian Emergencies and Resilience">
            <a:extLst>
              <a:ext uri="{FF2B5EF4-FFF2-40B4-BE49-F238E27FC236}">
                <a16:creationId xmlns:a16="http://schemas.microsoft.com/office/drawing/2014/main" id="{D46D394C-5F11-036F-06AD-2AFFCEA8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876" y="162579"/>
            <a:ext cx="1466849" cy="69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2927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8869FD-29C7-7A39-A9AD-630DF9CFE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00"/>
          <a:stretch/>
        </p:blipFill>
        <p:spPr>
          <a:xfrm>
            <a:off x="-914786" y="0"/>
            <a:ext cx="1312984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05321D-4146-9F81-3B05-0262514592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E96E1-FE19-476C-9CF0-3BB4903735D9}" type="slidenum">
              <a:rPr lang="en-GB" altLang="en-US" smtClean="0">
                <a:solidFill>
                  <a:srgbClr val="50535A"/>
                </a:solidFill>
              </a:rPr>
              <a:pPr/>
              <a:t>2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65C78-783E-4832-115F-E6DC2BA74A4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5D91E-2F4A-D8D4-9301-BDA0A9C98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93" t="6951" r="73705" b="83423"/>
          <a:stretch/>
        </p:blipFill>
        <p:spPr>
          <a:xfrm>
            <a:off x="4676301" y="6105144"/>
            <a:ext cx="1947672" cy="7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8477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0FD76-E0E3-4B1A-BED1-2B4718ABA4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747" y="85374"/>
            <a:ext cx="10515600" cy="724747"/>
          </a:xfrm>
        </p:spPr>
        <p:txBody>
          <a:bodyPr/>
          <a:lstStyle/>
          <a:p>
            <a:r>
              <a:rPr lang="en-GB" cap="none" dirty="0"/>
              <a:t>Why is robustness of forecasts important?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AE3C8273-C8ED-439D-B5B5-81877E6EE76E}"/>
              </a:ext>
            </a:extLst>
          </p:cNvPr>
          <p:cNvSpPr txBox="1">
            <a:spLocks/>
          </p:cNvSpPr>
          <p:nvPr/>
        </p:nvSpPr>
        <p:spPr>
          <a:xfrm>
            <a:off x="216747" y="1234071"/>
            <a:ext cx="5242221" cy="5538555"/>
          </a:xfrm>
          <a:prstGeom prst="rect">
            <a:avLst/>
          </a:prstGeom>
        </p:spPr>
        <p:txBody>
          <a:bodyPr>
            <a:norm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Effra" panose="020B0603020203020204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Effra" panose="020B0603020203020204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Effra" panose="020B0603020203020204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Effra" panose="020B0603020203020204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Effra" panose="020B0603020203020204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9996" indent="-179996" defTabSz="914377">
              <a:spcBef>
                <a:spcPts val="0"/>
              </a:spcBef>
              <a:spcAft>
                <a:spcPts val="800"/>
              </a:spcAft>
              <a:buClr>
                <a:srgbClr val="D2002E"/>
              </a:buClr>
            </a:pPr>
            <a:r>
              <a:rPr lang="en-GB" kern="0" dirty="0">
                <a:solidFill>
                  <a:srgbClr val="5053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“Window of opportunity” for anticipatory action: overlap between time needed to take actions, and lead-time at which forecasts have skill</a:t>
            </a:r>
          </a:p>
          <a:p>
            <a:pPr marL="179996" indent="-179996" defTabSz="914377">
              <a:spcBef>
                <a:spcPts val="0"/>
              </a:spcBef>
              <a:spcAft>
                <a:spcPts val="800"/>
              </a:spcAft>
              <a:buClr>
                <a:srgbClr val="D2002E"/>
              </a:buClr>
            </a:pPr>
            <a:r>
              <a:rPr lang="en-GB" kern="0" dirty="0">
                <a:solidFill>
                  <a:srgbClr val="5053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Limited humanitarian resources</a:t>
            </a:r>
          </a:p>
          <a:p>
            <a:pPr marL="179996" indent="-179996" defTabSz="914377">
              <a:spcBef>
                <a:spcPts val="0"/>
              </a:spcBef>
              <a:spcAft>
                <a:spcPts val="800"/>
              </a:spcAft>
              <a:buClr>
                <a:srgbClr val="D2002E"/>
              </a:buClr>
            </a:pPr>
            <a:r>
              <a:rPr lang="en-GB" kern="0" dirty="0">
                <a:solidFill>
                  <a:srgbClr val="5053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Red Cross Red Crescent Movement: Early Action Protocols with evidence to support robustness of plans. </a:t>
            </a:r>
          </a:p>
          <a:p>
            <a:pPr marL="179996" indent="-179996" defTabSz="914377">
              <a:spcBef>
                <a:spcPts val="0"/>
              </a:spcBef>
              <a:spcAft>
                <a:spcPts val="800"/>
              </a:spcAft>
              <a:buClr>
                <a:srgbClr val="D2002E"/>
              </a:buClr>
            </a:pPr>
            <a:r>
              <a:rPr lang="en-GB" kern="0" dirty="0">
                <a:solidFill>
                  <a:srgbClr val="5053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How to generate evidence?</a:t>
            </a:r>
          </a:p>
          <a:p>
            <a:pPr marL="539996" lvl="1" indent="-179996" defTabSz="914377">
              <a:spcBef>
                <a:spcPts val="0"/>
              </a:spcBef>
              <a:spcAft>
                <a:spcPts val="800"/>
              </a:spcAft>
              <a:buClr>
                <a:srgbClr val="D2002E"/>
              </a:buClr>
            </a:pPr>
            <a:r>
              <a:rPr lang="en-GB" kern="0" dirty="0">
                <a:solidFill>
                  <a:srgbClr val="5053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Ideal scenario: local forecasting capacity with archived forecasts and good observational data</a:t>
            </a:r>
          </a:p>
          <a:p>
            <a:pPr marL="539996" lvl="1" indent="-179996" defTabSz="914377">
              <a:spcBef>
                <a:spcPts val="0"/>
              </a:spcBef>
              <a:spcAft>
                <a:spcPts val="800"/>
              </a:spcAft>
              <a:buClr>
                <a:srgbClr val="D2002E"/>
              </a:buClr>
            </a:pPr>
            <a:r>
              <a:rPr lang="en-GB" kern="0" dirty="0">
                <a:solidFill>
                  <a:srgbClr val="5053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Realistic: This is often resource intensive; often relying on reforecast datasets from global producing centres.</a:t>
            </a:r>
          </a:p>
        </p:txBody>
      </p:sp>
      <p:pic>
        <p:nvPicPr>
          <p:cNvPr id="1026" name="Picture 2" descr="A confused bearded man looks confused. A half-constructed boat next to him. Two elephants stroll off into the distance. A voice from the heavens is speaking: &quot;There's a 60 percent chance of a great flood&quot;">
            <a:extLst>
              <a:ext uri="{FF2B5EF4-FFF2-40B4-BE49-F238E27FC236}">
                <a16:creationId xmlns:a16="http://schemas.microsoft.com/office/drawing/2014/main" id="{BE5A0128-AAB7-2504-B61E-05DAD82C7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03" y="1700415"/>
            <a:ext cx="6491297" cy="43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B76A7F-E0CD-8E84-C1E1-D59694D8AAAF}"/>
              </a:ext>
            </a:extLst>
          </p:cNvPr>
          <p:cNvSpPr txBox="1"/>
          <p:nvPr/>
        </p:nvSpPr>
        <p:spPr>
          <a:xfrm>
            <a:off x="5700703" y="5813273"/>
            <a:ext cx="61535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kern="0" dirty="0">
                <a:solidFill>
                  <a:srgbClr val="5053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Source: @AnticipationCub on Twitter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460279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23101F-AAA7-4BE8-B0C2-78AED21D4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04702" y="6237312"/>
            <a:ext cx="810047" cy="219194"/>
          </a:xfrm>
        </p:spPr>
        <p:txBody>
          <a:bodyPr/>
          <a:lstStyle/>
          <a:p>
            <a:pPr defTabSz="685783">
              <a:defRPr/>
            </a:pPr>
            <a:fld id="{E8AA7752-DEA6-4397-A08D-964A0F9844E1}" type="slidenum">
              <a:rPr lang="en-GB" altLang="en-US">
                <a:solidFill>
                  <a:srgbClr val="50535A"/>
                </a:solidFill>
                <a:cs typeface="Arial"/>
                <a:sym typeface="Arial"/>
              </a:rPr>
              <a:pPr defTabSz="685783">
                <a:defRPr/>
              </a:pPr>
              <a:t>4</a:t>
            </a:fld>
            <a:endParaRPr lang="en-GB" altLang="en-US">
              <a:solidFill>
                <a:srgbClr val="50535A"/>
              </a:solidFill>
              <a:cs typeface="Arial"/>
              <a:sym typeface="Arial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DA3B432-5A74-4E62-AFFB-C5FB0CDF46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6400" y="1778403"/>
            <a:ext cx="4276333" cy="212257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 err="1"/>
              <a:t>GloFAS</a:t>
            </a:r>
            <a:r>
              <a:rPr lang="en-GB" sz="1600" dirty="0"/>
              <a:t> Web Interface Skill Assessment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F18CD7-CEA3-4372-A726-E60D858A3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4" t="15179" r="30435"/>
          <a:stretch/>
        </p:blipFill>
        <p:spPr>
          <a:xfrm>
            <a:off x="1206436" y="2230455"/>
            <a:ext cx="3534898" cy="36236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36F75E-9AA6-4A02-B755-F98D8EDCE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05" t="1" b="48459"/>
          <a:stretch/>
        </p:blipFill>
        <p:spPr>
          <a:xfrm>
            <a:off x="84107" y="2230409"/>
            <a:ext cx="1414032" cy="203362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Immagine 5" descr="Immagine che contiene mappa&#10;&#10;Descrizione generata automaticamente">
            <a:extLst>
              <a:ext uri="{FF2B5EF4-FFF2-40B4-BE49-F238E27FC236}">
                <a16:creationId xmlns:a16="http://schemas.microsoft.com/office/drawing/2014/main" id="{09096BAE-D964-4804-9611-A947FF377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72" y="2213037"/>
            <a:ext cx="5487092" cy="3876189"/>
          </a:xfrm>
          <a:prstGeom prst="rect">
            <a:avLst/>
          </a:prstGeom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7B7FD2EA-2089-413C-B909-C7A9EE7E104E}"/>
              </a:ext>
            </a:extLst>
          </p:cNvPr>
          <p:cNvSpPr/>
          <p:nvPr/>
        </p:nvSpPr>
        <p:spPr>
          <a:xfrm>
            <a:off x="7819599" y="2977657"/>
            <a:ext cx="314585" cy="326109"/>
          </a:xfrm>
          <a:prstGeom prst="mathMultiply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 defTabSz="914377"/>
            <a:endParaRPr lang="en-GB" dirty="0">
              <a:solidFill>
                <a:srgbClr val="000000"/>
              </a:solidFill>
              <a:latin typeface="Effra"/>
              <a:cs typeface="Arial"/>
              <a:sym typeface="Arial"/>
            </a:endParaRPr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C44740CA-0241-4B38-93C9-FD5ED852CBB5}"/>
              </a:ext>
            </a:extLst>
          </p:cNvPr>
          <p:cNvSpPr/>
          <p:nvPr/>
        </p:nvSpPr>
        <p:spPr>
          <a:xfrm>
            <a:off x="8546824" y="2849662"/>
            <a:ext cx="314585" cy="326109"/>
          </a:xfrm>
          <a:prstGeom prst="mathMultiply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 defTabSz="914377"/>
            <a:endParaRPr lang="en-GB" dirty="0">
              <a:solidFill>
                <a:srgbClr val="000000"/>
              </a:solidFill>
              <a:latin typeface="Effra"/>
              <a:cs typeface="Arial"/>
              <a:sym typeface="Arial"/>
            </a:endParaRPr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58D8CBA8-48D8-448A-9EA9-4A737EE99D87}"/>
              </a:ext>
            </a:extLst>
          </p:cNvPr>
          <p:cNvSpPr/>
          <p:nvPr/>
        </p:nvSpPr>
        <p:spPr>
          <a:xfrm>
            <a:off x="7517442" y="3738453"/>
            <a:ext cx="314585" cy="326109"/>
          </a:xfrm>
          <a:prstGeom prst="mathMultiply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 defTabSz="914377"/>
            <a:endParaRPr lang="en-GB" dirty="0">
              <a:solidFill>
                <a:srgbClr val="000000"/>
              </a:solidFill>
              <a:latin typeface="Effra"/>
              <a:cs typeface="Arial"/>
              <a:sym typeface="Arial"/>
            </a:endParaRPr>
          </a:p>
        </p:txBody>
      </p: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82DA12B8-0F68-48EE-B0E0-4F764B028446}"/>
              </a:ext>
            </a:extLst>
          </p:cNvPr>
          <p:cNvSpPr/>
          <p:nvPr/>
        </p:nvSpPr>
        <p:spPr>
          <a:xfrm>
            <a:off x="8487766" y="3805965"/>
            <a:ext cx="314585" cy="326109"/>
          </a:xfrm>
          <a:prstGeom prst="mathMultiply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 defTabSz="914377"/>
            <a:endParaRPr lang="en-GB" dirty="0">
              <a:solidFill>
                <a:srgbClr val="000000"/>
              </a:solidFill>
              <a:latin typeface="Effra"/>
              <a:cs typeface="Arial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20A7FB9B-A5E2-44E2-93B0-7E3AA258EC42}"/>
              </a:ext>
            </a:extLst>
          </p:cNvPr>
          <p:cNvSpPr/>
          <p:nvPr/>
        </p:nvSpPr>
        <p:spPr>
          <a:xfrm>
            <a:off x="6188434" y="4263313"/>
            <a:ext cx="314585" cy="326109"/>
          </a:xfrm>
          <a:prstGeom prst="mathMultiply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 defTabSz="914377"/>
            <a:endParaRPr lang="en-GB" dirty="0">
              <a:solidFill>
                <a:srgbClr val="000000"/>
              </a:solidFill>
              <a:latin typeface="Effra"/>
              <a:cs typeface="Arial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76D93BB2-0571-443A-B291-7051418A2E30}"/>
              </a:ext>
            </a:extLst>
          </p:cNvPr>
          <p:cNvSpPr/>
          <p:nvPr/>
        </p:nvSpPr>
        <p:spPr>
          <a:xfrm>
            <a:off x="9858099" y="4941588"/>
            <a:ext cx="309922" cy="327859"/>
          </a:xfrm>
          <a:prstGeom prst="mathMultiply">
            <a:avLst/>
          </a:prstGeom>
          <a:solidFill>
            <a:schemeClr val="accent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 defTabSz="914377"/>
            <a:endParaRPr lang="en-GB" dirty="0">
              <a:solidFill>
                <a:srgbClr val="000000"/>
              </a:solidFill>
              <a:latin typeface="Effra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E6EC37-BE13-42F8-A49D-E7AF297246A6}"/>
              </a:ext>
            </a:extLst>
          </p:cNvPr>
          <p:cNvSpPr txBox="1"/>
          <p:nvPr/>
        </p:nvSpPr>
        <p:spPr>
          <a:xfrm>
            <a:off x="10078442" y="4973338"/>
            <a:ext cx="1742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1200" dirty="0">
                <a:solidFill>
                  <a:srgbClr val="000000"/>
                </a:solidFill>
                <a:latin typeface="Effra" panose="020B0603020203020204"/>
                <a:cs typeface="Arial"/>
                <a:sym typeface="Arial"/>
              </a:rPr>
              <a:t>Not good enough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CCDF89E-EA5E-446C-9769-74B0DA83A2DA}"/>
              </a:ext>
            </a:extLst>
          </p:cNvPr>
          <p:cNvSpPr txBox="1">
            <a:spLocks/>
          </p:cNvSpPr>
          <p:nvPr/>
        </p:nvSpPr>
        <p:spPr bwMode="auto">
          <a:xfrm>
            <a:off x="273351" y="904518"/>
            <a:ext cx="11142685" cy="37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Effra" panose="020B0603020203020204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defTabSz="914377"/>
            <a:r>
              <a:rPr lang="en-GB" kern="0" dirty="0">
                <a:solidFill>
                  <a:srgbClr val="D2002E"/>
                </a:solidFill>
                <a:sym typeface="Arial"/>
              </a:rPr>
              <a:t>Challenge 1: </a:t>
            </a:r>
          </a:p>
          <a:p>
            <a:pPr defTabSz="914377"/>
            <a:r>
              <a:rPr lang="en-GB" kern="0" dirty="0">
                <a:solidFill>
                  <a:srgbClr val="D2002E"/>
                </a:solidFill>
                <a:sym typeface="Arial"/>
              </a:rPr>
              <a:t>Are generic skill assessments useful?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7B2C5AF-6A40-4EE6-A364-8D1B779B84F6}"/>
              </a:ext>
            </a:extLst>
          </p:cNvPr>
          <p:cNvSpPr txBox="1">
            <a:spLocks/>
          </p:cNvSpPr>
          <p:nvPr/>
        </p:nvSpPr>
        <p:spPr bwMode="auto">
          <a:xfrm>
            <a:off x="5875774" y="1778403"/>
            <a:ext cx="6160417" cy="10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Effra" panose="020B0603020203020204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Effra" panose="020B0603020203020204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Effra" panose="020B0603020203020204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Effra" panose="020B0603020203020204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Effra" panose="020B0603020203020204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377">
              <a:spcBef>
                <a:spcPts val="0"/>
              </a:spcBef>
              <a:spcAft>
                <a:spcPts val="600"/>
              </a:spcAft>
              <a:buClr>
                <a:srgbClr val="D2002E"/>
              </a:buClr>
              <a:buNone/>
            </a:pPr>
            <a:r>
              <a:rPr lang="en-GB" sz="1600" kern="0" dirty="0" err="1">
                <a:solidFill>
                  <a:srgbClr val="000000"/>
                </a:solidFill>
                <a:sym typeface="Arial"/>
              </a:rPr>
              <a:t>GloFAS</a:t>
            </a:r>
            <a:r>
              <a:rPr lang="en-GB" sz="1600" kern="0" dirty="0">
                <a:solidFill>
                  <a:srgbClr val="000000"/>
                </a:solidFill>
                <a:sym typeface="Arial"/>
              </a:rPr>
              <a:t> / FATHUM Decision-relevant skill assessment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69D81-09F6-49A8-96E2-D8597928630A}"/>
              </a:ext>
            </a:extLst>
          </p:cNvPr>
          <p:cNvSpPr txBox="1"/>
          <p:nvPr/>
        </p:nvSpPr>
        <p:spPr>
          <a:xfrm>
            <a:off x="7047541" y="6370945"/>
            <a:ext cx="51444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7"/>
            <a:endParaRPr lang="en-GB" sz="1400" dirty="0">
              <a:solidFill>
                <a:srgbClr val="50535A"/>
              </a:solidFill>
              <a:latin typeface="Effra" panose="020B0604020202020204"/>
              <a:cs typeface="Arial"/>
              <a:sym typeface="Arial"/>
            </a:endParaRPr>
          </a:p>
          <a:p>
            <a:pPr algn="r" defTabSz="914377"/>
            <a:r>
              <a:rPr lang="en-GB" sz="1400" dirty="0">
                <a:solidFill>
                  <a:srgbClr val="50535A"/>
                </a:solidFill>
                <a:latin typeface="Effra" panose="020B0604020202020204"/>
                <a:cs typeface="Arial"/>
                <a:sym typeface="Arial"/>
              </a:rPr>
              <a:t>(Thanks to Dr Andrea </a:t>
            </a:r>
            <a:r>
              <a:rPr lang="en-GB" sz="1400" dirty="0" err="1">
                <a:solidFill>
                  <a:srgbClr val="50535A"/>
                </a:solidFill>
                <a:latin typeface="Effra" panose="020B0604020202020204"/>
                <a:cs typeface="Arial"/>
                <a:sym typeface="Arial"/>
              </a:rPr>
              <a:t>Ficchi</a:t>
            </a:r>
            <a:r>
              <a:rPr lang="en-GB" sz="1400" dirty="0">
                <a:solidFill>
                  <a:srgbClr val="50535A"/>
                </a:solidFill>
                <a:latin typeface="Effra" panose="020B0604020202020204"/>
                <a:cs typeface="Arial"/>
                <a:sym typeface="Arial"/>
              </a:rPr>
              <a:t>, formerly University of Reading)</a:t>
            </a:r>
          </a:p>
          <a:p>
            <a:pPr defTabSz="914377"/>
            <a:endParaRPr lang="en-GB" sz="1400" dirty="0">
              <a:solidFill>
                <a:srgbClr val="50535A"/>
              </a:solidFill>
              <a:latin typeface="Effra" panose="020B060402020202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35786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535845-8999-47EE-8E8B-BB2039FEC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626420"/>
              </p:ext>
            </p:extLst>
          </p:nvPr>
        </p:nvGraphicFramePr>
        <p:xfrm>
          <a:off x="331353" y="923166"/>
          <a:ext cx="5280588" cy="51735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0588">
                  <a:extLst>
                    <a:ext uri="{9D8B030D-6E8A-4147-A177-3AD203B41FA5}">
                      <a16:colId xmlns:a16="http://schemas.microsoft.com/office/drawing/2014/main" val="61777522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5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List of Decisions for the Brahmaputra River, Bangladesh</a:t>
                      </a:r>
                      <a:endParaRPr lang="en-GB" sz="15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125597413"/>
                  </a:ext>
                </a:extLst>
              </a:tr>
              <a:tr h="4518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Evacuation of flood-vulnerable people to flood shelters (located in relatively higher land) 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351753887"/>
                  </a:ext>
                </a:extLst>
              </a:tr>
              <a:tr h="4518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Evacuation of livestock to safe place (higher land) 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96340175"/>
                  </a:ext>
                </a:extLst>
              </a:tr>
              <a:tr h="4518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Evacuation of flood-vulnerable people to flood shelter (located in low lying char Islands) 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14380962"/>
                  </a:ext>
                </a:extLst>
              </a:tr>
              <a:tr h="4200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Evacuation of livestock to safe place (char Islands) 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31154763"/>
                  </a:ext>
                </a:extLst>
              </a:tr>
              <a:tr h="6753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Household level preparedness (protecting household goods-wrapping and shifting to a safer place, storing dry foods, storing cooking wood) 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45721696"/>
                  </a:ext>
                </a:extLst>
              </a:tr>
              <a:tr h="4518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Pre-activation trigger for aid distribution by humanitarian agencies 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337607511"/>
                  </a:ext>
                </a:extLst>
              </a:tr>
              <a:tr h="89890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Communication for flood preparedness and response decisions by Government agencies such as disaster management, flood management, agriculture extension at national and sub-national levels </a:t>
                      </a:r>
                      <a:endParaRPr lang="en-GB" sz="15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603742335"/>
                  </a:ext>
                </a:extLst>
              </a:tr>
              <a:tr h="4518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Agriculture (</a:t>
                      </a:r>
                      <a:r>
                        <a:rPr lang="en-GB" sz="15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aman</a:t>
                      </a:r>
                      <a:r>
                        <a:rPr lang="en-GB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rice) planning decisions by farmers (seedbed preparation to transplantation in field) 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953176063"/>
                  </a:ext>
                </a:extLst>
              </a:tr>
            </a:tbl>
          </a:graphicData>
        </a:graphic>
      </p:graphicFrame>
      <p:pic>
        <p:nvPicPr>
          <p:cNvPr id="8" name="Picture 2" descr="SHEAR | Science for Humanitarian Emergencies and Resilience">
            <a:extLst>
              <a:ext uri="{FF2B5EF4-FFF2-40B4-BE49-F238E27FC236}">
                <a16:creationId xmlns:a16="http://schemas.microsoft.com/office/drawing/2014/main" id="{6645E140-EB26-43D5-98EC-4AAE3EB5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732" y="232357"/>
            <a:ext cx="1466849" cy="69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114A89B4-103B-D6EE-B52C-7717162BB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38" y="0"/>
            <a:ext cx="6415087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E00103-DE30-4371-A8A0-6C9E9DA5DE0B}"/>
              </a:ext>
            </a:extLst>
          </p:cNvPr>
          <p:cNvSpPr txBox="1">
            <a:spLocks/>
          </p:cNvSpPr>
          <p:nvPr/>
        </p:nvSpPr>
        <p:spPr bwMode="auto">
          <a:xfrm>
            <a:off x="245531" y="128086"/>
            <a:ext cx="10515600" cy="61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Effra" panose="020B0603020203020204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defTabSz="914377"/>
            <a:r>
              <a:rPr lang="en-GB" kern="0" dirty="0">
                <a:solidFill>
                  <a:srgbClr val="D2002E"/>
                </a:solidFill>
                <a:sym typeface="Arial"/>
              </a:rPr>
              <a:t>Decision-relevant evaluation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5136E7-3F44-63E2-77D9-BAA121C97B0E}"/>
              </a:ext>
            </a:extLst>
          </p:cNvPr>
          <p:cNvSpPr txBox="1"/>
          <p:nvPr/>
        </p:nvSpPr>
        <p:spPr>
          <a:xfrm>
            <a:off x="-531471" y="6371608"/>
            <a:ext cx="61434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ctr"/>
            <a:r>
              <a:rPr lang="en-GB" sz="1500" i="1" u="none" strike="noStrike" dirty="0">
                <a:effectLst/>
              </a:rPr>
              <a:t>(by PhD researcher </a:t>
            </a:r>
            <a:r>
              <a:rPr lang="en-GB" sz="1500" i="1" u="none" strike="noStrike" dirty="0" err="1">
                <a:effectLst/>
              </a:rPr>
              <a:t>Sazzad</a:t>
            </a:r>
            <a:r>
              <a:rPr lang="en-GB" sz="1500" i="1" u="none" strike="noStrike" dirty="0">
                <a:effectLst/>
              </a:rPr>
              <a:t> Hossain)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EFB326-333C-998F-791D-BAEBA73E1A3D}"/>
              </a:ext>
            </a:extLst>
          </p:cNvPr>
          <p:cNvSpPr/>
          <p:nvPr/>
        </p:nvSpPr>
        <p:spPr>
          <a:xfrm>
            <a:off x="5809538" y="6516567"/>
            <a:ext cx="3780130" cy="307777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pPr defTabSz="914377"/>
            <a:r>
              <a:rPr lang="en-GB" sz="1400" dirty="0">
                <a:solidFill>
                  <a:srgbClr val="FFFFFF"/>
                </a:solidFill>
                <a:latin typeface="Effra" panose="020B0603020203020204"/>
                <a:cs typeface="Arial"/>
                <a:sym typeface="Arial"/>
              </a:rPr>
              <a:t>Source: Bangladesh Red Crescent</a:t>
            </a:r>
          </a:p>
        </p:txBody>
      </p:sp>
    </p:spTree>
    <p:extLst>
      <p:ext uri="{BB962C8B-B14F-4D97-AF65-F5344CB8AC3E}">
        <p14:creationId xmlns:p14="http://schemas.microsoft.com/office/powerpoint/2010/main" val="365791681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535845-8999-47EE-8E8B-BB2039FEC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25161"/>
              </p:ext>
            </p:extLst>
          </p:nvPr>
        </p:nvGraphicFramePr>
        <p:xfrm>
          <a:off x="479377" y="1331893"/>
          <a:ext cx="8208552" cy="49962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61777522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80143522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11150181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663889839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63822199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59617812"/>
                    </a:ext>
                  </a:extLst>
                </a:gridCol>
              </a:tblGrid>
              <a:tr h="7363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Decision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Threshold (percentile)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Leadtime (days)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Acceptable delay until flood peak (days)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Acceptable False Alarm Ratio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Acceptable</a:t>
                      </a:r>
                    </a:p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Probability of Detection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597413"/>
                  </a:ext>
                </a:extLst>
              </a:tr>
              <a:tr h="5534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u="none" strike="noStrike" dirty="0">
                          <a:effectLst/>
                        </a:rPr>
                        <a:t>Evacuation of flood-vulnerable people to flood shelter (located in relatively higher land) 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99th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0.3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0.6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753887"/>
                  </a:ext>
                </a:extLst>
              </a:tr>
              <a:tr h="4200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u="none" strike="noStrike" dirty="0">
                          <a:effectLst/>
                        </a:rPr>
                        <a:t>Evacuation of livestock to safe place (relatively higher land) 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99th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2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0.3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0.6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340175"/>
                  </a:ext>
                </a:extLst>
              </a:tr>
              <a:tr h="4200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u="none" strike="noStrike" dirty="0">
                          <a:effectLst/>
                        </a:rPr>
                        <a:t>Evacuation of flood-vulnerable people to flood shelter (located in low lying char Islands) 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95th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2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0.3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0.6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80962"/>
                  </a:ext>
                </a:extLst>
              </a:tr>
              <a:tr h="4200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u="none" strike="noStrike" dirty="0">
                          <a:effectLst/>
                        </a:rPr>
                        <a:t>Evacuation of livestock to safe place </a:t>
                      </a:r>
                    </a:p>
                    <a:p>
                      <a:pPr algn="l" rtl="0" fontAlgn="ctr"/>
                      <a:r>
                        <a:rPr lang="en-GB" sz="1200" u="none" strike="noStrike" dirty="0">
                          <a:effectLst/>
                        </a:rPr>
                        <a:t>(char islands) 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95th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0.3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0.6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154763"/>
                  </a:ext>
                </a:extLst>
              </a:tr>
              <a:tr h="5534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u="none" strike="noStrike" dirty="0">
                          <a:effectLst/>
                        </a:rPr>
                        <a:t>Household level preparedness (protecting household goods-wrapping and shifting to a safer place, storing dry foods, storing cooking wood) 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95th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0.3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0.6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1696"/>
                  </a:ext>
                </a:extLst>
              </a:tr>
              <a:tr h="4200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u="none" strike="noStrike">
                          <a:effectLst/>
                        </a:rPr>
                        <a:t>Pre-activation trigger for aid distribution by humanitarian agencies 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99th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0.5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0.5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607511"/>
                  </a:ext>
                </a:extLst>
              </a:tr>
              <a:tr h="91922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u="none" strike="noStrike" dirty="0">
                          <a:effectLst/>
                        </a:rPr>
                        <a:t>Communication for flood preparedness and response decisions of the Government agencies such as disaster management, flood management, agriculture extension at national and sub-national levels 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95th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3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0.5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0.5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742335"/>
                  </a:ext>
                </a:extLst>
              </a:tr>
              <a:tr h="5534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200" u="none" strike="noStrike">
                          <a:effectLst/>
                        </a:rPr>
                        <a:t>Agriculture (aman rice) planning decisions by farmers (seedbed preparation to transplantation in field) 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90th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7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0.5</a:t>
                      </a:r>
                      <a:endParaRPr lang="en-GB" sz="1200" b="0" i="0" u="none" strike="noStrike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0.5</a:t>
                      </a:r>
                      <a:endParaRPr lang="en-GB" sz="1200" b="0" i="0" u="none" strike="noStrike" dirty="0">
                        <a:solidFill>
                          <a:srgbClr val="50535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828" marR="4828" marT="4828" marB="0" anchor="ctr">
                    <a:solidFill>
                      <a:srgbClr val="F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17606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2AD538-9859-49E7-A007-BDF7650FF8CE}"/>
              </a:ext>
            </a:extLst>
          </p:cNvPr>
          <p:cNvSpPr/>
          <p:nvPr/>
        </p:nvSpPr>
        <p:spPr>
          <a:xfrm>
            <a:off x="335361" y="2567449"/>
            <a:ext cx="8404602" cy="487639"/>
          </a:xfrm>
          <a:prstGeom prst="roundRect">
            <a:avLst/>
          </a:prstGeom>
          <a:solidFill>
            <a:srgbClr val="FFC000">
              <a:alpha val="42000"/>
            </a:srgbClr>
          </a:solidFill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r" defTabSz="914377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76E0DC2-F475-4802-BF48-29F900AF9C57}"/>
              </a:ext>
            </a:extLst>
          </p:cNvPr>
          <p:cNvSpPr/>
          <p:nvPr/>
        </p:nvSpPr>
        <p:spPr>
          <a:xfrm>
            <a:off x="335361" y="4811017"/>
            <a:ext cx="8404602" cy="972000"/>
          </a:xfrm>
          <a:prstGeom prst="roundRect">
            <a:avLst/>
          </a:prstGeom>
          <a:solidFill>
            <a:srgbClr val="FFC000">
              <a:alpha val="42000"/>
            </a:srgbClr>
          </a:solidFill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r" defTabSz="914377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r" defTabSz="914377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6DED55F-02FE-43E7-81FE-00FDCA95A03F}"/>
              </a:ext>
            </a:extLst>
          </p:cNvPr>
          <p:cNvSpPr txBox="1">
            <a:spLocks/>
          </p:cNvSpPr>
          <p:nvPr/>
        </p:nvSpPr>
        <p:spPr bwMode="auto">
          <a:xfrm>
            <a:off x="191344" y="117617"/>
            <a:ext cx="10515600" cy="71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Effra" panose="020B0603020203020204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defTabSz="914377"/>
            <a:r>
              <a:rPr lang="en-GB" kern="0" dirty="0">
                <a:solidFill>
                  <a:srgbClr val="D2002E"/>
                </a:solidFill>
                <a:sym typeface="Arial"/>
              </a:rPr>
              <a:t>Decision-relevant criteria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213A237-E013-4A93-8A12-38A794FC9276}"/>
              </a:ext>
            </a:extLst>
          </p:cNvPr>
          <p:cNvSpPr/>
          <p:nvPr/>
        </p:nvSpPr>
        <p:spPr>
          <a:xfrm>
            <a:off x="5392437" y="1342533"/>
            <a:ext cx="6407496" cy="715089"/>
          </a:xfrm>
          <a:prstGeom prst="roundRect">
            <a:avLst/>
          </a:prstGeom>
          <a:solidFill>
            <a:srgbClr val="FFC000">
              <a:alpha val="42000"/>
            </a:srgbClr>
          </a:solidFill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r" defTabSz="914377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Acceptability Criteria</a:t>
            </a:r>
          </a:p>
          <a:p>
            <a:pPr algn="r" defTabSz="914377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DC574-707B-AC12-4AE1-607E0065F3E0}"/>
              </a:ext>
            </a:extLst>
          </p:cNvPr>
          <p:cNvSpPr txBox="1"/>
          <p:nvPr/>
        </p:nvSpPr>
        <p:spPr>
          <a:xfrm>
            <a:off x="5973057" y="6504151"/>
            <a:ext cx="61434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ctr"/>
            <a:r>
              <a:rPr lang="en-GB" sz="1500" i="1" u="none" strike="noStrike" dirty="0">
                <a:effectLst/>
              </a:rPr>
              <a:t>(by PhD researcher </a:t>
            </a:r>
            <a:r>
              <a:rPr lang="en-GB" sz="1500" i="1" u="none" strike="noStrike" dirty="0" err="1">
                <a:effectLst/>
              </a:rPr>
              <a:t>Sazzad</a:t>
            </a:r>
            <a:r>
              <a:rPr lang="en-GB" sz="1500" i="1" u="none" strike="noStrike" dirty="0">
                <a:effectLst/>
              </a:rPr>
              <a:t> Hossain)</a:t>
            </a:r>
          </a:p>
        </p:txBody>
      </p:sp>
    </p:spTree>
    <p:extLst>
      <p:ext uri="{BB962C8B-B14F-4D97-AF65-F5344CB8AC3E}">
        <p14:creationId xmlns:p14="http://schemas.microsoft.com/office/powerpoint/2010/main" val="288035064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44855C5F-CE86-4FE0-8A1E-C2C8FDD7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487" y="3173192"/>
            <a:ext cx="1428751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F000394-7821-45D4-965E-896B916D0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48" r="55167" b="50302"/>
          <a:stretch/>
        </p:blipFill>
        <p:spPr bwMode="auto">
          <a:xfrm>
            <a:off x="1469307" y="1753378"/>
            <a:ext cx="3590200" cy="32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4BA5A4A-9216-4D2C-A370-F3DC83785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97" t="52402" b="25548"/>
          <a:stretch/>
        </p:blipFill>
        <p:spPr bwMode="auto">
          <a:xfrm>
            <a:off x="6771904" y="1671969"/>
            <a:ext cx="3379583" cy="327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547DB1-8D35-47A7-8775-1B01E408C3C2}"/>
              </a:ext>
            </a:extLst>
          </p:cNvPr>
          <p:cNvSpPr txBox="1"/>
          <p:nvPr/>
        </p:nvSpPr>
        <p:spPr>
          <a:xfrm>
            <a:off x="2019130" y="1753378"/>
            <a:ext cx="1197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7200" dirty="0">
                <a:solidFill>
                  <a:srgbClr val="D2002E"/>
                </a:solidFill>
                <a:latin typeface="Effra"/>
                <a:cs typeface="Arial"/>
                <a:sym typeface="Arial"/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D21380-CDA7-416C-AAEB-6C936D58F2FB}"/>
              </a:ext>
            </a:extLst>
          </p:cNvPr>
          <p:cNvSpPr txBox="1"/>
          <p:nvPr/>
        </p:nvSpPr>
        <p:spPr>
          <a:xfrm>
            <a:off x="7136483" y="1270314"/>
            <a:ext cx="18853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11500" b="1" dirty="0">
                <a:solidFill>
                  <a:srgbClr val="8ABD2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☺</a:t>
            </a:r>
            <a:endParaRPr lang="en-GB" sz="11500" b="1" dirty="0">
              <a:solidFill>
                <a:srgbClr val="8ABD24"/>
              </a:solidFill>
              <a:latin typeface="Effra"/>
              <a:cs typeface="Arial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6DED55F-02FE-43E7-81FE-00FDCA95A03F}"/>
              </a:ext>
            </a:extLst>
          </p:cNvPr>
          <p:cNvSpPr txBox="1">
            <a:spLocks/>
          </p:cNvSpPr>
          <p:nvPr/>
        </p:nvSpPr>
        <p:spPr bwMode="auto">
          <a:xfrm>
            <a:off x="191344" y="371926"/>
            <a:ext cx="10515600" cy="56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Effra" panose="020B0603020203020204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defTabSz="914377"/>
            <a:r>
              <a:rPr lang="en-GB" kern="0" dirty="0">
                <a:solidFill>
                  <a:srgbClr val="D2002E"/>
                </a:solidFill>
                <a:sym typeface="Arial"/>
              </a:rPr>
              <a:t>Decision-relevant criteria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3B1FDE-9CB2-462A-C896-C4589A59FBF8}"/>
              </a:ext>
            </a:extLst>
          </p:cNvPr>
          <p:cNvSpPr txBox="1"/>
          <p:nvPr/>
        </p:nvSpPr>
        <p:spPr>
          <a:xfrm>
            <a:off x="186282" y="5440009"/>
            <a:ext cx="5672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ctr"/>
            <a:r>
              <a:rPr lang="en-GB" sz="1800" u="none" strike="noStrike" dirty="0">
                <a:effectLst/>
              </a:rPr>
              <a:t>Evacuation of flood-vulnerable people to flood shelters </a:t>
            </a:r>
          </a:p>
          <a:p>
            <a:pPr algn="l" rtl="0" fontAlgn="ctr"/>
            <a:r>
              <a:rPr lang="en-GB" sz="1800" u="none" strike="noStrike" dirty="0">
                <a:effectLst/>
              </a:rPr>
              <a:t>(low lying Char Island), 4 days ahead</a:t>
            </a:r>
            <a:endParaRPr lang="en-GB" sz="1800" b="0" i="0" u="none" strike="noStrike" dirty="0">
              <a:solidFill>
                <a:srgbClr val="50535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819AD3-2EE2-FEFA-F49A-92ECD0FFDC74}"/>
              </a:ext>
            </a:extLst>
          </p:cNvPr>
          <p:cNvSpPr txBox="1"/>
          <p:nvPr/>
        </p:nvSpPr>
        <p:spPr>
          <a:xfrm>
            <a:off x="6261949" y="5456165"/>
            <a:ext cx="6156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none" strike="noStrike" dirty="0">
                <a:effectLst/>
              </a:rPr>
              <a:t>Communication for flood preparedness and response decisions, 10 days ahead</a:t>
            </a:r>
            <a:endParaRPr lang="en-GB" dirty="0"/>
          </a:p>
        </p:txBody>
      </p:sp>
      <p:pic>
        <p:nvPicPr>
          <p:cNvPr id="2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09B4AEE3-49B3-C1E9-F464-F3FB8FFA4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98" y="3195080"/>
            <a:ext cx="1428751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974A379-BD28-52D4-8185-368B7FC2C1A1}"/>
              </a:ext>
            </a:extLst>
          </p:cNvPr>
          <p:cNvSpPr txBox="1"/>
          <p:nvPr/>
        </p:nvSpPr>
        <p:spPr>
          <a:xfrm>
            <a:off x="5973057" y="6504151"/>
            <a:ext cx="61434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ctr"/>
            <a:r>
              <a:rPr lang="en-GB" sz="1500" i="1" u="none" strike="noStrike" dirty="0">
                <a:effectLst/>
              </a:rPr>
              <a:t>(by PhD researcher </a:t>
            </a:r>
            <a:r>
              <a:rPr lang="en-GB" sz="1500" i="1" u="none" strike="noStrike" dirty="0" err="1">
                <a:effectLst/>
              </a:rPr>
              <a:t>Sazzad</a:t>
            </a:r>
            <a:r>
              <a:rPr lang="en-GB" sz="1500" i="1" u="none" strike="noStrike" dirty="0">
                <a:effectLst/>
              </a:rPr>
              <a:t> Hossain)</a:t>
            </a:r>
          </a:p>
        </p:txBody>
      </p:sp>
    </p:spTree>
    <p:extLst>
      <p:ext uri="{BB962C8B-B14F-4D97-AF65-F5344CB8AC3E}">
        <p14:creationId xmlns:p14="http://schemas.microsoft.com/office/powerpoint/2010/main" val="399431316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23101F-AAA7-4BE8-B0C2-78AED21D4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783">
              <a:defRPr/>
            </a:pPr>
            <a:fld id="{E8AA7752-DEA6-4397-A08D-964A0F9844E1}" type="slidenum">
              <a:rPr lang="en-GB" altLang="en-US">
                <a:solidFill>
                  <a:srgbClr val="50535A"/>
                </a:solidFill>
                <a:cs typeface="Arial"/>
                <a:sym typeface="Arial"/>
              </a:rPr>
              <a:pPr defTabSz="685783">
                <a:defRPr/>
              </a:pPr>
              <a:t>8</a:t>
            </a:fld>
            <a:endParaRPr lang="en-GB" altLang="en-US">
              <a:solidFill>
                <a:srgbClr val="50535A"/>
              </a:solidFill>
              <a:cs typeface="Arial"/>
              <a:sym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B823D8-CFDF-4931-BD83-DA4B2CE2468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6400" y="2065866"/>
            <a:ext cx="5407680" cy="4315461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If there’s no river gauge data, can we assess forecast skill using impact datasets? (e.g. EMDAT, </a:t>
            </a:r>
            <a:r>
              <a:rPr lang="en-GB" dirty="0" err="1">
                <a:solidFill>
                  <a:schemeClr val="tx1"/>
                </a:solidFill>
              </a:rPr>
              <a:t>DesInventar</a:t>
            </a:r>
            <a:r>
              <a:rPr lang="en-GB" dirty="0">
                <a:solidFill>
                  <a:schemeClr val="tx1"/>
                </a:solidFill>
              </a:rPr>
              <a:t>)</a:t>
            </a:r>
          </a:p>
          <a:p>
            <a:r>
              <a:rPr lang="en-GB" dirty="0">
                <a:solidFill>
                  <a:schemeClr val="tx1"/>
                </a:solidFill>
              </a:rPr>
              <a:t>Skill assessment for some Kenyan / Ugandan rivers was re-run using impact observations rather than river gauge data</a:t>
            </a:r>
          </a:p>
          <a:p>
            <a:r>
              <a:rPr lang="en-GB" dirty="0">
                <a:solidFill>
                  <a:schemeClr val="tx1"/>
                </a:solidFill>
              </a:rPr>
              <a:t>Plot on right: 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positive values when </a:t>
            </a:r>
            <a:r>
              <a:rPr lang="en-GB" dirty="0" err="1">
                <a:solidFill>
                  <a:schemeClr val="tx1"/>
                </a:solidFill>
              </a:rPr>
              <a:t>POD_gauged</a:t>
            </a:r>
            <a:r>
              <a:rPr lang="en-GB" dirty="0">
                <a:solidFill>
                  <a:schemeClr val="tx1"/>
                </a:solidFill>
              </a:rPr>
              <a:t>&gt;</a:t>
            </a:r>
            <a:r>
              <a:rPr lang="en-GB" dirty="0" err="1">
                <a:solidFill>
                  <a:schemeClr val="tx1"/>
                </a:solidFill>
              </a:rPr>
              <a:t>POD_impact</a:t>
            </a:r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dirty="0">
                <a:solidFill>
                  <a:schemeClr val="tx1"/>
                </a:solidFill>
              </a:rPr>
              <a:t>negative values when </a:t>
            </a:r>
            <a:r>
              <a:rPr lang="en-GB" dirty="0" err="1">
                <a:solidFill>
                  <a:schemeClr val="tx1"/>
                </a:solidFill>
              </a:rPr>
              <a:t>POD_gauged</a:t>
            </a:r>
            <a:r>
              <a:rPr lang="en-GB" dirty="0">
                <a:solidFill>
                  <a:schemeClr val="tx1"/>
                </a:solidFill>
              </a:rPr>
              <a:t>&lt;</a:t>
            </a:r>
            <a:r>
              <a:rPr lang="en-GB" dirty="0" err="1">
                <a:solidFill>
                  <a:schemeClr val="tx1"/>
                </a:solidFill>
              </a:rPr>
              <a:t>POD_impact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21326EC-3EBF-4FF5-92B0-67BFD5695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GB" dirty="0">
              <a:solidFill>
                <a:srgbClr val="50535A"/>
              </a:solidFill>
              <a:latin typeface="Effra" panose="020B0604020202020204"/>
              <a:cs typeface="Arial"/>
              <a:sym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B952FEA-025E-48F2-959C-12F5DC398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4" r="51002" b="3603"/>
          <a:stretch/>
        </p:blipFill>
        <p:spPr bwMode="auto">
          <a:xfrm>
            <a:off x="6302124" y="1988840"/>
            <a:ext cx="5811865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987044-B511-4C4D-B2CE-420014A08A49}"/>
              </a:ext>
            </a:extLst>
          </p:cNvPr>
          <p:cNvSpPr/>
          <p:nvPr/>
        </p:nvSpPr>
        <p:spPr>
          <a:xfrm>
            <a:off x="7011321" y="5473005"/>
            <a:ext cx="5040560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defTabSz="914377"/>
            <a:r>
              <a:rPr lang="en-GB" sz="1400" dirty="0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Difference in Probability of Detection in </a:t>
            </a:r>
            <a:r>
              <a:rPr lang="en-GB" sz="1400" dirty="0" err="1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GloFAS</a:t>
            </a:r>
            <a:r>
              <a:rPr lang="en-GB" sz="1400" dirty="0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 when using gauged data compared to impacts databases. (Difference = </a:t>
            </a:r>
            <a:r>
              <a:rPr lang="en-GB" sz="1400" dirty="0" err="1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Score_gauged</a:t>
            </a:r>
            <a:r>
              <a:rPr lang="en-GB" sz="1400" dirty="0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 – </a:t>
            </a:r>
            <a:r>
              <a:rPr lang="en-GB" sz="1400" dirty="0" err="1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Score_impact</a:t>
            </a:r>
            <a:r>
              <a:rPr lang="en-GB" sz="1400" dirty="0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)</a:t>
            </a:r>
          </a:p>
          <a:p>
            <a:pPr defTabSz="914377"/>
            <a:endParaRPr lang="en-GB" sz="1400" dirty="0">
              <a:solidFill>
                <a:srgbClr val="50535A"/>
              </a:solidFill>
              <a:latin typeface="Effra" panose="020B0603020203020204"/>
              <a:cs typeface="Arial"/>
              <a:sym typeface="Arial"/>
            </a:endParaRPr>
          </a:p>
          <a:p>
            <a:pPr algn="r" defTabSz="914377"/>
            <a:endParaRPr lang="en-GB" sz="1400" i="1" dirty="0">
              <a:solidFill>
                <a:srgbClr val="50535A"/>
              </a:solidFill>
              <a:latin typeface="Effra" panose="020B0603020203020204"/>
              <a:cs typeface="Arial"/>
              <a:sym typeface="Arial"/>
            </a:endParaRPr>
          </a:p>
          <a:p>
            <a:pPr algn="r" defTabSz="914377"/>
            <a:r>
              <a:rPr lang="en-GB" sz="1400" i="1" dirty="0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(By PhD researcher Faith </a:t>
            </a:r>
            <a:r>
              <a:rPr lang="en-GB" sz="1400" i="1" dirty="0" err="1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Mitheu</a:t>
            </a:r>
            <a:r>
              <a:rPr lang="en-GB" sz="1400" i="1" dirty="0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61BE8DC-AF4B-4B40-97E9-B52495428C2A}"/>
              </a:ext>
            </a:extLst>
          </p:cNvPr>
          <p:cNvSpPr txBox="1">
            <a:spLocks/>
          </p:cNvSpPr>
          <p:nvPr/>
        </p:nvSpPr>
        <p:spPr bwMode="auto">
          <a:xfrm>
            <a:off x="320038" y="689528"/>
            <a:ext cx="10515600" cy="69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Effra" panose="020B0603020203020204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defTabSz="914377"/>
            <a:r>
              <a:rPr lang="en-GB" kern="0" dirty="0">
                <a:solidFill>
                  <a:srgbClr val="D2002E"/>
                </a:solidFill>
                <a:sym typeface="Arial"/>
              </a:rPr>
              <a:t>Challenge 2: </a:t>
            </a:r>
          </a:p>
          <a:p>
            <a:pPr defTabSz="914377"/>
            <a:r>
              <a:rPr lang="en-GB" kern="0" dirty="0">
                <a:solidFill>
                  <a:srgbClr val="D2002E"/>
                </a:solidFill>
                <a:sym typeface="Arial"/>
              </a:rPr>
              <a:t>What to do in data poor settings?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A79F75-B0D1-8413-92BD-ADF56C122A0B}"/>
              </a:ext>
            </a:extLst>
          </p:cNvPr>
          <p:cNvSpPr/>
          <p:nvPr/>
        </p:nvSpPr>
        <p:spPr>
          <a:xfrm>
            <a:off x="7011321" y="2065866"/>
            <a:ext cx="5040560" cy="294640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261723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23101F-AAA7-4BE8-B0C2-78AED21D4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783">
              <a:defRPr/>
            </a:pPr>
            <a:fld id="{E8AA7752-DEA6-4397-A08D-964A0F9844E1}" type="slidenum">
              <a:rPr lang="en-GB" altLang="en-US">
                <a:solidFill>
                  <a:srgbClr val="50535A"/>
                </a:solidFill>
                <a:cs typeface="Arial"/>
                <a:sym typeface="Arial"/>
              </a:rPr>
              <a:pPr defTabSz="685783">
                <a:defRPr/>
              </a:pPr>
              <a:t>9</a:t>
            </a:fld>
            <a:endParaRPr lang="en-GB" altLang="en-US">
              <a:solidFill>
                <a:srgbClr val="50535A"/>
              </a:solidFill>
              <a:cs typeface="Arial"/>
              <a:sym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B823D8-CFDF-4931-BD83-DA4B2CE2468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6400" y="2065866"/>
            <a:ext cx="5407680" cy="4315461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For these rivers, POD is assessed as lower when using impact datasets.</a:t>
            </a:r>
          </a:p>
          <a:p>
            <a:r>
              <a:rPr lang="en-GB" dirty="0">
                <a:solidFill>
                  <a:schemeClr val="tx1"/>
                </a:solidFill>
              </a:rPr>
              <a:t>i.e. </a:t>
            </a:r>
            <a:r>
              <a:rPr lang="en-GB" dirty="0" err="1">
                <a:solidFill>
                  <a:schemeClr val="tx1"/>
                </a:solidFill>
              </a:rPr>
              <a:t>GloFAS</a:t>
            </a:r>
            <a:r>
              <a:rPr lang="en-GB" dirty="0">
                <a:solidFill>
                  <a:schemeClr val="tx1"/>
                </a:solidFill>
              </a:rPr>
              <a:t> captures fewer flood events</a:t>
            </a:r>
          </a:p>
          <a:p>
            <a:r>
              <a:rPr lang="en-GB" dirty="0">
                <a:solidFill>
                  <a:schemeClr val="tx1"/>
                </a:solidFill>
              </a:rPr>
              <a:t>Reason – impact datasets are often regional; possibly floods in impact data are not river floods</a:t>
            </a:r>
          </a:p>
          <a:p>
            <a:r>
              <a:rPr lang="en-GB" dirty="0">
                <a:solidFill>
                  <a:schemeClr val="tx1"/>
                </a:solidFill>
              </a:rPr>
              <a:t>If we only used impact data, we might end up 'throwing out' a forecast that is actually good enough.</a:t>
            </a:r>
          </a:p>
          <a:p>
            <a:r>
              <a:rPr lang="en-GB" dirty="0">
                <a:solidFill>
                  <a:schemeClr val="tx1"/>
                </a:solidFill>
              </a:rPr>
              <a:t>However, there are not massive differences, which suggests we can proceed with caution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21326EC-3EBF-4FF5-92B0-67BFD5695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GB" dirty="0">
              <a:solidFill>
                <a:srgbClr val="50535A"/>
              </a:solidFill>
              <a:latin typeface="Effra" panose="020B0604020202020204"/>
              <a:cs typeface="Arial"/>
              <a:sym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B952FEA-025E-48F2-959C-12F5DC398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4" r="51002" b="3603"/>
          <a:stretch/>
        </p:blipFill>
        <p:spPr bwMode="auto">
          <a:xfrm>
            <a:off x="6302124" y="1988840"/>
            <a:ext cx="5811865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987044-B511-4C4D-B2CE-420014A08A49}"/>
              </a:ext>
            </a:extLst>
          </p:cNvPr>
          <p:cNvSpPr/>
          <p:nvPr/>
        </p:nvSpPr>
        <p:spPr>
          <a:xfrm>
            <a:off x="7011321" y="5473005"/>
            <a:ext cx="5040560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defTabSz="914377"/>
            <a:r>
              <a:rPr lang="en-GB" sz="1400" dirty="0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Difference in Probability of Detection in </a:t>
            </a:r>
            <a:r>
              <a:rPr lang="en-GB" sz="1400" dirty="0" err="1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GloFAS</a:t>
            </a:r>
            <a:r>
              <a:rPr lang="en-GB" sz="1400" dirty="0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 when using gauged data compared to impacts databases. (Difference = </a:t>
            </a:r>
            <a:r>
              <a:rPr lang="en-GB" sz="1400" dirty="0" err="1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Score_gauged</a:t>
            </a:r>
            <a:r>
              <a:rPr lang="en-GB" sz="1400" dirty="0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 – </a:t>
            </a:r>
            <a:r>
              <a:rPr lang="en-GB" sz="1400" dirty="0" err="1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Score_impact</a:t>
            </a:r>
            <a:r>
              <a:rPr lang="en-GB" sz="1400" dirty="0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)</a:t>
            </a:r>
          </a:p>
          <a:p>
            <a:pPr defTabSz="914377"/>
            <a:endParaRPr lang="en-GB" sz="1400" dirty="0">
              <a:solidFill>
                <a:srgbClr val="50535A"/>
              </a:solidFill>
              <a:latin typeface="Effra" panose="020B0603020203020204"/>
              <a:cs typeface="Arial"/>
              <a:sym typeface="Arial"/>
            </a:endParaRPr>
          </a:p>
          <a:p>
            <a:pPr algn="r" defTabSz="914377"/>
            <a:endParaRPr lang="en-GB" sz="1400" i="1" dirty="0">
              <a:solidFill>
                <a:srgbClr val="50535A"/>
              </a:solidFill>
              <a:latin typeface="Effra" panose="020B0603020203020204"/>
              <a:cs typeface="Arial"/>
              <a:sym typeface="Arial"/>
            </a:endParaRPr>
          </a:p>
          <a:p>
            <a:pPr algn="r" defTabSz="914377"/>
            <a:r>
              <a:rPr lang="en-GB" sz="1400" i="1" dirty="0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(By PhD researcher Faith </a:t>
            </a:r>
            <a:r>
              <a:rPr lang="en-GB" sz="1400" i="1" dirty="0" err="1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Mitheu</a:t>
            </a:r>
            <a:r>
              <a:rPr lang="en-GB" sz="1400" i="1" dirty="0">
                <a:solidFill>
                  <a:srgbClr val="50535A"/>
                </a:solidFill>
                <a:latin typeface="Effra" panose="020B0603020203020204"/>
                <a:cs typeface="Arial"/>
                <a:sym typeface="Arial"/>
              </a:rPr>
              <a:t>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61BE8DC-AF4B-4B40-97E9-B52495428C2A}"/>
              </a:ext>
            </a:extLst>
          </p:cNvPr>
          <p:cNvSpPr txBox="1">
            <a:spLocks/>
          </p:cNvSpPr>
          <p:nvPr/>
        </p:nvSpPr>
        <p:spPr bwMode="auto">
          <a:xfrm>
            <a:off x="326811" y="87135"/>
            <a:ext cx="10515600" cy="69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none" baseline="0">
                <a:solidFill>
                  <a:schemeClr val="accent1"/>
                </a:solidFill>
                <a:latin typeface="Effra" panose="020B0603020203020204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defTabSz="914377"/>
            <a:r>
              <a:rPr lang="en-GB" kern="0" dirty="0">
                <a:solidFill>
                  <a:srgbClr val="D2002E"/>
                </a:solidFill>
                <a:sym typeface="Arial"/>
              </a:rPr>
              <a:t>Use of impact datasets for forecast evaluation</a:t>
            </a:r>
          </a:p>
        </p:txBody>
      </p:sp>
    </p:spTree>
    <p:extLst>
      <p:ext uri="{BB962C8B-B14F-4D97-AF65-F5344CB8AC3E}">
        <p14:creationId xmlns:p14="http://schemas.microsoft.com/office/powerpoint/2010/main" val="195772660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oR-PP-Template-STANDARD-WIDTH-NO-ANIMATION-v-25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R-PP-Template-STANDARD-WIDTH-NO-ANIMATION-v-25" id="{66C9897E-CA9D-4B24-A960-006F6CE48075}" vid="{30CE657A-7D4D-4C7B-8AC5-408953D59C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1293</Words>
  <Application>Microsoft Office PowerPoint</Application>
  <PresentationFormat>Widescreen</PresentationFormat>
  <Paragraphs>184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Effra</vt:lpstr>
      <vt:lpstr>Effra Light</vt:lpstr>
      <vt:lpstr>Times New Roman</vt:lpstr>
      <vt:lpstr>UoR-PP-Template-STANDARD-WIDTH-NO-ANIMATION-v-25</vt:lpstr>
      <vt:lpstr>PowerPoint Presentation</vt:lpstr>
      <vt:lpstr>PowerPoint Presentation</vt:lpstr>
      <vt:lpstr>Why is robustness of forecasts important?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we ensure that the humanitarian use of forecasts is robust?</dc:title>
  <dc:creator>Liz Stephens</dc:creator>
  <cp:lastModifiedBy>Liz Stephens</cp:lastModifiedBy>
  <cp:revision>23</cp:revision>
  <dcterms:created xsi:type="dcterms:W3CDTF">2022-05-16T13:40:03Z</dcterms:created>
  <dcterms:modified xsi:type="dcterms:W3CDTF">2022-05-22T00:04:10Z</dcterms:modified>
</cp:coreProperties>
</file>