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E9186-3660-4E6D-A0F1-A9640CBA759D}" v="10" dt="2022-05-18T13:48:16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5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>
                <a:effectLst/>
              </a:rPr>
              <a:t>Contribution rate (𝐶𝑜𝑛𝑣𝑖)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CLIMATIC FACTORS 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296296296296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76-4C16-AC8D-92FEBB5CBB68}"/>
                </c:ext>
              </c:extLst>
            </c:dLbl>
            <c:dLbl>
              <c:idx val="2"/>
              <c:layout>
                <c:manualLayout>
                  <c:x val="-2.7777777777778286E-3"/>
                  <c:y val="-7.8703703703703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6-4C16-AC8D-92FEBB5CB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Cont!$A$13:$A$18</c:f>
              <c:strCache>
                <c:ptCount val="6"/>
                <c:pt idx="0">
                  <c:v>SR</c:v>
                </c:pt>
                <c:pt idx="1">
                  <c:v>Tmax</c:v>
                </c:pt>
                <c:pt idx="2">
                  <c:v>Tmin</c:v>
                </c:pt>
                <c:pt idx="3">
                  <c:v>Tmean</c:v>
                </c:pt>
                <c:pt idx="4">
                  <c:v>HU</c:v>
                </c:pt>
                <c:pt idx="5">
                  <c:v>WS</c:v>
                </c:pt>
              </c:strCache>
            </c:strRef>
          </c:cat>
          <c:val>
            <c:numRef>
              <c:f>Cont!$F$13:$F$18</c:f>
              <c:numCache>
                <c:formatCode>0.00</c:formatCode>
                <c:ptCount val="6"/>
                <c:pt idx="0">
                  <c:v>-2.4792921113251838</c:v>
                </c:pt>
                <c:pt idx="1">
                  <c:v>11.202209659906268</c:v>
                </c:pt>
                <c:pt idx="2">
                  <c:v>-1.0574195774996591</c:v>
                </c:pt>
                <c:pt idx="3">
                  <c:v>9.7404729592877644</c:v>
                </c:pt>
                <c:pt idx="4">
                  <c:v>-44.593316241714099</c:v>
                </c:pt>
                <c:pt idx="5">
                  <c:v>0.89805381027099274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76-4C16-AC8D-92FEBB5CB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0079568"/>
        <c:axId val="670080128"/>
      </c:barChart>
      <c:catAx>
        <c:axId val="67007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80128"/>
        <c:crosses val="autoZero"/>
        <c:auto val="1"/>
        <c:lblAlgn val="ctr"/>
        <c:lblOffset val="100"/>
        <c:noMultiLvlLbl val="0"/>
      </c:catAx>
      <c:valAx>
        <c:axId val="6700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917B-7C18-5B6C-22F5-A75AA0E81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824B-2E50-DE8F-D086-DD8A774ED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AEF8-88E7-2F97-7FC5-64CEB392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0A98-07CA-29DE-E91C-C90ECEBF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F4EBA-713A-20CB-EB31-2F903438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9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18A6-595E-EC59-E9E6-EA1D1559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6B8B7-1888-F74C-9D60-1D18DE22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7E959-F204-EC23-3838-7D0980BA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6653-4738-4531-EF70-BB3C7160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651C0-8776-2282-072F-140DDAB2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4F920-303A-9C91-3058-19AFB4646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E225F-DE17-0D3F-FAF7-EF83CC04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F5D12-7112-96F4-D809-42F2B7CD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9EC9-A286-AB58-AF83-DD992404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7AE0F-0DF4-3BD5-C822-6F44C2AD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1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09BD-2451-0CE0-0AB1-6CC0C238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C98F-5A44-1E9C-A74D-55E74105F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43A3-2A3B-737C-32B8-74195DF8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B5806-E506-DDDE-CC2C-505E1D6D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4385" y="6356350"/>
            <a:ext cx="319901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07F2-70A2-E412-F2B5-4964207B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6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B50F-72A5-C61F-CB0F-05C74183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B385C-AE2B-9DB7-CAA7-06D056C1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394D-DE17-51EB-7E29-DB5D56C9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0DD97-29E8-295D-9AEC-D500C2F8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59B3-9322-0B7A-CF93-6A54D116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8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1B7C-E8E1-1A97-54A8-6ED6A924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BF63-7C7B-9299-88D2-3CD3BEE86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FA9CE-1D18-5669-C3BA-C676FF86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30D3-AD7E-5A77-444F-05E169A7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73586-11EE-9B58-AAC1-AD656666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CA0A4-1A23-4346-D441-CC3C541D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6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CDB6-C669-B744-040E-2FF9F757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FAF4C-21AC-C88F-A00C-75747E71B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2C70A-37EF-9B30-B9EA-39AA2B195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97BB6-50CE-F399-DBAB-CB5B5920A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CB05E-3224-D89A-9BA9-579DDC370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A66E7-947C-3C21-70CD-F720F53D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338BE-3930-6622-995F-BB799185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5629E-5710-303D-04AD-04B877FB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0873-C814-97DE-9A9F-D6862380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9A365-3D01-3B0D-5550-4390A8B3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370C4-6646-489F-9BB8-66A783B0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2A88A-655A-C842-002F-4C020D2B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8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C06DB-CA3D-5348-B866-02CD9295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54E2C-CE88-5FA7-84D3-70C58E83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0DE4E-2863-E8EB-5223-C7602486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787E-AD98-72CF-33B5-E3BA46DD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9407-8EDA-04F7-8317-1EBA5CAC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4EE88-C241-7DC7-16FF-B90823B10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93F74-B09F-C24B-5342-B0F891CC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9FE1A-6A33-E326-B2A2-2C1550CB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6234A-2D03-6F87-6245-05728451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9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D04A-12B3-3F43-DC6A-BB2EDDD8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93BEF-360B-CD59-4E92-9C832014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FF031-8B9B-6ED5-00F5-7FD32FF63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C6B70-6EEE-8D8A-D721-87D0E30D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25202"/>
            <a:ext cx="2743200" cy="365125"/>
          </a:xfrm>
          <a:prstGeom prst="rect">
            <a:avLst/>
          </a:prstGeom>
        </p:spPr>
        <p:txBody>
          <a:bodyPr/>
          <a:lstStyle/>
          <a:p>
            <a:fld id="{BFABBE57-6A28-4435-80DE-7B76C6ACC7FB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519D-7C3E-50E6-EED5-38B27198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9FAC9-4D6D-D278-132A-E4F9C3A8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0427-3AAE-4A64-A29D-03605B4C3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5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D4F2F-659A-0865-5EAD-7B84CD61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2D650-A91D-31EB-F7F6-CC1D2A1F2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2782-C380-7A6E-0574-2181BAB2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55" y="6310312"/>
            <a:ext cx="833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9DE45-CFED-D0C9-23F0-E6FF0117E00D}"/>
              </a:ext>
            </a:extLst>
          </p:cNvPr>
          <p:cNvSpPr/>
          <p:nvPr userDrawn="1"/>
        </p:nvSpPr>
        <p:spPr>
          <a:xfrm>
            <a:off x="0" y="0"/>
            <a:ext cx="12192000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A5F32BC-2AD5-2629-4021-730A5AFFD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3" b="24763"/>
          <a:stretch/>
        </p:blipFill>
        <p:spPr>
          <a:xfrm>
            <a:off x="838200" y="-1"/>
            <a:ext cx="1731745" cy="46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B57E0A-C9F9-704A-6532-424AF188FFCB}"/>
              </a:ext>
            </a:extLst>
          </p:cNvPr>
          <p:cNvSpPr/>
          <p:nvPr userDrawn="1"/>
        </p:nvSpPr>
        <p:spPr>
          <a:xfrm>
            <a:off x="0" y="6176963"/>
            <a:ext cx="12192000" cy="1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AAC84D4-074F-DEF6-21B2-5BB230B0E5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122" y="6275027"/>
            <a:ext cx="29979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/>
              <a:t>Aschale.T.M</a:t>
            </a:r>
            <a:r>
              <a:rPr lang="en-US" altLang="en-US" dirty="0"/>
              <a:t>,</a:t>
            </a:r>
            <a:r>
              <a:rPr lang="en-US" altLang="en-US" dirty="0">
                <a:cs typeface="Open Sans" panose="020B0606030504020204" pitchFamily="34" charset="0"/>
              </a:rPr>
              <a:t> </a:t>
            </a:r>
            <a:r>
              <a:rPr lang="en-US" altLang="en-US" dirty="0"/>
              <a:t> </a:t>
            </a:r>
            <a:r>
              <a:rPr lang="en-US" altLang="en-US" dirty="0" err="1"/>
              <a:t>Cancelliere.A</a:t>
            </a:r>
            <a:r>
              <a:rPr lang="en-US" altLang="en-US" dirty="0"/>
              <a:t> ,</a:t>
            </a:r>
            <a:r>
              <a:rPr lang="en-US" altLang="en-US" dirty="0">
                <a:cs typeface="Open Sans" panose="020B0606030504020204" pitchFamily="34" charset="0"/>
              </a:rPr>
              <a:t> </a:t>
            </a:r>
            <a:r>
              <a:rPr lang="en-US" altLang="en-US" dirty="0"/>
              <a:t> Peres D. J.,</a:t>
            </a:r>
            <a:r>
              <a:rPr lang="en-US" altLang="en-US" dirty="0">
                <a:cs typeface="Open Sans" panose="020B0606030504020204" pitchFamily="34" charset="0"/>
              </a:rPr>
              <a:t> </a:t>
            </a:r>
            <a:r>
              <a:rPr lang="en-US" altLang="en-US" dirty="0"/>
              <a:t>and </a:t>
            </a:r>
            <a:r>
              <a:rPr lang="en-US" altLang="en-US" dirty="0" err="1"/>
              <a:t>Sciuto</a:t>
            </a:r>
            <a:r>
              <a:rPr lang="en-US" altLang="en-US" dirty="0"/>
              <a:t> G. 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FB21B88-7BAE-B843-0596-0C45584BCD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05" y="6275027"/>
            <a:ext cx="1511869" cy="572172"/>
          </a:xfrm>
          <a:prstGeom prst="rect">
            <a:avLst/>
          </a:prstGeom>
        </p:spPr>
      </p:pic>
      <p:pic>
        <p:nvPicPr>
          <p:cNvPr id="19" name="Picture 1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D4D7ACB-F1AA-903C-84AA-65996582F8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4" y="6275027"/>
            <a:ext cx="2252312" cy="5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907F5-C71C-78D8-3DE5-8FAD97E02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52" y="2399573"/>
            <a:ext cx="10750705" cy="97900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just"/>
            <a:r>
              <a:rPr lang="en-GB" sz="2600" b="1" i="0" dirty="0">
                <a:solidFill>
                  <a:srgbClr val="212529"/>
                </a:solidFill>
                <a:effectLst/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Identification of the main meteorological factors for the trend of reference evapotranspiration in Sicily, Italy</a:t>
            </a:r>
            <a:endParaRPr lang="en-GB" sz="2600" b="1" dirty="0">
              <a:solidFill>
                <a:schemeClr val="tx2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7A703-3568-C60D-535F-7BC33647B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52" y="3842647"/>
            <a:ext cx="10750705" cy="1755404"/>
          </a:xfrm>
        </p:spPr>
        <p:txBody>
          <a:bodyPr anchor="ctr">
            <a:noAutofit/>
          </a:bodyPr>
          <a:lstStyle/>
          <a:p>
            <a:pPr algn="r"/>
            <a:r>
              <a:rPr lang="it-IT" sz="20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Tagele</a:t>
            </a:r>
            <a:r>
              <a:rPr lang="it-IT" sz="20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Mossie</a:t>
            </a:r>
            <a:r>
              <a:rPr lang="it-IT" sz="20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Aschale</a:t>
            </a:r>
            <a:r>
              <a:rPr lang="it-IT" sz="200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Antonino Cancelliere, David J. Peres, and Guido Sciuto</a:t>
            </a:r>
          </a:p>
          <a:p>
            <a:pPr algn="l"/>
            <a:endParaRPr lang="en-GB" sz="2000" b="1" i="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Department of Civil Engineering and Architecture, University of Catania</a:t>
            </a:r>
            <a:br>
              <a:rPr lang="en-GB" sz="1000" b="0" i="0" dirty="0">
                <a:effectLst/>
                <a:latin typeface="Open Sans" panose="020B0606030504020204" pitchFamily="34" charset="0"/>
              </a:rPr>
            </a:br>
            <a:br>
              <a:rPr lang="it-IT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8D406C8-EF30-27E9-FB74-9140926B0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b="22251"/>
          <a:stretch/>
        </p:blipFill>
        <p:spPr>
          <a:xfrm>
            <a:off x="389466" y="125043"/>
            <a:ext cx="4645265" cy="158522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Logo Primario — Università di Catania - Brand Guidel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03" y="5359641"/>
            <a:ext cx="2934291" cy="13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6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55A3B21-C708-E3B8-93FA-521D5AE6C422}"/>
              </a:ext>
            </a:extLst>
          </p:cNvPr>
          <p:cNvSpPr/>
          <p:nvPr/>
        </p:nvSpPr>
        <p:spPr>
          <a:xfrm>
            <a:off x="575733" y="636070"/>
            <a:ext cx="10842146" cy="373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Conclusion</a:t>
            </a:r>
          </a:p>
          <a:p>
            <a:pPr algn="just"/>
            <a:endParaRPr lang="en-US" sz="16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both seasonal and monthly significant trend in all parameters except minimum temperature and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GB" sz="16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sensitivity of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 showed that relative humidity, mean temperature and maximum temperature showed high level of sensitivity for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While the minimum temperature and solar radiation confirmed high sensitivity level of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wind speed sensitivity level for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negligible.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the contribution of the climatic factors for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trend, humidity, solar radiation, and minimum temperature contributed negatively for </a:t>
            </a:r>
            <a:r>
              <a:rPr lang="en-US" sz="16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need more spatial coverage study for better understanding about the sensitivity and contribution of climatic elements for </a:t>
            </a:r>
            <a:r>
              <a:rPr lang="en-US" sz="1600" dirty="0" err="1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over the Mediterranean hot summer climate of Sicily. </a:t>
            </a:r>
            <a:endParaRPr lang="en-US" sz="16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: Shape 8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2D733-48AD-EA37-DFC3-44085931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6" y="240633"/>
            <a:ext cx="9807560" cy="667144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Motivation of the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2B83-BE90-5E00-B3BA-A95C724E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309036"/>
            <a:ext cx="6314172" cy="522651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evapotranspiration (</a:t>
            </a:r>
            <a:r>
              <a:rPr lang="en-US" sz="20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a pivotal part of the hydrological cycle and  the most crucial  physical processes in natural ecosystems and environmental system  in our planet.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ETo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is controlled by   relative humidity, windspeed, temperature and solar radiation.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Analyzing the trend  of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ETo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was  conducted in different part of Sicily. Unfortunately, the sensitivity and contribution rate of different climatic elements for the trend of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ETo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remains not fully investigated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Hence, this study analyzed the trend of the above-mentioned climatic elements and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ETo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. Additionally, it addressed also the contribution rate and sensitivity of the trend of ETO by different climatic  elements. </a:t>
            </a:r>
            <a:endParaRPr lang="en-GB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Reference evapotranspiration (ET o ) by FAO. | Download Scientific Diagram">
            <a:extLst>
              <a:ext uri="{FF2B5EF4-FFF2-40B4-BE49-F238E27FC236}">
                <a16:creationId xmlns:a16="http://schemas.microsoft.com/office/drawing/2014/main" id="{FADB0671-AC5A-3C93-8DE6-2D33E2CA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061" y="1982804"/>
            <a:ext cx="4702811" cy="33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: Shape 8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53FD-1AAD-F915-2467-C4963414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644"/>
            <a:ext cx="10515600" cy="741146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Georgia" panose="02040502050405020303" pitchFamily="18" charset="0"/>
              </a:rPr>
              <a:t>Methodology</a:t>
            </a:r>
            <a:br>
              <a:rPr lang="en-GB" sz="2600" b="1" dirty="0">
                <a:latin typeface="Georgia" panose="02040502050405020303" pitchFamily="18" charset="0"/>
              </a:rPr>
            </a:br>
            <a:endParaRPr lang="en-GB" sz="2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F406-58DE-A172-AFC8-45B82FF9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1299410"/>
            <a:ext cx="11569567" cy="51934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>
                <a:latin typeface="Georgia" panose="02040502050405020303" pitchFamily="18" charset="0"/>
              </a:rPr>
              <a:t>The data of this study obtained from </a:t>
            </a:r>
            <a:r>
              <a:rPr lang="en-US" sz="2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metrological station of the historical town of Piazza </a:t>
            </a:r>
            <a:r>
              <a:rPr lang="en-US" sz="22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Armerina</a:t>
            </a:r>
            <a:r>
              <a:rPr lang="en-US" sz="2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town, Sicily, Italy.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astronomical location of the meteorological site is 37.382171 N  and 14.3666704 E with the altitude of 697 m above sea level.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The data were rainfall, maximum temperature, minimum temperature, average temperature, solar radiation, relative humidity and wined speed </a:t>
            </a:r>
            <a:r>
              <a:rPr lang="en-US" sz="2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17 years from December 1</a:t>
            </a:r>
            <a:r>
              <a:rPr lang="en-US" sz="22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2003, to February 28</a:t>
            </a:r>
            <a:r>
              <a:rPr lang="en-US" sz="22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 </a:t>
            </a:r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ETo</a:t>
            </a:r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en-GB" sz="2200" b="0" i="0" dirty="0">
                <a:effectLst/>
                <a:latin typeface="Georgia" panose="02040502050405020303" pitchFamily="18" charset="0"/>
              </a:rPr>
              <a:t>was estimated through the FAO Penman-Monteith method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en-US" sz="2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2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036098-5C57-BDAD-449E-CA233A667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885525"/>
                <a:ext cx="11342935" cy="51783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b="1" dirty="0">
                    <a:latin typeface="Georgia" panose="02040502050405020303" pitchFamily="18" charset="0"/>
                  </a:rPr>
                  <a:t>Methodology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Mann-Kendall test  applied to analyze monthly,  seasonal annual trend of climatic elements and  </a:t>
                </a:r>
                <a:r>
                  <a:rPr lang="en-US" sz="1900" dirty="0" err="1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ETo</a:t>
                </a:r>
                <a:r>
                  <a:rPr lang="en-US" sz="1900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P-value of 0.05. </a:t>
                </a:r>
                <a:r>
                  <a:rPr lang="en-US" sz="1900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overcome the limitation of  the MK test related to the autocorrelation of the original data could lead to the enhancement or decrease in the detection results to a certain extent (Zhang et al., 2020). Hence, the study applied the Trend-free </a:t>
                </a:r>
                <a:r>
                  <a:rPr lang="en-US" sz="20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prewhitening</a:t>
                </a: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(TFPW)  method.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Sen’s slope estimator applied to estimate the</a:t>
                </a:r>
                <a:r>
                  <a:rPr lang="en-US" sz="2000" b="1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magnitude of time series data with P-value of 0.05.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𝑀𝑒𝑑𝑖𝑎𝑛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𝑓𝑜𝑟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𝑎𝑙𝑙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(9)</m:t>
                      </m:r>
                    </m:oMath>
                  </m:oMathPara>
                </a14:m>
                <a:endParaRPr lang="en-GB" sz="20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the data values at times </a:t>
                </a:r>
                <a:r>
                  <a:rPr lang="en-US" sz="20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j, respectively.  While the value of β&gt; 0, the time series of the </a:t>
                </a:r>
                <a:r>
                  <a:rPr lang="en-US" sz="20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ETo</a:t>
                </a:r>
                <a:r>
                  <a:rPr lang="en-US" sz="20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other climatic factors are increasing and the vice versa. </a:t>
                </a:r>
                <a:endParaRPr lang="en-GB" sz="20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000" dirty="0">
                  <a:latin typeface="Geez Able" panose="02000509030000020004" pitchFamily="50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19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endParaRPr lang="en-GB" sz="19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0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036098-5C57-BDAD-449E-CA233A667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885525"/>
                <a:ext cx="11342935" cy="5178392"/>
              </a:xfrm>
              <a:blipFill rotWithShape="0">
                <a:blip r:embed="rId2"/>
                <a:stretch>
                  <a:fillRect l="-591" t="-1294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1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94E1C-8A68-92E5-A25A-7CF7CFAB7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940" y="664142"/>
                <a:ext cx="11935060" cy="560190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GB" sz="1700" b="1" dirty="0">
                    <a:latin typeface="Georgia" panose="02040502050405020303" pitchFamily="18" charset="0"/>
                  </a:rPr>
                  <a:t>Methodology</a:t>
                </a:r>
              </a:p>
              <a:p>
                <a:pPr algn="just"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GB" sz="1700" b="1" dirty="0">
                    <a:latin typeface="Georgia" panose="02040502050405020303" pitchFamily="18" charset="0"/>
                  </a:rPr>
                  <a:t>Sensitivity analysis: </a:t>
                </a: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sensitivity coefficient is the rate of variation in ET0 with meteorological elements(Ndiaye et al., 2020; </a:t>
                </a:r>
                <a:r>
                  <a:rPr lang="en-US" sz="17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Patle</a:t>
                </a: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al., 2020).   It is a quantitative parameter that represents the effect degree of the change of </a:t>
                </a:r>
                <a:r>
                  <a:rPr lang="en-US" sz="17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ETo</a:t>
                </a: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when one or several related meteorological factors are changed(Li et al., 2017).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𝐸𝑇𝑜</m:t>
                              </m:r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𝐸𝑇𝑜</m:t>
                              </m:r>
                            </m:num>
                            <m:den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7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                    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(10)</m:t>
                      </m:r>
                    </m:oMath>
                  </m:oMathPara>
                </a14:m>
                <a:endParaRPr lang="en-GB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sSub>
                      <m:sSub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sensitivity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ΔETo</a:t>
                </a: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variation in </a:t>
                </a:r>
                <a:r>
                  <a:rPr lang="en-US" sz="17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ETo</a:t>
                </a: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meteorological factor, and 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variation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Moreover, Lenhart et al. (2002) divided the sensitivity coefficient into four levels, as shown in Table 1. </a:t>
                </a:r>
                <a:endParaRPr lang="en-GB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Table 1. Classification of the sensitivity coefficient.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it-IT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it-IT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Source: Li et al., 2017; Id et al., 2021</a:t>
                </a:r>
                <a:endParaRPr lang="en-GB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GB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18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94E1C-8A68-92E5-A25A-7CF7CFAB7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940" y="664142"/>
                <a:ext cx="11935060" cy="5601903"/>
              </a:xfrm>
              <a:blipFill>
                <a:blip r:embed="rId2"/>
                <a:stretch>
                  <a:fillRect l="-306" t="-435" r="-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54DDF8-27CA-F6F5-B63D-DD57F12F80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403524"/>
                  </p:ext>
                </p:extLst>
              </p:nvPr>
            </p:nvGraphicFramePr>
            <p:xfrm>
              <a:off x="256940" y="4182694"/>
              <a:ext cx="5524901" cy="15785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6139">
                      <a:extLst>
                        <a:ext uri="{9D8B030D-6E8A-4147-A177-3AD203B41FA5}">
                          <a16:colId xmlns:a16="http://schemas.microsoft.com/office/drawing/2014/main" val="3755048406"/>
                        </a:ext>
                      </a:extLst>
                    </a:gridCol>
                    <a:gridCol w="3728762">
                      <a:extLst>
                        <a:ext uri="{9D8B030D-6E8A-4147-A177-3AD203B41FA5}">
                          <a16:colId xmlns:a16="http://schemas.microsoft.com/office/drawing/2014/main" val="1016484071"/>
                        </a:ext>
                      </a:extLst>
                    </a:gridCol>
                  </a:tblGrid>
                  <a:tr h="39817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 dirty="0">
                              <a:effectLst/>
                              <a:latin typeface="Georgia" panose="02040502050405020303" pitchFamily="18" charset="0"/>
                            </a:rPr>
                            <a:t>Sensitivity coefficient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 dirty="0">
                              <a:effectLst/>
                              <a:latin typeface="Georgia" panose="02040502050405020303" pitchFamily="18" charset="0"/>
                            </a:rPr>
                            <a:t>Sensitivity level 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0982765"/>
                      </a:ext>
                    </a:extLst>
                  </a:tr>
                  <a:tr h="3294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0.00≤|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cap="all" smtClean="0">
                                  <a:effectLst/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sSub>
                                <m:sSubPr>
                                  <m:ctrlPr>
                                    <a:rPr lang="en-GB" sz="11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|&lt;0.05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>
                              <a:effectLst/>
                              <a:latin typeface="Georgia" panose="02040502050405020303" pitchFamily="18" charset="0"/>
                            </a:rPr>
                            <a:t>Negligible 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3204715"/>
                      </a:ext>
                    </a:extLst>
                  </a:tr>
                  <a:tr h="3294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0.05≤|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cap="all" smtClean="0">
                                  <a:effectLst/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sSub>
                                <m:sSubPr>
                                  <m:ctrlPr>
                                    <a:rPr lang="en-GB" sz="11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|&lt;0.2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Georgia" panose="02040502050405020303" pitchFamily="18" charset="0"/>
                            </a:rPr>
                            <a:t>Moderate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27751293"/>
                      </a:ext>
                    </a:extLst>
                  </a:tr>
                  <a:tr h="3294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0.2≤|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cap="all" smtClean="0">
                                  <a:effectLst/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sSub>
                                <m:sSubPr>
                                  <m:ctrlPr>
                                    <a:rPr lang="en-GB" sz="11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|&lt;1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Georgia" panose="02040502050405020303" pitchFamily="18" charset="0"/>
                            </a:rPr>
                            <a:t>High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7436733"/>
                      </a:ext>
                    </a:extLst>
                  </a:tr>
                  <a:tr h="19189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1.00≤|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cap="all" smtClean="0">
                                  <a:effectLst/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sSub>
                                <m:sSubPr>
                                  <m:ctrlPr>
                                    <a:rPr lang="en-GB" sz="11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1100" b="1" i="1" cap="all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1" cap="all">
                              <a:effectLst/>
                              <a:latin typeface="Georgia" panose="02040502050405020303" pitchFamily="18" charset="0"/>
                            </a:rPr>
                            <a:t>|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Georgia" panose="02040502050405020303" pitchFamily="18" charset="0"/>
                            </a:rPr>
                            <a:t>Very high 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307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54DDF8-27CA-F6F5-B63D-DD57F12F80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403524"/>
                  </p:ext>
                </p:extLst>
              </p:nvPr>
            </p:nvGraphicFramePr>
            <p:xfrm>
              <a:off x="256940" y="4182694"/>
              <a:ext cx="5524901" cy="15785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6139">
                      <a:extLst>
                        <a:ext uri="{9D8B030D-6E8A-4147-A177-3AD203B41FA5}">
                          <a16:colId xmlns:a16="http://schemas.microsoft.com/office/drawing/2014/main" val="3755048406"/>
                        </a:ext>
                      </a:extLst>
                    </a:gridCol>
                    <a:gridCol w="3728762">
                      <a:extLst>
                        <a:ext uri="{9D8B030D-6E8A-4147-A177-3AD203B41FA5}">
                          <a16:colId xmlns:a16="http://schemas.microsoft.com/office/drawing/2014/main" val="1016484071"/>
                        </a:ext>
                      </a:extLst>
                    </a:gridCol>
                  </a:tblGrid>
                  <a:tr h="39817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 dirty="0">
                              <a:effectLst/>
                              <a:latin typeface="Georgia" panose="02040502050405020303" pitchFamily="18" charset="0"/>
                            </a:rPr>
                            <a:t>Sensitivity coefficient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cap="all" dirty="0">
                              <a:effectLst/>
                              <a:latin typeface="Georgia" panose="02040502050405020303" pitchFamily="18" charset="0"/>
                            </a:rPr>
                            <a:t>Sensitivity level 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0982765"/>
                      </a:ext>
                    </a:extLst>
                  </a:tr>
                  <a:tr h="32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39" t="-137037" r="-208814" b="-2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>
                              <a:effectLst/>
                              <a:latin typeface="Georgia" panose="02040502050405020303" pitchFamily="18" charset="0"/>
                            </a:rPr>
                            <a:t>Negligible 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3204715"/>
                      </a:ext>
                    </a:extLst>
                  </a:tr>
                  <a:tr h="32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39" t="-237037" r="-208814" b="-1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Georgia" panose="02040502050405020303" pitchFamily="18" charset="0"/>
                            </a:rPr>
                            <a:t>Moderate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27751293"/>
                      </a:ext>
                    </a:extLst>
                  </a:tr>
                  <a:tr h="32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39" t="-337037" r="-208814" b="-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>
                              <a:effectLst/>
                              <a:latin typeface="Georgia" panose="02040502050405020303" pitchFamily="18" charset="0"/>
                            </a:rPr>
                            <a:t>High</a:t>
                          </a:r>
                          <a:endParaRPr lang="en-GB" sz="1100" b="1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7436733"/>
                      </a:ext>
                    </a:extLst>
                  </a:tr>
                  <a:tr h="1918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39" t="-737500" r="-208814" b="-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Georgia" panose="02040502050405020303" pitchFamily="18" charset="0"/>
                            </a:rPr>
                            <a:t>Very high </a:t>
                          </a:r>
                          <a:endParaRPr lang="en-GB" sz="1100" b="1" dirty="0">
                            <a:effectLst/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30778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614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4EAB1-82CE-CAFA-9F32-1D9ECA6F2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762" y="673768"/>
                <a:ext cx="11309684" cy="55152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700" b="1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Methodology</a:t>
                </a:r>
              </a:p>
              <a:p>
                <a:pPr marL="0" indent="0">
                  <a:buNone/>
                </a:pPr>
                <a:endParaRPr lang="en-US" sz="1700" b="1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700" b="1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Contribution rate: </a:t>
                </a: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computed  by multiplying the sensitivity coefficient of a single meteorological factor by its relative change rate(Li et al., 2017; Id et al., 2021).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the contribution rate &gt; 0, then the change of the factor increased ET0, which means that the factor had a positive contribution to the variation of ET0. If the contribution rate &lt;  0, then the change of the factor decreased ET0 and the factor had a negative contribution (Li et al., 2017).</a:t>
                </a:r>
                <a:endParaRPr lang="en-GB" sz="17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𝑅𝐶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                           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(11)</m:t>
                      </m:r>
                    </m:oMath>
                  </m:oMathPara>
                </a14:m>
                <a:endParaRPr lang="en-GB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𝑅𝐶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𝑇𝑟𝑒𝑛𝑑</m:t>
                          </m:r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∗100</m:t>
                      </m:r>
                      <m:r>
                        <a:rPr lang="en-GB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                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(12)</m:t>
                      </m:r>
                    </m:oMath>
                  </m:oMathPara>
                </a14:m>
                <a:endParaRPr lang="en-GB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Where, Con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contribution rate of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RC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relative change rate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n is the number of years,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Trend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annual trend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4EAB1-82CE-CAFA-9F32-1D9ECA6F2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762" y="673768"/>
                <a:ext cx="11309684" cy="5515276"/>
              </a:xfrm>
              <a:blipFill>
                <a:blip r:embed="rId2"/>
                <a:stretch>
                  <a:fillRect l="-377" t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72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7268-812C-1CC1-CE77-7300853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320"/>
            <a:ext cx="10515600" cy="309839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Georgia" panose="02040502050405020303" pitchFamily="18" charset="0"/>
              </a:rPr>
              <a:t>Results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1CB0C-4098-55E1-FA56-38CB6B6B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12" y="876615"/>
            <a:ext cx="11453506" cy="5370181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 MK trend test result with 95% significance level</a:t>
            </a:r>
            <a:endParaRPr kumimoji="0" lang="en-GB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F0E3DA-2951-2BB6-2A3F-9D5E31980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00850"/>
              </p:ext>
            </p:extLst>
          </p:nvPr>
        </p:nvGraphicFramePr>
        <p:xfrm>
          <a:off x="287166" y="1541633"/>
          <a:ext cx="10670526" cy="4511541"/>
        </p:xfrm>
        <a:graphic>
          <a:graphicData uri="http://schemas.openxmlformats.org/drawingml/2006/table">
            <a:tbl>
              <a:tblPr/>
              <a:tblGrid>
                <a:gridCol w="592807">
                  <a:extLst>
                    <a:ext uri="{9D8B030D-6E8A-4147-A177-3AD203B41FA5}">
                      <a16:colId xmlns:a16="http://schemas.microsoft.com/office/drawing/2014/main" val="72128914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1004759386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3617119039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710007534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3103706626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709597733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862057195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1188308925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1016941065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28428747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3164775076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2327793325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3777407767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2019004653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1032283708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2037947626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4231137403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1002673155"/>
                    </a:ext>
                  </a:extLst>
                </a:gridCol>
              </a:tblGrid>
              <a:tr h="539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257560"/>
                  </a:ext>
                </a:extLst>
              </a:tr>
              <a:tr h="454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94328"/>
                  </a:ext>
                </a:extLst>
              </a:tr>
              <a:tr h="436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87446"/>
                  </a:ext>
                </a:extLst>
              </a:tr>
              <a:tr h="436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51043"/>
                  </a:ext>
                </a:extLst>
              </a:tr>
              <a:tr h="377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-2.02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-2.6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56413"/>
                  </a:ext>
                </a:extLst>
              </a:tr>
              <a:tr h="377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2.97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62021"/>
                  </a:ext>
                </a:extLst>
              </a:tr>
              <a:tr h="377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2.84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  <a:endParaRPr lang="en-GB" sz="11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  <a:endParaRPr lang="en-GB" sz="11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9587"/>
                  </a:ext>
                </a:extLst>
              </a:tr>
              <a:tr h="3776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16168"/>
                  </a:ext>
                </a:extLst>
              </a:tr>
              <a:tr h="377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  <a:endParaRPr lang="en-GB" sz="11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15365"/>
                  </a:ext>
                </a:extLst>
              </a:tr>
              <a:tr h="377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-2.6</a:t>
                      </a:r>
                      <a:endParaRPr lang="en-GB" sz="11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60600"/>
                  </a:ext>
                </a:extLst>
              </a:tr>
              <a:tr h="377642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Win= winter;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Spr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=spring;  Sum=summer;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=Autumn   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Red color text = showed decreasing/increasing trend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9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37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2021-B110-8AEE-F9D4-2EA809E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400522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Results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9D2F5-76F4-67E2-0A7F-7C93E114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64" y="974856"/>
            <a:ext cx="10907936" cy="5202107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altLang="en-US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Sen’s slope estimator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DDA2B74-AF2D-3070-4C2F-30F899DE4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35607"/>
              </p:ext>
            </p:extLst>
          </p:nvPr>
        </p:nvGraphicFramePr>
        <p:xfrm>
          <a:off x="778375" y="1639796"/>
          <a:ext cx="10361477" cy="4012863"/>
        </p:xfrm>
        <a:graphic>
          <a:graphicData uri="http://schemas.openxmlformats.org/drawingml/2006/table">
            <a:tbl>
              <a:tblPr firstRow="1" firstCol="1" bandRow="1"/>
              <a:tblGrid>
                <a:gridCol w="684470">
                  <a:extLst>
                    <a:ext uri="{9D8B030D-6E8A-4147-A177-3AD203B41FA5}">
                      <a16:colId xmlns:a16="http://schemas.microsoft.com/office/drawing/2014/main" val="2803373657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208945572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2918233090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223899125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3386266817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3103154577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3352416624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2131132057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984541042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738934035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578879353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1750904072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3499730686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470316991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3789973102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3798191666"/>
                    </a:ext>
                  </a:extLst>
                </a:gridCol>
                <a:gridCol w="566459">
                  <a:extLst>
                    <a:ext uri="{9D8B030D-6E8A-4147-A177-3AD203B41FA5}">
                      <a16:colId xmlns:a16="http://schemas.microsoft.com/office/drawing/2014/main" val="2852115398"/>
                    </a:ext>
                  </a:extLst>
                </a:gridCol>
                <a:gridCol w="613663">
                  <a:extLst>
                    <a:ext uri="{9D8B030D-6E8A-4147-A177-3AD203B41FA5}">
                      <a16:colId xmlns:a16="http://schemas.microsoft.com/office/drawing/2014/main" val="3388871920"/>
                    </a:ext>
                  </a:extLst>
                </a:gridCol>
              </a:tblGrid>
              <a:tr h="318481"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 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226478"/>
                  </a:ext>
                </a:extLst>
              </a:tr>
              <a:tr h="382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2303"/>
                  </a:ext>
                </a:extLst>
              </a:tr>
              <a:tr h="382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900632"/>
                  </a:ext>
                </a:extLst>
              </a:tr>
              <a:tr h="382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0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431457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-1.65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-1.07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-0.87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-0.91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-0.076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36904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0.043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0.042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434274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670396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0.711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0.543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0.741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0.824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0.816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0.412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0.942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36155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-1.85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-1.11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-0.62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-0.79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930499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89825"/>
                  </a:ext>
                </a:extLst>
              </a:tr>
              <a:tr h="31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-0.62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-1.19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-14.019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-1.61</a:t>
                      </a:r>
                    </a:p>
                  </a:txBody>
                  <a:tcPr marL="8983" marR="8983" marT="8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35294"/>
                  </a:ext>
                </a:extLst>
              </a:tr>
              <a:tr h="318481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Sen’s Slope estimator magnitude result  temperature in c°;  rainfall in mm; radiation in MJ/m2; wind speed in m/s;  and relative humidity in %. </a:t>
                      </a:r>
                    </a:p>
                  </a:txBody>
                  <a:tcPr marL="8983" marR="8983" marT="89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6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02D4-27F4-CE55-94A0-89BDF252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510139"/>
            <a:ext cx="11136430" cy="582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 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Sensitivity coefficient and contribution rate</a:t>
            </a:r>
          </a:p>
          <a:p>
            <a:pPr marL="0" indent="0">
              <a:buNone/>
            </a:pPr>
            <a:r>
              <a:rPr lang="en-US" sz="15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4. Sensitivity coefficient of climatic factor for </a:t>
            </a:r>
            <a:r>
              <a:rPr lang="en-US" sz="15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5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500" dirty="0">
              <a:latin typeface="Geez Able" panose="02000509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effectLst/>
              <a:latin typeface="Geez Able" panose="02000509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latin typeface="Geez Able" panose="02000509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effectLst/>
              <a:latin typeface="Geez Able" panose="02000509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latin typeface="Geez Able" panose="02000509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effectLst/>
              <a:latin typeface="Geez Able" panose="02000509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contribution rate of climatological factors </a:t>
            </a:r>
            <a:endParaRPr lang="en-GB" sz="14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911842-589D-4D04-0B13-BF6936255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67668"/>
              </p:ext>
            </p:extLst>
          </p:nvPr>
        </p:nvGraphicFramePr>
        <p:xfrm>
          <a:off x="3090010" y="1540442"/>
          <a:ext cx="5938789" cy="201650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79173">
                  <a:extLst>
                    <a:ext uri="{9D8B030D-6E8A-4147-A177-3AD203B41FA5}">
                      <a16:colId xmlns:a16="http://schemas.microsoft.com/office/drawing/2014/main" val="3952509236"/>
                    </a:ext>
                  </a:extLst>
                </a:gridCol>
                <a:gridCol w="1979808">
                  <a:extLst>
                    <a:ext uri="{9D8B030D-6E8A-4147-A177-3AD203B41FA5}">
                      <a16:colId xmlns:a16="http://schemas.microsoft.com/office/drawing/2014/main" val="28942838"/>
                    </a:ext>
                  </a:extLst>
                </a:gridCol>
                <a:gridCol w="1979808">
                  <a:extLst>
                    <a:ext uri="{9D8B030D-6E8A-4147-A177-3AD203B41FA5}">
                      <a16:colId xmlns:a16="http://schemas.microsoft.com/office/drawing/2014/main" val="3277206127"/>
                    </a:ext>
                  </a:extLst>
                </a:gridCol>
              </a:tblGrid>
              <a:tr h="3937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Climatological element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Sensitivity coefficient |x|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Sensitivity level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978943"/>
                  </a:ext>
                </a:extLst>
              </a:tr>
              <a:tr h="1968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Solar radiation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|0.53|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high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989309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Maximum temperature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|1.35|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Very high 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014731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Minimum temperature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|-0.28|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High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971499"/>
                  </a:ext>
                </a:extLst>
              </a:tr>
              <a:tr h="1968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Mean temperature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|1.46|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Very high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094348"/>
                  </a:ext>
                </a:extLst>
              </a:tr>
              <a:tr h="1968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Relative  humidity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|-2.24|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Very high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734878"/>
                  </a:ext>
                </a:extLst>
              </a:tr>
              <a:tr h="1968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Wind speed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Georgia" panose="02040502050405020303" pitchFamily="18" charset="0"/>
                        </a:rPr>
                        <a:t>|0.02|</a:t>
                      </a:r>
                      <a:endParaRPr lang="en-GB" sz="13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Negligible </a:t>
                      </a:r>
                      <a:endParaRPr lang="en-GB" sz="13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44052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D75716-0264-4346-9899-7DEC33DE3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423782"/>
              </p:ext>
            </p:extLst>
          </p:nvPr>
        </p:nvGraphicFramePr>
        <p:xfrm>
          <a:off x="3090813" y="3879884"/>
          <a:ext cx="5861786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11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1415</Words>
  <Application>Microsoft Office PowerPoint</Application>
  <PresentationFormat>Widescreen</PresentationFormat>
  <Paragraphs>426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Geez Able</vt:lpstr>
      <vt:lpstr>Georgia</vt:lpstr>
      <vt:lpstr>Open Sans</vt:lpstr>
      <vt:lpstr>Times New Roman</vt:lpstr>
      <vt:lpstr>Wingdings</vt:lpstr>
      <vt:lpstr>Office Theme</vt:lpstr>
      <vt:lpstr>Identification of the main meteorological factors for the trend of reference evapotranspiration in Sicily, Italy</vt:lpstr>
      <vt:lpstr>Motivation of the study </vt:lpstr>
      <vt:lpstr>Methodology </vt:lpstr>
      <vt:lpstr>PowerPoint Presentation</vt:lpstr>
      <vt:lpstr>PowerPoint Presentation</vt:lpstr>
      <vt:lpstr>PowerPoint Presentation</vt:lpstr>
      <vt:lpstr>Results </vt:lpstr>
      <vt:lpstr>Results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the main meteorological factors for the trend of reference evapotranspiration in Sicily, Italy</dc:title>
  <dc:creator>TAGELE MOSSIE ASCHALE</dc:creator>
  <cp:lastModifiedBy>TAGELE MOSSIE ASCHALE</cp:lastModifiedBy>
  <cp:revision>7</cp:revision>
  <dcterms:created xsi:type="dcterms:W3CDTF">2022-05-17T13:29:16Z</dcterms:created>
  <dcterms:modified xsi:type="dcterms:W3CDTF">2022-05-18T16:30:29Z</dcterms:modified>
</cp:coreProperties>
</file>