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6"/>
  </p:notesMasterIdLst>
  <p:sldIdLst>
    <p:sldId id="256" r:id="rId2"/>
    <p:sldId id="304" r:id="rId3"/>
    <p:sldId id="323" r:id="rId4"/>
    <p:sldId id="307" r:id="rId5"/>
    <p:sldId id="324" r:id="rId6"/>
    <p:sldId id="305" r:id="rId7"/>
    <p:sldId id="332" r:id="rId8"/>
    <p:sldId id="325" r:id="rId9"/>
    <p:sldId id="331" r:id="rId10"/>
    <p:sldId id="333" r:id="rId11"/>
    <p:sldId id="327" r:id="rId12"/>
    <p:sldId id="328" r:id="rId13"/>
    <p:sldId id="329" r:id="rId14"/>
    <p:sldId id="32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8082"/>
    <a:srgbClr val="998A82"/>
    <a:srgbClr val="A8A8A1"/>
    <a:srgbClr val="C4BD9C"/>
    <a:srgbClr val="F0A845"/>
    <a:srgbClr val="B87D33"/>
    <a:srgbClr val="D48080"/>
    <a:srgbClr val="8CB052"/>
    <a:srgbClr val="52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A9371B-4015-41C4-A221-EC01A6F80B7B}">
  <a:tblStyle styleId="{6CA9371B-4015-41C4-A221-EC01A6F80B7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0" autoAdjust="0"/>
    <p:restoredTop sz="94625"/>
  </p:normalViewPr>
  <p:slideViewPr>
    <p:cSldViewPr snapToGrid="0">
      <p:cViewPr varScale="1">
        <p:scale>
          <a:sx n="107" d="100"/>
          <a:sy n="107" d="100"/>
        </p:scale>
        <p:origin x="51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userDrawn="1">
  <p:cSld name="Custom Layout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rock&#10;&#10;Description automatically generated">
            <a:extLst>
              <a:ext uri="{FF2B5EF4-FFF2-40B4-BE49-F238E27FC236}">
                <a16:creationId xmlns:a16="http://schemas.microsoft.com/office/drawing/2014/main" id="{4C9FCE5E-F81C-424C-AD17-2CD98B085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AFB122-91FD-9E45-AB0E-AE906E619773}"/>
              </a:ext>
            </a:extLst>
          </p:cNvPr>
          <p:cNvSpPr/>
          <p:nvPr userDrawn="1"/>
        </p:nvSpPr>
        <p:spPr>
          <a:xfrm>
            <a:off x="0" y="2571749"/>
            <a:ext cx="9144000" cy="2571751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37260" y="3325302"/>
            <a:ext cx="4326157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939E80-C358-954E-8BEE-0651BB9427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60" y="2980842"/>
            <a:ext cx="3743325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B779B3-7409-BD4C-B0EE-AA2E9448A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220" y="4004441"/>
            <a:ext cx="1640055" cy="6866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nyon, valley, nature, table&#10;&#10;Description automatically generated">
            <a:extLst>
              <a:ext uri="{FF2B5EF4-FFF2-40B4-BE49-F238E27FC236}">
                <a16:creationId xmlns:a16="http://schemas.microsoft.com/office/drawing/2014/main" id="{4D7D78E3-8308-0B49-A947-F2C69AF19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2316912"/>
            <a:ext cx="9141291" cy="2826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B2F915-BBE6-454D-92BB-233724068B08}"/>
              </a:ext>
            </a:extLst>
          </p:cNvPr>
          <p:cNvSpPr/>
          <p:nvPr userDrawn="1"/>
        </p:nvSpPr>
        <p:spPr>
          <a:xfrm>
            <a:off x="0" y="-1"/>
            <a:ext cx="9144000" cy="3073941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90F71D3D-3BBC-1F48-8DAE-E72088465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750115"/>
            <a:ext cx="8268511" cy="78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21;p3">
            <a:extLst>
              <a:ext uri="{FF2B5EF4-FFF2-40B4-BE49-F238E27FC236}">
                <a16:creationId xmlns:a16="http://schemas.microsoft.com/office/drawing/2014/main" id="{49D16FDD-01BC-D149-9473-B1F1CF83F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4232" y="1700490"/>
            <a:ext cx="6614444" cy="130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ctr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 sz="2000">
                <a:solidFill>
                  <a:schemeClr val="bg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A77CF24-4EF0-D642-9881-78EBAC121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04235"/>
            <a:ext cx="8268511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3;p1">
            <a:extLst>
              <a:ext uri="{FF2B5EF4-FFF2-40B4-BE49-F238E27FC236}">
                <a16:creationId xmlns:a16="http://schemas.microsoft.com/office/drawing/2014/main" id="{AFD0AC09-D913-FF46-A829-005AB2F0ED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7F9259-E203-A743-A9D0-11D126468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1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arge rock&#10;&#10;Description automatically generated">
            <a:extLst>
              <a:ext uri="{FF2B5EF4-FFF2-40B4-BE49-F238E27FC236}">
                <a16:creationId xmlns:a16="http://schemas.microsoft.com/office/drawing/2014/main" id="{DCBD8CA3-C4E5-5A4E-8889-6840161CA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7607"/>
            <a:ext cx="9141291" cy="32858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B2F915-BBE6-454D-92BB-233724068B08}"/>
              </a:ext>
            </a:extLst>
          </p:cNvPr>
          <p:cNvSpPr/>
          <p:nvPr userDrawn="1"/>
        </p:nvSpPr>
        <p:spPr>
          <a:xfrm>
            <a:off x="0" y="-1"/>
            <a:ext cx="9144000" cy="3073941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90F71D3D-3BBC-1F48-8DAE-E72088465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750115"/>
            <a:ext cx="8268511" cy="78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21;p3">
            <a:extLst>
              <a:ext uri="{FF2B5EF4-FFF2-40B4-BE49-F238E27FC236}">
                <a16:creationId xmlns:a16="http://schemas.microsoft.com/office/drawing/2014/main" id="{49D16FDD-01BC-D149-9473-B1F1CF83F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4232" y="1700490"/>
            <a:ext cx="6614444" cy="130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ctr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 sz="2000">
                <a:solidFill>
                  <a:schemeClr val="bg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A77CF24-4EF0-D642-9881-78EBAC121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04235"/>
            <a:ext cx="8268511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3;p1">
            <a:extLst>
              <a:ext uri="{FF2B5EF4-FFF2-40B4-BE49-F238E27FC236}">
                <a16:creationId xmlns:a16="http://schemas.microsoft.com/office/drawing/2014/main" id="{DFEACA7C-39D8-A541-84E5-9A9E28972C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979FE6-E52E-4B4F-831F-714DBBBF1A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person&#10;&#10;Description automatically generated">
            <a:extLst>
              <a:ext uri="{FF2B5EF4-FFF2-40B4-BE49-F238E27FC236}">
                <a16:creationId xmlns:a16="http://schemas.microsoft.com/office/drawing/2014/main" id="{3A17C72E-5BF6-7040-99E5-E32CE905A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20;p3">
            <a:extLst>
              <a:ext uri="{FF2B5EF4-FFF2-40B4-BE49-F238E27FC236}">
                <a16:creationId xmlns:a16="http://schemas.microsoft.com/office/drawing/2014/main" id="{08C44E03-5712-FE42-909F-BC8DCE77A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47471"/>
            <a:ext cx="4338536" cy="78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" name="Google Shape;21;p3">
            <a:extLst>
              <a:ext uri="{FF2B5EF4-FFF2-40B4-BE49-F238E27FC236}">
                <a16:creationId xmlns:a16="http://schemas.microsoft.com/office/drawing/2014/main" id="{06365CC3-B5E3-2748-B596-BCA3C00586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411097"/>
            <a:ext cx="3268494" cy="318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bg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DB3E2BF-2EEA-784A-A3E8-B2D122A91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87050"/>
            <a:ext cx="4338536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E9A79A17-79C3-1444-8CAA-77478178AF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78EF8D-E694-A449-A36A-4D0BF292E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6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ake, animal, table, sitting&#10;&#10;Description automatically generated">
            <a:extLst>
              <a:ext uri="{FF2B5EF4-FFF2-40B4-BE49-F238E27FC236}">
                <a16:creationId xmlns:a16="http://schemas.microsoft.com/office/drawing/2014/main" id="{019DAE9A-2F62-9048-9C6E-B29C28849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-1" y="-1"/>
            <a:ext cx="9141291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850" y="2277827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1850" y="1933367"/>
            <a:ext cx="5480299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13;p1">
            <a:extLst>
              <a:ext uri="{FF2B5EF4-FFF2-40B4-BE49-F238E27FC236}">
                <a16:creationId xmlns:a16="http://schemas.microsoft.com/office/drawing/2014/main" id="{D5C57FA4-ABED-774D-94B8-BE66B4B7CC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BD056F-7D08-0D4A-9F68-A12C8DC45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1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rock near the ocean&#10;&#10;Description automatically generated">
            <a:extLst>
              <a:ext uri="{FF2B5EF4-FFF2-40B4-BE49-F238E27FC236}">
                <a16:creationId xmlns:a16="http://schemas.microsoft.com/office/drawing/2014/main" id="{D6CCFE3F-4CF0-1F4A-B159-12D8BA09D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6" y="0"/>
            <a:ext cx="914129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13646" y="0"/>
            <a:ext cx="9141291" cy="51435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6850" y="2277827"/>
            <a:ext cx="4643091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6850" y="1933367"/>
            <a:ext cx="4643091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Google Shape;13;p1">
            <a:extLst>
              <a:ext uri="{FF2B5EF4-FFF2-40B4-BE49-F238E27FC236}">
                <a16:creationId xmlns:a16="http://schemas.microsoft.com/office/drawing/2014/main" id="{28797F9D-6AD0-D346-8180-F7B12A7BAB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B106EA-45A1-D643-B440-0E5DB1959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black, large&#10;&#10;Description automatically generated">
            <a:extLst>
              <a:ext uri="{FF2B5EF4-FFF2-40B4-BE49-F238E27FC236}">
                <a16:creationId xmlns:a16="http://schemas.microsoft.com/office/drawing/2014/main" id="{8B0576DF-775F-7643-9374-66F9A7137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0" y="0"/>
            <a:ext cx="9141291" cy="5143500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850" y="2277827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1850" y="1933367"/>
            <a:ext cx="5480299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13;p1">
            <a:extLst>
              <a:ext uri="{FF2B5EF4-FFF2-40B4-BE49-F238E27FC236}">
                <a16:creationId xmlns:a16="http://schemas.microsoft.com/office/drawing/2014/main" id="{9B626B16-BD31-AA4A-BABC-D74CC3FECF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63D59C-F364-D441-AB9B-3866E7D57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anyon&#10;&#10;Description automatically generated">
            <a:extLst>
              <a:ext uri="{FF2B5EF4-FFF2-40B4-BE49-F238E27FC236}">
                <a16:creationId xmlns:a16="http://schemas.microsoft.com/office/drawing/2014/main" id="{5B729A64-D840-7441-BC17-D4FB63DE0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645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2709" y="0"/>
            <a:ext cx="9141291" cy="5143500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850" y="2277827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1850" y="1933367"/>
            <a:ext cx="5480299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13;p1">
            <a:extLst>
              <a:ext uri="{FF2B5EF4-FFF2-40B4-BE49-F238E27FC236}">
                <a16:creationId xmlns:a16="http://schemas.microsoft.com/office/drawing/2014/main" id="{B8A94881-688B-9C42-A631-E31816CA75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A83A2-8368-4C48-9770-B251299A3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4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2709" y="0"/>
            <a:ext cx="9141291" cy="5143500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850" y="2277827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1850" y="1933367"/>
            <a:ext cx="5480299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13;p1">
            <a:extLst>
              <a:ext uri="{FF2B5EF4-FFF2-40B4-BE49-F238E27FC236}">
                <a16:creationId xmlns:a16="http://schemas.microsoft.com/office/drawing/2014/main" id="{E6F32C7D-A366-8142-A51F-24A9B70D18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B6BBFF-4F7D-DB44-AD75-1283EB239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7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2709" y="0"/>
            <a:ext cx="9141291" cy="5143500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pic>
        <p:nvPicPr>
          <p:cNvPr id="3" name="Picture 2" descr="A picture containing necklace, drawing, knot&#10;&#10;Description automatically generated">
            <a:extLst>
              <a:ext uri="{FF2B5EF4-FFF2-40B4-BE49-F238E27FC236}">
                <a16:creationId xmlns:a16="http://schemas.microsoft.com/office/drawing/2014/main" id="{937A7075-14AF-7240-9BB1-96556FEFD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171" y="272021"/>
            <a:ext cx="4393656" cy="4482193"/>
          </a:xfrm>
          <a:prstGeom prst="rect">
            <a:avLst/>
          </a:prstGeom>
        </p:spPr>
      </p:pic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5689" y="2114547"/>
            <a:ext cx="3012621" cy="1456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28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0847" y="1481358"/>
            <a:ext cx="2102304" cy="584205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13;p1">
            <a:extLst>
              <a:ext uri="{FF2B5EF4-FFF2-40B4-BE49-F238E27FC236}">
                <a16:creationId xmlns:a16="http://schemas.microsoft.com/office/drawing/2014/main" id="{E14375CD-163D-3845-9E64-C0F722B7B1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34DF2C-DFE4-6F46-AD1B-B86FDA8494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ack, pan, sitting, bird&#10;&#10;Description automatically generated">
            <a:extLst>
              <a:ext uri="{FF2B5EF4-FFF2-40B4-BE49-F238E27FC236}">
                <a16:creationId xmlns:a16="http://schemas.microsoft.com/office/drawing/2014/main" id="{1B33C51E-CC65-B64A-ADEE-1453C1950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5497C2-D574-1841-B43A-C240E71FF265}"/>
              </a:ext>
            </a:extLst>
          </p:cNvPr>
          <p:cNvSpPr/>
          <p:nvPr userDrawn="1"/>
        </p:nvSpPr>
        <p:spPr>
          <a:xfrm>
            <a:off x="0" y="0"/>
            <a:ext cx="9141291" cy="51435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197A0CAC-3C48-1B47-B472-3E7E352D2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935803"/>
            <a:ext cx="5214027" cy="281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6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425A6B7-9D3C-1D4C-8370-C3B962167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475901"/>
            <a:ext cx="5214026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0ED55A11-4C5F-2040-B2F9-B5E4E56B6C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ADE2AB-1C83-D043-8B51-8E561C5D7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0C010D-E25C-2F4A-9363-0013AE0BBD50}"/>
              </a:ext>
            </a:extLst>
          </p:cNvPr>
          <p:cNvSpPr/>
          <p:nvPr userDrawn="1"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81324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81324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D849AE95-BFFE-D440-95CC-873063615A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5EF312-8EBA-AC4B-8E3D-BD1FA45FA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  <p:sp>
        <p:nvSpPr>
          <p:cNvPr id="10" name="Google Shape;21;p3">
            <a:extLst>
              <a:ext uri="{FF2B5EF4-FFF2-40B4-BE49-F238E27FC236}">
                <a16:creationId xmlns:a16="http://schemas.microsoft.com/office/drawing/2014/main" id="{58366F14-47A3-AF45-AB1D-C646AEC455C4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11511" y="1200151"/>
            <a:ext cx="381324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bg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45F2C5D5-AB7A-6844-9E4B-1A3B42055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51" y="1"/>
            <a:ext cx="9142647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46D5E8-E2A5-E144-90FD-D13A9812BE4D}"/>
              </a:ext>
            </a:extLst>
          </p:cNvPr>
          <p:cNvSpPr/>
          <p:nvPr userDrawn="1"/>
        </p:nvSpPr>
        <p:spPr>
          <a:xfrm>
            <a:off x="0" y="0"/>
            <a:ext cx="9141291" cy="51435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197A0CAC-3C48-1B47-B472-3E7E352D2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935803"/>
            <a:ext cx="5214027" cy="281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6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425A6B7-9D3C-1D4C-8370-C3B962167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475901"/>
            <a:ext cx="5214026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, necklace&#10;&#10;Description automatically generated">
            <a:extLst>
              <a:ext uri="{FF2B5EF4-FFF2-40B4-BE49-F238E27FC236}">
                <a16:creationId xmlns:a16="http://schemas.microsoft.com/office/drawing/2014/main" id="{04C83323-4A45-4948-B303-EC9D1FB84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710" y="1648131"/>
            <a:ext cx="1752465" cy="1787779"/>
          </a:xfrm>
          <a:prstGeom prst="rect">
            <a:avLst/>
          </a:prstGeom>
        </p:spPr>
      </p:pic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C07610F4-CAEA-764F-8CEB-9E31AA2D99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DB7428-F006-2B43-A221-6DD6FA632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5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necklace, drawing, knot&#10;&#10;Description automatically generated">
            <a:extLst>
              <a:ext uri="{FF2B5EF4-FFF2-40B4-BE49-F238E27FC236}">
                <a16:creationId xmlns:a16="http://schemas.microsoft.com/office/drawing/2014/main" id="{B1FF3C1C-1EEA-1241-B3C3-AB92C72DC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304" y="309996"/>
            <a:ext cx="3584696" cy="4833504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A763943-7247-F24F-A0F9-40F84E72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87" y="1200151"/>
            <a:ext cx="4992413" cy="318546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81C1E9-D852-1940-9D99-0F9FAEE370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900" y="1425575"/>
            <a:ext cx="4044950" cy="2606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Google Shape;20;p3">
            <a:extLst>
              <a:ext uri="{FF2B5EF4-FFF2-40B4-BE49-F238E27FC236}">
                <a16:creationId xmlns:a16="http://schemas.microsoft.com/office/drawing/2014/main" id="{D5FF3193-7DB7-5348-B525-304C30BD2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83756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Google Shape;21;p3">
            <a:extLst>
              <a:ext uri="{FF2B5EF4-FFF2-40B4-BE49-F238E27FC236}">
                <a16:creationId xmlns:a16="http://schemas.microsoft.com/office/drawing/2014/main" id="{3D28A9A1-2A21-4E43-B137-4CB347305B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20246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86E4AC8B-8C62-D248-AB8E-FFF9FBC9C3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74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026052B-48AF-7D4C-A4A0-8DBA4D296A44}"/>
              </a:ext>
            </a:extLst>
          </p:cNvPr>
          <p:cNvSpPr/>
          <p:nvPr userDrawn="1"/>
        </p:nvSpPr>
        <p:spPr>
          <a:xfrm>
            <a:off x="0" y="0"/>
            <a:ext cx="9144000" cy="2743199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9AB118-9D75-8349-BAEE-95F58638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932" y="947586"/>
            <a:ext cx="6316133" cy="85725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28FD7-0501-A846-86B5-EB31EDFB4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952" y="2205720"/>
            <a:ext cx="2457491" cy="2040820"/>
          </a:xfrm>
          <a:prstGeom prst="rect">
            <a:avLst/>
          </a:prstGeom>
          <a:solidFill>
            <a:schemeClr val="bg1"/>
          </a:solidFill>
          <a:ln w="6350" cap="rnd">
            <a:solidFill>
              <a:srgbClr val="AD9C70"/>
            </a:solidFill>
          </a:ln>
          <a:effectLst/>
        </p:spPr>
        <p:txBody>
          <a:bodyPr/>
          <a:lstStyle>
            <a:lvl1pPr marL="127000" indent="0">
              <a:buNone/>
              <a:defRPr>
                <a:solidFill>
                  <a:srgbClr val="002E40"/>
                </a:solidFill>
              </a:defRPr>
            </a:lvl1pPr>
            <a:lvl2pPr marL="584200" indent="0">
              <a:buNone/>
              <a:defRPr>
                <a:solidFill>
                  <a:srgbClr val="002E40"/>
                </a:solidFill>
              </a:defRPr>
            </a:lvl2pPr>
            <a:lvl3pPr marL="1041400" indent="0">
              <a:buNone/>
              <a:defRPr>
                <a:solidFill>
                  <a:srgbClr val="002E40"/>
                </a:solidFill>
              </a:defRPr>
            </a:lvl3pPr>
            <a:lvl4pPr marL="1498600" indent="0">
              <a:buNone/>
              <a:defRPr>
                <a:solidFill>
                  <a:srgbClr val="002E40"/>
                </a:solidFill>
              </a:defRPr>
            </a:lvl4pPr>
            <a:lvl5pPr marL="1955800" indent="0">
              <a:buNone/>
              <a:defRPr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A027599-CFBB-6144-97AC-547F92188C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3254" y="2205720"/>
            <a:ext cx="2457491" cy="2040820"/>
          </a:xfrm>
          <a:prstGeom prst="rect">
            <a:avLst/>
          </a:prstGeom>
          <a:solidFill>
            <a:schemeClr val="bg1"/>
          </a:solidFill>
          <a:ln w="6350" cap="rnd">
            <a:solidFill>
              <a:srgbClr val="AD9C70"/>
            </a:solidFill>
          </a:ln>
          <a:effectLst/>
        </p:spPr>
        <p:txBody>
          <a:bodyPr/>
          <a:lstStyle>
            <a:lvl1pPr marL="127000" indent="0">
              <a:buNone/>
              <a:defRPr>
                <a:solidFill>
                  <a:srgbClr val="002E40"/>
                </a:solidFill>
              </a:defRPr>
            </a:lvl1pPr>
            <a:lvl2pPr marL="584200" indent="0">
              <a:buNone/>
              <a:defRPr>
                <a:solidFill>
                  <a:srgbClr val="002E40"/>
                </a:solidFill>
              </a:defRPr>
            </a:lvl2pPr>
            <a:lvl3pPr marL="1041400" indent="0">
              <a:buNone/>
              <a:defRPr>
                <a:solidFill>
                  <a:srgbClr val="002E40"/>
                </a:solidFill>
              </a:defRPr>
            </a:lvl3pPr>
            <a:lvl4pPr marL="1498600" indent="0">
              <a:buNone/>
              <a:defRPr>
                <a:solidFill>
                  <a:srgbClr val="002E40"/>
                </a:solidFill>
              </a:defRPr>
            </a:lvl4pPr>
            <a:lvl5pPr marL="1955800" indent="0">
              <a:buNone/>
              <a:defRPr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A0B4D89-7CD1-5D4C-91A1-DC57117E6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7987" y="2205720"/>
            <a:ext cx="2457491" cy="2040820"/>
          </a:xfrm>
          <a:prstGeom prst="rect">
            <a:avLst/>
          </a:prstGeom>
          <a:solidFill>
            <a:schemeClr val="bg1"/>
          </a:solidFill>
          <a:ln w="6350" cap="rnd">
            <a:solidFill>
              <a:srgbClr val="AD9C70"/>
            </a:solidFill>
          </a:ln>
          <a:effectLst/>
        </p:spPr>
        <p:txBody>
          <a:bodyPr/>
          <a:lstStyle>
            <a:lvl1pPr marL="127000" indent="0">
              <a:buNone/>
              <a:defRPr>
                <a:solidFill>
                  <a:srgbClr val="002E40"/>
                </a:solidFill>
              </a:defRPr>
            </a:lvl1pPr>
            <a:lvl2pPr marL="584200" indent="0">
              <a:buNone/>
              <a:defRPr>
                <a:solidFill>
                  <a:srgbClr val="002E40"/>
                </a:solidFill>
              </a:defRPr>
            </a:lvl2pPr>
            <a:lvl3pPr marL="1041400" indent="0">
              <a:buNone/>
              <a:defRPr>
                <a:solidFill>
                  <a:srgbClr val="002E40"/>
                </a:solidFill>
              </a:defRPr>
            </a:lvl3pPr>
            <a:lvl4pPr marL="1498600" indent="0">
              <a:buNone/>
              <a:defRPr>
                <a:solidFill>
                  <a:srgbClr val="002E40"/>
                </a:solidFill>
              </a:defRPr>
            </a:lvl4pPr>
            <a:lvl5pPr marL="1955800" indent="0">
              <a:buNone/>
              <a:defRPr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0F6B63B-7A25-0847-A5CD-85445E07A4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702379"/>
            <a:ext cx="8268511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3;p1">
            <a:extLst>
              <a:ext uri="{FF2B5EF4-FFF2-40B4-BE49-F238E27FC236}">
                <a16:creationId xmlns:a16="http://schemas.microsoft.com/office/drawing/2014/main" id="{F988599A-285D-DA4A-88A0-86D89693D9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945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9A90AB-48E1-A442-92DA-EA18BED7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74" y="1394343"/>
            <a:ext cx="8245636" cy="2915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5B55-5F9D-504F-8F31-7DF5DA9AD7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4526790"/>
            <a:ext cx="3984919" cy="301017"/>
          </a:xfrm>
        </p:spPr>
        <p:txBody>
          <a:bodyPr/>
          <a:lstStyle>
            <a:lvl1pPr marL="127000" indent="0">
              <a:buNone/>
              <a:defRPr sz="1000" i="1">
                <a:solidFill>
                  <a:srgbClr val="002E40"/>
                </a:solidFill>
              </a:defRPr>
            </a:lvl1pPr>
            <a:lvl2pPr marL="584200" indent="0">
              <a:buNone/>
              <a:defRPr sz="1000" i="1">
                <a:solidFill>
                  <a:srgbClr val="002E40"/>
                </a:solidFill>
              </a:defRPr>
            </a:lvl2pPr>
            <a:lvl3pPr marL="1041400" indent="0">
              <a:buNone/>
              <a:defRPr sz="1000" i="1">
                <a:solidFill>
                  <a:srgbClr val="002E40"/>
                </a:solidFill>
              </a:defRPr>
            </a:lvl3pPr>
            <a:lvl4pPr marL="1498600" indent="0">
              <a:buNone/>
              <a:defRPr sz="1000" i="1">
                <a:solidFill>
                  <a:srgbClr val="002E40"/>
                </a:solidFill>
              </a:defRPr>
            </a:lvl4pPr>
            <a:lvl5pPr marL="1955800" indent="0">
              <a:buNone/>
              <a:defRPr sz="1000" i="1"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Google Shape;20;p3">
            <a:extLst>
              <a:ext uri="{FF2B5EF4-FFF2-40B4-BE49-F238E27FC236}">
                <a16:creationId xmlns:a16="http://schemas.microsoft.com/office/drawing/2014/main" id="{C57C3DF7-151E-4342-8A07-A8810D521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447471"/>
            <a:ext cx="8268511" cy="78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DB8EC64-F964-B24F-8B9F-895FE3BBA0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287050"/>
            <a:ext cx="8268511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13;p1">
            <a:extLst>
              <a:ext uri="{FF2B5EF4-FFF2-40B4-BE49-F238E27FC236}">
                <a16:creationId xmlns:a16="http://schemas.microsoft.com/office/drawing/2014/main" id="{E7703C18-829A-0E44-93B9-4163FC6925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14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026052B-48AF-7D4C-A4A0-8DBA4D296A44}"/>
              </a:ext>
            </a:extLst>
          </p:cNvPr>
          <p:cNvSpPr/>
          <p:nvPr userDrawn="1"/>
        </p:nvSpPr>
        <p:spPr>
          <a:xfrm>
            <a:off x="0" y="1"/>
            <a:ext cx="9144000" cy="1254090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9A90AB-48E1-A442-92DA-EA18BED7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74" y="1514744"/>
            <a:ext cx="3984919" cy="25679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ECD4CD1-39D8-A745-8C96-9A0825405E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2151" y="1514744"/>
            <a:ext cx="3984919" cy="25679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5B55-5F9D-504F-8F31-7DF5DA9AD7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4241800"/>
            <a:ext cx="3984919" cy="301017"/>
          </a:xfrm>
        </p:spPr>
        <p:txBody>
          <a:bodyPr/>
          <a:lstStyle>
            <a:lvl1pPr marL="127000" indent="0">
              <a:buNone/>
              <a:defRPr sz="1000" i="1">
                <a:solidFill>
                  <a:srgbClr val="002E40"/>
                </a:solidFill>
              </a:defRPr>
            </a:lvl1pPr>
            <a:lvl2pPr marL="584200" indent="0">
              <a:buNone/>
              <a:defRPr sz="1000" i="1">
                <a:solidFill>
                  <a:srgbClr val="002E40"/>
                </a:solidFill>
              </a:defRPr>
            </a:lvl2pPr>
            <a:lvl3pPr marL="1041400" indent="0">
              <a:buNone/>
              <a:defRPr sz="1000" i="1">
                <a:solidFill>
                  <a:srgbClr val="002E40"/>
                </a:solidFill>
              </a:defRPr>
            </a:lvl3pPr>
            <a:lvl4pPr marL="1498600" indent="0">
              <a:buNone/>
              <a:defRPr sz="1000" i="1">
                <a:solidFill>
                  <a:srgbClr val="002E40"/>
                </a:solidFill>
              </a:defRPr>
            </a:lvl4pPr>
            <a:lvl5pPr marL="1955800" indent="0">
              <a:buNone/>
              <a:defRPr sz="1000" i="1"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96D14-D7A9-4740-A5E9-ABD88F9D30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9656" y="4242341"/>
            <a:ext cx="3984919" cy="301017"/>
          </a:xfrm>
        </p:spPr>
        <p:txBody>
          <a:bodyPr/>
          <a:lstStyle>
            <a:lvl1pPr marL="127000" indent="0">
              <a:buNone/>
              <a:defRPr sz="1000" i="1">
                <a:solidFill>
                  <a:srgbClr val="002E40"/>
                </a:solidFill>
              </a:defRPr>
            </a:lvl1pPr>
            <a:lvl2pPr marL="584200" indent="0">
              <a:buNone/>
              <a:defRPr sz="1000" i="1">
                <a:solidFill>
                  <a:srgbClr val="002E40"/>
                </a:solidFill>
              </a:defRPr>
            </a:lvl2pPr>
            <a:lvl3pPr marL="1041400" indent="0">
              <a:buNone/>
              <a:defRPr sz="1000" i="1">
                <a:solidFill>
                  <a:srgbClr val="002E40"/>
                </a:solidFill>
              </a:defRPr>
            </a:lvl3pPr>
            <a:lvl4pPr marL="1498600" indent="0">
              <a:buNone/>
              <a:defRPr sz="1000" i="1">
                <a:solidFill>
                  <a:srgbClr val="002E40"/>
                </a:solidFill>
              </a:defRPr>
            </a:lvl4pPr>
            <a:lvl5pPr marL="1955800" indent="0">
              <a:buNone/>
              <a:defRPr sz="1000" i="1">
                <a:solidFill>
                  <a:srgbClr val="002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Google Shape;20;p3">
            <a:extLst>
              <a:ext uri="{FF2B5EF4-FFF2-40B4-BE49-F238E27FC236}">
                <a16:creationId xmlns:a16="http://schemas.microsoft.com/office/drawing/2014/main" id="{C57C3DF7-151E-4342-8A07-A8810D521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447471"/>
            <a:ext cx="8268511" cy="78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DB8EC64-F964-B24F-8B9F-895FE3BBA0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287050"/>
            <a:ext cx="8268511" cy="344460"/>
          </a:xfrm>
          <a:prstGeom prst="rect">
            <a:avLst/>
          </a:prstGeom>
        </p:spPr>
        <p:txBody>
          <a:bodyPr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13;p1">
            <a:extLst>
              <a:ext uri="{FF2B5EF4-FFF2-40B4-BE49-F238E27FC236}">
                <a16:creationId xmlns:a16="http://schemas.microsoft.com/office/drawing/2014/main" id="{EAABA637-D2F9-8B44-8C53-7FC40B84B4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45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16A728-B8F1-7D44-91B8-B9383D9128E7}"/>
              </a:ext>
            </a:extLst>
          </p:cNvPr>
          <p:cNvSpPr/>
          <p:nvPr userDrawn="1"/>
        </p:nvSpPr>
        <p:spPr>
          <a:xfrm>
            <a:off x="2709" y="0"/>
            <a:ext cx="9141291" cy="5143500"/>
          </a:xfrm>
          <a:prstGeom prst="rect">
            <a:avLst/>
          </a:prstGeom>
          <a:solidFill>
            <a:srgbClr val="00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noFill/>
              </a:ln>
            </a:endParaRPr>
          </a:p>
        </p:txBody>
      </p:sp>
      <p:sp>
        <p:nvSpPr>
          <p:cNvPr id="15" name="Google Shape;16;p2">
            <a:extLst>
              <a:ext uri="{FF2B5EF4-FFF2-40B4-BE49-F238E27FC236}">
                <a16:creationId xmlns:a16="http://schemas.microsoft.com/office/drawing/2014/main" id="{768D26F9-9925-F54D-A91C-197008A78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850" y="2627699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4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0D3DC86-D9C7-D843-A010-09D3EEC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1850" y="2283239"/>
            <a:ext cx="5480299" cy="344460"/>
          </a:xfrm>
          <a:prstGeom prst="rect">
            <a:avLst/>
          </a:prstGeom>
        </p:spPr>
        <p:txBody>
          <a:bodyPr/>
          <a:lstStyle>
            <a:lvl1pPr marL="6350" indent="0" algn="ctr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A8FC1D-A49B-A348-8D4B-C675E4890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029" y="978922"/>
            <a:ext cx="1771941" cy="741896"/>
          </a:xfrm>
          <a:prstGeom prst="rect">
            <a:avLst/>
          </a:prstGeom>
        </p:spPr>
      </p:pic>
      <p:sp>
        <p:nvSpPr>
          <p:cNvPr id="10" name="Google Shape;16;p2">
            <a:extLst>
              <a:ext uri="{FF2B5EF4-FFF2-40B4-BE49-F238E27FC236}">
                <a16:creationId xmlns:a16="http://schemas.microsoft.com/office/drawing/2014/main" id="{55043254-E1C5-ED43-AC6B-0F063E225015}"/>
              </a:ext>
            </a:extLst>
          </p:cNvPr>
          <p:cNvSpPr txBox="1">
            <a:spLocks/>
          </p:cNvSpPr>
          <p:nvPr userDrawn="1"/>
        </p:nvSpPr>
        <p:spPr>
          <a:xfrm>
            <a:off x="1826341" y="3010449"/>
            <a:ext cx="5480299" cy="14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96DBF296-438A-BF41-AF61-BB8CC626A6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257FF5-1C9C-BB4C-B73C-B1039B9CB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1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90F71D3D-3BBC-1F48-8DAE-E72088465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21;p3">
            <a:extLst>
              <a:ext uri="{FF2B5EF4-FFF2-40B4-BE49-F238E27FC236}">
                <a16:creationId xmlns:a16="http://schemas.microsoft.com/office/drawing/2014/main" id="{49D16FDD-01BC-D149-9473-B1F1CF83F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3"/>
            <a:ext cx="7852133" cy="321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A77CF24-4EF0-D642-9881-78EBAC121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3;p1">
            <a:extLst>
              <a:ext uri="{FF2B5EF4-FFF2-40B4-BE49-F238E27FC236}">
                <a16:creationId xmlns:a16="http://schemas.microsoft.com/office/drawing/2014/main" id="{1C29DC2D-0C60-4048-8439-59E0C6A4BB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95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;p3">
            <a:extLst>
              <a:ext uri="{FF2B5EF4-FFF2-40B4-BE49-F238E27FC236}">
                <a16:creationId xmlns:a16="http://schemas.microsoft.com/office/drawing/2014/main" id="{90F71D3D-3BBC-1F48-8DAE-E72088465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199498"/>
            <a:ext cx="786175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FF7402B6-E715-E540-AE60-1840CFDA5A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Google Shape;21;p3">
            <a:extLst>
              <a:ext uri="{FF2B5EF4-FFF2-40B4-BE49-F238E27FC236}">
                <a16:creationId xmlns:a16="http://schemas.microsoft.com/office/drawing/2014/main" id="{2CC3AAF0-8DF6-1242-B652-1E60D8A92F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3"/>
            <a:ext cx="7852133" cy="321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5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ecklace, drawing, knot&#10;&#10;Description automatically generated">
            <a:extLst>
              <a:ext uri="{FF2B5EF4-FFF2-40B4-BE49-F238E27FC236}">
                <a16:creationId xmlns:a16="http://schemas.microsoft.com/office/drawing/2014/main" id="{C6450766-EF09-6C4D-9BC5-D3EA7A146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56" t="-100800"/>
          <a:stretch/>
        </p:blipFill>
        <p:spPr>
          <a:xfrm>
            <a:off x="6887704" y="2101174"/>
            <a:ext cx="2256296" cy="3042326"/>
          </a:xfrm>
          <a:prstGeom prst="rect">
            <a:avLst/>
          </a:prstGeom>
        </p:spPr>
      </p:pic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624DCA4E-7483-484A-9E7C-BC3F281109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Google Shape;20;p3">
            <a:extLst>
              <a:ext uri="{FF2B5EF4-FFF2-40B4-BE49-F238E27FC236}">
                <a16:creationId xmlns:a16="http://schemas.microsoft.com/office/drawing/2014/main" id="{B701C0B9-76D5-3947-84D9-1B53114792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Google Shape;21;p3">
            <a:extLst>
              <a:ext uri="{FF2B5EF4-FFF2-40B4-BE49-F238E27FC236}">
                <a16:creationId xmlns:a16="http://schemas.microsoft.com/office/drawing/2014/main" id="{9ED12C2B-0357-B645-BF68-B8E71F0150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3"/>
            <a:ext cx="7852133" cy="321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6ECAECA-3F73-5146-909F-29D566777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06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FCD03C70-BA28-9441-9BBB-BE912D08D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3630496"/>
            <a:ext cx="9141291" cy="1513004"/>
          </a:xfrm>
          <a:prstGeom prst="rect">
            <a:avLst/>
          </a:prstGeom>
        </p:spPr>
      </p:pic>
      <p:sp>
        <p:nvSpPr>
          <p:cNvPr id="14" name="Google Shape;13;p1">
            <a:extLst>
              <a:ext uri="{FF2B5EF4-FFF2-40B4-BE49-F238E27FC236}">
                <a16:creationId xmlns:a16="http://schemas.microsoft.com/office/drawing/2014/main" id="{B6011069-5EFB-FB4E-B486-B22551B967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FBE02-2956-304A-AF29-9318D536F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F2C49A8A-B3DD-AB41-8B63-90FC15914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Google Shape;21;p3">
            <a:extLst>
              <a:ext uri="{FF2B5EF4-FFF2-40B4-BE49-F238E27FC236}">
                <a16:creationId xmlns:a16="http://schemas.microsoft.com/office/drawing/2014/main" id="{DA7B4D7C-7EC2-D945-B7B7-0ABFD8BD5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4"/>
            <a:ext cx="7852133" cy="2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416506-CD3F-2B4D-89CA-70C59209A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82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reen, object, tree&#10;&#10;Description automatically generated">
            <a:extLst>
              <a:ext uri="{FF2B5EF4-FFF2-40B4-BE49-F238E27FC236}">
                <a16:creationId xmlns:a16="http://schemas.microsoft.com/office/drawing/2014/main" id="{51D442F6-E704-FA48-8F0B-E28B88870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30497"/>
            <a:ext cx="9141291" cy="1513004"/>
          </a:xfrm>
          <a:prstGeom prst="rect">
            <a:avLst/>
          </a:prstGeom>
        </p:spPr>
      </p:pic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EEE7F7BA-1A9E-E748-8E46-ADC6DE4380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E2559B-CC35-1C43-86AD-19AD6E81A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  <p:sp>
        <p:nvSpPr>
          <p:cNvPr id="11" name="Google Shape;20;p3">
            <a:extLst>
              <a:ext uri="{FF2B5EF4-FFF2-40B4-BE49-F238E27FC236}">
                <a16:creationId xmlns:a16="http://schemas.microsoft.com/office/drawing/2014/main" id="{624414BF-08F2-DE44-B21E-343515E49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Google Shape;21;p3">
            <a:extLst>
              <a:ext uri="{FF2B5EF4-FFF2-40B4-BE49-F238E27FC236}">
                <a16:creationId xmlns:a16="http://schemas.microsoft.com/office/drawing/2014/main" id="{7B7FA9C9-8C9C-CC41-B69F-238F5A8EF6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4"/>
            <a:ext cx="7852133" cy="2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F9D3757-7896-8946-A918-430DFFCCD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21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FCD03C70-BA28-9441-9BBB-BE912D08D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4357048"/>
            <a:ext cx="9141291" cy="786452"/>
          </a:xfrm>
          <a:prstGeom prst="rect">
            <a:avLst/>
          </a:prstGeom>
        </p:spPr>
      </p:pic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598EEAE1-4DF0-224E-907A-797631D7AD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BC9A15F-9070-9F4E-80C2-85DA0C4E0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5" y="4590595"/>
            <a:ext cx="366815" cy="366815"/>
          </a:xfrm>
          <a:prstGeom prst="rect">
            <a:avLst/>
          </a:prstGeom>
        </p:spPr>
      </p:pic>
      <p:sp>
        <p:nvSpPr>
          <p:cNvPr id="11" name="Google Shape;20;p3">
            <a:extLst>
              <a:ext uri="{FF2B5EF4-FFF2-40B4-BE49-F238E27FC236}">
                <a16:creationId xmlns:a16="http://schemas.microsoft.com/office/drawing/2014/main" id="{1D105C96-C4E4-C547-A083-F6E01CDEF0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Google Shape;21;p3">
            <a:extLst>
              <a:ext uri="{FF2B5EF4-FFF2-40B4-BE49-F238E27FC236}">
                <a16:creationId xmlns:a16="http://schemas.microsoft.com/office/drawing/2014/main" id="{747555D1-234C-C243-8EED-699F9CC316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4"/>
            <a:ext cx="7852133" cy="2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CC9D5F4-9E74-B34F-9C62-E2AD09057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245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reen, object, tree&#10;&#10;Description automatically generated">
            <a:extLst>
              <a:ext uri="{FF2B5EF4-FFF2-40B4-BE49-F238E27FC236}">
                <a16:creationId xmlns:a16="http://schemas.microsoft.com/office/drawing/2014/main" id="{51D442F6-E704-FA48-8F0B-E28B88870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7049"/>
            <a:ext cx="9141291" cy="786451"/>
          </a:xfrm>
          <a:prstGeom prst="rect">
            <a:avLst/>
          </a:prstGeom>
        </p:spPr>
      </p:pic>
      <p:sp>
        <p:nvSpPr>
          <p:cNvPr id="8" name="Google Shape;13;p1">
            <a:extLst>
              <a:ext uri="{FF2B5EF4-FFF2-40B4-BE49-F238E27FC236}">
                <a16:creationId xmlns:a16="http://schemas.microsoft.com/office/drawing/2014/main" id="{AA542425-A56B-9D46-9D5F-3BE646AA2B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C79C86-1124-184A-A208-6EDFB1B13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4" y="4590595"/>
            <a:ext cx="366816" cy="366816"/>
          </a:xfrm>
          <a:prstGeom prst="rect">
            <a:avLst/>
          </a:prstGeom>
        </p:spPr>
      </p:pic>
      <p:sp>
        <p:nvSpPr>
          <p:cNvPr id="11" name="Google Shape;20;p3">
            <a:extLst>
              <a:ext uri="{FF2B5EF4-FFF2-40B4-BE49-F238E27FC236}">
                <a16:creationId xmlns:a16="http://schemas.microsoft.com/office/drawing/2014/main" id="{456D8D65-FD44-BF42-B8B8-FEE461EDBB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704" y="555828"/>
            <a:ext cx="8076006" cy="60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>
                <a:solidFill>
                  <a:srgbClr val="002E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Google Shape;21;p3">
            <a:extLst>
              <a:ext uri="{FF2B5EF4-FFF2-40B4-BE49-F238E27FC236}">
                <a16:creationId xmlns:a16="http://schemas.microsoft.com/office/drawing/2014/main" id="{35DA7754-9AAE-8B4E-B061-E16E838AEA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704" y="1284974"/>
            <a:ext cx="7852133" cy="2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80975" lvl="0" indent="-174625" algn="l">
              <a:spcBef>
                <a:spcPts val="360"/>
              </a:spcBef>
              <a:spcAft>
                <a:spcPts val="0"/>
              </a:spcAft>
              <a:buClr>
                <a:srgbClr val="AD9C70"/>
              </a:buClr>
              <a:buSzPts val="1800"/>
              <a:buChar char="•"/>
              <a:tabLst/>
              <a:defRPr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AF2FFA9-3B82-044C-916E-1530DDA2E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704" y="212800"/>
            <a:ext cx="8076006" cy="313876"/>
          </a:xfrm>
          <a:prstGeom prst="rect">
            <a:avLst/>
          </a:prstGeom>
        </p:spPr>
        <p:txBody>
          <a:bodyPr anchor="t"/>
          <a:lstStyle>
            <a:lvl1pPr marL="6350" indent="0">
              <a:buFontTx/>
              <a:buNone/>
              <a:tabLst/>
              <a:defRPr sz="1200" cap="all" baseline="0">
                <a:solidFill>
                  <a:srgbClr val="AD9C70"/>
                </a:solidFill>
              </a:defRPr>
            </a:lvl1pPr>
            <a:lvl2pPr marL="584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1041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49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955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50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42550" y="646024"/>
            <a:ext cx="7859287" cy="32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42550" y="1294598"/>
            <a:ext cx="7859287" cy="320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9C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99A783F-6AF8-AE4E-90D1-DE07F54E6A7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175" y="4590595"/>
            <a:ext cx="366815" cy="36681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1" r:id="rId3"/>
    <p:sldLayoutId id="2147483691" r:id="rId4"/>
    <p:sldLayoutId id="2147483692" r:id="rId5"/>
    <p:sldLayoutId id="2147483696" r:id="rId6"/>
    <p:sldLayoutId id="2147483697" r:id="rId7"/>
    <p:sldLayoutId id="2147483701" r:id="rId8"/>
    <p:sldLayoutId id="2147483702" r:id="rId9"/>
    <p:sldLayoutId id="2147483698" r:id="rId10"/>
    <p:sldLayoutId id="2147483699" r:id="rId11"/>
    <p:sldLayoutId id="2147483663" r:id="rId12"/>
    <p:sldLayoutId id="2147483679" r:id="rId13"/>
    <p:sldLayoutId id="2147483687" r:id="rId14"/>
    <p:sldLayoutId id="2147483689" r:id="rId15"/>
    <p:sldLayoutId id="2147483690" r:id="rId16"/>
    <p:sldLayoutId id="2147483686" r:id="rId17"/>
    <p:sldLayoutId id="2147483688" r:id="rId18"/>
    <p:sldLayoutId id="2147483658" r:id="rId19"/>
    <p:sldLayoutId id="2147483695" r:id="rId20"/>
    <p:sldLayoutId id="2147483684" r:id="rId21"/>
    <p:sldLayoutId id="2147483667" r:id="rId22"/>
    <p:sldLayoutId id="2147483694" r:id="rId23"/>
    <p:sldLayoutId id="2147483693" r:id="rId24"/>
    <p:sldLayoutId id="2147483700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AD9C7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AD9C70"/>
        </a:buClr>
        <a:buFont typeface="Arial"/>
        <a:defRPr sz="1400" b="0" i="0" u="none" strike="noStrike" cap="none">
          <a:solidFill>
            <a:srgbClr val="AD9C7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CE9A-B81B-7240-80EC-566A98D7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73" y="2684262"/>
            <a:ext cx="6159753" cy="173961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 terrestrial laser scanning and UAV photogrammetry with geoelectrical data for better time-lapse hydrological characterisation of an active landslide.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CC92-8950-8440-9F9F-76058A132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60" y="4423878"/>
            <a:ext cx="5963553" cy="84106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Jimmy Boyd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Jonathan Chambers, Paul Wilkinson, Maria Peppa, Arnaud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Watlet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Matt Kirkham, Lee Jones, Russell Swift, Phil Meldrum, Sebastian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Uhlemann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Jessica Holmes, Andrew Binley</a:t>
            </a:r>
          </a:p>
        </p:txBody>
      </p:sp>
      <p:pic>
        <p:nvPicPr>
          <p:cNvPr id="5" name="Picture 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BC41C74-78C9-CA19-5615-CD244AB8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38" y="2684261"/>
            <a:ext cx="788367" cy="55185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C4A23A9-59D6-50A5-CAC3-2546A7332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65" r="9315" b="23132"/>
          <a:stretch/>
        </p:blipFill>
        <p:spPr>
          <a:xfrm>
            <a:off x="6897039" y="3295822"/>
            <a:ext cx="1843088" cy="6512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CB28A-6EBA-9A27-C099-9BFCAAEE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the time-lapse DEM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51E0F-BA73-686A-9A55-6F0B227D7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4" y="1284973"/>
            <a:ext cx="3657977" cy="3212503"/>
          </a:xfrm>
        </p:spPr>
        <p:txBody>
          <a:bodyPr/>
          <a:lstStyle/>
          <a:p>
            <a:pPr marL="6350" indent="0">
              <a:buNone/>
            </a:pPr>
            <a:r>
              <a:rPr lang="en-GB" dirty="0"/>
              <a:t>Modelled data in 2017 in when: </a:t>
            </a:r>
          </a:p>
          <a:p>
            <a:r>
              <a:rPr lang="en-GB" dirty="0"/>
              <a:t>A) both electrode displacements and topographic changes modelled. </a:t>
            </a:r>
          </a:p>
          <a:p>
            <a:r>
              <a:rPr lang="en-GB" dirty="0"/>
              <a:t>B) only electrode displacements modelled. </a:t>
            </a:r>
          </a:p>
          <a:p>
            <a:r>
              <a:rPr lang="en-GB" dirty="0"/>
              <a:t>C) Assuming starting electrode positions and topography. </a:t>
            </a:r>
          </a:p>
          <a:p>
            <a:pPr marL="6350" indent="0">
              <a:buNone/>
            </a:pPr>
            <a:r>
              <a:rPr lang="en-GB" dirty="0"/>
              <a:t>Scale of resistivity anomalies is different for the 3 scenarios, importantly not accounting for slope movements increases the likelihood for processing artefacts which could be mis-interpreted.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F9D88-953B-6380-852B-89A1ED63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Further discussion 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5160A-2AB5-C971-30D3-AB745E61E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8F66F-F1E8-4E39-197A-4105C20E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1" y="1003713"/>
            <a:ext cx="3885214" cy="41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C485-BF1B-6939-D965-0A0C01A0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Suction – Resistivity relationship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C4187-6EB6-B410-4BA9-1C685042B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5" y="1284973"/>
            <a:ext cx="3865146" cy="3212503"/>
          </a:xfrm>
        </p:spPr>
        <p:txBody>
          <a:bodyPr/>
          <a:lstStyle/>
          <a:p>
            <a:r>
              <a:rPr lang="en-GB" dirty="0"/>
              <a:t>Why? </a:t>
            </a:r>
          </a:p>
          <a:p>
            <a:pPr lvl="1"/>
            <a:r>
              <a:rPr lang="en-GB" dirty="0"/>
              <a:t>Has physical meaning in the geotechnical field. </a:t>
            </a:r>
          </a:p>
          <a:p>
            <a:pPr lvl="1"/>
            <a:r>
              <a:rPr lang="en-GB" dirty="0"/>
              <a:t>Directly influences unsaturated shear strength (Lu and </a:t>
            </a:r>
            <a:r>
              <a:rPr lang="en-GB" dirty="0" err="1"/>
              <a:t>Likos</a:t>
            </a:r>
            <a:r>
              <a:rPr lang="en-GB" dirty="0"/>
              <a:t>. 2006; Crawford and Byson. 2018). </a:t>
            </a:r>
          </a:p>
          <a:p>
            <a:pPr lvl="1"/>
            <a:r>
              <a:rPr lang="en-GB" dirty="0"/>
              <a:t>Can be used for pressure based hydrological modelling. </a:t>
            </a:r>
          </a:p>
          <a:p>
            <a:pPr lvl="1"/>
            <a:r>
              <a:rPr lang="en-GB" dirty="0"/>
              <a:t>Offers a direct link between resistivity and suction.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FE458-3578-EEE4-4A1D-DF0CC5918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Further 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499E2-EB41-3E63-11D0-11E23CC305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81500D36-A9E0-4AE0-4E32-767396A4D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10007" r="8322" b="4094"/>
          <a:stretch/>
        </p:blipFill>
        <p:spPr>
          <a:xfrm>
            <a:off x="4687707" y="1057275"/>
            <a:ext cx="4129087" cy="3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9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91D7-5D1F-3260-F6EE-D1E70549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Round up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19280-BD51-85BC-C479-6BFD21E1C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Used UAV and LIDAR and peg movement data to create a time series of DEMs for the field site (</a:t>
            </a:r>
            <a:r>
              <a:rPr lang="en-GB" sz="1800" dirty="0" err="1"/>
              <a:t>Hollin</a:t>
            </a:r>
            <a:r>
              <a:rPr lang="en-GB" sz="1800" dirty="0"/>
              <a:t> Hill). </a:t>
            </a:r>
          </a:p>
          <a:p>
            <a:r>
              <a:rPr lang="en-GB" sz="1800" dirty="0"/>
              <a:t>Processed geoelectrical data with a baseline constraint, to create a time series of geophysical (electrical resistivity) volumes. </a:t>
            </a:r>
          </a:p>
          <a:p>
            <a:r>
              <a:rPr lang="en-GB" sz="1800" dirty="0"/>
              <a:t>Time series DEMs can be used to understand landslide kinematics at this site.</a:t>
            </a:r>
          </a:p>
          <a:p>
            <a:r>
              <a:rPr lang="en-GB" sz="1800" dirty="0"/>
              <a:t>Additionally, time series geophysics illuminates subsurface processes. </a:t>
            </a:r>
          </a:p>
          <a:p>
            <a:r>
              <a:rPr lang="en-GB" sz="1800" dirty="0"/>
              <a:t>Possible to relate geophysical measurements to other geotechnical parameters (e.g. gravimetric moisture content, negative pore pressure estimation).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965F2-4F73-3017-DB8A-8342FC6E7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57086-AF96-8462-65E0-1A69BA25CE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26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C416-200A-954B-B6D7-CEFA209E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18BD1-DE5C-962A-190F-29C1B78A3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5" y="1158240"/>
            <a:ext cx="8076005" cy="3212503"/>
          </a:xfrm>
        </p:spPr>
        <p:txBody>
          <a:bodyPr/>
          <a:lstStyle/>
          <a:p>
            <a:r>
              <a:rPr lang="en-GB" sz="1400" b="1" dirty="0"/>
              <a:t>BOYD, J., CHAMBERS, J., WILKINSON, P., PEPPA, M., WATLET, A., KIRKHAM, M., JONES, L., SWIFT, R., MELDRUM, P. &amp; UHLEMANN, S. 2021. A linked geomorphological and geophysical modelling methodology applied to an active landslide. </a:t>
            </a:r>
            <a:r>
              <a:rPr lang="en-GB" sz="1400" b="1" i="1" dirty="0"/>
              <a:t>Landslides</a:t>
            </a:r>
            <a:r>
              <a:rPr lang="en-GB" sz="1400" b="1" dirty="0"/>
              <a:t>, 1-16.</a:t>
            </a:r>
          </a:p>
          <a:p>
            <a:r>
              <a:rPr lang="en-GB" sz="1400" dirty="0"/>
              <a:t>CRAWFORD, M. M. &amp; BRYSON, L. S. 2018. Assessment of active landslides using field electrical measurements. </a:t>
            </a:r>
            <a:r>
              <a:rPr lang="en-GB" sz="1400" i="1" dirty="0"/>
              <a:t>Engineering Geology,</a:t>
            </a:r>
            <a:r>
              <a:rPr lang="en-GB" sz="1400" dirty="0"/>
              <a:t> 233</a:t>
            </a:r>
            <a:r>
              <a:rPr lang="en-GB" sz="1400" b="1" dirty="0"/>
              <a:t>,</a:t>
            </a:r>
            <a:r>
              <a:rPr lang="en-GB" sz="1400" dirty="0"/>
              <a:t> 146-159.</a:t>
            </a:r>
            <a:endParaRPr lang="en-GB" sz="1400" b="1" dirty="0"/>
          </a:p>
          <a:p>
            <a:r>
              <a:rPr lang="en-GB" sz="1400" dirty="0"/>
              <a:t>LU, N. &amp; LIKOS, W. J. 2006. Suction Stress Characteristic Curve for Unsaturated Soil. </a:t>
            </a:r>
            <a:r>
              <a:rPr lang="en-GB" sz="1400" i="1" dirty="0"/>
              <a:t>Journal of Geotechnical and </a:t>
            </a:r>
            <a:r>
              <a:rPr lang="en-GB" sz="1400" i="1" dirty="0" err="1"/>
              <a:t>Geoenvironmental</a:t>
            </a:r>
            <a:r>
              <a:rPr lang="en-GB" sz="1400" i="1" dirty="0"/>
              <a:t> Engineering,</a:t>
            </a:r>
            <a:r>
              <a:rPr lang="en-GB" sz="1400" dirty="0"/>
              <a:t> 132</a:t>
            </a:r>
            <a:r>
              <a:rPr lang="en-GB" sz="1400" b="1" dirty="0"/>
              <a:t>,</a:t>
            </a:r>
            <a:r>
              <a:rPr lang="en-GB" sz="1400" dirty="0"/>
              <a:t> 131-142.</a:t>
            </a:r>
          </a:p>
          <a:p>
            <a:r>
              <a:rPr lang="en-GB" sz="1400" dirty="0"/>
              <a:t>MERRITT, A. J., CHAMBERS, J. E., MURPHY, W., WILKINSON, P. B., WEST, L. J., GUNN, D. A., MELDRUM, P. I., KIRKHAM, M. &amp; DIXON, N. 2013. 3D ground model development for an active landslide in </a:t>
            </a:r>
            <a:r>
              <a:rPr lang="en-GB" sz="1400" dirty="0" err="1"/>
              <a:t>Lias</a:t>
            </a:r>
            <a:r>
              <a:rPr lang="en-GB" sz="1400" dirty="0"/>
              <a:t> </a:t>
            </a:r>
            <a:r>
              <a:rPr lang="en-GB" sz="1400" dirty="0" err="1"/>
              <a:t>mudrocks</a:t>
            </a:r>
            <a:r>
              <a:rPr lang="en-GB" sz="1400" dirty="0"/>
              <a:t> using geophysical, remote sensing and geotechnical methods. </a:t>
            </a:r>
            <a:r>
              <a:rPr lang="en-GB" sz="1400" i="1" dirty="0"/>
              <a:t>Landslides,</a:t>
            </a:r>
            <a:r>
              <a:rPr lang="en-GB" sz="1400" dirty="0"/>
              <a:t> 11</a:t>
            </a:r>
            <a:r>
              <a:rPr lang="en-GB" sz="1400" b="1" dirty="0"/>
              <a:t>,</a:t>
            </a:r>
            <a:r>
              <a:rPr lang="en-GB" sz="1400" dirty="0"/>
              <a:t> 537-550.</a:t>
            </a:r>
          </a:p>
          <a:p>
            <a:r>
              <a:rPr lang="en-GB" sz="1400" dirty="0"/>
              <a:t>PEPPA, M. V., MILLS, J. P., MOORE, P., MILLER, P. E. &amp; CHAMBERS, J. E. 2019. Automated co‐registration and calibration in </a:t>
            </a:r>
            <a:r>
              <a:rPr lang="en-GB" sz="1400" dirty="0" err="1"/>
              <a:t>SfM</a:t>
            </a:r>
            <a:r>
              <a:rPr lang="en-GB" sz="1400" dirty="0"/>
              <a:t> photogrammetry for landslide change detection. </a:t>
            </a:r>
            <a:r>
              <a:rPr lang="en-GB" sz="1400" i="1" dirty="0"/>
              <a:t>Earth Surface Processes and Landforms,</a:t>
            </a:r>
            <a:r>
              <a:rPr lang="en-GB" sz="1400" dirty="0"/>
              <a:t> 44</a:t>
            </a:r>
            <a:r>
              <a:rPr lang="en-GB" sz="1400" b="1" dirty="0"/>
              <a:t>,</a:t>
            </a:r>
            <a:r>
              <a:rPr lang="en-GB" sz="1400" dirty="0"/>
              <a:t> 287-303.</a:t>
            </a:r>
          </a:p>
          <a:p>
            <a:endParaRPr lang="en-GB" sz="1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1B4EC-E3F7-C8C4-419B-AD8370720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9E5E4-7799-98AA-5546-9F504FEC73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39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4416-2FD2-6349-920E-87A6FEE6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80C63-3D03-3040-BEBB-23343F372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CC27A72B-03AD-2E4A-9599-3777C146DDD7}"/>
              </a:ext>
            </a:extLst>
          </p:cNvPr>
          <p:cNvSpPr txBox="1">
            <a:spLocks/>
          </p:cNvSpPr>
          <p:nvPr/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1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AD6B-BBBB-B849-8304-F754E23E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geoelectrical methods on a landslide?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DB1F-E992-404F-BD80-42C85BD85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5" y="1284973"/>
            <a:ext cx="3922296" cy="3212503"/>
          </a:xfrm>
        </p:spPr>
        <p:txBody>
          <a:bodyPr/>
          <a:lstStyle/>
          <a:p>
            <a:r>
              <a:rPr lang="en-GB" dirty="0"/>
              <a:t>Majority of landslides are moisture induced. </a:t>
            </a:r>
          </a:p>
          <a:p>
            <a:r>
              <a:rPr lang="en-GB" dirty="0"/>
              <a:t>The electrical properties of geological materials depend on lithology, porosity, saturation, pore fluid conductivity and temperature. </a:t>
            </a:r>
          </a:p>
          <a:p>
            <a:r>
              <a:rPr lang="en-GB" dirty="0"/>
              <a:t>Changes in the near surface electrical resistivity driven largely driven by changes in the moisture content. </a:t>
            </a:r>
          </a:p>
          <a:p>
            <a:r>
              <a:rPr lang="en-GB" dirty="0"/>
              <a:t>Electrical properties of near surface materials can be monitored at a site scale using geoelectrical methods. </a:t>
            </a:r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74D2F0F3-1713-974C-8702-4F65BB9E3B50}"/>
              </a:ext>
            </a:extLst>
          </p:cNvPr>
          <p:cNvSpPr txBox="1">
            <a:spLocks/>
          </p:cNvSpPr>
          <p:nvPr/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AD9C70"/>
                </a:solidFill>
              </a:rPr>
              <a:pPr/>
              <a:t>2</a:t>
            </a:fld>
            <a:endParaRPr lang="en-GB" dirty="0">
              <a:solidFill>
                <a:srgbClr val="AD9C70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533A241-0FD4-5FDE-2F28-3F64128A5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7457"/>
            <a:ext cx="4400855" cy="29068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BA983D-E52B-F504-9B77-92D31075574E}"/>
              </a:ext>
            </a:extLst>
          </p:cNvPr>
          <p:cNvSpPr/>
          <p:nvPr/>
        </p:nvSpPr>
        <p:spPr bwMode="auto">
          <a:xfrm>
            <a:off x="7092280" y="2983361"/>
            <a:ext cx="1440160" cy="191567"/>
          </a:xfrm>
          <a:prstGeom prst="rect">
            <a:avLst/>
          </a:prstGeom>
          <a:solidFill>
            <a:srgbClr val="CECE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62FB0-7E23-69B1-0CCE-74EE9C8B400C}"/>
              </a:ext>
            </a:extLst>
          </p:cNvPr>
          <p:cNvSpPr/>
          <p:nvPr/>
        </p:nvSpPr>
        <p:spPr bwMode="auto">
          <a:xfrm>
            <a:off x="6948264" y="3487416"/>
            <a:ext cx="1584176" cy="191567"/>
          </a:xfrm>
          <a:prstGeom prst="rect">
            <a:avLst/>
          </a:prstGeom>
          <a:solidFill>
            <a:srgbClr val="E57B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4A33D-C02E-7CA9-24EC-4E844E507B9B}"/>
              </a:ext>
            </a:extLst>
          </p:cNvPr>
          <p:cNvSpPr/>
          <p:nvPr/>
        </p:nvSpPr>
        <p:spPr bwMode="auto">
          <a:xfrm>
            <a:off x="6816227" y="3991471"/>
            <a:ext cx="1584176" cy="191567"/>
          </a:xfrm>
          <a:prstGeom prst="rect">
            <a:avLst/>
          </a:prstGeom>
          <a:solidFill>
            <a:srgbClr val="C483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4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898CF-CC42-7177-FC77-951D2267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</a:t>
            </a:r>
            <a:r>
              <a:rPr lang="en-GB" dirty="0" err="1"/>
              <a:t>Hollin</a:t>
            </a:r>
            <a:r>
              <a:rPr lang="en-GB" dirty="0"/>
              <a:t> Hill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ABF44-EF49-AA5F-B115-068FD5C4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4" y="1284973"/>
            <a:ext cx="3349185" cy="3212503"/>
          </a:xfrm>
        </p:spPr>
        <p:txBody>
          <a:bodyPr/>
          <a:lstStyle/>
          <a:p>
            <a:r>
              <a:rPr lang="en-GB" dirty="0"/>
              <a:t>Instrumented since 2008. </a:t>
            </a:r>
          </a:p>
          <a:p>
            <a:r>
              <a:rPr lang="en-GB" dirty="0"/>
              <a:t>Monitored with a geo-electrical monitoring system between 2008 and 2018, and 2020 to present. </a:t>
            </a:r>
          </a:p>
          <a:p>
            <a:r>
              <a:rPr lang="en-GB" dirty="0"/>
              <a:t>COSMOS weather station present on slope since 2014. </a:t>
            </a:r>
          </a:p>
          <a:p>
            <a:r>
              <a:rPr lang="en-GB" dirty="0"/>
              <a:t>Various downhole sensors including shape acceleration arrays, piezometers and temperature probes.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B4BB3-7E3E-40B2-75F4-3007965C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Field site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DD190-BCBC-3D0E-2E42-DB735886DD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D71E530-0DC9-B136-A628-8EAA59C0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491" y="388733"/>
            <a:ext cx="4801864" cy="4198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C2301-654D-3188-C550-64FC4670A80E}"/>
              </a:ext>
            </a:extLst>
          </p:cNvPr>
          <p:cNvSpPr txBox="1"/>
          <p:nvPr/>
        </p:nvSpPr>
        <p:spPr>
          <a:xfrm>
            <a:off x="6577423" y="4600878"/>
            <a:ext cx="1647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(Boyd et al. 2021) </a:t>
            </a:r>
          </a:p>
        </p:txBody>
      </p:sp>
    </p:spTree>
    <p:extLst>
      <p:ext uri="{BB962C8B-B14F-4D97-AF65-F5344CB8AC3E}">
        <p14:creationId xmlns:p14="http://schemas.microsoft.com/office/powerpoint/2010/main" val="421122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DB64F6D7-75A6-248D-E2D5-E4C67B8B5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97" y="618917"/>
            <a:ext cx="5897176" cy="369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713433-5577-444D-9E84-9A6A3B78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model development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5ED51-1B1E-9B45-B9D7-17DDB4AB4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218" y="1252148"/>
            <a:ext cx="3872290" cy="2305250"/>
          </a:xfrm>
        </p:spPr>
        <p:txBody>
          <a:bodyPr/>
          <a:lstStyle/>
          <a:p>
            <a:r>
              <a:rPr lang="en-GB" dirty="0"/>
              <a:t>Geoelectrical monitoring data can be modelled (or inverted) to produce resistivity volumes. </a:t>
            </a:r>
          </a:p>
          <a:p>
            <a:r>
              <a:rPr lang="en-GB" dirty="0"/>
              <a:t>Here geophysics illuminates two major units in the landslide body. </a:t>
            </a:r>
          </a:p>
          <a:p>
            <a:r>
              <a:rPr lang="en-GB" dirty="0"/>
              <a:t>Geological information suggests that there is a clay rich sandstone unit towards the base of the slope, and an unstable mudstone unit towards the top of the slope.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B3FE-2133-6D90-0038-6FF9B54A15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Field site</a:t>
            </a:r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16B9C3D6-1BD8-094A-9E49-870E85A9BD9A}"/>
              </a:ext>
            </a:extLst>
          </p:cNvPr>
          <p:cNvSpPr txBox="1">
            <a:spLocks/>
          </p:cNvSpPr>
          <p:nvPr/>
        </p:nvSpPr>
        <p:spPr>
          <a:xfrm>
            <a:off x="8044637" y="468356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FB6F0-38AB-8ABB-96BE-5BD0E24AA155}"/>
              </a:ext>
            </a:extLst>
          </p:cNvPr>
          <p:cNvSpPr txBox="1"/>
          <p:nvPr/>
        </p:nvSpPr>
        <p:spPr>
          <a:xfrm>
            <a:off x="6186564" y="382602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Mudstone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022DA-85B9-9890-54ED-87909B567AC1}"/>
              </a:ext>
            </a:extLst>
          </p:cNvPr>
          <p:cNvSpPr txBox="1"/>
          <p:nvPr/>
        </p:nvSpPr>
        <p:spPr>
          <a:xfrm>
            <a:off x="4352925" y="1669697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Sandstone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AC60B1-78C1-4DD1-7E32-570734D32891}"/>
              </a:ext>
            </a:extLst>
          </p:cNvPr>
          <p:cNvCxnSpPr/>
          <p:nvPr/>
        </p:nvCxnSpPr>
        <p:spPr>
          <a:xfrm>
            <a:off x="4873260" y="1977474"/>
            <a:ext cx="377396" cy="56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BB23F7-2510-DA21-A691-8679E4DDCE12}"/>
              </a:ext>
            </a:extLst>
          </p:cNvPr>
          <p:cNvCxnSpPr/>
          <p:nvPr/>
        </p:nvCxnSpPr>
        <p:spPr>
          <a:xfrm>
            <a:off x="6671633" y="690379"/>
            <a:ext cx="377396" cy="56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A4C744-4309-A73F-CE61-D6667C3A62F4}"/>
              </a:ext>
            </a:extLst>
          </p:cNvPr>
          <p:cNvSpPr txBox="1"/>
          <p:nvPr/>
        </p:nvSpPr>
        <p:spPr>
          <a:xfrm>
            <a:off x="6806986" y="4006051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- electrode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DAE38D-A236-5C93-10ED-F64311BCF404}"/>
              </a:ext>
            </a:extLst>
          </p:cNvPr>
          <p:cNvSpPr/>
          <p:nvPr/>
        </p:nvSpPr>
        <p:spPr>
          <a:xfrm>
            <a:off x="6681486" y="4073443"/>
            <a:ext cx="135353" cy="12682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2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B8DFB1-CEBA-DC46-B70E-746DB8CB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2DC01A-CA45-42F9-CCA4-E94E6A85C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5" y="1284973"/>
            <a:ext cx="3922295" cy="3212503"/>
          </a:xfrm>
        </p:spPr>
        <p:txBody>
          <a:bodyPr/>
          <a:lstStyle/>
          <a:p>
            <a:r>
              <a:rPr lang="en-GB" dirty="0"/>
              <a:t>In order to model electrical resistivity the surface of the slope needs to be reasonably well defined. For the duration of monitoring (since 2008). </a:t>
            </a:r>
          </a:p>
          <a:p>
            <a:r>
              <a:rPr lang="en-GB" dirty="0"/>
              <a:t>However electrodes move with the deforming surface, hence we tracked movements with GPS surveys of marker pegs. </a:t>
            </a:r>
          </a:p>
          <a:p>
            <a:r>
              <a:rPr lang="en-GB" dirty="0"/>
              <a:t>Landslide had been surveyed with LIDAR and fixed wing UAV surveys to study changes in slope topography.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D8B09C-4FB3-B6A9-8D28-85A2059A9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Field 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9ED20-FDAB-DFFA-E1E6-5B9D06FFF5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BA42048-0C8E-6899-688A-CA788F5B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859" y="-75354"/>
            <a:ext cx="8585701" cy="60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2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8AE8-8C79-6D4F-AC76-02BBC794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Terrestrial LiDAR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FDC6F-BE75-834F-8619-A1E638A7E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detection and ranging. </a:t>
            </a:r>
          </a:p>
          <a:p>
            <a:r>
              <a:rPr lang="en-GB" dirty="0"/>
              <a:t>Ground based method, in this case both tripod (stationary) and mobile (backpack) systems were used throughout the years of monitoring.</a:t>
            </a:r>
          </a:p>
          <a:p>
            <a:r>
              <a:rPr lang="en-GB" dirty="0"/>
              <a:t>Measures travel times for laser pulses between ground and sensor(s). </a:t>
            </a:r>
          </a:p>
          <a:p>
            <a:r>
              <a:rPr lang="en-GB" dirty="0"/>
              <a:t>Raw data is a point cloud, noise produced by vegetation is filtered. </a:t>
            </a:r>
          </a:p>
          <a:p>
            <a:r>
              <a:rPr lang="en-GB" dirty="0"/>
              <a:t>Millimetric resolution. </a:t>
            </a:r>
          </a:p>
          <a:p>
            <a:r>
              <a:rPr lang="en-GB" dirty="0"/>
              <a:t>Produces a digital elevation model (DEM).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5D74D-B19C-3C4E-A643-DABD19CC30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AD8E8-9ACF-8742-ABD0-62C7E7B7327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Unmanned aerial vehicle surveys (fixed wing in this case). </a:t>
            </a:r>
          </a:p>
          <a:p>
            <a:r>
              <a:rPr lang="en-GB" dirty="0"/>
              <a:t>Raw data is georeferenced photographs. </a:t>
            </a:r>
          </a:p>
          <a:p>
            <a:r>
              <a:rPr lang="en-GB" dirty="0"/>
              <a:t>Reconstructs ground morphology through structure from motion photogrammetry. </a:t>
            </a:r>
          </a:p>
          <a:p>
            <a:r>
              <a:rPr lang="en-GB" dirty="0"/>
              <a:t>Vegetation filtered. </a:t>
            </a:r>
          </a:p>
          <a:p>
            <a:r>
              <a:rPr lang="en-GB" dirty="0"/>
              <a:t>Net result is a digital elevation model of studied object. </a:t>
            </a:r>
          </a:p>
          <a:p>
            <a:r>
              <a:rPr lang="en-GB" dirty="0"/>
              <a:t>Centimetre resolution.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87E5BF-764F-C75C-0836-B0B8980730D1}"/>
              </a:ext>
            </a:extLst>
          </p:cNvPr>
          <p:cNvSpPr txBox="1">
            <a:spLocks/>
          </p:cNvSpPr>
          <p:nvPr/>
        </p:nvSpPr>
        <p:spPr>
          <a:xfrm>
            <a:off x="4873557" y="199498"/>
            <a:ext cx="381324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002E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UAVs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488AA-1116-7292-5228-41E69186BCC0}"/>
              </a:ext>
            </a:extLst>
          </p:cNvPr>
          <p:cNvSpPr txBox="1"/>
          <p:nvPr/>
        </p:nvSpPr>
        <p:spPr>
          <a:xfrm>
            <a:off x="5093494" y="4683566"/>
            <a:ext cx="2221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(Peppa et al. 2019)</a:t>
            </a:r>
          </a:p>
        </p:txBody>
      </p:sp>
    </p:spTree>
    <p:extLst>
      <p:ext uri="{BB962C8B-B14F-4D97-AF65-F5344CB8AC3E}">
        <p14:creationId xmlns:p14="http://schemas.microsoft.com/office/powerpoint/2010/main" val="95865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1A7E-A519-9E7A-2C93-029BD71E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9D2B-A8A2-5E56-9BD8-213FAFD5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Methodology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F4D65-8B80-C0BF-F868-1398AD1B2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67A882BC-332B-8E3F-AD1F-08C3F5779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89" y="1107191"/>
            <a:ext cx="4686904" cy="39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0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5D7484-AF41-4982-4020-DA06DAD7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E03F0-CAB8-4F16-5C70-139F73756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705" y="1284973"/>
            <a:ext cx="3750845" cy="3212503"/>
          </a:xfrm>
        </p:spPr>
        <p:txBody>
          <a:bodyPr/>
          <a:lstStyle/>
          <a:p>
            <a:r>
              <a:rPr lang="en-GB" dirty="0"/>
              <a:t>UAV and LIDAR surveys give a time series of </a:t>
            </a:r>
            <a:r>
              <a:rPr lang="en-GB" dirty="0" err="1"/>
              <a:t>DEMs.</a:t>
            </a:r>
            <a:endParaRPr lang="en-GB" dirty="0"/>
          </a:p>
          <a:p>
            <a:r>
              <a:rPr lang="en-GB" dirty="0"/>
              <a:t>Peg movement data gives a time series of lateral movements. </a:t>
            </a:r>
          </a:p>
          <a:p>
            <a:r>
              <a:rPr lang="en-GB" dirty="0"/>
              <a:t>Interpolation over a grid using thin plate splines allows for mapping of electrode movements in four dimensions. </a:t>
            </a:r>
          </a:p>
          <a:p>
            <a:r>
              <a:rPr lang="en-GB" dirty="0"/>
              <a:t>Electrode and model elevations periodically recalibrated with timelapse DEM. 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628EF1-FF2A-2F43-8552-5ABC46065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6542B-7DF3-5E08-60F8-F41C5B58DF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8CD3A83-03CE-56FB-EDF3-0ADFF08D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07" y="-321468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3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20DC-6FD1-F458-6255-F8DB2704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Mesh distortion graphics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56B70-00A7-8B49-2B6D-A8AA0C9148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A9B5F-167E-EC22-05C0-5DA5D14FC7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F5722D39-91C2-981C-2AF0-94C6DB86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4" t="9554" r="17068" b="5877"/>
          <a:stretch/>
        </p:blipFill>
        <p:spPr>
          <a:xfrm>
            <a:off x="617935" y="1203722"/>
            <a:ext cx="2682125" cy="2668192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6D54A5C7-158F-5A36-AAC4-A63B9EF8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94" y="186090"/>
            <a:ext cx="3384043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F06034-4837-C0DD-85F6-FE0B3323F17A}"/>
              </a:ext>
            </a:extLst>
          </p:cNvPr>
          <p:cNvSpPr txBox="1"/>
          <p:nvPr/>
        </p:nvSpPr>
        <p:spPr>
          <a:xfrm>
            <a:off x="728663" y="4114800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Thin plate spline interpolations act </a:t>
            </a:r>
          </a:p>
          <a:p>
            <a:r>
              <a:rPr lang="en-GB" dirty="0"/>
              <a:t>on irregular grid squares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E3424-8379-4DFD-E236-B3FFB4DC5387}"/>
              </a:ext>
            </a:extLst>
          </p:cNvPr>
          <p:cNvSpPr txBox="1"/>
          <p:nvPr/>
        </p:nvSpPr>
        <p:spPr>
          <a:xfrm>
            <a:off x="4123350" y="3683912"/>
            <a:ext cx="1128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Additional constraint placed to honour flow lobe boundaries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6158E1-8838-4749-6430-F0AD6E8A8F9A}"/>
              </a:ext>
            </a:extLst>
          </p:cNvPr>
          <p:cNvCxnSpPr/>
          <p:nvPr/>
        </p:nvCxnSpPr>
        <p:spPr>
          <a:xfrm flipV="1">
            <a:off x="5143500" y="3821906"/>
            <a:ext cx="331611" cy="22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F5C0A2-9F5B-D199-BC8B-3A46414A60EE}"/>
              </a:ext>
            </a:extLst>
          </p:cNvPr>
          <p:cNvSpPr txBox="1"/>
          <p:nvPr/>
        </p:nvSpPr>
        <p:spPr>
          <a:xfrm>
            <a:off x="5388468" y="68679"/>
            <a:ext cx="29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Piecewise planer (PP) interpolation</a:t>
            </a:r>
          </a:p>
          <a:p>
            <a:r>
              <a:rPr lang="en-GB" dirty="0"/>
              <a:t>method versus thin plate splines</a:t>
            </a:r>
          </a:p>
        </p:txBody>
      </p:sp>
    </p:spTree>
    <p:extLst>
      <p:ext uri="{BB962C8B-B14F-4D97-AF65-F5344CB8AC3E}">
        <p14:creationId xmlns:p14="http://schemas.microsoft.com/office/powerpoint/2010/main" val="2265879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GS">
      <a:dk1>
        <a:srgbClr val="002E40"/>
      </a:dk1>
      <a:lt1>
        <a:srgbClr val="FFFFFF"/>
      </a:lt1>
      <a:dk2>
        <a:srgbClr val="AD9C70"/>
      </a:dk2>
      <a:lt2>
        <a:srgbClr val="FFFFFF"/>
      </a:lt2>
      <a:accent1>
        <a:srgbClr val="002E40"/>
      </a:accent1>
      <a:accent2>
        <a:srgbClr val="AD9C70"/>
      </a:accent2>
      <a:accent3>
        <a:srgbClr val="99B096"/>
      </a:accent3>
      <a:accent4>
        <a:srgbClr val="7391BF"/>
      </a:accent4>
      <a:accent5>
        <a:srgbClr val="518791"/>
      </a:accent5>
      <a:accent6>
        <a:srgbClr val="D38080"/>
      </a:accent6>
      <a:hlink>
        <a:srgbClr val="AD9C70"/>
      </a:hlink>
      <a:folHlink>
        <a:srgbClr val="AD9C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GS-PPT-Template-16x9-150dpi-Lite.pptx" id="{C8D2188C-6789-4358-ADD1-475232515FAF}" vid="{95F2FA9C-3F4F-41DB-9AA4-49F3C23B8C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BGS-PPT-Template-16x9-150dpi-Lite[1009]</Template>
  <TotalTime>5882</TotalTime>
  <Words>1011</Words>
  <Application>Microsoft Office PowerPoint</Application>
  <PresentationFormat>On-screen Show (16:9)</PresentationFormat>
  <Paragraphs>99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Coupling terrestrial laser scanning and UAV photogrammetry with geoelectrical data for better time-lapse hydrological characterisation of an active landslide. </vt:lpstr>
      <vt:lpstr>Why use geoelectrical methods on a landslide? </vt:lpstr>
      <vt:lpstr>Case Study Hollin Hill </vt:lpstr>
      <vt:lpstr>Ground model development </vt:lpstr>
      <vt:lpstr>Problem </vt:lpstr>
      <vt:lpstr>Terrestrial LiDAR</vt:lpstr>
      <vt:lpstr>Workflow summary</vt:lpstr>
      <vt:lpstr>Combining methods</vt:lpstr>
      <vt:lpstr>Mesh distortion graphics</vt:lpstr>
      <vt:lpstr>Importance of the time-lapse DEM</vt:lpstr>
      <vt:lpstr>Suction – Resistivity relationship </vt:lpstr>
      <vt:lpstr>Round up </vt:lpstr>
      <vt:lpstr>References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Jimmy Boyd</dc:creator>
  <cp:lastModifiedBy>Jimmy Boyd</cp:lastModifiedBy>
  <cp:revision>16</cp:revision>
  <dcterms:created xsi:type="dcterms:W3CDTF">2022-05-12T14:48:02Z</dcterms:created>
  <dcterms:modified xsi:type="dcterms:W3CDTF">2022-05-25T20:08:29Z</dcterms:modified>
</cp:coreProperties>
</file>