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1" r:id="rId2"/>
    <p:sldId id="263" r:id="rId3"/>
    <p:sldId id="271" r:id="rId4"/>
    <p:sldId id="276" r:id="rId5"/>
    <p:sldId id="269" r:id="rId6"/>
    <p:sldId id="280" r:id="rId7"/>
    <p:sldId id="287" r:id="rId8"/>
    <p:sldId id="290" r:id="rId9"/>
    <p:sldId id="292" r:id="rId10"/>
    <p:sldId id="293" r:id="rId11"/>
    <p:sldId id="272" r:id="rId12"/>
    <p:sldId id="284" r:id="rId13"/>
    <p:sldId id="286" r:id="rId14"/>
    <p:sldId id="285" r:id="rId15"/>
    <p:sldId id="288" r:id="rId16"/>
    <p:sldId id="28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3725" autoAdjust="0"/>
  </p:normalViewPr>
  <p:slideViewPr>
    <p:cSldViewPr snapToGrid="0" showGuides="1">
      <p:cViewPr varScale="1">
        <p:scale>
          <a:sx n="65" d="100"/>
          <a:sy n="65" d="100"/>
        </p:scale>
        <p:origin x="24"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1" d="100"/>
          <a:sy n="111" d="100"/>
        </p:scale>
        <p:origin x="474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ABEA4-9216-4FDF-AAE1-D8632908A8EC}" type="datetimeFigureOut">
              <a:rPr lang="de-CH" smtClean="0"/>
              <a:t>24.05.2022</a:t>
            </a:fld>
            <a:endParaRPr lang="de-CH"/>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CH"/>
              <a:t>Robin Perruchoud – Presentation at the Energie Institut</a:t>
            </a:r>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85DCD-866D-47AE-A236-118539F53379}" type="slidenum">
              <a:rPr lang="de-CH" smtClean="0"/>
              <a:t>‹N°›</a:t>
            </a:fld>
            <a:endParaRPr lang="de-CH"/>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A90D-FE7E-41AF-B03D-808D82937CB9}" type="datetimeFigureOut">
              <a:rPr lang="de-CH" smtClean="0"/>
              <a:t>24.05.2022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CH"/>
              <a:t>Robin Perruchoud – Presentation at the Energie Institut</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DDFD-030C-4D5A-B33E-3A7E7538D2BE}" type="slidenum">
              <a:rPr lang="de-CH" smtClean="0"/>
              <a:t>‹N°›</a:t>
            </a:fld>
            <a:endParaRPr lang="de-CH"/>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1</a:t>
            </a:fld>
            <a:endParaRPr lang="de-CH"/>
          </a:p>
        </p:txBody>
      </p:sp>
    </p:spTree>
    <p:extLst>
      <p:ext uri="{BB962C8B-B14F-4D97-AF65-F5344CB8AC3E}">
        <p14:creationId xmlns:p14="http://schemas.microsoft.com/office/powerpoint/2010/main" val="4844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So that’s the basic structure of the emerging hydrogen sector in Iceland, according to its stakeholders. So if we go over it very quickly, we have first civil society that influences the government into supporting the energy sector to invest in H2 production. Finally the sources of demand are transportation and exports. So keep in mind that’s only the main mechanisms at play, there are of course many more interactions that take place.</a:t>
            </a:r>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12</a:t>
            </a:fld>
            <a:endParaRPr lang="de-CH"/>
          </a:p>
        </p:txBody>
      </p:sp>
    </p:spTree>
    <p:extLst>
      <p:ext uri="{BB962C8B-B14F-4D97-AF65-F5344CB8AC3E}">
        <p14:creationId xmlns:p14="http://schemas.microsoft.com/office/powerpoint/2010/main" val="356972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2</a:t>
            </a:fld>
            <a:endParaRPr lang="de-CH"/>
          </a:p>
        </p:txBody>
      </p:sp>
    </p:spTree>
    <p:extLst>
      <p:ext uri="{BB962C8B-B14F-4D97-AF65-F5344CB8AC3E}">
        <p14:creationId xmlns:p14="http://schemas.microsoft.com/office/powerpoint/2010/main" val="314486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3</a:t>
            </a:fld>
            <a:endParaRPr lang="de-CH"/>
          </a:p>
        </p:txBody>
      </p:sp>
    </p:spTree>
    <p:extLst>
      <p:ext uri="{BB962C8B-B14F-4D97-AF65-F5344CB8AC3E}">
        <p14:creationId xmlns:p14="http://schemas.microsoft.com/office/powerpoint/2010/main" val="117145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4</a:t>
            </a:fld>
            <a:endParaRPr lang="de-CH"/>
          </a:p>
        </p:txBody>
      </p:sp>
    </p:spTree>
    <p:extLst>
      <p:ext uri="{BB962C8B-B14F-4D97-AF65-F5344CB8AC3E}">
        <p14:creationId xmlns:p14="http://schemas.microsoft.com/office/powerpoint/2010/main" val="206581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5</a:t>
            </a:fld>
            <a:endParaRPr lang="de-CH"/>
          </a:p>
        </p:txBody>
      </p:sp>
    </p:spTree>
    <p:extLst>
      <p:ext uri="{BB962C8B-B14F-4D97-AF65-F5344CB8AC3E}">
        <p14:creationId xmlns:p14="http://schemas.microsoft.com/office/powerpoint/2010/main" val="168694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6</a:t>
            </a:fld>
            <a:endParaRPr lang="de-CH"/>
          </a:p>
        </p:txBody>
      </p:sp>
    </p:spTree>
    <p:extLst>
      <p:ext uri="{BB962C8B-B14F-4D97-AF65-F5344CB8AC3E}">
        <p14:creationId xmlns:p14="http://schemas.microsoft.com/office/powerpoint/2010/main" val="423798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7</a:t>
            </a:fld>
            <a:endParaRPr lang="de-CH"/>
          </a:p>
        </p:txBody>
      </p:sp>
    </p:spTree>
    <p:extLst>
      <p:ext uri="{BB962C8B-B14F-4D97-AF65-F5344CB8AC3E}">
        <p14:creationId xmlns:p14="http://schemas.microsoft.com/office/powerpoint/2010/main" val="152223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8</a:t>
            </a:fld>
            <a:endParaRPr lang="de-CH"/>
          </a:p>
        </p:txBody>
      </p:sp>
    </p:spTree>
    <p:extLst>
      <p:ext uri="{BB962C8B-B14F-4D97-AF65-F5344CB8AC3E}">
        <p14:creationId xmlns:p14="http://schemas.microsoft.com/office/powerpoint/2010/main" val="250854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pied de page 3"/>
          <p:cNvSpPr>
            <a:spLocks noGrp="1"/>
          </p:cNvSpPr>
          <p:nvPr>
            <p:ph type="ftr" sz="quarter" idx="4"/>
          </p:nvPr>
        </p:nvSpPr>
        <p:spPr/>
        <p:txBody>
          <a:bodyPr/>
          <a:lstStyle/>
          <a:p>
            <a:r>
              <a:rPr lang="de-CH"/>
              <a:t>Robin Perruchoud – Presentation at the Energie Institut</a:t>
            </a:r>
          </a:p>
        </p:txBody>
      </p:sp>
      <p:sp>
        <p:nvSpPr>
          <p:cNvPr id="5" name="Espace réservé du numéro de diapositive 4"/>
          <p:cNvSpPr>
            <a:spLocks noGrp="1"/>
          </p:cNvSpPr>
          <p:nvPr>
            <p:ph type="sldNum" sz="quarter" idx="5"/>
          </p:nvPr>
        </p:nvSpPr>
        <p:spPr/>
        <p:txBody>
          <a:bodyPr/>
          <a:lstStyle/>
          <a:p>
            <a:fld id="{F615DDFD-030C-4D5A-B33E-3A7E7538D2BE}" type="slidenum">
              <a:rPr lang="de-CH" smtClean="0"/>
              <a:t>9</a:t>
            </a:fld>
            <a:endParaRPr lang="de-CH"/>
          </a:p>
        </p:txBody>
      </p:sp>
    </p:spTree>
    <p:extLst>
      <p:ext uri="{BB962C8B-B14F-4D97-AF65-F5344CB8AC3E}">
        <p14:creationId xmlns:p14="http://schemas.microsoft.com/office/powerpoint/2010/main" val="2189191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fr-FR" noProof="0"/>
              <a:t>Cliquez sur l'icône pour ajouter une image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chemeClr val="accent1"/>
          </a:solidFill>
        </p:spPr>
        <p:txBody>
          <a:bodyPr lIns="1080000" tIns="252000" anchor="t" anchorCtr="0"/>
          <a:lstStyle>
            <a:lvl1pPr algn="l">
              <a:lnSpc>
                <a:spcPct val="100000"/>
              </a:lnSpc>
              <a:defRPr sz="3600">
                <a:solidFill>
                  <a:schemeClr val="bg1"/>
                </a:solidFill>
              </a:defRPr>
            </a:lvl1pPr>
          </a:lstStyle>
          <a:p>
            <a:r>
              <a:rPr lang="fr-FR" noProof="0"/>
              <a:t>Modifiez le style du titre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fr-FR" noProof="0"/>
              <a:t>Cliquez sur l'icône pour ajouter une image</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fr-FR" noProof="0"/>
              <a:t>Cliquez pour modifier les styles du texte du masque</a:t>
            </a:r>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baseline="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640" userDrawn="1">
          <p15:clr>
            <a:srgbClr val="FBAE40"/>
          </p15:clr>
        </p15:guide>
        <p15:guide id="4" orient="horz" pos="3952" userDrawn="1">
          <p15:clr>
            <a:srgbClr val="FBAE40"/>
          </p15:clr>
        </p15:guide>
        <p15:guide id="5"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a:lvl1pPr>
          </a:lstStyle>
          <a:p>
            <a:r>
              <a:rPr lang="fr-FR" noProof="0"/>
              <a:t>Modifiez le style du titre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a:lvl1pPr>
          </a:lstStyle>
          <a:p>
            <a:r>
              <a:rPr lang="fr-FR" noProof="0"/>
              <a:t>Cliquez sur l'icône pour ajouter une image</a:t>
            </a:r>
            <a:endParaRPr lang="de-CH" noProof="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260350"/>
            <a:ext cx="10728000" cy="6012524"/>
          </a:xfrm>
        </p:spPr>
        <p:txBody>
          <a:bodyPr tIns="2160000"/>
          <a:lstStyle>
            <a:lvl1pPr marL="0" indent="0" algn="ctr">
              <a:buNone/>
              <a:defRPr/>
            </a:lvl1pPr>
          </a:lstStyle>
          <a:p>
            <a:r>
              <a:rPr lang="fr-FR" noProof="0"/>
              <a:t>Cliquez sur l'icône pour ajouter une image</a:t>
            </a:r>
            <a:endParaRPr lang="de-CH" noProof="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fr-FR" noProof="0"/>
              <a:t>Modifiez le style du titre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6204163" y="1412875"/>
            <a:ext cx="5256000" cy="4860000"/>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040000" cy="4860000"/>
          </a:xfrm>
        </p:spPr>
        <p:txBody>
          <a:bodyPr tIns="1620000"/>
          <a:lstStyle>
            <a:lvl1pPr marL="0" indent="0" algn="ctr">
              <a:buNone/>
              <a:defRPr/>
            </a:lvl1pPr>
          </a:lstStyle>
          <a:p>
            <a:r>
              <a:rPr lang="fr-FR" noProof="0"/>
              <a:t>Cliquez sur l'icône pour ajouter une image</a:t>
            </a:r>
            <a:endParaRPr lang="de-CH" noProof="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fr-FR" noProof="0"/>
              <a:t>Modifiez le style du titre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5121800"/>
            <a:ext cx="5255999" cy="1152000"/>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noProof="0"/>
              <a:t>EGU General Assembly 2022, Vienna, Austria</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256000" cy="3420000"/>
          </a:xfrm>
        </p:spPr>
        <p:txBody>
          <a:bodyPr tIns="900000"/>
          <a:lstStyle>
            <a:lvl1pPr marL="0" indent="0" algn="ctr">
              <a:buNone/>
              <a:defRPr/>
            </a:lvl1pPr>
          </a:lstStyle>
          <a:p>
            <a:r>
              <a:rPr lang="fr-FR" noProof="0"/>
              <a:t>Cliquez sur l'icône pour ajouter une image</a:t>
            </a:r>
            <a:endParaRPr lang="de-CH" noProof="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p:nvPr>
        </p:nvSpPr>
        <p:spPr>
          <a:xfrm>
            <a:off x="6204162" y="1412875"/>
            <a:ext cx="5256000" cy="3420000"/>
          </a:xfrm>
        </p:spPr>
        <p:txBody>
          <a:bodyPr tIns="900000"/>
          <a:lstStyle>
            <a:lvl1pPr marL="0" indent="0" algn="ctr">
              <a:buNone/>
              <a:defRPr/>
            </a:lvl1pPr>
          </a:lstStyle>
          <a:p>
            <a:r>
              <a:rPr lang="fr-FR" noProof="0"/>
              <a:t>Cliquez sur l'icône pour ajouter une image</a:t>
            </a:r>
            <a:endParaRPr lang="de-CH" noProof="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p:nvPr>
        </p:nvSpPr>
        <p:spPr>
          <a:xfrm>
            <a:off x="6204162" y="5121800"/>
            <a:ext cx="5256001" cy="1152000"/>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noProof="0"/>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fr-FR" noProof="0"/>
              <a:t>Modifiez le style du titre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4166439"/>
            <a:ext cx="10728327" cy="2124401"/>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3420000" cy="2484000"/>
          </a:xfrm>
        </p:spPr>
        <p:txBody>
          <a:bodyPr tIns="360000"/>
          <a:lstStyle>
            <a:lvl1pPr marL="0" indent="0" algn="ctr">
              <a:buNone/>
              <a:defRPr/>
            </a:lvl1pPr>
          </a:lstStyle>
          <a:p>
            <a:r>
              <a:rPr lang="fr-FR" noProof="0"/>
              <a:t>Cliquez sur l'icône pour ajouter une image</a:t>
            </a:r>
            <a:endParaRPr lang="de-CH" noProof="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p:nvPr>
        </p:nvSpPr>
        <p:spPr>
          <a:xfrm>
            <a:off x="8040162" y="1414800"/>
            <a:ext cx="3420000" cy="2484000"/>
          </a:xfrm>
        </p:spPr>
        <p:txBody>
          <a:bodyPr tIns="360000"/>
          <a:lstStyle>
            <a:lvl1pPr marL="0" indent="0" algn="ctr">
              <a:buNone/>
              <a:defRPr/>
            </a:lvl1pPr>
          </a:lstStyle>
          <a:p>
            <a:r>
              <a:rPr lang="fr-FR" noProof="0"/>
              <a:t>Cliquez sur l'icône pour ajouter une image</a:t>
            </a:r>
            <a:endParaRPr lang="de-CH" noProof="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p:nvPr>
        </p:nvSpPr>
        <p:spPr>
          <a:xfrm>
            <a:off x="4385999" y="1414800"/>
            <a:ext cx="3420000" cy="2484000"/>
          </a:xfrm>
        </p:spPr>
        <p:txBody>
          <a:bodyPr tIns="360000"/>
          <a:lstStyle>
            <a:lvl1pPr marL="0" indent="0" algn="ctr">
              <a:buNone/>
              <a:defRPr/>
            </a:lvl1pPr>
          </a:lstStyle>
          <a:p>
            <a:r>
              <a:rPr lang="fr-FR" noProof="0"/>
              <a:t>Cliquez sur l'icône pour ajouter une image</a:t>
            </a:r>
            <a:endParaRPr lang="de-CH" noProof="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fr-FR" noProof="0"/>
              <a:t>Modifiez le style du titre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
          </a:xfrm>
        </p:spPr>
        <p:txBody>
          <a:bodyPr/>
          <a:lstStyle>
            <a:lvl1pPr marL="0" indent="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fr-FR" noProof="0"/>
              <a:t>Cliquez pour modifier les styles du texte du masque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p:nvPr>
        </p:nvSpPr>
        <p:spPr>
          <a:xfrm>
            <a:off x="731838" y="2061398"/>
            <a:ext cx="10728325" cy="4212401"/>
          </a:xfrm>
        </p:spPr>
        <p:txBody>
          <a:bodyPr tIns="1260000"/>
          <a:lstStyle>
            <a:lvl1pPr marL="0" indent="0" algn="ctr">
              <a:spcBef>
                <a:spcPts val="0"/>
              </a:spcBef>
              <a:buNone/>
              <a:defRPr sz="1400"/>
            </a:lvl1pPr>
          </a:lstStyle>
          <a:p>
            <a:r>
              <a:rPr lang="fr-FR" noProof="0"/>
              <a:t>Cliquez sur l'icône pour ajouter un tableau</a:t>
            </a:r>
            <a:endParaRPr lang="de-CH" noProof="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394B20FF-3667-40DF-92A1-C6CF3BBCA26D}"/>
              </a:ext>
            </a:extLst>
          </p:cNvPr>
          <p:cNvSpPr>
            <a:spLocks noGrp="1"/>
          </p:cNvSpPr>
          <p:nvPr>
            <p:ph idx="1"/>
          </p:nvPr>
        </p:nvSpPr>
        <p:spPr>
          <a:xfrm>
            <a:off x="731837" y="2135492"/>
            <a:ext cx="10728325" cy="3960000"/>
          </a:xfrm>
        </p:spPr>
        <p:txBody>
          <a:bodyPr/>
          <a:lstStyle>
            <a:lvl1pPr marL="0" indent="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fr-FR" noProof="0"/>
              <a:t>Cliquez pour modifier les styles du texte du masque</a:t>
            </a:r>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p:nvPr>
        </p:nvSpPr>
        <p:spPr>
          <a:xfrm>
            <a:off x="10200163" y="6489088"/>
            <a:ext cx="1260000" cy="180000"/>
          </a:xfrm>
        </p:spPr>
        <p:txBody>
          <a:bodyPr/>
          <a:lstStyle>
            <a:lvl1pPr marL="0" indent="0" algn="l">
              <a:buNone/>
              <a:defRPr sz="700">
                <a:solidFill>
                  <a:schemeClr val="tx1"/>
                </a:solidFill>
              </a:defRPr>
            </a:lvl1pPr>
          </a:lstStyle>
          <a:p>
            <a:r>
              <a:rPr lang="fr-FR" noProof="0"/>
              <a:t>Cliquez sur l'icône pour ajouter une image</a:t>
            </a:r>
            <a:endParaRPr lang="de-CH" noProof="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p:nvPr>
        </p:nvSpPr>
        <p:spPr>
          <a:xfrm>
            <a:off x="731838" y="1016000"/>
            <a:ext cx="10728325" cy="5256000"/>
          </a:xfrm>
        </p:spPr>
        <p:txBody>
          <a:bodyPr lIns="0" tIns="0" rIns="5580000" anchor="ctr" anchorCtr="0"/>
          <a:lstStyle>
            <a:lvl1pPr marL="0" indent="0" algn="ctr">
              <a:buNone/>
              <a:defRPr/>
            </a:lvl1pPr>
          </a:lstStyle>
          <a:p>
            <a:r>
              <a:rPr lang="fr-FR" noProof="0"/>
              <a:t>Cliquez sur l'icône pour ajouter une image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6504000" y="2957494"/>
            <a:ext cx="5688000" cy="2268000"/>
          </a:xfrm>
          <a:solidFill>
            <a:schemeClr val="accent2"/>
          </a:solidFill>
        </p:spPr>
        <p:txBody>
          <a:bodyPr lIns="324000" tIns="252000" anchor="t" anchorCtr="0"/>
          <a:lstStyle>
            <a:lvl1pPr algn="l">
              <a:lnSpc>
                <a:spcPct val="100000"/>
              </a:lnSpc>
              <a:defRPr sz="3600">
                <a:solidFill>
                  <a:schemeClr val="bg1"/>
                </a:solidFill>
              </a:defRPr>
            </a:lvl1pPr>
          </a:lstStyle>
          <a:p>
            <a:r>
              <a:rPr lang="fr-FR" noProof="0"/>
              <a:t>Modifiez le style du titre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p:nvPr>
        </p:nvSpPr>
        <p:spPr>
          <a:xfrm>
            <a:off x="6845210" y="4639666"/>
            <a:ext cx="4320000" cy="46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fr-FR" noProof="0"/>
              <a:t>Cliquez pour modifier les styles du texte du masque</a:t>
            </a:r>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fr-FR" noProof="0"/>
              <a:t>Cliquez sur l'icône pour ajouter une image</a:t>
            </a:r>
            <a:endParaRPr lang="de-CH" noProof="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485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1" y="1940405"/>
            <a:ext cx="10188000" cy="3420000"/>
          </a:xfrm>
          <a:solidFill>
            <a:srgbClr val="72791C"/>
          </a:solidFill>
          <a:ln>
            <a:noFill/>
          </a:ln>
        </p:spPr>
        <p:txBody>
          <a:bodyPr lIns="1080000" tIns="252000" anchor="t" anchorCtr="0"/>
          <a:lstStyle>
            <a:lvl1pPr algn="l">
              <a:lnSpc>
                <a:spcPct val="100000"/>
              </a:lnSpc>
              <a:defRPr sz="3600">
                <a:solidFill>
                  <a:schemeClr val="bg1"/>
                </a:solidFill>
              </a:defRPr>
            </a:lvl1pPr>
          </a:lstStyle>
          <a:p>
            <a:r>
              <a:rPr lang="fr-FR" noProof="0"/>
              <a:t>Modifiez le style du titre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p:nvPr>
        </p:nvSpPr>
        <p:spPr>
          <a:xfrm>
            <a:off x="1078516" y="4217884"/>
            <a:ext cx="864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fr-FR" noProof="0"/>
              <a:t>Cliquez pour modifier les styles du texte du masque</a:t>
            </a:r>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fr-FR" noProof="0"/>
              <a:t>Cliquez sur l'icône pour ajouter une image</a:t>
            </a:r>
            <a:endParaRPr lang="de-CH" noProof="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731837" y="1016000"/>
            <a:ext cx="10728326" cy="5256000"/>
          </a:xfrm>
          <a:solidFill>
            <a:schemeClr val="accent2"/>
          </a:solidFill>
          <a:ln>
            <a:noFill/>
          </a:ln>
        </p:spPr>
        <p:txBody>
          <a:bodyPr lIns="324000" tIns="1152000" anchor="t" anchorCtr="0"/>
          <a:lstStyle>
            <a:lvl1pPr algn="l">
              <a:lnSpc>
                <a:spcPct val="100000"/>
              </a:lnSpc>
              <a:defRPr sz="3600">
                <a:solidFill>
                  <a:schemeClr val="bg1"/>
                </a:solidFill>
              </a:defRPr>
            </a:lvl1pPr>
          </a:lstStyle>
          <a:p>
            <a:r>
              <a:rPr lang="fr-FR" noProof="0"/>
              <a:t>Modifiez le style du titre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p:nvPr>
        </p:nvSpPr>
        <p:spPr>
          <a:xfrm>
            <a:off x="1078515" y="5122625"/>
            <a:ext cx="10044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fr-FR" noProof="0"/>
              <a:t>Cliquez pour modifier les styles du texte du masque</a:t>
            </a:r>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fr-FR" noProof="0"/>
              <a:t>Cliquez sur l'icône pour ajouter une image</a:t>
            </a:r>
            <a:endParaRPr lang="de-CH" noProof="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fr-FR" noProof="0"/>
              <a:t>Cliquez sur l'icône pour ajouter une image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rgbClr val="007A96"/>
          </a:solidFill>
        </p:spPr>
        <p:txBody>
          <a:bodyPr lIns="1080000" tIns="252000" anchor="t" anchorCtr="0"/>
          <a:lstStyle>
            <a:lvl1pPr algn="l">
              <a:lnSpc>
                <a:spcPct val="100000"/>
              </a:lnSpc>
              <a:defRPr sz="3600">
                <a:solidFill>
                  <a:schemeClr val="bg1"/>
                </a:solidFill>
              </a:defRPr>
            </a:lvl1pPr>
          </a:lstStyle>
          <a:p>
            <a:r>
              <a:rPr lang="fr-FR" noProof="0"/>
              <a:t>Modifiez le style du titre</a:t>
            </a:r>
            <a:endParaRPr lang="de-CH" noProof="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fr-FR" noProof="0"/>
              <a:t>Cliquez pour modifier les styles du texte du masque</a:t>
            </a:r>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fr-FR" noProof="0"/>
              <a:t>Cliquez sur l'icône pour ajouter une image</a:t>
            </a:r>
            <a:endParaRPr lang="de-CH" noProof="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Organisational </a:t>
            </a:r>
            <a:r>
              <a:rPr lang="de-DE" dirty="0" err="1"/>
              <a:t>unit</a:t>
            </a:r>
            <a:r>
              <a:rPr lang="de-DE" dirty="0"/>
              <a:t> verbal</a:t>
            </a:r>
            <a:br>
              <a:rPr lang="de-DE" dirty="0"/>
            </a:br>
            <a:r>
              <a:rPr lang="de-DE" dirty="0" err="1"/>
              <a:t>can</a:t>
            </a:r>
            <a:r>
              <a:rPr lang="de-DE" dirty="0"/>
              <a:t> </a:t>
            </a:r>
            <a:r>
              <a:rPr lang="de-DE" dirty="0" err="1"/>
              <a:t>be</a:t>
            </a:r>
            <a:r>
              <a:rPr lang="de-DE" dirty="0"/>
              <a:t> </a:t>
            </a:r>
            <a:r>
              <a:rPr lang="de-DE" dirty="0" err="1"/>
              <a:t>put</a:t>
            </a:r>
            <a:r>
              <a:rPr lang="de-DE" dirty="0"/>
              <a:t> on 2 </a:t>
            </a:r>
            <a:r>
              <a:rPr lang="de-DE" dirty="0" err="1"/>
              <a:t>lines</a:t>
            </a:r>
            <a:endParaRPr lang="de-DE" dirty="0"/>
          </a:p>
        </p:txBody>
      </p:sp>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fr-FR" noProof="0"/>
              <a:t>Modifiez le style du titre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lvl1pPr marL="539750" indent="-539750">
              <a:buFont typeface="+mj-lt"/>
              <a:buAutoNum type="arabicPeriod"/>
              <a:defRPr/>
            </a:lvl1pPr>
            <a:lvl2pPr marL="1079500" indent="-539750">
              <a:buFont typeface="+mj-lt"/>
              <a:buAutoNum type="arabicPeriod"/>
              <a:defRPr/>
            </a:lvl2pPr>
            <a:lvl3pPr marL="1612900" indent="-533400">
              <a:buFont typeface="+mj-lt"/>
              <a:buAutoNum type="arabicPeriod"/>
              <a:defRPr/>
            </a:lvl3pPr>
            <a:lvl4pPr marL="2152650" indent="-539750">
              <a:buFont typeface="+mj-lt"/>
              <a:buAutoNum type="arabicPeriod"/>
              <a:defRPr/>
            </a:lvl4pPr>
            <a:lvl5pPr marL="2692400" indent="-539750">
              <a:buFont typeface="+mj-lt"/>
              <a:buAutoNum type="arabicPeriod"/>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fr-FR" noProof="0"/>
              <a:t>Modifiez le style du titre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fr-FR" noProof="0"/>
              <a:t>Modifiez le style du titre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0"/>
          </a:xfrm>
        </p:spPr>
        <p:txBody>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p:nvPr>
        </p:nvSpPr>
        <p:spPr>
          <a:xfrm>
            <a:off x="731836" y="5570135"/>
            <a:ext cx="5364164" cy="721233"/>
          </a:xfrm>
        </p:spPr>
        <p:txBody>
          <a:bodyPr anchor="b" anchorCtr="0"/>
          <a:lstStyle>
            <a:lvl1pPr marL="179388" indent="-179388">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fr-FR" noProof="0"/>
              <a:t>Cliquez pour modifier les styles du texte du masque</a:t>
            </a:r>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a:xfrm>
            <a:off x="731837" y="2224781"/>
            <a:ext cx="10728325" cy="1260000"/>
          </a:xfrm>
        </p:spPr>
        <p:txBody>
          <a:bodyPr/>
          <a:lstStyle>
            <a:lvl1pPr>
              <a:lnSpc>
                <a:spcPct val="100000"/>
              </a:lnSpc>
              <a:defRPr sz="3600">
                <a:solidFill>
                  <a:schemeClr val="bg1"/>
                </a:solidFill>
              </a:defRPr>
            </a:lvl1pPr>
          </a:lstStyle>
          <a:p>
            <a:r>
              <a:rPr lang="fr-FR" noProof="0"/>
              <a:t>Modifiez le style du titre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a:defRPr>
                <a:solidFill>
                  <a:schemeClr val="bg1"/>
                </a:solidFill>
              </a:defRPr>
            </a:lvl1pPr>
          </a:lstStyle>
          <a:p>
            <a:r>
              <a:rPr lang="en-US" noProof="0"/>
              <a:t>26.05.2022</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a:defRPr>
                <a:solidFill>
                  <a:schemeClr val="bg1"/>
                </a:solidFill>
              </a:defRPr>
            </a:lvl1pPr>
          </a:lstStyle>
          <a:p>
            <a:r>
              <a:rPr lang="it-IT"/>
              <a:t>EGU General Assembly 2022, Vienna, Austria</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a:solidFill>
                  <a:schemeClr val="bg1"/>
                </a:solidFill>
              </a:defRPr>
            </a:lvl1pPr>
          </a:lstStyle>
          <a:p>
            <a:fld id="{5ACA52AF-F19D-405C-AD5F-7D94B96A5CC3}" type="slidenum">
              <a:rPr lang="de-CH" noProof="0" smtClean="0"/>
              <a:pPr/>
              <a:t>‹N°›</a:t>
            </a:fld>
            <a:endParaRPr lang="de-CH" noProof="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endParaRPr lang="de-CH" noProof="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endParaRPr lang="de-CH" noProof="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endParaRPr lang="de-CH" noProof="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endParaRPr lang="de-CH" noProof="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endParaRPr lang="de-CH" noProof="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endParaRPr lang="de-CH" noProof="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endParaRPr lang="de-CH" noProof="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a:defRPr sz="800">
                <a:solidFill>
                  <a:schemeClr val="tx1"/>
                </a:solidFill>
              </a:defRPr>
            </a:lvl1pPr>
          </a:lstStyle>
          <a:p>
            <a:r>
              <a:rPr lang="en-US" noProof="0"/>
              <a:t>26.05.2022</a:t>
            </a:r>
            <a:endParaRPr lang="de-CH" noProof="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a:defRPr sz="800">
                <a:solidFill>
                  <a:schemeClr val="tx1"/>
                </a:solidFill>
              </a:defRPr>
            </a:lvl1pPr>
          </a:lstStyle>
          <a:p>
            <a:r>
              <a:rPr lang="it-IT" noProof="0"/>
              <a:t>EGU General Assembly 2022, Vienna, Austria</a:t>
            </a:r>
            <a:endParaRPr lang="de-CH" noProof="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a:defRPr sz="800">
                <a:solidFill>
                  <a:schemeClr val="tx1"/>
                </a:solidFill>
              </a:defRPr>
            </a:lvl1pPr>
          </a:lstStyle>
          <a:p>
            <a:fld id="{5ACA52AF-F19D-405C-AD5F-7D94B96A5CC3}" type="slidenum">
              <a:rPr lang="de-CH" noProof="0" smtClean="0"/>
              <a:pPr/>
              <a:t>‹N°›</a:t>
            </a:fld>
            <a:endParaRPr lang="de-CH" noProof="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userDrawn="1">
          <p15:clr>
            <a:srgbClr val="F26B43"/>
          </p15:clr>
        </p15:guide>
        <p15:guide id="3" pos="7219" userDrawn="1">
          <p15:clr>
            <a:srgbClr val="F26B43"/>
          </p15:clr>
        </p15:guide>
        <p15:guide id="4" orient="horz" pos="164" userDrawn="1">
          <p15:clr>
            <a:srgbClr val="F26B43"/>
          </p15:clr>
        </p15:guide>
        <p15:guide id="5" orient="horz" pos="890" userDrawn="1">
          <p15:clr>
            <a:srgbClr val="F26B43"/>
          </p15:clr>
        </p15:guide>
        <p15:guide id="6" orient="horz" pos="420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77FDD8C0-1E55-470A-8F2D-AB98607E7DB2}"/>
              </a:ext>
            </a:extLst>
          </p:cNvPr>
          <p:cNvSpPr>
            <a:spLocks noGrp="1"/>
          </p:cNvSpPr>
          <p:nvPr>
            <p:ph type="body" sz="quarter" idx="13"/>
          </p:nvPr>
        </p:nvSpPr>
        <p:spPr/>
        <p:txBody>
          <a:bodyPr/>
          <a:lstStyle/>
          <a:p>
            <a:r>
              <a:rPr lang="de-DE" dirty="0"/>
              <a:t>08.07.2020</a:t>
            </a:r>
            <a:endParaRPr lang="de-CH" dirty="0"/>
          </a:p>
        </p:txBody>
      </p:sp>
      <p:pic>
        <p:nvPicPr>
          <p:cNvPr id="3074" name="Picture 2" descr="Reykjavik University Logo | RU logo | Reykjavik University">
            <a:extLst>
              <a:ext uri="{FF2B5EF4-FFF2-40B4-BE49-F238E27FC236}">
                <a16:creationId xmlns:a16="http://schemas.microsoft.com/office/drawing/2014/main" id="{E115AE53-14CF-4027-ABE5-7DB4285FF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520" y="29319"/>
            <a:ext cx="1023530" cy="1023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ydrogen production to start at Hellisheidi geothermal power plant in Iceland">
            <a:extLst>
              <a:ext uri="{FF2B5EF4-FFF2-40B4-BE49-F238E27FC236}">
                <a16:creationId xmlns:a16="http://schemas.microsoft.com/office/drawing/2014/main" id="{B27F3EE3-8E3C-4FC5-B3BC-379DB1ED84CD}"/>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t="17337" b="173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C75A7EC3-C447-4215-A677-579538741819}"/>
              </a:ext>
            </a:extLst>
          </p:cNvPr>
          <p:cNvSpPr>
            <a:spLocks noGrp="1"/>
          </p:cNvSpPr>
          <p:nvPr>
            <p:ph type="ctrTitle"/>
          </p:nvPr>
        </p:nvSpPr>
        <p:spPr>
          <a:xfrm>
            <a:off x="731837" y="1303020"/>
            <a:ext cx="10728326" cy="3878580"/>
          </a:xfrm>
          <a:solidFill>
            <a:schemeClr val="accent1">
              <a:lumMod val="75000"/>
            </a:schemeClr>
          </a:solidFill>
        </p:spPr>
        <p:txBody>
          <a:bodyPr/>
          <a:lstStyle/>
          <a:p>
            <a:r>
              <a:rPr lang="en-US" b="1" dirty="0"/>
              <a:t>Opportunities and drivers for hydrogen production from renewable energy in Iceland.</a:t>
            </a:r>
            <a:br>
              <a:rPr lang="en-US" b="1" dirty="0"/>
            </a:br>
            <a:br>
              <a:rPr lang="en-US" dirty="0"/>
            </a:br>
            <a:r>
              <a:rPr lang="en-US" sz="2800" dirty="0"/>
              <a:t>Constructing of a causal loop diagram from stakeholders perspective in Iceland.</a:t>
            </a:r>
            <a:br>
              <a:rPr lang="en-US" sz="2800" dirty="0"/>
            </a:br>
            <a:br>
              <a:rPr lang="en-US" sz="2800" dirty="0"/>
            </a:br>
            <a:r>
              <a:rPr lang="en-US" sz="2400" dirty="0"/>
              <a:t>Robin Perruchoud, Guillaume </a:t>
            </a:r>
            <a:r>
              <a:rPr lang="en-US" sz="2400" dirty="0" err="1"/>
              <a:t>Vögeli</a:t>
            </a:r>
            <a:r>
              <a:rPr lang="en-US" sz="2400" dirty="0"/>
              <a:t>, David F. Finger</a:t>
            </a:r>
            <a:endParaRPr lang="en-US" dirty="0"/>
          </a:p>
        </p:txBody>
      </p:sp>
      <p:pic>
        <p:nvPicPr>
          <p:cNvPr id="10" name="Image 9">
            <a:extLst>
              <a:ext uri="{FF2B5EF4-FFF2-40B4-BE49-F238E27FC236}">
                <a16:creationId xmlns:a16="http://schemas.microsoft.com/office/drawing/2014/main" id="{88B8804F-2348-4119-878E-CD3BB19D94B8}"/>
              </a:ext>
            </a:extLst>
          </p:cNvPr>
          <p:cNvPicPr>
            <a:picLocks noChangeAspect="1"/>
          </p:cNvPicPr>
          <p:nvPr/>
        </p:nvPicPr>
        <p:blipFill>
          <a:blip r:embed="rId5"/>
          <a:stretch>
            <a:fillRect/>
          </a:stretch>
        </p:blipFill>
        <p:spPr>
          <a:xfrm>
            <a:off x="9555480" y="48246"/>
            <a:ext cx="2471187" cy="725552"/>
          </a:xfrm>
          <a:prstGeom prst="rect">
            <a:avLst/>
          </a:prstGeom>
        </p:spPr>
      </p:pic>
      <p:sp>
        <p:nvSpPr>
          <p:cNvPr id="8" name="ZoneTexte 7">
            <a:extLst>
              <a:ext uri="{FF2B5EF4-FFF2-40B4-BE49-F238E27FC236}">
                <a16:creationId xmlns:a16="http://schemas.microsoft.com/office/drawing/2014/main" id="{5EFF45D5-1BCD-420C-980E-60AA07BAC67E}"/>
              </a:ext>
            </a:extLst>
          </p:cNvPr>
          <p:cNvSpPr txBox="1"/>
          <p:nvPr/>
        </p:nvSpPr>
        <p:spPr>
          <a:xfrm>
            <a:off x="608820" y="6272000"/>
            <a:ext cx="8027472" cy="369332"/>
          </a:xfrm>
          <a:prstGeom prst="rect">
            <a:avLst/>
          </a:prstGeom>
          <a:noFill/>
        </p:spPr>
        <p:txBody>
          <a:bodyPr wrap="square">
            <a:spAutoFit/>
          </a:bodyPr>
          <a:lstStyle/>
          <a:p>
            <a:r>
              <a:rPr lang="de-DE" sz="1800" b="1" dirty="0" err="1"/>
              <a:t>Advisor</a:t>
            </a:r>
            <a:r>
              <a:rPr lang="de-DE" sz="1800" b="1" dirty="0"/>
              <a:t> ETH: Michael Stauffacher</a:t>
            </a:r>
            <a:endParaRPr lang="de-CH" sz="1800" b="1" dirty="0"/>
          </a:p>
        </p:txBody>
      </p:sp>
      <p:sp>
        <p:nvSpPr>
          <p:cNvPr id="9" name="Fußzeilenplatzhalter 4">
            <a:extLst>
              <a:ext uri="{FF2B5EF4-FFF2-40B4-BE49-F238E27FC236}">
                <a16:creationId xmlns:a16="http://schemas.microsoft.com/office/drawing/2014/main" id="{13941343-E248-4F9F-97B7-110B6B2F35BD}"/>
              </a:ext>
            </a:extLst>
          </p:cNvPr>
          <p:cNvSpPr txBox="1">
            <a:spLocks/>
          </p:cNvSpPr>
          <p:nvPr/>
        </p:nvSpPr>
        <p:spPr>
          <a:xfrm>
            <a:off x="5818066" y="6365519"/>
            <a:ext cx="11284194" cy="367532"/>
          </a:xfrm>
          <a:prstGeom prst="rect">
            <a:avLst/>
          </a:prstGeom>
        </p:spPr>
        <p:txBody>
          <a:bodyPr vert="horz" lIns="0" tIns="0" rIns="5580000" bIns="0" rtlCol="0" anchor="ctr" anchorCtr="0">
            <a:noAutofit/>
          </a:bodyPr>
          <a:lstStyle>
            <a:lvl1pPr marL="0" indent="0" algn="ctr"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EGU General Assembly 2022, Vienna, Austria	26.05.2022</a:t>
            </a:r>
            <a:endParaRPr lang="de-CH" sz="1600" b="1" dirty="0"/>
          </a:p>
        </p:txBody>
      </p:sp>
      <p:pic>
        <p:nvPicPr>
          <p:cNvPr id="2" name="Picture 2">
            <a:extLst>
              <a:ext uri="{FF2B5EF4-FFF2-40B4-BE49-F238E27FC236}">
                <a16:creationId xmlns:a16="http://schemas.microsoft.com/office/drawing/2014/main" id="{A6AA8243-76DF-4F82-953F-63F5B983E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8974" y="129448"/>
            <a:ext cx="566506" cy="79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80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3200" b="1" dirty="0"/>
              <a:t>Some important references</a:t>
            </a:r>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811032"/>
            <a:ext cx="10835324" cy="5201859"/>
          </a:xfrm>
        </p:spPr>
        <p:txBody>
          <a:bodyPr/>
          <a:lstStyle/>
          <a:p>
            <a:pPr marL="0" indent="0">
              <a:buNone/>
            </a:pPr>
            <a:endParaRPr lang="en-US" sz="2400" b="1" dirty="0"/>
          </a:p>
          <a:p>
            <a:r>
              <a:rPr lang="en-US" sz="1800" b="0" i="0" u="none" strike="noStrike" baseline="0" dirty="0">
                <a:latin typeface="F29"/>
              </a:rPr>
              <a:t>Voegeli, G., &amp; Finger, D. C. (2021). Disputed dams: Mapping the divergent stakeholder perspectives, expectations, and concerns over hydropower development in </a:t>
            </a:r>
            <a:r>
              <a:rPr lang="en-US" sz="1800" b="0" i="0" u="none" strike="noStrike" baseline="0" dirty="0" err="1">
                <a:latin typeface="F29"/>
              </a:rPr>
              <a:t>iceland</a:t>
            </a:r>
            <a:r>
              <a:rPr lang="en-US" sz="1800" b="0" i="0" u="none" strike="noStrike" baseline="0" dirty="0">
                <a:latin typeface="F29"/>
              </a:rPr>
              <a:t> and </a:t>
            </a:r>
            <a:r>
              <a:rPr lang="en-US" sz="1800" b="0" i="0" u="none" strike="noStrike" baseline="0" dirty="0" err="1">
                <a:latin typeface="F29"/>
              </a:rPr>
              <a:t>switzerland</a:t>
            </a:r>
            <a:r>
              <a:rPr lang="en-US" sz="1800" b="0" i="0" u="none" strike="noStrike" baseline="0" dirty="0">
                <a:latin typeface="F29"/>
              </a:rPr>
              <a:t>. </a:t>
            </a:r>
            <a:r>
              <a:rPr lang="en-US" sz="1800" b="0" i="0" u="none" strike="noStrike" baseline="0" dirty="0">
                <a:latin typeface="F49"/>
              </a:rPr>
              <a:t>Energy Research &amp; Social Science</a:t>
            </a:r>
            <a:r>
              <a:rPr lang="en-US" sz="1800" b="0" i="0" u="none" strike="noStrike" baseline="0" dirty="0">
                <a:latin typeface="F29"/>
              </a:rPr>
              <a:t>, </a:t>
            </a:r>
            <a:r>
              <a:rPr lang="en-US" sz="1800" b="0" i="0" u="none" strike="noStrike" baseline="0" dirty="0">
                <a:latin typeface="F49"/>
              </a:rPr>
              <a:t>72</a:t>
            </a:r>
            <a:r>
              <a:rPr lang="en-US" sz="1800" b="0" i="0" u="none" strike="noStrike" baseline="0" dirty="0">
                <a:latin typeface="F29"/>
              </a:rPr>
              <a:t>, 101872.</a:t>
            </a:r>
          </a:p>
          <a:p>
            <a:r>
              <a:rPr lang="en-US" dirty="0" err="1">
                <a:latin typeface="F29"/>
              </a:rPr>
              <a:t>Sterman</a:t>
            </a:r>
            <a:r>
              <a:rPr lang="en-US" dirty="0">
                <a:latin typeface="F29"/>
              </a:rPr>
              <a:t>, J. (2002). System dynamics: Systems thinking and modeling for a complex world. Massachusetts Institute of Technology. Engineering Systems Division.</a:t>
            </a:r>
          </a:p>
          <a:p>
            <a:endParaRPr lang="en-US" dirty="0">
              <a:latin typeface="F29"/>
            </a:endParaRPr>
          </a:p>
          <a:p>
            <a:r>
              <a:rPr lang="en-US" dirty="0">
                <a:latin typeface="F29"/>
              </a:rPr>
              <a:t>Luna-Reyes, L. F., &amp; Andersen, D. L. (2003). Collecting and analyzing qualitative data for system dynamics: Methods and models. System Dynamics Review: The Journal of the System Dynamics Society, 19 (4), 271296.</a:t>
            </a:r>
          </a:p>
          <a:p>
            <a:endParaRPr lang="en-US" dirty="0">
              <a:latin typeface="F29"/>
            </a:endParaRPr>
          </a:p>
          <a:p>
            <a:r>
              <a:rPr lang="en-US" dirty="0">
                <a:latin typeface="F29"/>
              </a:rPr>
              <a:t>Kim, H., &amp; Andersen, D. F. (2012). Building </a:t>
            </a:r>
            <a:r>
              <a:rPr lang="en-US" dirty="0" err="1">
                <a:latin typeface="F29"/>
              </a:rPr>
              <a:t>condence</a:t>
            </a:r>
            <a:r>
              <a:rPr lang="en-US" dirty="0">
                <a:latin typeface="F29"/>
              </a:rPr>
              <a:t> in causal maps generated from purposive text data: Mapping transcripts of the federal reserve. System Dynamics Review, 28 (4), 311328.</a:t>
            </a:r>
          </a:p>
          <a:p>
            <a:endParaRPr lang="en-US" dirty="0">
              <a:latin typeface="F29"/>
            </a:endParaRPr>
          </a:p>
          <a:p>
            <a:r>
              <a:rPr lang="en-US" dirty="0">
                <a:latin typeface="F29"/>
              </a:rPr>
              <a:t>Freeman, C. (1991). Innovation, changes of techno-economic paradigm and biological </a:t>
            </a:r>
            <a:r>
              <a:rPr lang="fr-FR" dirty="0">
                <a:latin typeface="F29"/>
              </a:rPr>
              <a:t>analogies in </a:t>
            </a:r>
            <a:r>
              <a:rPr lang="fr-FR" dirty="0" err="1">
                <a:latin typeface="F29"/>
              </a:rPr>
              <a:t>economics</a:t>
            </a:r>
            <a:r>
              <a:rPr lang="fr-FR" dirty="0">
                <a:latin typeface="F29"/>
              </a:rPr>
              <a:t>. Revue économique, 211231.</a:t>
            </a:r>
            <a:endParaRPr lang="en-US" dirty="0">
              <a:latin typeface="F29"/>
            </a:endParaRPr>
          </a:p>
          <a:p>
            <a:pPr marL="266700" lvl="1" indent="0">
              <a:lnSpc>
                <a:spcPct val="150000"/>
              </a:lnSpc>
              <a:buNone/>
            </a:pPr>
            <a:endParaRPr lang="en-US" dirty="0"/>
          </a:p>
          <a:p>
            <a:pPr marL="0" indent="0">
              <a:buNone/>
            </a:pPr>
            <a:r>
              <a:rPr lang="en-US" dirty="0"/>
              <a:t> </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10</a:t>
            </a:fld>
            <a:endParaRPr lang="de-CH" noProof="0"/>
          </a:p>
        </p:txBody>
      </p:sp>
      <p:pic>
        <p:nvPicPr>
          <p:cNvPr id="8" name="Picture 6" descr="Reykjavik University | Reykjavík, Iceland |">
            <a:extLst>
              <a:ext uri="{FF2B5EF4-FFF2-40B4-BE49-F238E27FC236}">
                <a16:creationId xmlns:a16="http://schemas.microsoft.com/office/drawing/2014/main" id="{2223D985-E65A-4FDE-A0AE-83CB3827D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255F0F3E-2D58-4D4E-B1FA-5361819390E2}"/>
              </a:ext>
            </a:extLst>
          </p:cNvPr>
          <p:cNvPicPr>
            <a:picLocks noChangeAspect="1"/>
          </p:cNvPicPr>
          <p:nvPr/>
        </p:nvPicPr>
        <p:blipFill>
          <a:blip r:embed="rId3"/>
          <a:stretch>
            <a:fillRect/>
          </a:stretch>
        </p:blipFill>
        <p:spPr>
          <a:xfrm>
            <a:off x="7002139" y="6100863"/>
            <a:ext cx="2471187" cy="725552"/>
          </a:xfrm>
          <a:prstGeom prst="rect">
            <a:avLst/>
          </a:prstGeom>
        </p:spPr>
      </p:pic>
      <p:sp>
        <p:nvSpPr>
          <p:cNvPr id="10" name="Fußzeilenplatzhalter 4">
            <a:extLst>
              <a:ext uri="{FF2B5EF4-FFF2-40B4-BE49-F238E27FC236}">
                <a16:creationId xmlns:a16="http://schemas.microsoft.com/office/drawing/2014/main" id="{033B6136-B115-4A01-BE4D-50EAE4639EB5}"/>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Tree>
    <p:extLst>
      <p:ext uri="{BB962C8B-B14F-4D97-AF65-F5344CB8AC3E}">
        <p14:creationId xmlns:p14="http://schemas.microsoft.com/office/powerpoint/2010/main" val="372709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3200" b="1" dirty="0"/>
              <a:t>Methods</a:t>
            </a:r>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1412875"/>
            <a:ext cx="4358323" cy="4680000"/>
          </a:xfrm>
        </p:spPr>
        <p:txBody>
          <a:bodyPr/>
          <a:lstStyle/>
          <a:p>
            <a:r>
              <a:rPr lang="en-US" sz="2800" b="1" dirty="0"/>
              <a:t>8 semi-structured interviews </a:t>
            </a:r>
            <a:r>
              <a:rPr lang="en-US" sz="2800" dirty="0"/>
              <a:t>with </a:t>
            </a:r>
            <a:r>
              <a:rPr lang="en-US" sz="2800" b="1" dirty="0"/>
              <a:t>relevant stakeholders</a:t>
            </a:r>
          </a:p>
          <a:p>
            <a:endParaRPr lang="en-US" sz="2400" dirty="0"/>
          </a:p>
          <a:p>
            <a:endParaRPr lang="en-US" sz="2400" b="1" dirty="0"/>
          </a:p>
          <a:p>
            <a:r>
              <a:rPr lang="en-US" sz="2800" b="1" dirty="0"/>
              <a:t>Overall system diagram </a:t>
            </a:r>
            <a:r>
              <a:rPr lang="en-US" sz="2800" dirty="0"/>
              <a:t>is shown to the respondent to enhance the causal mapping</a:t>
            </a:r>
          </a:p>
          <a:p>
            <a:endParaRPr lang="en-US" sz="2400" dirty="0"/>
          </a:p>
          <a:p>
            <a:pPr marL="0" indent="0">
              <a:buNone/>
            </a:pPr>
            <a:endParaRPr lang="en-US" sz="2400" dirty="0"/>
          </a:p>
          <a:p>
            <a:pPr marL="0" indent="0">
              <a:buNone/>
            </a:pPr>
            <a:endParaRPr lang="en-US" dirty="0"/>
          </a:p>
          <a:p>
            <a:pPr marL="0" indent="0">
              <a:buNone/>
            </a:pPr>
            <a:r>
              <a:rPr lang="en-US" dirty="0"/>
              <a:t> </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11</a:t>
            </a:fld>
            <a:endParaRPr lang="de-CH" noProof="0"/>
          </a:p>
        </p:txBody>
      </p:sp>
      <p:pic>
        <p:nvPicPr>
          <p:cNvPr id="19" name="Image 18">
            <a:extLst>
              <a:ext uri="{FF2B5EF4-FFF2-40B4-BE49-F238E27FC236}">
                <a16:creationId xmlns:a16="http://schemas.microsoft.com/office/drawing/2014/main" id="{31EF00A6-6FEC-4D40-A2C0-EB65E5123F23}"/>
              </a:ext>
            </a:extLst>
          </p:cNvPr>
          <p:cNvPicPr>
            <a:picLocks noChangeAspect="1"/>
          </p:cNvPicPr>
          <p:nvPr/>
        </p:nvPicPr>
        <p:blipFill>
          <a:blip r:embed="rId2"/>
          <a:stretch>
            <a:fillRect/>
          </a:stretch>
        </p:blipFill>
        <p:spPr>
          <a:xfrm>
            <a:off x="6400553" y="1100744"/>
            <a:ext cx="4755748" cy="4071811"/>
          </a:xfrm>
          <a:prstGeom prst="rect">
            <a:avLst/>
          </a:prstGeom>
        </p:spPr>
      </p:pic>
      <p:sp>
        <p:nvSpPr>
          <p:cNvPr id="20" name="ZoneTexte 19">
            <a:extLst>
              <a:ext uri="{FF2B5EF4-FFF2-40B4-BE49-F238E27FC236}">
                <a16:creationId xmlns:a16="http://schemas.microsoft.com/office/drawing/2014/main" id="{D4A6D304-14F5-4765-AFA3-8F0F0AA63D6A}"/>
              </a:ext>
            </a:extLst>
          </p:cNvPr>
          <p:cNvSpPr txBox="1"/>
          <p:nvPr/>
        </p:nvSpPr>
        <p:spPr>
          <a:xfrm>
            <a:off x="6257983" y="5387340"/>
            <a:ext cx="5040889" cy="646331"/>
          </a:xfrm>
          <a:prstGeom prst="rect">
            <a:avLst/>
          </a:prstGeom>
          <a:noFill/>
        </p:spPr>
        <p:txBody>
          <a:bodyPr wrap="square" rtlCol="0">
            <a:spAutoFit/>
          </a:bodyPr>
          <a:lstStyle/>
          <a:p>
            <a:r>
              <a:rPr lang="en-US" sz="1200" b="1" dirty="0"/>
              <a:t>Adapted from: </a:t>
            </a:r>
            <a:r>
              <a:rPr lang="en-US" sz="1200" dirty="0"/>
              <a:t>Freeman, C. (1991). Innovation, changes of techno-economic paradigm and biological analogies in economics. </a:t>
            </a:r>
            <a:r>
              <a:rPr lang="en-US" sz="1200" i="1" dirty="0"/>
              <a:t>Revue </a:t>
            </a:r>
            <a:r>
              <a:rPr lang="en-US" sz="1200" i="1" dirty="0" err="1"/>
              <a:t>économique</a:t>
            </a:r>
            <a:r>
              <a:rPr lang="en-US" sz="1200" dirty="0"/>
              <a:t>, 211-231.</a:t>
            </a:r>
          </a:p>
        </p:txBody>
      </p:sp>
      <p:pic>
        <p:nvPicPr>
          <p:cNvPr id="22" name="Picture 6" descr="Reykjavik University | Reykjavík, Iceland |">
            <a:extLst>
              <a:ext uri="{FF2B5EF4-FFF2-40B4-BE49-F238E27FC236}">
                <a16:creationId xmlns:a16="http://schemas.microsoft.com/office/drawing/2014/main" id="{F8C2E00D-BCEC-4A10-9360-74B394446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a:extLst>
              <a:ext uri="{FF2B5EF4-FFF2-40B4-BE49-F238E27FC236}">
                <a16:creationId xmlns:a16="http://schemas.microsoft.com/office/drawing/2014/main" id="{22156B75-8A3A-4F10-ACBE-A4925D808B0D}"/>
              </a:ext>
            </a:extLst>
          </p:cNvPr>
          <p:cNvPicPr>
            <a:picLocks noChangeAspect="1"/>
          </p:cNvPicPr>
          <p:nvPr/>
        </p:nvPicPr>
        <p:blipFill>
          <a:blip r:embed="rId4"/>
          <a:stretch>
            <a:fillRect/>
          </a:stretch>
        </p:blipFill>
        <p:spPr>
          <a:xfrm>
            <a:off x="7002139" y="6100863"/>
            <a:ext cx="2471187" cy="725552"/>
          </a:xfrm>
          <a:prstGeom prst="rect">
            <a:avLst/>
          </a:prstGeom>
        </p:spPr>
      </p:pic>
      <p:sp>
        <p:nvSpPr>
          <p:cNvPr id="12" name="Fußzeilenplatzhalter 4">
            <a:extLst>
              <a:ext uri="{FF2B5EF4-FFF2-40B4-BE49-F238E27FC236}">
                <a16:creationId xmlns:a16="http://schemas.microsoft.com/office/drawing/2014/main" id="{22A5ECD1-E160-4364-AA81-888C51E26830}"/>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Tree>
    <p:extLst>
      <p:ext uri="{BB962C8B-B14F-4D97-AF65-F5344CB8AC3E}">
        <p14:creationId xmlns:p14="http://schemas.microsoft.com/office/powerpoint/2010/main" val="242777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2800" b="1" dirty="0"/>
              <a:t>Results: Simplified diagram</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12</a:t>
            </a:fld>
            <a:endParaRPr lang="de-CH" noProof="0"/>
          </a:p>
        </p:txBody>
      </p:sp>
      <p:pic>
        <p:nvPicPr>
          <p:cNvPr id="9" name="Picture 6" descr="Reykjavik University | Reykjavík, Iceland |">
            <a:extLst>
              <a:ext uri="{FF2B5EF4-FFF2-40B4-BE49-F238E27FC236}">
                <a16:creationId xmlns:a16="http://schemas.microsoft.com/office/drawing/2014/main" id="{0BA343FE-7B4F-40EF-88AB-6975E7D0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26CC392-7216-4E78-93A3-1E216DCA266E}"/>
              </a:ext>
            </a:extLst>
          </p:cNvPr>
          <p:cNvPicPr>
            <a:picLocks noChangeAspect="1"/>
          </p:cNvPicPr>
          <p:nvPr/>
        </p:nvPicPr>
        <p:blipFill>
          <a:blip r:embed="rId4"/>
          <a:stretch>
            <a:fillRect/>
          </a:stretch>
        </p:blipFill>
        <p:spPr>
          <a:xfrm>
            <a:off x="7002139" y="6100863"/>
            <a:ext cx="2471187" cy="725552"/>
          </a:xfrm>
          <a:prstGeom prst="rect">
            <a:avLst/>
          </a:prstGeom>
        </p:spPr>
      </p:pic>
      <p:pic>
        <p:nvPicPr>
          <p:cNvPr id="11" name="Espace réservé du contenu 10">
            <a:extLst>
              <a:ext uri="{FF2B5EF4-FFF2-40B4-BE49-F238E27FC236}">
                <a16:creationId xmlns:a16="http://schemas.microsoft.com/office/drawing/2014/main" id="{7815109E-811F-4ECD-A568-64EDB70824A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613660" y="1082968"/>
            <a:ext cx="6964680" cy="4929924"/>
          </a:xfrm>
        </p:spPr>
      </p:pic>
      <p:sp>
        <p:nvSpPr>
          <p:cNvPr id="14" name="Fußzeilenplatzhalter 4">
            <a:extLst>
              <a:ext uri="{FF2B5EF4-FFF2-40B4-BE49-F238E27FC236}">
                <a16:creationId xmlns:a16="http://schemas.microsoft.com/office/drawing/2014/main" id="{26380452-C269-4F88-9A1A-308D475EE002}"/>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Tree>
    <p:extLst>
      <p:ext uri="{BB962C8B-B14F-4D97-AF65-F5344CB8AC3E}">
        <p14:creationId xmlns:p14="http://schemas.microsoft.com/office/powerpoint/2010/main" val="3328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2800" b="1" dirty="0"/>
              <a:t>Results: Private sector diagram</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13</a:t>
            </a:fld>
            <a:endParaRPr lang="de-CH" noProof="0"/>
          </a:p>
        </p:txBody>
      </p:sp>
      <p:pic>
        <p:nvPicPr>
          <p:cNvPr id="9" name="Picture 6" descr="Reykjavik University | Reykjavík, Iceland |">
            <a:extLst>
              <a:ext uri="{FF2B5EF4-FFF2-40B4-BE49-F238E27FC236}">
                <a16:creationId xmlns:a16="http://schemas.microsoft.com/office/drawing/2014/main" id="{0BA343FE-7B4F-40EF-88AB-6975E7D02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26CC392-7216-4E78-93A3-1E216DCA266E}"/>
              </a:ext>
            </a:extLst>
          </p:cNvPr>
          <p:cNvPicPr>
            <a:picLocks noChangeAspect="1"/>
          </p:cNvPicPr>
          <p:nvPr/>
        </p:nvPicPr>
        <p:blipFill>
          <a:blip r:embed="rId3"/>
          <a:stretch>
            <a:fillRect/>
          </a:stretch>
        </p:blipFill>
        <p:spPr>
          <a:xfrm>
            <a:off x="7002139" y="6100863"/>
            <a:ext cx="2471187" cy="725552"/>
          </a:xfrm>
          <a:prstGeom prst="rect">
            <a:avLst/>
          </a:prstGeom>
        </p:spPr>
      </p:pic>
      <p:pic>
        <p:nvPicPr>
          <p:cNvPr id="12" name="Espace réservé du contenu 11">
            <a:extLst>
              <a:ext uri="{FF2B5EF4-FFF2-40B4-BE49-F238E27FC236}">
                <a16:creationId xmlns:a16="http://schemas.microsoft.com/office/drawing/2014/main" id="{F6E9C83B-1A81-42A9-A75A-845C0469E3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47384" y="1313543"/>
            <a:ext cx="6663992" cy="4037234"/>
          </a:xfrm>
        </p:spPr>
      </p:pic>
      <p:sp>
        <p:nvSpPr>
          <p:cNvPr id="14" name="Fußzeilenplatzhalter 4">
            <a:extLst>
              <a:ext uri="{FF2B5EF4-FFF2-40B4-BE49-F238E27FC236}">
                <a16:creationId xmlns:a16="http://schemas.microsoft.com/office/drawing/2014/main" id="{0545879D-A067-4F88-B0A4-DB911D311418}"/>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
        <p:nvSpPr>
          <p:cNvPr id="11" name="Inhaltsplatzhalter 2">
            <a:extLst>
              <a:ext uri="{FF2B5EF4-FFF2-40B4-BE49-F238E27FC236}">
                <a16:creationId xmlns:a16="http://schemas.microsoft.com/office/drawing/2014/main" id="{D122D5CC-A0FB-4F97-943F-D6786AD358BC}"/>
              </a:ext>
            </a:extLst>
          </p:cNvPr>
          <p:cNvSpPr txBox="1">
            <a:spLocks/>
          </p:cNvSpPr>
          <p:nvPr/>
        </p:nvSpPr>
        <p:spPr>
          <a:xfrm>
            <a:off x="731837" y="1412875"/>
            <a:ext cx="4358323"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Availability of cheap surplus energy </a:t>
            </a:r>
            <a:r>
              <a:rPr lang="en-US" sz="2400" dirty="0"/>
              <a:t>is a determinant factor</a:t>
            </a:r>
          </a:p>
          <a:p>
            <a:pPr marL="0" indent="0">
              <a:buNone/>
            </a:pPr>
            <a:endParaRPr lang="en-US" sz="2400" dirty="0"/>
          </a:p>
          <a:p>
            <a:r>
              <a:rPr lang="en-US" sz="2400" b="1" dirty="0"/>
              <a:t>Policy support  </a:t>
            </a:r>
            <a:r>
              <a:rPr lang="en-US" sz="2400" dirty="0"/>
              <a:t>decreases </a:t>
            </a:r>
            <a:r>
              <a:rPr lang="en-US" sz="2400" b="1" dirty="0"/>
              <a:t>financial risk</a:t>
            </a:r>
          </a:p>
          <a:p>
            <a:endParaRPr lang="en-US" sz="2400" b="1" dirty="0"/>
          </a:p>
          <a:p>
            <a:r>
              <a:rPr lang="en-US" sz="2400" dirty="0"/>
              <a:t>Several</a:t>
            </a:r>
            <a:r>
              <a:rPr lang="en-US" sz="2400" b="1" dirty="0"/>
              <a:t> reinforcing feedback loops</a:t>
            </a:r>
          </a:p>
          <a:p>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79736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2800" b="1" dirty="0"/>
              <a:t>Results: Government diagram</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14</a:t>
            </a:fld>
            <a:endParaRPr lang="de-CH" noProof="0"/>
          </a:p>
        </p:txBody>
      </p:sp>
      <p:pic>
        <p:nvPicPr>
          <p:cNvPr id="9" name="Picture 6" descr="Reykjavik University | Reykjavík, Iceland |">
            <a:extLst>
              <a:ext uri="{FF2B5EF4-FFF2-40B4-BE49-F238E27FC236}">
                <a16:creationId xmlns:a16="http://schemas.microsoft.com/office/drawing/2014/main" id="{0BA343FE-7B4F-40EF-88AB-6975E7D02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26CC392-7216-4E78-93A3-1E216DCA266E}"/>
              </a:ext>
            </a:extLst>
          </p:cNvPr>
          <p:cNvPicPr>
            <a:picLocks noChangeAspect="1"/>
          </p:cNvPicPr>
          <p:nvPr/>
        </p:nvPicPr>
        <p:blipFill>
          <a:blip r:embed="rId3"/>
          <a:stretch>
            <a:fillRect/>
          </a:stretch>
        </p:blipFill>
        <p:spPr>
          <a:xfrm>
            <a:off x="7002139" y="6100863"/>
            <a:ext cx="2471187" cy="725552"/>
          </a:xfrm>
          <a:prstGeom prst="rect">
            <a:avLst/>
          </a:prstGeom>
        </p:spPr>
      </p:pic>
      <p:pic>
        <p:nvPicPr>
          <p:cNvPr id="12" name="Espace réservé du contenu 11">
            <a:extLst>
              <a:ext uri="{FF2B5EF4-FFF2-40B4-BE49-F238E27FC236}">
                <a16:creationId xmlns:a16="http://schemas.microsoft.com/office/drawing/2014/main" id="{47D9CDDC-B52E-44E7-8B1C-9D022AA580E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26157" y="1234440"/>
            <a:ext cx="6434007" cy="4427219"/>
          </a:xfrm>
        </p:spPr>
      </p:pic>
      <p:sp>
        <p:nvSpPr>
          <p:cNvPr id="14" name="Fußzeilenplatzhalter 4">
            <a:extLst>
              <a:ext uri="{FF2B5EF4-FFF2-40B4-BE49-F238E27FC236}">
                <a16:creationId xmlns:a16="http://schemas.microsoft.com/office/drawing/2014/main" id="{F2A514C4-59AC-4674-A5DD-53CE492A1139}"/>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
        <p:nvSpPr>
          <p:cNvPr id="11" name="Inhaltsplatzhalter 2">
            <a:extLst>
              <a:ext uri="{FF2B5EF4-FFF2-40B4-BE49-F238E27FC236}">
                <a16:creationId xmlns:a16="http://schemas.microsoft.com/office/drawing/2014/main" id="{37EFB13F-01B5-4D52-980D-6966F3695337}"/>
              </a:ext>
            </a:extLst>
          </p:cNvPr>
          <p:cNvSpPr txBox="1">
            <a:spLocks/>
          </p:cNvSpPr>
          <p:nvPr/>
        </p:nvSpPr>
        <p:spPr>
          <a:xfrm>
            <a:off x="731837" y="1412875"/>
            <a:ext cx="4358323" cy="468000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Sustainable energy targets and energy security </a:t>
            </a:r>
            <a:r>
              <a:rPr lang="en-US" sz="2400" dirty="0"/>
              <a:t>are important drivers</a:t>
            </a:r>
          </a:p>
          <a:p>
            <a:pPr marL="0" indent="0">
              <a:buNone/>
            </a:pPr>
            <a:endParaRPr lang="en-US" sz="2400" dirty="0"/>
          </a:p>
          <a:p>
            <a:r>
              <a:rPr lang="en-US" sz="2400" b="1" dirty="0"/>
              <a:t>Academic institutions </a:t>
            </a:r>
            <a:r>
              <a:rPr lang="en-US" sz="2400" dirty="0"/>
              <a:t>play</a:t>
            </a:r>
            <a:r>
              <a:rPr lang="en-US" sz="2400" b="1" dirty="0"/>
              <a:t> </a:t>
            </a:r>
            <a:r>
              <a:rPr lang="en-US" sz="2400" dirty="0"/>
              <a:t>a supporting role</a:t>
            </a:r>
          </a:p>
          <a:p>
            <a:endParaRPr lang="en-US" sz="2400" b="1" dirty="0"/>
          </a:p>
          <a:p>
            <a:r>
              <a:rPr lang="en-US" sz="2400" b="1" dirty="0"/>
              <a:t>Regulations </a:t>
            </a:r>
            <a:r>
              <a:rPr lang="en-US" sz="2400" dirty="0"/>
              <a:t>is a significant variable</a:t>
            </a:r>
            <a:endParaRPr lang="en-US" sz="2400" b="1" dirty="0"/>
          </a:p>
          <a:p>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286928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2800" b="1" dirty="0"/>
              <a:t>Results: Transport diagram</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15</a:t>
            </a:fld>
            <a:endParaRPr lang="de-CH" noProof="0"/>
          </a:p>
        </p:txBody>
      </p:sp>
      <p:pic>
        <p:nvPicPr>
          <p:cNvPr id="9" name="Picture 6" descr="Reykjavik University | Reykjavík, Iceland |">
            <a:extLst>
              <a:ext uri="{FF2B5EF4-FFF2-40B4-BE49-F238E27FC236}">
                <a16:creationId xmlns:a16="http://schemas.microsoft.com/office/drawing/2014/main" id="{0BA343FE-7B4F-40EF-88AB-6975E7D02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26CC392-7216-4E78-93A3-1E216DCA266E}"/>
              </a:ext>
            </a:extLst>
          </p:cNvPr>
          <p:cNvPicPr>
            <a:picLocks noChangeAspect="1"/>
          </p:cNvPicPr>
          <p:nvPr/>
        </p:nvPicPr>
        <p:blipFill>
          <a:blip r:embed="rId3"/>
          <a:stretch>
            <a:fillRect/>
          </a:stretch>
        </p:blipFill>
        <p:spPr>
          <a:xfrm>
            <a:off x="7002139" y="6100863"/>
            <a:ext cx="2471187" cy="725552"/>
          </a:xfrm>
          <a:prstGeom prst="rect">
            <a:avLst/>
          </a:prstGeom>
        </p:spPr>
      </p:pic>
      <p:pic>
        <p:nvPicPr>
          <p:cNvPr id="12" name="Espace réservé du contenu 11">
            <a:extLst>
              <a:ext uri="{FF2B5EF4-FFF2-40B4-BE49-F238E27FC236}">
                <a16:creationId xmlns:a16="http://schemas.microsoft.com/office/drawing/2014/main" id="{C4E46FF1-921D-4DEA-977C-13387719C2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11142" y="1483612"/>
            <a:ext cx="5649021" cy="3872410"/>
          </a:xfrm>
        </p:spPr>
      </p:pic>
      <p:sp>
        <p:nvSpPr>
          <p:cNvPr id="14" name="Fußzeilenplatzhalter 4">
            <a:extLst>
              <a:ext uri="{FF2B5EF4-FFF2-40B4-BE49-F238E27FC236}">
                <a16:creationId xmlns:a16="http://schemas.microsoft.com/office/drawing/2014/main" id="{39FB67FA-BC88-47A7-B264-AC4F2059BDEB}"/>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
        <p:nvSpPr>
          <p:cNvPr id="11" name="Inhaltsplatzhalter 2">
            <a:extLst>
              <a:ext uri="{FF2B5EF4-FFF2-40B4-BE49-F238E27FC236}">
                <a16:creationId xmlns:a16="http://schemas.microsoft.com/office/drawing/2014/main" id="{D262244F-8BAD-41E3-888B-9D02E6036260}"/>
              </a:ext>
            </a:extLst>
          </p:cNvPr>
          <p:cNvSpPr txBox="1">
            <a:spLocks/>
          </p:cNvSpPr>
          <p:nvPr/>
        </p:nvSpPr>
        <p:spPr>
          <a:xfrm>
            <a:off x="731837" y="1412875"/>
            <a:ext cx="4358323" cy="4283982"/>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Transportation </a:t>
            </a:r>
            <a:r>
              <a:rPr lang="en-US" sz="2400" dirty="0"/>
              <a:t>is the main source of </a:t>
            </a:r>
            <a:r>
              <a:rPr lang="en-US" sz="2400" b="1" dirty="0"/>
              <a:t>domestic demand</a:t>
            </a:r>
            <a:endParaRPr lang="en-US" sz="2400" dirty="0"/>
          </a:p>
          <a:p>
            <a:pPr marL="0" indent="0">
              <a:buNone/>
            </a:pPr>
            <a:endParaRPr lang="en-US" sz="2400" dirty="0"/>
          </a:p>
          <a:p>
            <a:r>
              <a:rPr lang="en-US" sz="2400" b="1" dirty="0"/>
              <a:t>Competition with EVs </a:t>
            </a:r>
            <a:r>
              <a:rPr lang="en-US" sz="2400" dirty="0"/>
              <a:t>is a major factor</a:t>
            </a:r>
          </a:p>
          <a:p>
            <a:endParaRPr lang="en-US" sz="2400" dirty="0"/>
          </a:p>
          <a:p>
            <a:r>
              <a:rPr lang="en-US" sz="2400" dirty="0"/>
              <a:t>Overall really dependent on </a:t>
            </a:r>
            <a:r>
              <a:rPr lang="en-US" sz="2400" b="1" dirty="0"/>
              <a:t>external factors</a:t>
            </a:r>
          </a:p>
          <a:p>
            <a:pPr marL="0" inden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420464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2800" b="1" dirty="0"/>
              <a:t>Results: Export diagram</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16</a:t>
            </a:fld>
            <a:endParaRPr lang="de-CH" noProof="0"/>
          </a:p>
        </p:txBody>
      </p:sp>
      <p:pic>
        <p:nvPicPr>
          <p:cNvPr id="9" name="Picture 6" descr="Reykjavik University | Reykjavík, Iceland |">
            <a:extLst>
              <a:ext uri="{FF2B5EF4-FFF2-40B4-BE49-F238E27FC236}">
                <a16:creationId xmlns:a16="http://schemas.microsoft.com/office/drawing/2014/main" id="{0BA343FE-7B4F-40EF-88AB-6975E7D02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26CC392-7216-4E78-93A3-1E216DCA266E}"/>
              </a:ext>
            </a:extLst>
          </p:cNvPr>
          <p:cNvPicPr>
            <a:picLocks noChangeAspect="1"/>
          </p:cNvPicPr>
          <p:nvPr/>
        </p:nvPicPr>
        <p:blipFill>
          <a:blip r:embed="rId3"/>
          <a:stretch>
            <a:fillRect/>
          </a:stretch>
        </p:blipFill>
        <p:spPr>
          <a:xfrm>
            <a:off x="7002139" y="6100863"/>
            <a:ext cx="2471187" cy="725552"/>
          </a:xfrm>
          <a:prstGeom prst="rect">
            <a:avLst/>
          </a:prstGeom>
        </p:spPr>
      </p:pic>
      <p:pic>
        <p:nvPicPr>
          <p:cNvPr id="12" name="Espace réservé du contenu 11">
            <a:extLst>
              <a:ext uri="{FF2B5EF4-FFF2-40B4-BE49-F238E27FC236}">
                <a16:creationId xmlns:a16="http://schemas.microsoft.com/office/drawing/2014/main" id="{B6E60025-856E-45A3-A10B-390241586A9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19190" y="1581932"/>
            <a:ext cx="5879683" cy="3635466"/>
          </a:xfrm>
        </p:spPr>
      </p:pic>
      <p:sp>
        <p:nvSpPr>
          <p:cNvPr id="14" name="Fußzeilenplatzhalter 4">
            <a:extLst>
              <a:ext uri="{FF2B5EF4-FFF2-40B4-BE49-F238E27FC236}">
                <a16:creationId xmlns:a16="http://schemas.microsoft.com/office/drawing/2014/main" id="{AADC0F17-FAA6-4466-8AB1-978D63545235}"/>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
        <p:nvSpPr>
          <p:cNvPr id="11" name="Inhaltsplatzhalter 2">
            <a:extLst>
              <a:ext uri="{FF2B5EF4-FFF2-40B4-BE49-F238E27FC236}">
                <a16:creationId xmlns:a16="http://schemas.microsoft.com/office/drawing/2014/main" id="{A6247B43-C14A-49A8-BC66-C90AA3FAD77A}"/>
              </a:ext>
            </a:extLst>
          </p:cNvPr>
          <p:cNvSpPr txBox="1">
            <a:spLocks/>
          </p:cNvSpPr>
          <p:nvPr/>
        </p:nvSpPr>
        <p:spPr>
          <a:xfrm>
            <a:off x="731837" y="1412875"/>
            <a:ext cx="4358323" cy="4283982"/>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Exporting </a:t>
            </a:r>
            <a:r>
              <a:rPr lang="en-US" sz="2400" dirty="0"/>
              <a:t>attracts a lot of interest from companies</a:t>
            </a:r>
          </a:p>
          <a:p>
            <a:pPr marL="0" indent="0">
              <a:buNone/>
            </a:pPr>
            <a:endParaRPr lang="en-US" sz="2400" dirty="0"/>
          </a:p>
          <a:p>
            <a:r>
              <a:rPr lang="en-US" sz="2400" b="1" dirty="0"/>
              <a:t>Regulations and energy agreements </a:t>
            </a:r>
            <a:r>
              <a:rPr lang="en-US" sz="2400" dirty="0"/>
              <a:t>ease the process</a:t>
            </a:r>
          </a:p>
          <a:p>
            <a:pPr marL="0" inden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304234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3200" b="1" dirty="0"/>
              <a:t>Introduction</a:t>
            </a:r>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1117116"/>
            <a:ext cx="10728325" cy="4680000"/>
          </a:xfrm>
        </p:spPr>
        <p:txBody>
          <a:bodyPr/>
          <a:lstStyle/>
          <a:p>
            <a:r>
              <a:rPr lang="fr-CH" sz="2800" b="1" dirty="0" err="1"/>
              <a:t>Iceland</a:t>
            </a:r>
            <a:r>
              <a:rPr lang="fr-CH" sz="2800" dirty="0"/>
              <a:t> </a:t>
            </a:r>
            <a:r>
              <a:rPr lang="fr-CH" sz="2800" dirty="0" err="1"/>
              <a:t>is</a:t>
            </a:r>
            <a:r>
              <a:rPr lang="fr-CH" sz="2800" dirty="0"/>
              <a:t> a country </a:t>
            </a:r>
            <a:r>
              <a:rPr lang="fr-CH" sz="2800" dirty="0" err="1"/>
              <a:t>very</a:t>
            </a:r>
            <a:r>
              <a:rPr lang="fr-CH" sz="2800" dirty="0"/>
              <a:t> </a:t>
            </a:r>
            <a:r>
              <a:rPr lang="fr-CH" sz="2800" dirty="0" err="1"/>
              <a:t>rich</a:t>
            </a:r>
            <a:r>
              <a:rPr lang="fr-CH" sz="2800" dirty="0"/>
              <a:t> in (</a:t>
            </a:r>
            <a:r>
              <a:rPr lang="fr-CH" sz="2800" dirty="0" err="1"/>
              <a:t>renewable</a:t>
            </a:r>
            <a:r>
              <a:rPr lang="fr-CH" sz="2800" dirty="0"/>
              <a:t>) </a:t>
            </a:r>
            <a:r>
              <a:rPr lang="fr-CH" sz="2800" b="1" dirty="0" err="1"/>
              <a:t>energy</a:t>
            </a:r>
            <a:endParaRPr lang="en-US" sz="2800" b="1" dirty="0"/>
          </a:p>
          <a:p>
            <a:endParaRPr lang="en-US" sz="2800" dirty="0"/>
          </a:p>
          <a:p>
            <a:r>
              <a:rPr lang="en-US" sz="2800" dirty="0"/>
              <a:t>Icelandic </a:t>
            </a:r>
            <a:r>
              <a:rPr lang="en-US" sz="2800" b="1" dirty="0"/>
              <a:t>electricity</a:t>
            </a:r>
            <a:r>
              <a:rPr lang="en-US" sz="2800" dirty="0"/>
              <a:t> generation : 83 % hydropower, </a:t>
            </a:r>
            <a:r>
              <a:rPr lang="en-US" sz="2800" b="1" dirty="0"/>
              <a:t>27 % geothermal</a:t>
            </a:r>
          </a:p>
          <a:p>
            <a:endParaRPr lang="en-US" sz="2800" dirty="0"/>
          </a:p>
          <a:p>
            <a:r>
              <a:rPr lang="en-US" sz="2800" dirty="0"/>
              <a:t>Geothermal </a:t>
            </a:r>
            <a:r>
              <a:rPr lang="en-US" sz="2800" b="1" dirty="0"/>
              <a:t>base load </a:t>
            </a:r>
            <a:r>
              <a:rPr lang="en-US" sz="2800" dirty="0"/>
              <a:t>production induces an unused </a:t>
            </a:r>
            <a:r>
              <a:rPr lang="en-US" sz="2800" b="1" dirty="0"/>
              <a:t>electricity surplus</a:t>
            </a:r>
          </a:p>
          <a:p>
            <a:r>
              <a:rPr lang="en-US" sz="2800" dirty="0"/>
              <a:t>The possibility of storing the excess in the form of </a:t>
            </a:r>
            <a:r>
              <a:rPr lang="en-US" sz="2800" b="1" dirty="0"/>
              <a:t>hydrogen </a:t>
            </a:r>
            <a:r>
              <a:rPr lang="en-US" sz="2800" dirty="0"/>
              <a:t>is being assessed</a:t>
            </a:r>
            <a:endParaRPr lang="en-US" sz="2800" b="1" dirty="0"/>
          </a:p>
          <a:p>
            <a:endParaRPr lang="en-US" dirty="0"/>
          </a:p>
          <a:p>
            <a:pPr marL="0" indent="0">
              <a:buNone/>
            </a:pPr>
            <a:r>
              <a:rPr lang="en-US" dirty="0"/>
              <a:t> </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dirty="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2</a:t>
            </a:fld>
            <a:endParaRPr lang="de-CH" noProof="0"/>
          </a:p>
        </p:txBody>
      </p:sp>
      <p:sp>
        <p:nvSpPr>
          <p:cNvPr id="7" name="Fußzeilenplatzhalter 4">
            <a:extLst>
              <a:ext uri="{FF2B5EF4-FFF2-40B4-BE49-F238E27FC236}">
                <a16:creationId xmlns:a16="http://schemas.microsoft.com/office/drawing/2014/main" id="{020C09EC-8022-496C-9B72-673E6CCB78CD}"/>
              </a:ext>
            </a:extLst>
          </p:cNvPr>
          <p:cNvSpPr>
            <a:spLocks noGrp="1"/>
          </p:cNvSpPr>
          <p:nvPr>
            <p:ph type="ftr" sz="quarter" idx="11"/>
          </p:nvPr>
        </p:nvSpPr>
        <p:spPr>
          <a:xfrm>
            <a:off x="3261360" y="6522444"/>
            <a:ext cx="5400000" cy="216000"/>
          </a:xfrm>
        </p:spPr>
        <p:txBody>
          <a:bodyPr/>
          <a:lstStyle/>
          <a:p>
            <a:r>
              <a:rPr lang="it-IT" sz="1050" noProof="0" dirty="0"/>
              <a:t>EGU General Assembly 2022, Vienna, Austria</a:t>
            </a:r>
            <a:endParaRPr lang="de-CH" sz="1050" noProof="0" dirty="0"/>
          </a:p>
        </p:txBody>
      </p:sp>
      <p:pic>
        <p:nvPicPr>
          <p:cNvPr id="8" name="Picture 6" descr="Reykjavik University | Reykjavík, Iceland |">
            <a:extLst>
              <a:ext uri="{FF2B5EF4-FFF2-40B4-BE49-F238E27FC236}">
                <a16:creationId xmlns:a16="http://schemas.microsoft.com/office/drawing/2014/main" id="{FFAB134B-B5A8-4BD7-BC46-934AEF8C3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23F232A-D923-484C-92CF-50901A72D48A}"/>
              </a:ext>
            </a:extLst>
          </p:cNvPr>
          <p:cNvPicPr>
            <a:picLocks noChangeAspect="1"/>
          </p:cNvPicPr>
          <p:nvPr/>
        </p:nvPicPr>
        <p:blipFill>
          <a:blip r:embed="rId4"/>
          <a:stretch>
            <a:fillRect/>
          </a:stretch>
        </p:blipFill>
        <p:spPr>
          <a:xfrm>
            <a:off x="7002139" y="6100863"/>
            <a:ext cx="2471187" cy="725552"/>
          </a:xfrm>
          <a:prstGeom prst="rect">
            <a:avLst/>
          </a:prstGeom>
        </p:spPr>
      </p:pic>
    </p:spTree>
    <p:extLst>
      <p:ext uri="{BB962C8B-B14F-4D97-AF65-F5344CB8AC3E}">
        <p14:creationId xmlns:p14="http://schemas.microsoft.com/office/powerpoint/2010/main" val="177711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8" y="1016635"/>
            <a:ext cx="10728325" cy="4680000"/>
          </a:xfrm>
        </p:spPr>
        <p:txBody>
          <a:bodyPr/>
          <a:lstStyle/>
          <a:p>
            <a:pPr marL="0" indent="0" algn="ctr">
              <a:buNone/>
            </a:pPr>
            <a:r>
              <a:rPr lang="en-US" sz="3200" b="1" dirty="0"/>
              <a:t>Goals and research questions</a:t>
            </a:r>
          </a:p>
          <a:p>
            <a:endParaRPr lang="en-US" sz="2400" dirty="0"/>
          </a:p>
          <a:p>
            <a:r>
              <a:rPr lang="en-US" sz="2800" dirty="0"/>
              <a:t>What is the </a:t>
            </a:r>
            <a:r>
              <a:rPr lang="en-US" sz="2800" b="1" dirty="0"/>
              <a:t>structure and behavior </a:t>
            </a:r>
            <a:r>
              <a:rPr lang="en-US" sz="2800" dirty="0"/>
              <a:t>of the emerging Icelandic green hydrogen production system according to its stakeholders?</a:t>
            </a:r>
          </a:p>
          <a:p>
            <a:endParaRPr lang="en-US" sz="2800" dirty="0"/>
          </a:p>
          <a:p>
            <a:r>
              <a:rPr lang="en-US" sz="2800" dirty="0"/>
              <a:t>What are the main </a:t>
            </a:r>
            <a:r>
              <a:rPr lang="en-US" sz="2800" b="1" dirty="0"/>
              <a:t>challenges</a:t>
            </a:r>
            <a:r>
              <a:rPr lang="en-US" sz="2800" dirty="0"/>
              <a:t> and </a:t>
            </a:r>
            <a:r>
              <a:rPr lang="en-US" sz="2800" b="1" dirty="0"/>
              <a:t>opportunities</a:t>
            </a:r>
            <a:r>
              <a:rPr lang="en-US" sz="2800" dirty="0"/>
              <a:t> for H</a:t>
            </a:r>
            <a:r>
              <a:rPr lang="en-US" sz="2800" baseline="-25000" dirty="0"/>
              <a:t>2</a:t>
            </a:r>
            <a:r>
              <a:rPr lang="en-US" sz="2800" dirty="0"/>
              <a:t> deployment in Iceland?</a:t>
            </a:r>
          </a:p>
          <a:p>
            <a:endParaRPr lang="en-US" sz="2800" dirty="0"/>
          </a:p>
          <a:p>
            <a:r>
              <a:rPr lang="en-US" sz="2800" dirty="0"/>
              <a:t> What are the potential </a:t>
            </a:r>
            <a:r>
              <a:rPr lang="en-US" sz="2800" b="1" dirty="0"/>
              <a:t>future developments </a:t>
            </a:r>
            <a:r>
              <a:rPr lang="en-US" sz="2800" dirty="0"/>
              <a:t>of the system?</a:t>
            </a:r>
            <a:endParaRPr lang="en-US" sz="2800" b="1" dirty="0"/>
          </a:p>
          <a:p>
            <a:endParaRPr lang="en-US" sz="2400" b="1" dirty="0"/>
          </a:p>
          <a:p>
            <a:endParaRPr lang="en-US" dirty="0"/>
          </a:p>
          <a:p>
            <a:pPr marL="0" indent="0">
              <a:buNone/>
            </a:pPr>
            <a:r>
              <a:rPr lang="en-US" dirty="0"/>
              <a:t> </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3</a:t>
            </a:fld>
            <a:endParaRPr lang="de-CH" noProof="0"/>
          </a:p>
        </p:txBody>
      </p:sp>
      <p:pic>
        <p:nvPicPr>
          <p:cNvPr id="8" name="Picture 6" descr="Reykjavik University | Reykjavík, Iceland |">
            <a:extLst>
              <a:ext uri="{FF2B5EF4-FFF2-40B4-BE49-F238E27FC236}">
                <a16:creationId xmlns:a16="http://schemas.microsoft.com/office/drawing/2014/main" id="{362C49BD-A0E4-462D-B8DB-32CCDEB42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304BC47-7461-492E-B0AB-8FB0644D4EB9}"/>
              </a:ext>
            </a:extLst>
          </p:cNvPr>
          <p:cNvPicPr>
            <a:picLocks noChangeAspect="1"/>
          </p:cNvPicPr>
          <p:nvPr/>
        </p:nvPicPr>
        <p:blipFill>
          <a:blip r:embed="rId4"/>
          <a:stretch>
            <a:fillRect/>
          </a:stretch>
        </p:blipFill>
        <p:spPr>
          <a:xfrm>
            <a:off x="7002139" y="6100863"/>
            <a:ext cx="2471187" cy="725552"/>
          </a:xfrm>
          <a:prstGeom prst="rect">
            <a:avLst/>
          </a:prstGeom>
        </p:spPr>
      </p:pic>
      <p:sp>
        <p:nvSpPr>
          <p:cNvPr id="10" name="Fußzeilenplatzhalter 4">
            <a:extLst>
              <a:ext uri="{FF2B5EF4-FFF2-40B4-BE49-F238E27FC236}">
                <a16:creationId xmlns:a16="http://schemas.microsoft.com/office/drawing/2014/main" id="{F7ABB7AA-B4C4-4231-8637-A0291D21BC06}"/>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Tree>
    <p:extLst>
      <p:ext uri="{BB962C8B-B14F-4D97-AF65-F5344CB8AC3E}">
        <p14:creationId xmlns:p14="http://schemas.microsoft.com/office/powerpoint/2010/main" val="338123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3200" b="1" dirty="0"/>
              <a:t>Methods: Case study</a:t>
            </a:r>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959651"/>
            <a:ext cx="5249863" cy="4680000"/>
          </a:xfrm>
        </p:spPr>
        <p:txBody>
          <a:bodyPr/>
          <a:lstStyle/>
          <a:p>
            <a:r>
              <a:rPr lang="en-US" sz="2800" dirty="0"/>
              <a:t>30 km east of </a:t>
            </a:r>
            <a:r>
              <a:rPr lang="en-US" sz="2800" b="1" dirty="0"/>
              <a:t>Reykjavik, Iceland</a:t>
            </a:r>
          </a:p>
          <a:p>
            <a:endParaRPr lang="en-US" sz="2800" b="1" dirty="0"/>
          </a:p>
          <a:p>
            <a:r>
              <a:rPr lang="en-US" sz="2800" dirty="0"/>
              <a:t>Uses</a:t>
            </a:r>
            <a:r>
              <a:rPr lang="en-US" sz="2800" b="1" dirty="0"/>
              <a:t> geothermal energy </a:t>
            </a:r>
            <a:r>
              <a:rPr lang="en-US" sz="2800" dirty="0"/>
              <a:t>to produce electricity (300 MW)  and heat</a:t>
            </a:r>
          </a:p>
          <a:p>
            <a:endParaRPr lang="en-US" sz="2800" b="1" dirty="0"/>
          </a:p>
          <a:p>
            <a:r>
              <a:rPr lang="en-US" sz="2800" dirty="0"/>
              <a:t>An </a:t>
            </a:r>
            <a:r>
              <a:rPr lang="en-US" sz="2800" b="1" dirty="0" err="1"/>
              <a:t>electrolyzer</a:t>
            </a:r>
            <a:r>
              <a:rPr lang="en-US" sz="2800" dirty="0"/>
              <a:t> was installed in order to provide H</a:t>
            </a:r>
            <a:r>
              <a:rPr lang="en-US" sz="2800" baseline="-25000" dirty="0"/>
              <a:t>2</a:t>
            </a:r>
            <a:r>
              <a:rPr lang="en-US" sz="2800" dirty="0"/>
              <a:t> for transportation (pilot project)</a:t>
            </a:r>
          </a:p>
          <a:p>
            <a:endParaRPr lang="en-US" sz="2400" b="1" dirty="0"/>
          </a:p>
          <a:p>
            <a:pPr marL="0" indent="0">
              <a:buNone/>
            </a:pPr>
            <a:endParaRPr lang="en-US" sz="2400" dirty="0"/>
          </a:p>
          <a:p>
            <a:pPr marL="0" indent="0">
              <a:buNone/>
            </a:pPr>
            <a:endParaRPr lang="en-US" dirty="0"/>
          </a:p>
          <a:p>
            <a:pPr marL="0" indent="0">
              <a:buNone/>
            </a:pPr>
            <a:r>
              <a:rPr lang="en-US" dirty="0"/>
              <a:t> </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4</a:t>
            </a:fld>
            <a:endParaRPr lang="de-CH" noProof="0"/>
          </a:p>
        </p:txBody>
      </p:sp>
      <p:pic>
        <p:nvPicPr>
          <p:cNvPr id="2050" name="Picture 2" descr="Hellisheidi Geothermal Power Plant - Power Technology | Energy News and  Market Analysis">
            <a:extLst>
              <a:ext uri="{FF2B5EF4-FFF2-40B4-BE49-F238E27FC236}">
                <a16:creationId xmlns:a16="http://schemas.microsoft.com/office/drawing/2014/main" id="{9B99B41D-F9CC-45F0-9BF5-087257E81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39" y="3218217"/>
            <a:ext cx="3856166" cy="2566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ykjavik University | Reykjavík, Iceland |">
            <a:extLst>
              <a:ext uri="{FF2B5EF4-FFF2-40B4-BE49-F238E27FC236}">
                <a16:creationId xmlns:a16="http://schemas.microsoft.com/office/drawing/2014/main" id="{92D8C4D3-50F6-411F-B06F-EC34AB88C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EC670A4A-B8C9-4FB9-9B12-644EA1798FC7}"/>
              </a:ext>
            </a:extLst>
          </p:cNvPr>
          <p:cNvPicPr>
            <a:picLocks noChangeAspect="1"/>
          </p:cNvPicPr>
          <p:nvPr/>
        </p:nvPicPr>
        <p:blipFill>
          <a:blip r:embed="rId5"/>
          <a:stretch>
            <a:fillRect/>
          </a:stretch>
        </p:blipFill>
        <p:spPr>
          <a:xfrm>
            <a:off x="7002139" y="6100863"/>
            <a:ext cx="2471187" cy="725552"/>
          </a:xfrm>
          <a:prstGeom prst="rect">
            <a:avLst/>
          </a:prstGeom>
        </p:spPr>
      </p:pic>
      <p:sp>
        <p:nvSpPr>
          <p:cNvPr id="12" name="Fußzeilenplatzhalter 4">
            <a:extLst>
              <a:ext uri="{FF2B5EF4-FFF2-40B4-BE49-F238E27FC236}">
                <a16:creationId xmlns:a16="http://schemas.microsoft.com/office/drawing/2014/main" id="{748CDEFA-4B3D-448B-93AF-41BD39B88088}"/>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
        <p:nvSpPr>
          <p:cNvPr id="5" name="ZoneTexte 4">
            <a:extLst>
              <a:ext uri="{FF2B5EF4-FFF2-40B4-BE49-F238E27FC236}">
                <a16:creationId xmlns:a16="http://schemas.microsoft.com/office/drawing/2014/main" id="{77CE8070-4F01-43E3-8FF0-446BBB319295}"/>
              </a:ext>
            </a:extLst>
          </p:cNvPr>
          <p:cNvSpPr txBox="1"/>
          <p:nvPr/>
        </p:nvSpPr>
        <p:spPr>
          <a:xfrm>
            <a:off x="7002139" y="2764517"/>
            <a:ext cx="3856166" cy="307777"/>
          </a:xfrm>
          <a:prstGeom prst="rect">
            <a:avLst/>
          </a:prstGeom>
          <a:noFill/>
        </p:spPr>
        <p:txBody>
          <a:bodyPr wrap="square" rtlCol="0">
            <a:spAutoFit/>
          </a:bodyPr>
          <a:lstStyle/>
          <a:p>
            <a:r>
              <a:rPr lang="en-US" sz="700" dirty="0"/>
              <a:t>Position of the </a:t>
            </a:r>
            <a:r>
              <a:rPr lang="en-US" sz="700" dirty="0" err="1"/>
              <a:t>Hellisheidi</a:t>
            </a:r>
            <a:r>
              <a:rPr lang="en-US" sz="700" dirty="0"/>
              <a:t> power station, </a:t>
            </a:r>
            <a:r>
              <a:rPr lang="en-US" sz="700" dirty="0" err="1"/>
              <a:t>Mapcarta</a:t>
            </a:r>
            <a:r>
              <a:rPr lang="en-US" sz="700" dirty="0"/>
              <a:t>, Retrieved from : https://mapcarta.com/W296910352/Map</a:t>
            </a:r>
          </a:p>
        </p:txBody>
      </p:sp>
      <p:pic>
        <p:nvPicPr>
          <p:cNvPr id="16" name="Image 15">
            <a:extLst>
              <a:ext uri="{FF2B5EF4-FFF2-40B4-BE49-F238E27FC236}">
                <a16:creationId xmlns:a16="http://schemas.microsoft.com/office/drawing/2014/main" id="{BB8513E5-4239-428A-8720-882C8A70B662}"/>
              </a:ext>
            </a:extLst>
          </p:cNvPr>
          <p:cNvPicPr>
            <a:picLocks noChangeAspect="1"/>
          </p:cNvPicPr>
          <p:nvPr/>
        </p:nvPicPr>
        <p:blipFill>
          <a:blip r:embed="rId6"/>
          <a:stretch>
            <a:fillRect/>
          </a:stretch>
        </p:blipFill>
        <p:spPr>
          <a:xfrm>
            <a:off x="7002139" y="219678"/>
            <a:ext cx="3573619" cy="2517997"/>
          </a:xfrm>
          <a:prstGeom prst="rect">
            <a:avLst/>
          </a:prstGeom>
        </p:spPr>
      </p:pic>
      <p:sp>
        <p:nvSpPr>
          <p:cNvPr id="17" name="ZoneTexte 16">
            <a:extLst>
              <a:ext uri="{FF2B5EF4-FFF2-40B4-BE49-F238E27FC236}">
                <a16:creationId xmlns:a16="http://schemas.microsoft.com/office/drawing/2014/main" id="{B6A156FA-242F-48FB-9FC3-AE661C44D153}"/>
              </a:ext>
            </a:extLst>
          </p:cNvPr>
          <p:cNvSpPr txBox="1"/>
          <p:nvPr/>
        </p:nvSpPr>
        <p:spPr>
          <a:xfrm>
            <a:off x="6925180" y="5793086"/>
            <a:ext cx="3856166" cy="307777"/>
          </a:xfrm>
          <a:prstGeom prst="rect">
            <a:avLst/>
          </a:prstGeom>
          <a:noFill/>
        </p:spPr>
        <p:txBody>
          <a:bodyPr wrap="square" rtlCol="0">
            <a:spAutoFit/>
          </a:bodyPr>
          <a:lstStyle/>
          <a:p>
            <a:r>
              <a:rPr lang="en-US" sz="700" dirty="0" err="1"/>
              <a:t>Hellisheidi</a:t>
            </a:r>
            <a:r>
              <a:rPr lang="en-US" sz="700" dirty="0"/>
              <a:t> Geothermal Power Project, </a:t>
            </a:r>
            <a:r>
              <a:rPr lang="en-US" sz="700" dirty="0" err="1"/>
              <a:t>Hengill</a:t>
            </a:r>
            <a:r>
              <a:rPr lang="en-US" sz="700" dirty="0"/>
              <a:t>, Renewable Technology, Retrieved from : https://www.renewable-technology.com/projects/hellisheidi-geothermal-power-project-hengill/</a:t>
            </a:r>
          </a:p>
        </p:txBody>
      </p:sp>
    </p:spTree>
    <p:extLst>
      <p:ext uri="{BB962C8B-B14F-4D97-AF65-F5344CB8AC3E}">
        <p14:creationId xmlns:p14="http://schemas.microsoft.com/office/powerpoint/2010/main" val="310576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udio-Datei-format Computer-Icons Computer-Datei, die Clip-art - Lärm  Symbol png herunterladen - 1024*1024 - Kostenlos transparent Text png  Herunterladen.">
            <a:extLst>
              <a:ext uri="{FF2B5EF4-FFF2-40B4-BE49-F238E27FC236}">
                <a16:creationId xmlns:a16="http://schemas.microsoft.com/office/drawing/2014/main" id="{F1BA9ACE-86BB-4AEF-9CF4-D64410AF1AAD}"/>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3807948" y="4446446"/>
            <a:ext cx="1489878" cy="1489878"/>
          </a:xfrm>
          <a:prstGeom prst="rect">
            <a:avLst/>
          </a:prstGeom>
          <a:noFill/>
        </p:spPr>
      </p:pic>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2800" b="1" dirty="0"/>
              <a:t>Methods</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5</a:t>
            </a:fld>
            <a:endParaRPr lang="de-CH" noProof="0"/>
          </a:p>
        </p:txBody>
      </p:sp>
      <p:sp>
        <p:nvSpPr>
          <p:cNvPr id="13" name="Flèche : droite 12">
            <a:extLst>
              <a:ext uri="{FF2B5EF4-FFF2-40B4-BE49-F238E27FC236}">
                <a16:creationId xmlns:a16="http://schemas.microsoft.com/office/drawing/2014/main" id="{E245E5F3-E6BE-4A20-909C-5EDA2596AE49}"/>
              </a:ext>
            </a:extLst>
          </p:cNvPr>
          <p:cNvSpPr/>
          <p:nvPr/>
        </p:nvSpPr>
        <p:spPr>
          <a:xfrm>
            <a:off x="5513689" y="4881885"/>
            <a:ext cx="1852329" cy="617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t>Transcription</a:t>
            </a:r>
            <a:endParaRPr lang="en-US" b="1" dirty="0"/>
          </a:p>
        </p:txBody>
      </p:sp>
      <p:pic>
        <p:nvPicPr>
          <p:cNvPr id="1032" name="Picture 8" descr="How to shape text like any english capital alphabet - TeX - LaTeX Stack  Exchange">
            <a:extLst>
              <a:ext uri="{FF2B5EF4-FFF2-40B4-BE49-F238E27FC236}">
                <a16:creationId xmlns:a16="http://schemas.microsoft.com/office/drawing/2014/main" id="{0A1C7F9A-D8D9-45FD-ACE5-78F65D98F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558" y="4603755"/>
            <a:ext cx="1141145" cy="1177290"/>
          </a:xfrm>
          <a:prstGeom prst="rect">
            <a:avLst/>
          </a:prstGeom>
          <a:noFill/>
          <a:extLst>
            <a:ext uri="{909E8E84-426E-40DD-AFC4-6F175D3DCCD1}">
              <a14:hiddenFill xmlns:a14="http://schemas.microsoft.com/office/drawing/2010/main">
                <a:solidFill>
                  <a:srgbClr val="FFFFFF"/>
                </a:solidFill>
              </a14:hiddenFill>
            </a:ext>
          </a:extLst>
        </p:spPr>
      </p:pic>
      <p:sp>
        <p:nvSpPr>
          <p:cNvPr id="16" name="Flèche : droite 15">
            <a:extLst>
              <a:ext uri="{FF2B5EF4-FFF2-40B4-BE49-F238E27FC236}">
                <a16:creationId xmlns:a16="http://schemas.microsoft.com/office/drawing/2014/main" id="{C568A7A5-AC61-41AF-ABFC-69E564B1AB01}"/>
              </a:ext>
            </a:extLst>
          </p:cNvPr>
          <p:cNvSpPr/>
          <p:nvPr/>
        </p:nvSpPr>
        <p:spPr>
          <a:xfrm>
            <a:off x="8663311" y="4881884"/>
            <a:ext cx="1430668" cy="617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Modelling</a:t>
            </a:r>
          </a:p>
        </p:txBody>
      </p:sp>
      <p:sp>
        <p:nvSpPr>
          <p:cNvPr id="20" name="ZoneTexte 19">
            <a:extLst>
              <a:ext uri="{FF2B5EF4-FFF2-40B4-BE49-F238E27FC236}">
                <a16:creationId xmlns:a16="http://schemas.microsoft.com/office/drawing/2014/main" id="{6411E44F-0374-4618-A509-DC7DB1CA391B}"/>
              </a:ext>
            </a:extLst>
          </p:cNvPr>
          <p:cNvSpPr txBox="1"/>
          <p:nvPr/>
        </p:nvSpPr>
        <p:spPr>
          <a:xfrm>
            <a:off x="7034891" y="3398497"/>
            <a:ext cx="1628420" cy="830997"/>
          </a:xfrm>
          <a:prstGeom prst="rect">
            <a:avLst/>
          </a:prstGeom>
          <a:noFill/>
        </p:spPr>
        <p:txBody>
          <a:bodyPr wrap="square" rtlCol="0">
            <a:spAutoFit/>
          </a:bodyPr>
          <a:lstStyle/>
          <a:p>
            <a:pPr algn="ctr"/>
            <a:r>
              <a:rPr lang="en-US" sz="2400" dirty="0"/>
              <a:t>Textual</a:t>
            </a:r>
            <a:r>
              <a:rPr lang="fr-CH" sz="2400" dirty="0"/>
              <a:t> data</a:t>
            </a:r>
            <a:endParaRPr lang="en-US" sz="2400" dirty="0"/>
          </a:p>
        </p:txBody>
      </p:sp>
      <p:sp>
        <p:nvSpPr>
          <p:cNvPr id="21" name="ZoneTexte 20">
            <a:extLst>
              <a:ext uri="{FF2B5EF4-FFF2-40B4-BE49-F238E27FC236}">
                <a16:creationId xmlns:a16="http://schemas.microsoft.com/office/drawing/2014/main" id="{4BF6F502-E5DD-4C86-8B23-4F219FB7D6D0}"/>
              </a:ext>
            </a:extLst>
          </p:cNvPr>
          <p:cNvSpPr txBox="1"/>
          <p:nvPr/>
        </p:nvSpPr>
        <p:spPr>
          <a:xfrm>
            <a:off x="10211140" y="3581866"/>
            <a:ext cx="1628420" cy="461665"/>
          </a:xfrm>
          <a:prstGeom prst="rect">
            <a:avLst/>
          </a:prstGeom>
          <a:noFill/>
        </p:spPr>
        <p:txBody>
          <a:bodyPr wrap="square" rtlCol="0">
            <a:spAutoFit/>
          </a:bodyPr>
          <a:lstStyle/>
          <a:p>
            <a:pPr algn="ctr"/>
            <a:r>
              <a:rPr lang="fr-CH" sz="2400" dirty="0"/>
              <a:t>CLD</a:t>
            </a:r>
            <a:endParaRPr lang="en-US" sz="2400" dirty="0"/>
          </a:p>
        </p:txBody>
      </p:sp>
      <p:pic>
        <p:nvPicPr>
          <p:cNvPr id="18" name="Picture 6" descr="Reykjavik University | Reykjavík, Iceland |">
            <a:extLst>
              <a:ext uri="{FF2B5EF4-FFF2-40B4-BE49-F238E27FC236}">
                <a16:creationId xmlns:a16="http://schemas.microsoft.com/office/drawing/2014/main" id="{F35D9897-32B3-43C2-85E7-490069E652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B5D4BCE4-041D-4D6D-A6DB-9824F80A7778}"/>
              </a:ext>
            </a:extLst>
          </p:cNvPr>
          <p:cNvPicPr>
            <a:picLocks noChangeAspect="1"/>
          </p:cNvPicPr>
          <p:nvPr/>
        </p:nvPicPr>
        <p:blipFill>
          <a:blip r:embed="rId6"/>
          <a:stretch>
            <a:fillRect/>
          </a:stretch>
        </p:blipFill>
        <p:spPr>
          <a:xfrm>
            <a:off x="7002139" y="6100863"/>
            <a:ext cx="2471187" cy="725552"/>
          </a:xfrm>
          <a:prstGeom prst="rect">
            <a:avLst/>
          </a:prstGeom>
        </p:spPr>
      </p:pic>
      <p:sp>
        <p:nvSpPr>
          <p:cNvPr id="23" name="Fußzeilenplatzhalter 4">
            <a:extLst>
              <a:ext uri="{FF2B5EF4-FFF2-40B4-BE49-F238E27FC236}">
                <a16:creationId xmlns:a16="http://schemas.microsoft.com/office/drawing/2014/main" id="{8FEC3947-53BD-4CD6-9F77-8824AE083FAE}"/>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
        <p:nvSpPr>
          <p:cNvPr id="5" name="ZoneTexte 4">
            <a:extLst>
              <a:ext uri="{FF2B5EF4-FFF2-40B4-BE49-F238E27FC236}">
                <a16:creationId xmlns:a16="http://schemas.microsoft.com/office/drawing/2014/main" id="{B244B4C8-5CA8-48F6-8AF8-8861D4FD8FCE}"/>
              </a:ext>
            </a:extLst>
          </p:cNvPr>
          <p:cNvSpPr txBox="1"/>
          <p:nvPr/>
        </p:nvSpPr>
        <p:spPr>
          <a:xfrm>
            <a:off x="7138915" y="5920685"/>
            <a:ext cx="1992287" cy="323165"/>
          </a:xfrm>
          <a:prstGeom prst="rect">
            <a:avLst/>
          </a:prstGeom>
          <a:noFill/>
        </p:spPr>
        <p:txBody>
          <a:bodyPr wrap="square" rtlCol="0">
            <a:spAutoFit/>
          </a:bodyPr>
          <a:lstStyle/>
          <a:p>
            <a:r>
              <a:rPr lang="en-US" sz="500" dirty="0"/>
              <a:t>How to shape text like any </a:t>
            </a:r>
            <a:r>
              <a:rPr lang="en-US" sz="500" dirty="0" err="1"/>
              <a:t>english</a:t>
            </a:r>
            <a:r>
              <a:rPr lang="en-US" sz="500" dirty="0"/>
              <a:t> capital alphabet, </a:t>
            </a:r>
            <a:r>
              <a:rPr lang="en-US" sz="500" dirty="0" err="1"/>
              <a:t>StackExchange</a:t>
            </a:r>
            <a:r>
              <a:rPr lang="en-US" sz="500" dirty="0"/>
              <a:t> Commons, Retrieved from : https://i.stack.imgur.com/ILQ42.gif</a:t>
            </a:r>
          </a:p>
        </p:txBody>
      </p:sp>
      <p:sp>
        <p:nvSpPr>
          <p:cNvPr id="24" name="ZoneTexte 23">
            <a:extLst>
              <a:ext uri="{FF2B5EF4-FFF2-40B4-BE49-F238E27FC236}">
                <a16:creationId xmlns:a16="http://schemas.microsoft.com/office/drawing/2014/main" id="{C3863681-8A9A-493A-9324-45B6F206CC62}"/>
              </a:ext>
            </a:extLst>
          </p:cNvPr>
          <p:cNvSpPr txBox="1"/>
          <p:nvPr/>
        </p:nvSpPr>
        <p:spPr>
          <a:xfrm>
            <a:off x="3718489" y="6058045"/>
            <a:ext cx="1502220" cy="246221"/>
          </a:xfrm>
          <a:prstGeom prst="rect">
            <a:avLst/>
          </a:prstGeom>
          <a:noFill/>
        </p:spPr>
        <p:txBody>
          <a:bodyPr wrap="square">
            <a:spAutoFit/>
          </a:bodyPr>
          <a:lstStyle/>
          <a:p>
            <a:r>
              <a:rPr lang="en-US" sz="500" dirty="0"/>
              <a:t>Audio </a:t>
            </a:r>
            <a:r>
              <a:rPr lang="en-US" sz="500" dirty="0" err="1"/>
              <a:t>datei</a:t>
            </a:r>
            <a:r>
              <a:rPr lang="en-US" sz="500" dirty="0"/>
              <a:t>, </a:t>
            </a:r>
            <a:r>
              <a:rPr lang="en-US" sz="500" dirty="0" err="1"/>
              <a:t>CleanPNG</a:t>
            </a:r>
            <a:r>
              <a:rPr lang="en-US" sz="500" dirty="0"/>
              <a:t> Commons, Retrieved from : https://de.cleanpng.com/png-uorxkk/</a:t>
            </a:r>
          </a:p>
        </p:txBody>
      </p:sp>
      <p:pic>
        <p:nvPicPr>
          <p:cNvPr id="25" name="Espace réservé du contenu 12" descr="Une image contenant objet d’extérieur&#10;&#10;Description générée automatiquement">
            <a:extLst>
              <a:ext uri="{FF2B5EF4-FFF2-40B4-BE49-F238E27FC236}">
                <a16:creationId xmlns:a16="http://schemas.microsoft.com/office/drawing/2014/main" id="{274BD3A5-2C18-4C48-B522-AAE902A5C99B}"/>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flipH="1">
            <a:off x="10312956" y="4430807"/>
            <a:ext cx="1777274" cy="1489878"/>
          </a:xfrm>
        </p:spPr>
      </p:pic>
      <p:sp>
        <p:nvSpPr>
          <p:cNvPr id="26" name="Flèche : droite 25">
            <a:extLst>
              <a:ext uri="{FF2B5EF4-FFF2-40B4-BE49-F238E27FC236}">
                <a16:creationId xmlns:a16="http://schemas.microsoft.com/office/drawing/2014/main" id="{2DA075FB-EA25-425F-BFF3-20A0F477E202}"/>
              </a:ext>
            </a:extLst>
          </p:cNvPr>
          <p:cNvSpPr/>
          <p:nvPr/>
        </p:nvSpPr>
        <p:spPr>
          <a:xfrm>
            <a:off x="2034539" y="4881885"/>
            <a:ext cx="1562100" cy="617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t>Interview</a:t>
            </a:r>
            <a:endParaRPr lang="en-US" b="1" dirty="0"/>
          </a:p>
        </p:txBody>
      </p:sp>
      <p:pic>
        <p:nvPicPr>
          <p:cNvPr id="27" name="Picture 2" descr="Person Thinking Man Thinking - Thought - Free Transparent PNG Download -  PNGkey">
            <a:extLst>
              <a:ext uri="{FF2B5EF4-FFF2-40B4-BE49-F238E27FC236}">
                <a16:creationId xmlns:a16="http://schemas.microsoft.com/office/drawing/2014/main" id="{0E62E9C3-6739-45C9-BE6F-F024B56A24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843" y="4436115"/>
            <a:ext cx="1628420" cy="134493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48C0E10F-4C48-4B30-B4E7-1A13E53982EC}"/>
              </a:ext>
            </a:extLst>
          </p:cNvPr>
          <p:cNvSpPr txBox="1"/>
          <p:nvPr/>
        </p:nvSpPr>
        <p:spPr>
          <a:xfrm>
            <a:off x="263843" y="3397199"/>
            <a:ext cx="1628420" cy="830997"/>
          </a:xfrm>
          <a:prstGeom prst="rect">
            <a:avLst/>
          </a:prstGeom>
          <a:noFill/>
        </p:spPr>
        <p:txBody>
          <a:bodyPr wrap="square" rtlCol="0">
            <a:spAutoFit/>
          </a:bodyPr>
          <a:lstStyle/>
          <a:p>
            <a:pPr algn="ctr"/>
            <a:r>
              <a:rPr lang="fr-CH" sz="2400" dirty="0"/>
              <a:t>Mental </a:t>
            </a:r>
            <a:r>
              <a:rPr lang="en-US" sz="2400" dirty="0"/>
              <a:t>database</a:t>
            </a:r>
          </a:p>
        </p:txBody>
      </p:sp>
      <p:sp>
        <p:nvSpPr>
          <p:cNvPr id="29" name="ZoneTexte 28">
            <a:extLst>
              <a:ext uri="{FF2B5EF4-FFF2-40B4-BE49-F238E27FC236}">
                <a16:creationId xmlns:a16="http://schemas.microsoft.com/office/drawing/2014/main" id="{C42C2465-BDF9-4C51-85E9-5A0659386855}"/>
              </a:ext>
            </a:extLst>
          </p:cNvPr>
          <p:cNvSpPr txBox="1"/>
          <p:nvPr/>
        </p:nvSpPr>
        <p:spPr>
          <a:xfrm>
            <a:off x="3637243" y="3398498"/>
            <a:ext cx="1628420" cy="830997"/>
          </a:xfrm>
          <a:prstGeom prst="rect">
            <a:avLst/>
          </a:prstGeom>
          <a:noFill/>
        </p:spPr>
        <p:txBody>
          <a:bodyPr wrap="square" rtlCol="0">
            <a:spAutoFit/>
          </a:bodyPr>
          <a:lstStyle/>
          <a:p>
            <a:pPr algn="ctr"/>
            <a:r>
              <a:rPr lang="fr-CH" sz="2400" dirty="0"/>
              <a:t>Audio</a:t>
            </a:r>
          </a:p>
          <a:p>
            <a:pPr algn="ctr"/>
            <a:r>
              <a:rPr lang="fr-CH" sz="2400" dirty="0"/>
              <a:t>data</a:t>
            </a:r>
            <a:endParaRPr lang="en-US" sz="2400" dirty="0"/>
          </a:p>
        </p:txBody>
      </p:sp>
      <p:sp>
        <p:nvSpPr>
          <p:cNvPr id="30" name="ZoneTexte 29">
            <a:extLst>
              <a:ext uri="{FF2B5EF4-FFF2-40B4-BE49-F238E27FC236}">
                <a16:creationId xmlns:a16="http://schemas.microsoft.com/office/drawing/2014/main" id="{8B715D6A-7E18-45B6-8568-00C89418978B}"/>
              </a:ext>
            </a:extLst>
          </p:cNvPr>
          <p:cNvSpPr txBox="1"/>
          <p:nvPr/>
        </p:nvSpPr>
        <p:spPr>
          <a:xfrm>
            <a:off x="263843" y="5781046"/>
            <a:ext cx="1628419" cy="400110"/>
          </a:xfrm>
          <a:prstGeom prst="rect">
            <a:avLst/>
          </a:prstGeom>
          <a:noFill/>
        </p:spPr>
        <p:txBody>
          <a:bodyPr wrap="square" rtlCol="0">
            <a:spAutoFit/>
          </a:bodyPr>
          <a:lstStyle/>
          <a:p>
            <a:pPr algn="just"/>
            <a:r>
              <a:rPr lang="en-US" sz="500" dirty="0"/>
              <a:t>Person Thinking Man Thinking – Thought, </a:t>
            </a:r>
            <a:r>
              <a:rPr lang="en-US" sz="500" dirty="0" err="1"/>
              <a:t>PngKey</a:t>
            </a:r>
            <a:r>
              <a:rPr lang="en-US" sz="500" dirty="0"/>
              <a:t> Commons, Retrieved from : https://www.pngkey.com/maxpic/u2w7y3w7r5a9u2w7/</a:t>
            </a:r>
          </a:p>
        </p:txBody>
      </p:sp>
      <p:sp>
        <p:nvSpPr>
          <p:cNvPr id="31" name="ZoneTexte 30">
            <a:extLst>
              <a:ext uri="{FF2B5EF4-FFF2-40B4-BE49-F238E27FC236}">
                <a16:creationId xmlns:a16="http://schemas.microsoft.com/office/drawing/2014/main" id="{A73DAE02-7F60-47BE-B811-E8464CFD7455}"/>
              </a:ext>
            </a:extLst>
          </p:cNvPr>
          <p:cNvSpPr txBox="1"/>
          <p:nvPr/>
        </p:nvSpPr>
        <p:spPr>
          <a:xfrm>
            <a:off x="358125" y="1091595"/>
            <a:ext cx="10590611" cy="1384995"/>
          </a:xfrm>
          <a:prstGeom prst="rect">
            <a:avLst/>
          </a:prstGeom>
          <a:noFill/>
        </p:spPr>
        <p:txBody>
          <a:bodyPr wrap="square">
            <a:spAutoFit/>
          </a:bodyPr>
          <a:lstStyle/>
          <a:p>
            <a:r>
              <a:rPr lang="en-US" sz="2800" dirty="0"/>
              <a:t>Theoretical background : </a:t>
            </a:r>
          </a:p>
          <a:p>
            <a:endParaRPr lang="en-US" sz="2800" dirty="0"/>
          </a:p>
          <a:p>
            <a:r>
              <a:rPr lang="en-US" sz="2800" b="1" dirty="0"/>
              <a:t>System dynamics</a:t>
            </a:r>
            <a:r>
              <a:rPr lang="en-US" sz="2800" dirty="0"/>
              <a:t>, especially </a:t>
            </a:r>
            <a:r>
              <a:rPr lang="en-US" sz="2800" b="1" dirty="0"/>
              <a:t>Causal Loop Diagrams </a:t>
            </a:r>
            <a:r>
              <a:rPr lang="en-US" sz="2800" dirty="0"/>
              <a:t>(CLD)</a:t>
            </a:r>
          </a:p>
        </p:txBody>
      </p:sp>
    </p:spTree>
    <p:extLst>
      <p:ext uri="{BB962C8B-B14F-4D97-AF65-F5344CB8AC3E}">
        <p14:creationId xmlns:p14="http://schemas.microsoft.com/office/powerpoint/2010/main" val="254629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2800" b="1" dirty="0"/>
              <a:t>Results: Overall CLD</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6</a:t>
            </a:fld>
            <a:endParaRPr lang="de-CH" noProof="0"/>
          </a:p>
        </p:txBody>
      </p:sp>
      <p:pic>
        <p:nvPicPr>
          <p:cNvPr id="9" name="Picture 6" descr="Reykjavik University | Reykjavík, Iceland |">
            <a:extLst>
              <a:ext uri="{FF2B5EF4-FFF2-40B4-BE49-F238E27FC236}">
                <a16:creationId xmlns:a16="http://schemas.microsoft.com/office/drawing/2014/main" id="{0BA343FE-7B4F-40EF-88AB-6975E7D0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26CC392-7216-4E78-93A3-1E216DCA266E}"/>
              </a:ext>
            </a:extLst>
          </p:cNvPr>
          <p:cNvPicPr>
            <a:picLocks noChangeAspect="1"/>
          </p:cNvPicPr>
          <p:nvPr/>
        </p:nvPicPr>
        <p:blipFill>
          <a:blip r:embed="rId4"/>
          <a:stretch>
            <a:fillRect/>
          </a:stretch>
        </p:blipFill>
        <p:spPr>
          <a:xfrm>
            <a:off x="7002139" y="6100863"/>
            <a:ext cx="2471187" cy="725552"/>
          </a:xfrm>
          <a:prstGeom prst="rect">
            <a:avLst/>
          </a:prstGeom>
        </p:spPr>
      </p:pic>
      <p:pic>
        <p:nvPicPr>
          <p:cNvPr id="13" name="Espace réservé du contenu 12" descr="Une image contenant objet d’extérieur&#10;&#10;Description générée automatiquement">
            <a:extLst>
              <a:ext uri="{FF2B5EF4-FFF2-40B4-BE49-F238E27FC236}">
                <a16:creationId xmlns:a16="http://schemas.microsoft.com/office/drawing/2014/main" id="{5982D67C-DF33-49FD-A79A-C5D7DD4027F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27116" y="770657"/>
            <a:ext cx="8537766" cy="5311156"/>
          </a:xfrm>
        </p:spPr>
      </p:pic>
      <p:sp>
        <p:nvSpPr>
          <p:cNvPr id="15" name="Fußzeilenplatzhalter 4">
            <a:extLst>
              <a:ext uri="{FF2B5EF4-FFF2-40B4-BE49-F238E27FC236}">
                <a16:creationId xmlns:a16="http://schemas.microsoft.com/office/drawing/2014/main" id="{9CBCBB0F-1683-4018-B671-C7BEA95D9BEC}"/>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Tree>
    <p:extLst>
      <p:ext uri="{BB962C8B-B14F-4D97-AF65-F5344CB8AC3E}">
        <p14:creationId xmlns:p14="http://schemas.microsoft.com/office/powerpoint/2010/main" val="239863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3200" b="1" dirty="0"/>
              <a:t>Results: Civil society sub-diagram</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7</a:t>
            </a:fld>
            <a:endParaRPr lang="de-CH" noProof="0"/>
          </a:p>
        </p:txBody>
      </p:sp>
      <p:pic>
        <p:nvPicPr>
          <p:cNvPr id="9" name="Picture 6" descr="Reykjavik University | Reykjavík, Iceland |">
            <a:extLst>
              <a:ext uri="{FF2B5EF4-FFF2-40B4-BE49-F238E27FC236}">
                <a16:creationId xmlns:a16="http://schemas.microsoft.com/office/drawing/2014/main" id="{0BA343FE-7B4F-40EF-88AB-6975E7D0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26CC392-7216-4E78-93A3-1E216DCA266E}"/>
              </a:ext>
            </a:extLst>
          </p:cNvPr>
          <p:cNvPicPr>
            <a:picLocks noChangeAspect="1"/>
          </p:cNvPicPr>
          <p:nvPr/>
        </p:nvPicPr>
        <p:blipFill>
          <a:blip r:embed="rId4"/>
          <a:stretch>
            <a:fillRect/>
          </a:stretch>
        </p:blipFill>
        <p:spPr>
          <a:xfrm>
            <a:off x="7002139" y="6100863"/>
            <a:ext cx="2471187" cy="725552"/>
          </a:xfrm>
          <a:prstGeom prst="rect">
            <a:avLst/>
          </a:prstGeom>
        </p:spPr>
      </p:pic>
      <p:pic>
        <p:nvPicPr>
          <p:cNvPr id="12" name="Espace réservé du contenu 11">
            <a:extLst>
              <a:ext uri="{FF2B5EF4-FFF2-40B4-BE49-F238E27FC236}">
                <a16:creationId xmlns:a16="http://schemas.microsoft.com/office/drawing/2014/main" id="{8B4CD9D2-F15B-4955-AF99-38B4207702F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46480" y="1284514"/>
            <a:ext cx="5485293" cy="4084793"/>
          </a:xfrm>
        </p:spPr>
      </p:pic>
      <p:sp>
        <p:nvSpPr>
          <p:cNvPr id="14" name="Fußzeilenplatzhalter 4">
            <a:extLst>
              <a:ext uri="{FF2B5EF4-FFF2-40B4-BE49-F238E27FC236}">
                <a16:creationId xmlns:a16="http://schemas.microsoft.com/office/drawing/2014/main" id="{FB994FCC-7EC0-434F-879E-7FF3F2CE5B67}"/>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
        <p:nvSpPr>
          <p:cNvPr id="11" name="Inhaltsplatzhalter 2">
            <a:extLst>
              <a:ext uri="{FF2B5EF4-FFF2-40B4-BE49-F238E27FC236}">
                <a16:creationId xmlns:a16="http://schemas.microsoft.com/office/drawing/2014/main" id="{639214F1-4D81-4306-A84E-03D31EA54216}"/>
              </a:ext>
            </a:extLst>
          </p:cNvPr>
          <p:cNvSpPr txBox="1">
            <a:spLocks/>
          </p:cNvSpPr>
          <p:nvPr/>
        </p:nvSpPr>
        <p:spPr>
          <a:xfrm>
            <a:off x="731837" y="940435"/>
            <a:ext cx="5036503" cy="492696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Nature protection </a:t>
            </a:r>
            <a:r>
              <a:rPr lang="en-US" sz="2800" dirty="0"/>
              <a:t>is a hot topic in Iceland</a:t>
            </a:r>
          </a:p>
          <a:p>
            <a:endParaRPr lang="en-US" sz="2800" dirty="0"/>
          </a:p>
          <a:p>
            <a:r>
              <a:rPr lang="en-US" sz="2800" dirty="0"/>
              <a:t>An increase in electricity production would trigger </a:t>
            </a:r>
            <a:r>
              <a:rPr lang="en-US" sz="2800" b="1" dirty="0"/>
              <a:t>a decrease in public support</a:t>
            </a:r>
          </a:p>
          <a:p>
            <a:endParaRPr lang="en-US" sz="2800" b="1" dirty="0"/>
          </a:p>
          <a:p>
            <a:r>
              <a:rPr lang="en-US" sz="2800" dirty="0"/>
              <a:t>This effect is counter-balanced via </a:t>
            </a:r>
            <a:r>
              <a:rPr lang="en-US" sz="2800" b="1" dirty="0"/>
              <a:t>the increase in efficiency</a:t>
            </a:r>
          </a:p>
          <a:p>
            <a:pPr marL="0" inden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387620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p:txBody>
          <a:bodyPr/>
          <a:lstStyle/>
          <a:p>
            <a:r>
              <a:rPr lang="en-US" sz="3200" b="1" dirty="0"/>
              <a:t>Implications and conclusion</a:t>
            </a:r>
          </a:p>
        </p:txBody>
      </p:sp>
      <p:sp>
        <p:nvSpPr>
          <p:cNvPr id="3" name="Inhaltsplatzhalter 2">
            <a:extLst>
              <a:ext uri="{FF2B5EF4-FFF2-40B4-BE49-F238E27FC236}">
                <a16:creationId xmlns:a16="http://schemas.microsoft.com/office/drawing/2014/main" id="{56BD7DC3-17C3-4B09-9D8E-F143A82B205E}"/>
              </a:ext>
            </a:extLst>
          </p:cNvPr>
          <p:cNvSpPr>
            <a:spLocks noGrp="1"/>
          </p:cNvSpPr>
          <p:nvPr>
            <p:ph idx="1"/>
          </p:nvPr>
        </p:nvSpPr>
        <p:spPr>
          <a:xfrm>
            <a:off x="731837" y="1160351"/>
            <a:ext cx="10728325" cy="4680000"/>
          </a:xfrm>
        </p:spPr>
        <p:txBody>
          <a:bodyPr/>
          <a:lstStyle/>
          <a:p>
            <a:r>
              <a:rPr lang="en-US" sz="2400" dirty="0"/>
              <a:t>Causal loop modelling allows to visualize </a:t>
            </a:r>
            <a:r>
              <a:rPr lang="en-US" sz="2400" b="1" dirty="0"/>
              <a:t>key aspects of the system</a:t>
            </a:r>
          </a:p>
          <a:p>
            <a:endParaRPr lang="en-US" sz="2400" b="1" dirty="0"/>
          </a:p>
          <a:p>
            <a:r>
              <a:rPr lang="en-US" sz="2400" dirty="0"/>
              <a:t>Several </a:t>
            </a:r>
            <a:r>
              <a:rPr lang="en-US" sz="2400" b="1" dirty="0"/>
              <a:t>feedback loops </a:t>
            </a:r>
            <a:r>
              <a:rPr lang="en-US" sz="2400" dirty="0"/>
              <a:t>were identified</a:t>
            </a:r>
          </a:p>
          <a:p>
            <a:endParaRPr lang="en-US" sz="2400" dirty="0"/>
          </a:p>
          <a:p>
            <a:r>
              <a:rPr lang="en-US" sz="2400" dirty="0"/>
              <a:t>Stakeholders perceive the system as sensitive to several </a:t>
            </a:r>
            <a:r>
              <a:rPr lang="en-US" sz="2400" b="1" dirty="0"/>
              <a:t>external factors </a:t>
            </a:r>
            <a:r>
              <a:rPr lang="en-US" sz="2400" dirty="0"/>
              <a:t>(technology cost, competition, foreign demand…)</a:t>
            </a:r>
          </a:p>
          <a:p>
            <a:pPr marL="0" indent="0">
              <a:buNone/>
            </a:pPr>
            <a:endParaRPr lang="en-US" sz="2400" dirty="0"/>
          </a:p>
          <a:p>
            <a:r>
              <a:rPr lang="en-US" sz="2400" b="1" dirty="0"/>
              <a:t>Coordination</a:t>
            </a:r>
            <a:r>
              <a:rPr lang="en-US" sz="2400" dirty="0"/>
              <a:t> between stakeholders is essential!</a:t>
            </a:r>
          </a:p>
          <a:p>
            <a:endParaRPr lang="en-US" sz="2400" dirty="0"/>
          </a:p>
          <a:p>
            <a:r>
              <a:rPr lang="en-US" sz="2400" dirty="0"/>
              <a:t>Long-lasting and stable policies are needed to avoid </a:t>
            </a:r>
            <a:r>
              <a:rPr lang="en-US" sz="2400" b="1" dirty="0"/>
              <a:t>abrupt changes </a:t>
            </a:r>
          </a:p>
          <a:p>
            <a:endParaRPr lang="en-US" sz="2400" b="1" dirty="0"/>
          </a:p>
          <a:p>
            <a:endParaRPr lang="en-US" dirty="0"/>
          </a:p>
          <a:p>
            <a:pPr marL="0" indent="0">
              <a:buNone/>
            </a:pPr>
            <a:r>
              <a:rPr lang="en-US" dirty="0"/>
              <a:t> </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8</a:t>
            </a:fld>
            <a:endParaRPr lang="de-CH" noProof="0"/>
          </a:p>
        </p:txBody>
      </p:sp>
      <p:pic>
        <p:nvPicPr>
          <p:cNvPr id="8" name="Picture 6" descr="Reykjavik University | Reykjavík, Iceland |">
            <a:extLst>
              <a:ext uri="{FF2B5EF4-FFF2-40B4-BE49-F238E27FC236}">
                <a16:creationId xmlns:a16="http://schemas.microsoft.com/office/drawing/2014/main" id="{2223D985-E65A-4FDE-A0AE-83CB3827D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255F0F3E-2D58-4D4E-B1FA-5361819390E2}"/>
              </a:ext>
            </a:extLst>
          </p:cNvPr>
          <p:cNvPicPr>
            <a:picLocks noChangeAspect="1"/>
          </p:cNvPicPr>
          <p:nvPr/>
        </p:nvPicPr>
        <p:blipFill>
          <a:blip r:embed="rId4"/>
          <a:stretch>
            <a:fillRect/>
          </a:stretch>
        </p:blipFill>
        <p:spPr>
          <a:xfrm>
            <a:off x="7002139" y="6100863"/>
            <a:ext cx="2471187" cy="725552"/>
          </a:xfrm>
          <a:prstGeom prst="rect">
            <a:avLst/>
          </a:prstGeom>
        </p:spPr>
      </p:pic>
      <p:sp>
        <p:nvSpPr>
          <p:cNvPr id="10" name="Fußzeilenplatzhalter 4">
            <a:extLst>
              <a:ext uri="{FF2B5EF4-FFF2-40B4-BE49-F238E27FC236}">
                <a16:creationId xmlns:a16="http://schemas.microsoft.com/office/drawing/2014/main" id="{D9185720-0A4C-4B16-8B4A-5EC30D07E691}"/>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spTree>
    <p:extLst>
      <p:ext uri="{BB962C8B-B14F-4D97-AF65-F5344CB8AC3E}">
        <p14:creationId xmlns:p14="http://schemas.microsoft.com/office/powerpoint/2010/main" val="407495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E22A1-56F7-4FF9-8A90-D307E67331DC}"/>
              </a:ext>
            </a:extLst>
          </p:cNvPr>
          <p:cNvSpPr>
            <a:spLocks noGrp="1"/>
          </p:cNvSpPr>
          <p:nvPr>
            <p:ph type="title"/>
          </p:nvPr>
        </p:nvSpPr>
        <p:spPr>
          <a:xfrm>
            <a:off x="2466749" y="3635944"/>
            <a:ext cx="7360603" cy="617221"/>
          </a:xfrm>
        </p:spPr>
        <p:txBody>
          <a:bodyPr/>
          <a:lstStyle/>
          <a:p>
            <a:r>
              <a:rPr lang="en-US" sz="4000" b="1" dirty="0"/>
              <a:t>Thank you for your attention!</a:t>
            </a:r>
          </a:p>
        </p:txBody>
      </p:sp>
      <p:sp>
        <p:nvSpPr>
          <p:cNvPr id="4" name="Datumsplatzhalter 3">
            <a:extLst>
              <a:ext uri="{FF2B5EF4-FFF2-40B4-BE49-F238E27FC236}">
                <a16:creationId xmlns:a16="http://schemas.microsoft.com/office/drawing/2014/main" id="{C6DB7874-B99C-4F6D-A86D-EA0EE8CA0B16}"/>
              </a:ext>
            </a:extLst>
          </p:cNvPr>
          <p:cNvSpPr>
            <a:spLocks noGrp="1"/>
          </p:cNvSpPr>
          <p:nvPr>
            <p:ph type="dt" sz="half" idx="10"/>
          </p:nvPr>
        </p:nvSpPr>
        <p:spPr/>
        <p:txBody>
          <a:bodyPr/>
          <a:lstStyle/>
          <a:p>
            <a:r>
              <a:rPr lang="en-US" noProof="0"/>
              <a:t>26.05.2022</a:t>
            </a:r>
            <a:endParaRPr lang="de-CH" noProof="0"/>
          </a:p>
        </p:txBody>
      </p:sp>
      <p:sp>
        <p:nvSpPr>
          <p:cNvPr id="6" name="Foliennummernplatzhalter 5">
            <a:extLst>
              <a:ext uri="{FF2B5EF4-FFF2-40B4-BE49-F238E27FC236}">
                <a16:creationId xmlns:a16="http://schemas.microsoft.com/office/drawing/2014/main" id="{9620278B-D74F-421E-A3BD-EC66D58377A7}"/>
              </a:ext>
            </a:extLst>
          </p:cNvPr>
          <p:cNvSpPr>
            <a:spLocks noGrp="1"/>
          </p:cNvSpPr>
          <p:nvPr>
            <p:ph type="sldNum" sz="quarter" idx="12"/>
          </p:nvPr>
        </p:nvSpPr>
        <p:spPr/>
        <p:txBody>
          <a:bodyPr/>
          <a:lstStyle/>
          <a:p>
            <a:fld id="{5ACA52AF-F19D-405C-AD5F-7D94B96A5CC3}" type="slidenum">
              <a:rPr lang="de-CH" noProof="0" smtClean="0"/>
              <a:t>9</a:t>
            </a:fld>
            <a:endParaRPr lang="de-CH" noProof="0"/>
          </a:p>
        </p:txBody>
      </p:sp>
      <p:pic>
        <p:nvPicPr>
          <p:cNvPr id="8" name="Picture 6" descr="Reykjavik University | Reykjavík, Iceland |">
            <a:extLst>
              <a:ext uri="{FF2B5EF4-FFF2-40B4-BE49-F238E27FC236}">
                <a16:creationId xmlns:a16="http://schemas.microsoft.com/office/drawing/2014/main" id="{2223D985-E65A-4FDE-A0AE-83CB3827D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64" y="6092875"/>
            <a:ext cx="750570" cy="72555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255F0F3E-2D58-4D4E-B1FA-5361819390E2}"/>
              </a:ext>
            </a:extLst>
          </p:cNvPr>
          <p:cNvPicPr>
            <a:picLocks noChangeAspect="1"/>
          </p:cNvPicPr>
          <p:nvPr/>
        </p:nvPicPr>
        <p:blipFill>
          <a:blip r:embed="rId4"/>
          <a:stretch>
            <a:fillRect/>
          </a:stretch>
        </p:blipFill>
        <p:spPr>
          <a:xfrm>
            <a:off x="7002139" y="6100863"/>
            <a:ext cx="2471187" cy="725552"/>
          </a:xfrm>
          <a:prstGeom prst="rect">
            <a:avLst/>
          </a:prstGeom>
        </p:spPr>
      </p:pic>
      <p:sp>
        <p:nvSpPr>
          <p:cNvPr id="16" name="Fußzeilenplatzhalter 4">
            <a:extLst>
              <a:ext uri="{FF2B5EF4-FFF2-40B4-BE49-F238E27FC236}">
                <a16:creationId xmlns:a16="http://schemas.microsoft.com/office/drawing/2014/main" id="{BEC9B6F4-3AAB-4F32-A947-F527E0758832}"/>
              </a:ext>
            </a:extLst>
          </p:cNvPr>
          <p:cNvSpPr>
            <a:spLocks noGrp="1"/>
          </p:cNvSpPr>
          <p:nvPr>
            <p:ph type="ftr" sz="quarter" idx="11"/>
          </p:nvPr>
        </p:nvSpPr>
        <p:spPr>
          <a:xfrm>
            <a:off x="3261360" y="6522444"/>
            <a:ext cx="5400000" cy="216000"/>
          </a:xfrm>
        </p:spPr>
        <p:txBody>
          <a:bodyPr/>
          <a:lstStyle/>
          <a:p>
            <a:r>
              <a:rPr lang="it-IT" sz="1050" noProof="0"/>
              <a:t>EGU General Assembly 2022, Vienna, Austria</a:t>
            </a:r>
            <a:endParaRPr lang="de-CH" sz="1050" noProof="0" dirty="0"/>
          </a:p>
        </p:txBody>
      </p:sp>
      <p:pic>
        <p:nvPicPr>
          <p:cNvPr id="2050" name="Picture 2" descr="QR code">
            <a:extLst>
              <a:ext uri="{FF2B5EF4-FFF2-40B4-BE49-F238E27FC236}">
                <a16:creationId xmlns:a16="http://schemas.microsoft.com/office/drawing/2014/main" id="{1DB2F5C1-8D21-4835-9C5C-69992E10B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224" y="4502746"/>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27675D2-882B-431E-91AB-BDD5A8AA19E8}"/>
              </a:ext>
            </a:extLst>
          </p:cNvPr>
          <p:cNvSpPr txBox="1"/>
          <p:nvPr/>
        </p:nvSpPr>
        <p:spPr>
          <a:xfrm>
            <a:off x="3614884" y="4942187"/>
            <a:ext cx="3387255" cy="461665"/>
          </a:xfrm>
          <a:prstGeom prst="rect">
            <a:avLst/>
          </a:prstGeom>
          <a:noFill/>
        </p:spPr>
        <p:txBody>
          <a:bodyPr wrap="square" rtlCol="0">
            <a:spAutoFit/>
          </a:bodyPr>
          <a:lstStyle/>
          <a:p>
            <a:r>
              <a:rPr lang="en-US" sz="2400" b="1" dirty="0"/>
              <a:t>Abstract QR Code</a:t>
            </a:r>
          </a:p>
        </p:txBody>
      </p:sp>
      <p:pic>
        <p:nvPicPr>
          <p:cNvPr id="2052" name="Picture 4" descr="EGU Flags at EGU General Assembly 2016">
            <a:extLst>
              <a:ext uri="{FF2B5EF4-FFF2-40B4-BE49-F238E27FC236}">
                <a16:creationId xmlns:a16="http://schemas.microsoft.com/office/drawing/2014/main" id="{6CA3350F-C5A3-4871-85E1-29175E8A19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377" y="340587"/>
            <a:ext cx="3967246" cy="265805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CCF3C3B3-9BE4-4B3C-8111-E9690F41FB16}"/>
              </a:ext>
            </a:extLst>
          </p:cNvPr>
          <p:cNvSpPr txBox="1"/>
          <p:nvPr/>
        </p:nvSpPr>
        <p:spPr>
          <a:xfrm>
            <a:off x="4066528" y="119556"/>
            <a:ext cx="4013095" cy="276999"/>
          </a:xfrm>
          <a:prstGeom prst="rect">
            <a:avLst/>
          </a:prstGeom>
          <a:noFill/>
        </p:spPr>
        <p:txBody>
          <a:bodyPr wrap="square">
            <a:spAutoFit/>
          </a:bodyPr>
          <a:lstStyle/>
          <a:p>
            <a:r>
              <a:rPr lang="en-US" sz="1200" dirty="0"/>
              <a:t>Credit: Kai </a:t>
            </a:r>
            <a:r>
              <a:rPr lang="en-US" sz="1200" dirty="0" err="1"/>
              <a:t>Boggild</a:t>
            </a:r>
            <a:r>
              <a:rPr lang="en-US" sz="1200" dirty="0"/>
              <a:t> (distributed via imaggeo.egu.eu)</a:t>
            </a:r>
          </a:p>
        </p:txBody>
      </p:sp>
    </p:spTree>
    <p:extLst>
      <p:ext uri="{BB962C8B-B14F-4D97-AF65-F5344CB8AC3E}">
        <p14:creationId xmlns:p14="http://schemas.microsoft.com/office/powerpoint/2010/main" val="4168579408"/>
      </p:ext>
    </p:extLst>
  </p:cSld>
  <p:clrMapOvr>
    <a:masterClrMapping/>
  </p:clrMapOvr>
</p:sld>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xtern">
      <a:srgbClr val="1F407A"/>
    </a:custClr>
    <a:custClr name="Intern">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Präsentation1" id="{277C3170-93C4-4004-925A-762E3FF6A529}" vid="{54F253A4-C5FF-4238-8A43-148031D6EB93}"/>
    </a:ext>
  </a:extLst>
</a:theme>
</file>

<file path=ppt/theme/theme2.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xtern">
      <a:srgbClr val="1F407A"/>
    </a:custClr>
    <a:custClr name="Intern">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ETH_PP_Template_Presentation_en</Template>
  <TotalTime>20035</TotalTime>
  <Words>1104</Words>
  <Application>Microsoft Office PowerPoint</Application>
  <PresentationFormat>Grand écran</PresentationFormat>
  <Paragraphs>204</Paragraphs>
  <Slides>16</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F29</vt:lpstr>
      <vt:lpstr>F49</vt:lpstr>
      <vt:lpstr>Symbol</vt:lpstr>
      <vt:lpstr>ETH Zürich</vt:lpstr>
      <vt:lpstr>Opportunities and drivers for hydrogen production from renewable energy in Iceland.  Constructing of a causal loop diagram from stakeholders perspective in Iceland.  Robin Perruchoud, Guillaume Vögeli, David F. Finger</vt:lpstr>
      <vt:lpstr>Introduction</vt:lpstr>
      <vt:lpstr>Présentation PowerPoint</vt:lpstr>
      <vt:lpstr>Methods: Case study</vt:lpstr>
      <vt:lpstr>Methods</vt:lpstr>
      <vt:lpstr>Results: Overall CLD</vt:lpstr>
      <vt:lpstr>Results: Civil society sub-diagram</vt:lpstr>
      <vt:lpstr>Implications and conclusion</vt:lpstr>
      <vt:lpstr>Thank you for your attention!</vt:lpstr>
      <vt:lpstr>Some important references</vt:lpstr>
      <vt:lpstr>Methods</vt:lpstr>
      <vt:lpstr>Results: Simplified diagram</vt:lpstr>
      <vt:lpstr>Results: Private sector diagram</vt:lpstr>
      <vt:lpstr>Results: Government diagram</vt:lpstr>
      <vt:lpstr>Results: Transport diagram</vt:lpstr>
      <vt:lpstr>Results: Export diagram</vt:lpstr>
    </vt:vector>
  </TitlesOfParts>
  <Company>ETH Zuerich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title goes here</dc:title>
  <dc:creator>robin perruchoud</dc:creator>
  <cp:lastModifiedBy>robin</cp:lastModifiedBy>
  <cp:revision>130</cp:revision>
  <dcterms:created xsi:type="dcterms:W3CDTF">2021-04-08T14:06:10Z</dcterms:created>
  <dcterms:modified xsi:type="dcterms:W3CDTF">2022-05-24T17:26:22Z</dcterms:modified>
</cp:coreProperties>
</file>