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65" r:id="rId3"/>
    <p:sldId id="268" r:id="rId4"/>
    <p:sldId id="274" r:id="rId5"/>
    <p:sldId id="270" r:id="rId6"/>
    <p:sldId id="272" r:id="rId7"/>
    <p:sldId id="276" r:id="rId8"/>
    <p:sldId id="277" r:id="rId9"/>
    <p:sldId id="27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53" autoAdjust="0"/>
    <p:restoredTop sz="94434" autoAdjust="0"/>
  </p:normalViewPr>
  <p:slideViewPr>
    <p:cSldViewPr snapToGrid="0">
      <p:cViewPr varScale="1">
        <p:scale>
          <a:sx n="67" d="100"/>
          <a:sy n="67" d="100"/>
        </p:scale>
        <p:origin x="48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6269D-A2C6-42E7-86DF-534D242E7001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4F95B-EC77-4665-BB01-2F9AC603F21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86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1AAF5D3-D2EC-782C-34ED-487932D1FB6D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altLang="en-US"/>
              <a:t>Traversa Martina _ Esame preparazione tesi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72EB7A1-A354-79F8-BFB3-5D06464C185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27A2A9-C97D-4925-A85E-8589E80ECAF6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50177" name="Rectangle 1">
            <a:extLst>
              <a:ext uri="{FF2B5EF4-FFF2-40B4-BE49-F238E27FC236}">
                <a16:creationId xmlns="" xmlns:a16="http://schemas.microsoft.com/office/drawing/2014/main" id="{ADC30E99-E964-8360-6002-6CD2E66D7AB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>
            <a:extLst>
              <a:ext uri="{FF2B5EF4-FFF2-40B4-BE49-F238E27FC236}">
                <a16:creationId xmlns="" xmlns:a16="http://schemas.microsoft.com/office/drawing/2014/main" id="{66525C0C-C3EB-28B5-8C33-5C0D9EE12BA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4363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EFDD46C-2EA6-2F4C-688B-941F94468FC3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altLang="en-US"/>
              <a:t>Traversa Martina _ Esame preparazione tesi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EBCD658-EEE4-DEC4-DD6A-F0311F23D19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1EA10D7-3821-45A8-9C5A-535E49D9DB3E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53249" name="Rectangle 1">
            <a:extLst>
              <a:ext uri="{FF2B5EF4-FFF2-40B4-BE49-F238E27FC236}">
                <a16:creationId xmlns="" xmlns:a16="http://schemas.microsoft.com/office/drawing/2014/main" id="{0D7E3410-90D5-5752-5A56-59989C55819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>
            <a:extLst>
              <a:ext uri="{FF2B5EF4-FFF2-40B4-BE49-F238E27FC236}">
                <a16:creationId xmlns="" xmlns:a16="http://schemas.microsoft.com/office/drawing/2014/main" id="{FC6DE8B3-CDDA-AACC-B2EC-F2CB3CE4393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437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0706A62-7498-F027-54DF-513E3C01563A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altLang="en-US"/>
              <a:t>Traversa Martina _ Esame preparazione tesi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84D6C6F-0AC8-06AD-5DD4-95F98DB42A0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8D161BF-1F31-4B9F-8836-1A508DED0A5A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59393" name="Rectangle 1">
            <a:extLst>
              <a:ext uri="{FF2B5EF4-FFF2-40B4-BE49-F238E27FC236}">
                <a16:creationId xmlns="" xmlns:a16="http://schemas.microsoft.com/office/drawing/2014/main" id="{4A740105-C6D9-2102-26A6-3818989D5D8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Rectangle 2">
            <a:extLst>
              <a:ext uri="{FF2B5EF4-FFF2-40B4-BE49-F238E27FC236}">
                <a16:creationId xmlns="" xmlns:a16="http://schemas.microsoft.com/office/drawing/2014/main" id="{F82FAFC3-1E93-D93E-097B-23DB0A5A5E2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2962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209F287-578B-E43F-FA7B-6997DC4F6214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altLang="en-US"/>
              <a:t>Traversa Martina _ Esame preparazione tesi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6BAB36F-D038-669A-6DEC-1D06566C181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1DCC028-549D-4373-A459-C7198A71C2EA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55297" name="Rectangle 1">
            <a:extLst>
              <a:ext uri="{FF2B5EF4-FFF2-40B4-BE49-F238E27FC236}">
                <a16:creationId xmlns="" xmlns:a16="http://schemas.microsoft.com/office/drawing/2014/main" id="{1C695813-47E2-35B2-72B3-9AD24DB2245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>
            <a:extLst>
              <a:ext uri="{FF2B5EF4-FFF2-40B4-BE49-F238E27FC236}">
                <a16:creationId xmlns="" xmlns:a16="http://schemas.microsoft.com/office/drawing/2014/main" id="{66137642-48A5-35C1-DE7B-0B426D5BBFB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0393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C42B17E-01E3-DAAC-EC9D-3A6278F31E31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altLang="en-US"/>
              <a:t>Traversa Martina _ Esame preparazione tesi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8795023-F743-8D6C-FDF7-F78D323337A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BBDDCF-6A94-4D48-B85E-47D89C1F914C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57345" name="Rectangle 1">
            <a:extLst>
              <a:ext uri="{FF2B5EF4-FFF2-40B4-BE49-F238E27FC236}">
                <a16:creationId xmlns="" xmlns:a16="http://schemas.microsoft.com/office/drawing/2014/main" id="{E0AE73E0-0E6E-8A72-BDEF-A1B4FBE08BE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Rectangle 2">
            <a:extLst>
              <a:ext uri="{FF2B5EF4-FFF2-40B4-BE49-F238E27FC236}">
                <a16:creationId xmlns="" xmlns:a16="http://schemas.microsoft.com/office/drawing/2014/main" id="{C3E5C956-09D8-7572-3AAF-F4AB3681FCC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9833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5B10005-3C05-C2F8-C20A-16721FCDF342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altLang="en-US"/>
              <a:t>Traversa Martina _ Esame preparazione tesi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E055251-E549-E178-2F79-8D94801FDA4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FCD03FF-7FFE-4FA2-BF9E-C4DBE9FD28BB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61441" name="Rectangle 1">
            <a:extLst>
              <a:ext uri="{FF2B5EF4-FFF2-40B4-BE49-F238E27FC236}">
                <a16:creationId xmlns="" xmlns:a16="http://schemas.microsoft.com/office/drawing/2014/main" id="{E75B28F1-3E4E-AAF7-35D8-F10FE951757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Rectangle 2">
            <a:extLst>
              <a:ext uri="{FF2B5EF4-FFF2-40B4-BE49-F238E27FC236}">
                <a16:creationId xmlns="" xmlns:a16="http://schemas.microsoft.com/office/drawing/2014/main" id="{F2DD03FC-5B4F-503C-1A0D-28740C5E083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7765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9E94435-A9F8-3862-7C8A-DA3BE15A69A1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altLang="en-US"/>
              <a:t>Traversa Martina _ Esame preparazione tesi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4C3AFC2-7C11-33E8-CEF4-980ED77C861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2429799-BB84-4862-A985-8219664D4549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62465" name="Rectangle 1">
            <a:extLst>
              <a:ext uri="{FF2B5EF4-FFF2-40B4-BE49-F238E27FC236}">
                <a16:creationId xmlns="" xmlns:a16="http://schemas.microsoft.com/office/drawing/2014/main" id="{5EED944E-EEFF-5084-540A-BC0748CA8FC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6" name="Rectangle 2">
            <a:extLst>
              <a:ext uri="{FF2B5EF4-FFF2-40B4-BE49-F238E27FC236}">
                <a16:creationId xmlns="" xmlns:a16="http://schemas.microsoft.com/office/drawing/2014/main" id="{4AD5B71A-1B71-2DE5-9F08-A7E933E5875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8770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544A9A7-6E77-A08C-9CFE-1CC61C444B0E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altLang="en-US"/>
              <a:t>Traversa Martina _ Esame preparazione tesi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1CC1B8E-30DF-2744-8911-8E07C676845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40F7FCE-BC2E-4497-B80E-69F3FE65E5C3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63489" name="Rectangle 1">
            <a:extLst>
              <a:ext uri="{FF2B5EF4-FFF2-40B4-BE49-F238E27FC236}">
                <a16:creationId xmlns="" xmlns:a16="http://schemas.microsoft.com/office/drawing/2014/main" id="{86FB5205-9512-831D-2744-6350F284C2E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Rectangle 2">
            <a:extLst>
              <a:ext uri="{FF2B5EF4-FFF2-40B4-BE49-F238E27FC236}">
                <a16:creationId xmlns="" xmlns:a16="http://schemas.microsoft.com/office/drawing/2014/main" id="{5B0C30EE-CAEB-FB85-CAA0-42992F4BBFB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0500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555876"/>
            <a:ext cx="12188825" cy="3021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483780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472227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 May 2022 - EGU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C. Cassardo, V. Andreoli - IVINE physiology and phenology - EGU22-5962 Session CL3.2.5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F45B6-F11D-4786-99FC-315E4A499021}" type="slidenum">
              <a:rPr lang="en-US" smtClean="0"/>
              <a:t>‹N›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685183"/>
            <a:ext cx="551586" cy="77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01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 May 2022 - EGU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C. Cassardo, V. Andreoli - IVINE physiology and phenology - EGU22-5962 Session CL3.2.5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F45B6-F11D-4786-99FC-315E4A49902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64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 May 2022 - EGU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C. Cassardo, V. Andreoli - IVINE physiology and phenology - EGU22-5962 Session CL3.2.5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F45B6-F11D-4786-99FC-315E4A49902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09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 May 2022 - EGU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C. Cassardo, V. Andreoli - IVINE physiology and phenology - EGU22-5962 Session CL3.2.5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F45B6-F11D-4786-99FC-315E4A49902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34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 May 2022 - EGU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C. Cassardo, V. Andreoli - IVINE physiology and phenology - EGU22-5962 Session CL3.2.5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F45B6-F11D-4786-99FC-315E4A49902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215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528830"/>
            <a:ext cx="12192000" cy="3291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457404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1" y="-12819"/>
            <a:ext cx="12191985" cy="7410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dirty="0"/>
              <a:t>	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310054"/>
            <a:ext cx="10058400" cy="493248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63898"/>
            <a:ext cx="3411415" cy="302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26 May 2022 - EGU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4" y="6571397"/>
            <a:ext cx="7110769" cy="286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C. Cassardo, V. Andreoli - IVINE physiology and phenology - EGU22-5962 Session CL3.2.5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11354" y="6563898"/>
            <a:ext cx="480645" cy="302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DCCF45B6-F11D-4786-99FC-315E4A499021}" type="slidenum">
              <a:rPr lang="en-US" smtClean="0"/>
              <a:pPr/>
              <a:t>‹N›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12520" y="981712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5685183"/>
            <a:ext cx="551586" cy="77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8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8" r:id="rId4"/>
    <p:sldLayoutId id="2147483682" r:id="rId5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73050" indent="-27305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Tx/>
        <a:buSzPct val="100000"/>
        <a:buFont typeface="Wingdings" panose="05000000000000000000" pitchFamily="2" charset="2"/>
        <a:buChar char="Ø"/>
        <a:defRPr sz="2400" kern="1200">
          <a:solidFill>
            <a:srgbClr val="002060"/>
          </a:solidFill>
          <a:latin typeface="+mn-lt"/>
          <a:ea typeface="+mn-ea"/>
          <a:cs typeface="+mn-cs"/>
        </a:defRPr>
      </a:lvl1pPr>
      <a:lvl2pPr marL="534988" indent="-269875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Tx/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19138" indent="-182563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Tx/>
        <a:buFont typeface="Wingdings" panose="05000000000000000000" pitchFamily="2" charset="2"/>
        <a:buChar char="§"/>
        <a:defRPr sz="1600" kern="1200">
          <a:solidFill>
            <a:srgbClr val="002060"/>
          </a:solidFill>
          <a:latin typeface="+mn-lt"/>
          <a:ea typeface="+mn-ea"/>
          <a:cs typeface="+mn-cs"/>
        </a:defRPr>
      </a:lvl3pPr>
      <a:lvl4pPr marL="895350" indent="-176213" algn="l" defTabSz="982663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82563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Tx/>
        <a:buFont typeface="Arial" panose="020B0604020202020204" pitchFamily="34" charset="0"/>
        <a:buChar char="•"/>
        <a:defRPr sz="1600" kern="1200">
          <a:solidFill>
            <a:srgbClr val="00206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C1951862-0D3F-2064-88D8-6E71BA23B3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dirty="0"/>
              <a:t>Parametrization of vineyard's physiology and phenology with the crop model IVINE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FC5BE222-9868-05BA-51D4-BF8EF0B60B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b="1" u="sng" dirty="0"/>
              <a:t>Claudio Cassardo</a:t>
            </a:r>
            <a:r>
              <a:rPr lang="en-US" sz="2800" dirty="0"/>
              <a:t> And Valentina Andreoli</a:t>
            </a:r>
          </a:p>
          <a:p>
            <a:r>
              <a:rPr lang="en-US" sz="2300" dirty="0"/>
              <a:t>Dept. of Physics, Univ. of Torino, TUrin, Italy</a:t>
            </a:r>
          </a:p>
          <a:p>
            <a:r>
              <a:rPr lang="en-US" sz="2300" dirty="0"/>
              <a:t>claudio.cassardo@unito.it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E84DBE09-A920-BA1B-B9B2-83809D577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 May 2022 - EGU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6A45F0E8-6B02-C386-0DAA-A896F57BA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F45B6-F11D-4786-99FC-315E4A499021}" type="slidenum">
              <a:rPr lang="en-US" smtClean="0"/>
              <a:t>1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AB06B12A-6D70-3F44-D827-E2B7C209D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C. Cassardo, V. Andreoli - IVINE physiology and phenology - EGU22-5962 Session CL3.2.5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45A234F3-B2DB-77D0-1996-A58D918D4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705" y="4455621"/>
            <a:ext cx="101600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0800" cap="flat">
                <a:solidFill>
                  <a:srgbClr val="00B4B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72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>
            <a:extLst>
              <a:ext uri="{FF2B5EF4-FFF2-40B4-BE49-F238E27FC236}">
                <a16:creationId xmlns="" xmlns:a16="http://schemas.microsoft.com/office/drawing/2014/main" id="{1BF5C59B-507B-CB83-D937-428E7D1F3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7" t="27957" r="43646" b="15590"/>
          <a:stretch>
            <a:fillRect/>
          </a:stretch>
        </p:blipFill>
        <p:spPr bwMode="auto">
          <a:xfrm>
            <a:off x="7496944" y="3816402"/>
            <a:ext cx="3198900" cy="2487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5527" t="27957" r="43646" b="1559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0800" cap="flat">
                <a:solidFill>
                  <a:srgbClr val="00B4B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6" name="Rectangle 2">
            <a:extLst>
              <a:ext uri="{FF2B5EF4-FFF2-40B4-BE49-F238E27FC236}">
                <a16:creationId xmlns="" xmlns:a16="http://schemas.microsoft.com/office/drawing/2014/main" id="{76F851F7-74AD-3B4E-5614-087686127E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" y="-12820"/>
            <a:ext cx="12191985" cy="1046849"/>
          </a:xfrm>
          <a:ln/>
        </p:spPr>
        <p:txBody>
          <a:bodyPr>
            <a:normAutofit/>
          </a:bodyPr>
          <a:lstStyle/>
          <a:p>
            <a:pPr algn="ctr"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  <a:tab pos="8537387" algn="l"/>
              </a:tabLst>
            </a:pPr>
            <a:r>
              <a:rPr lang="it-IT" altLang="en-US" sz="4800" dirty="0"/>
              <a:t>	</a:t>
            </a:r>
            <a:r>
              <a:rPr lang="en-US" altLang="en-US" sz="4800" dirty="0" smtClean="0"/>
              <a:t>IVINE </a:t>
            </a:r>
            <a:r>
              <a:rPr lang="en-US" altLang="en-US" sz="2400" dirty="0" smtClean="0"/>
              <a:t>(Italian Vineyard Integrated Numerical model for Estimating  physiological values)</a:t>
            </a:r>
            <a:br>
              <a:rPr lang="en-US" altLang="en-US" sz="2400" dirty="0" smtClean="0"/>
            </a:br>
            <a:r>
              <a:rPr lang="en-US" altLang="en-US" sz="2400" dirty="0" smtClean="0">
                <a:latin typeface="Calibri" panose="020F0502020204030204" pitchFamily="34" charset="0"/>
              </a:rPr>
              <a:t>(Andreoli et al., 2019)</a:t>
            </a:r>
            <a:endParaRPr lang="en-US" altLang="en-US" sz="2400" dirty="0"/>
          </a:p>
        </p:txBody>
      </p:sp>
      <p:sp>
        <p:nvSpPr>
          <p:cNvPr id="11271" name="Text Box 7">
            <a:extLst>
              <a:ext uri="{FF2B5EF4-FFF2-40B4-BE49-F238E27FC236}">
                <a16:creationId xmlns="" xmlns:a16="http://schemas.microsoft.com/office/drawing/2014/main" id="{94E33841-48E6-A7E9-0958-DC3EE36D8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2854" y="3933054"/>
            <a:ext cx="4823066" cy="2194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318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1pPr>
            <a:lvl2pPr marL="8636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4pPr>
            <a:lvl5pPr marL="21590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5pPr>
            <a:lvl6pPr marL="2616200" indent="-215900" defTabSz="45720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6pPr>
            <a:lvl7pPr marL="3073400" indent="-215900" defTabSz="45720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7pPr>
            <a:lvl8pPr marL="3530600" indent="-215900" defTabSz="45720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8pPr>
            <a:lvl9pPr marL="3987800" indent="-215900" defTabSz="45720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9pPr>
          </a:lstStyle>
          <a:p>
            <a:pPr lvl="1">
              <a:spcBef>
                <a:spcPts val="1032"/>
              </a:spcBef>
              <a:buSzPct val="75000"/>
            </a:pPr>
            <a:r>
              <a:rPr lang="en-US" altLang="en-US" sz="1452" b="1" dirty="0" smtClean="0">
                <a:latin typeface="Calibri" panose="020F0502020204030204" pitchFamily="34" charset="0"/>
              </a:rPr>
              <a:t>OUTPUT DATA (daily)</a:t>
            </a:r>
          </a:p>
          <a:p>
            <a:pPr>
              <a:lnSpc>
                <a:spcPct val="130000"/>
              </a:lnSpc>
              <a:buSzPct val="45000"/>
              <a:buFont typeface="Wingdings" panose="05000000000000000000" pitchFamily="2" charset="2"/>
              <a:buNone/>
            </a:pPr>
            <a:r>
              <a:rPr lang="en-US" altLang="en-US" sz="1452" dirty="0" smtClean="0">
                <a:latin typeface="Calibri" panose="020F0502020204030204" pitchFamily="34" charset="0"/>
              </a:rPr>
              <a:t>- Yield and berry sugar concentration</a:t>
            </a:r>
          </a:p>
          <a:p>
            <a:pPr>
              <a:lnSpc>
                <a:spcPct val="130000"/>
              </a:lnSpc>
              <a:buSzPct val="45000"/>
              <a:buFont typeface="Wingdings" panose="05000000000000000000" pitchFamily="2" charset="2"/>
              <a:buNone/>
            </a:pPr>
            <a:r>
              <a:rPr lang="en-US" altLang="en-US" sz="1452" dirty="0" smtClean="0">
                <a:latin typeface="Calibri" panose="020F0502020204030204" pitchFamily="34" charset="0"/>
              </a:rPr>
              <a:t>- Leaf development (LAI)</a:t>
            </a:r>
          </a:p>
          <a:p>
            <a:pPr>
              <a:lnSpc>
                <a:spcPct val="130000"/>
              </a:lnSpc>
              <a:buSzPct val="45000"/>
              <a:buFont typeface="Wingdings" panose="05000000000000000000" pitchFamily="2" charset="2"/>
              <a:buNone/>
            </a:pPr>
            <a:r>
              <a:rPr lang="en-US" altLang="en-US" sz="1452" dirty="0" smtClean="0">
                <a:latin typeface="Calibri" panose="020F0502020204030204" pitchFamily="34" charset="0"/>
              </a:rPr>
              <a:t>- </a:t>
            </a:r>
            <a:r>
              <a:rPr lang="en-US" altLang="en-US" sz="1452" b="1" dirty="0" smtClean="0">
                <a:latin typeface="Calibri" panose="020F0502020204030204" pitchFamily="34" charset="0"/>
              </a:rPr>
              <a:t>Phenological stages (Julian days)</a:t>
            </a:r>
          </a:p>
          <a:p>
            <a:pPr>
              <a:lnSpc>
                <a:spcPct val="130000"/>
              </a:lnSpc>
              <a:buSzPct val="45000"/>
              <a:buFont typeface="Wingdings" panose="05000000000000000000" pitchFamily="2" charset="2"/>
              <a:buNone/>
            </a:pPr>
            <a:r>
              <a:rPr lang="en-US" altLang="en-US" sz="1452" b="1" dirty="0" smtClean="0">
                <a:latin typeface="Calibri" panose="020F0502020204030204" pitchFamily="34" charset="0"/>
              </a:rPr>
              <a:t> </a:t>
            </a:r>
            <a:r>
              <a:rPr lang="en-US" altLang="en-US" sz="1089" dirty="0" smtClean="0">
                <a:latin typeface="Calibri" panose="020F0502020204030204" pitchFamily="34" charset="0"/>
              </a:rPr>
              <a:t>(BBCH scale: </a:t>
            </a:r>
            <a:r>
              <a:rPr lang="de-DE" altLang="en-US" sz="1089" dirty="0" smtClean="0">
                <a:latin typeface="Calibri" panose="020F0502020204030204" pitchFamily="34" charset="0"/>
              </a:rPr>
              <a:t>Biologische Bundesanstalt, Bundessortenamt </a:t>
            </a:r>
            <a:r>
              <a:rPr lang="en-US" altLang="en-US" sz="1089" dirty="0" smtClean="0">
                <a:latin typeface="Calibri" panose="020F0502020204030204" pitchFamily="34" charset="0"/>
              </a:rPr>
              <a:t>and </a:t>
            </a:r>
            <a:r>
              <a:rPr lang="en-US" altLang="en-US" sz="1089" dirty="0" err="1" smtClean="0">
                <a:latin typeface="Calibri" panose="020F0502020204030204" pitchFamily="34" charset="0"/>
              </a:rPr>
              <a:t>CHemical</a:t>
            </a:r>
            <a:r>
              <a:rPr lang="en-US" altLang="en-US" sz="1089" dirty="0" smtClean="0">
                <a:latin typeface="Calibri" panose="020F0502020204030204" pitchFamily="34" charset="0"/>
              </a:rPr>
              <a:t> industry)</a:t>
            </a:r>
          </a:p>
          <a:p>
            <a:pPr marL="804863" lvl="4" indent="-441325">
              <a:spcBef>
                <a:spcPts val="261"/>
              </a:spcBef>
              <a:buSzPct val="45000"/>
              <a:tabLst>
                <a:tab pos="539750" algn="l"/>
                <a:tab pos="723900" algn="l"/>
                <a:tab pos="14478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r>
              <a:rPr lang="en-US" altLang="en-US" sz="1089" dirty="0" smtClean="0">
                <a:latin typeface="Calibri" panose="020F0502020204030204" pitchFamily="34" charset="0"/>
              </a:rPr>
              <a:t>Exit from dormancy (1 BBCH) 	Beginning of ripening (81 BBCH)</a:t>
            </a:r>
          </a:p>
          <a:p>
            <a:pPr marL="804863" lvl="4" indent="-441325">
              <a:spcBef>
                <a:spcPts val="261"/>
              </a:spcBef>
              <a:buSzPct val="45000"/>
              <a:tabLst>
                <a:tab pos="539750" algn="l"/>
                <a:tab pos="723900" algn="l"/>
                <a:tab pos="14478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r>
              <a:rPr lang="en-US" altLang="en-US" sz="1089" dirty="0" smtClean="0">
                <a:latin typeface="Calibri" panose="020F0502020204030204" pitchFamily="34" charset="0"/>
              </a:rPr>
              <a:t>Budding (7 BBCH) 		Veraison (83 BBCH)</a:t>
            </a:r>
          </a:p>
          <a:p>
            <a:pPr marL="804863" lvl="4" indent="-441325">
              <a:spcBef>
                <a:spcPts val="261"/>
              </a:spcBef>
              <a:buSzPct val="45000"/>
              <a:tabLst>
                <a:tab pos="539750" algn="l"/>
                <a:tab pos="723900" algn="l"/>
                <a:tab pos="14478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r>
              <a:rPr lang="en-US" altLang="en-US" sz="1089" dirty="0" smtClean="0">
                <a:latin typeface="Calibri" panose="020F0502020204030204" pitchFamily="34" charset="0"/>
              </a:rPr>
              <a:t>Flowering (65 BBCH) 	Harvest (89 BBCH)</a:t>
            </a:r>
          </a:p>
          <a:p>
            <a:pPr marL="804863" lvl="4" indent="-441325">
              <a:spcBef>
                <a:spcPts val="261"/>
              </a:spcBef>
              <a:buSzPct val="45000"/>
              <a:tabLst>
                <a:tab pos="539750" algn="l"/>
                <a:tab pos="723900" algn="l"/>
                <a:tab pos="14478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r>
              <a:rPr lang="en-US" altLang="en-US" sz="1089" dirty="0" smtClean="0">
                <a:latin typeface="Calibri" panose="020F0502020204030204" pitchFamily="34" charset="0"/>
              </a:rPr>
              <a:t>Fruit set (71 BBCH)</a:t>
            </a:r>
            <a:endParaRPr lang="en-US" altLang="en-US" sz="1089" dirty="0">
              <a:latin typeface="Calibri" panose="020F0502020204030204" pitchFamily="34" charset="0"/>
            </a:endParaRPr>
          </a:p>
        </p:txBody>
      </p:sp>
      <p:graphicFrame>
        <p:nvGraphicFramePr>
          <p:cNvPr id="11272" name="Object 8">
            <a:extLst>
              <a:ext uri="{FF2B5EF4-FFF2-40B4-BE49-F238E27FC236}">
                <a16:creationId xmlns="" xmlns:a16="http://schemas.microsoft.com/office/drawing/2014/main" id="{8AB98961-40B5-6C13-EF22-6DA37EF0F9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078934"/>
              </p:ext>
            </p:extLst>
          </p:nvPr>
        </p:nvGraphicFramePr>
        <p:xfrm>
          <a:off x="7758657" y="2727648"/>
          <a:ext cx="1666255" cy="558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r:id="rId5" imgW="1869120" imgH="628200" progId="">
                  <p:embed/>
                </p:oleObj>
              </mc:Choice>
              <mc:Fallback>
                <p:oleObj r:id="rId5" imgW="1869120" imgH="628200" progId="">
                  <p:embed/>
                  <p:pic>
                    <p:nvPicPr>
                      <p:cNvPr id="11272" name="Object 8">
                        <a:extLst>
                          <a:ext uri="{FF2B5EF4-FFF2-40B4-BE49-F238E27FC236}">
                            <a16:creationId xmlns="" xmlns:a16="http://schemas.microsoft.com/office/drawing/2014/main" id="{8AB98961-40B5-6C13-EF22-6DA37EF0F9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8657" y="2727648"/>
                        <a:ext cx="1666255" cy="558779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5" name="AutoShape 11">
            <a:extLst>
              <a:ext uri="{FF2B5EF4-FFF2-40B4-BE49-F238E27FC236}">
                <a16:creationId xmlns="" xmlns:a16="http://schemas.microsoft.com/office/drawing/2014/main" id="{6372C3F9-438A-DE2A-DA8E-581F07151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6400" y="2820391"/>
            <a:ext cx="8959181" cy="929979"/>
          </a:xfrm>
          <a:prstGeom prst="roundRect">
            <a:avLst>
              <a:gd name="adj" fmla="val 16667"/>
            </a:avLst>
          </a:prstGeom>
          <a:solidFill>
            <a:srgbClr val="FFFFFF">
              <a:alpha val="0"/>
            </a:srgbClr>
          </a:solidFill>
          <a:ln w="12600" cap="flat">
            <a:solidFill>
              <a:srgbClr val="00B4B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 dirty="0"/>
          </a:p>
        </p:txBody>
      </p:sp>
      <p:sp>
        <p:nvSpPr>
          <p:cNvPr id="11276" name="Line 12">
            <a:extLst>
              <a:ext uri="{FF2B5EF4-FFF2-40B4-BE49-F238E27FC236}">
                <a16:creationId xmlns="" xmlns:a16="http://schemas.microsoft.com/office/drawing/2014/main" id="{F12D84ED-BB7B-9146-ADF5-287B5CE1CC1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7049" y="6597334"/>
            <a:ext cx="8959181" cy="1440"/>
          </a:xfrm>
          <a:prstGeom prst="line">
            <a:avLst/>
          </a:prstGeom>
          <a:noFill/>
          <a:ln w="18360" cap="flat">
            <a:solidFill>
              <a:srgbClr val="00B4B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11277" name="Rectangle 13">
            <a:extLst>
              <a:ext uri="{FF2B5EF4-FFF2-40B4-BE49-F238E27FC236}">
                <a16:creationId xmlns="" xmlns:a16="http://schemas.microsoft.com/office/drawing/2014/main" id="{D690CCD6-C3DA-FE60-AF29-49A8D86B2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521" y="1078674"/>
            <a:ext cx="9144960" cy="580380"/>
          </a:xfrm>
          <a:prstGeom prst="rect">
            <a:avLst/>
          </a:prstGeom>
          <a:solidFill>
            <a:srgbClr val="FFFFFF"/>
          </a:solidFill>
          <a:ln w="10800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11278" name="Text Box 14">
            <a:extLst>
              <a:ext uri="{FF2B5EF4-FFF2-40B4-BE49-F238E27FC236}">
                <a16:creationId xmlns="" xmlns:a16="http://schemas.microsoft.com/office/drawing/2014/main" id="{E890DEB2-D9F7-DF91-8BC1-999EC5868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166" y="1199648"/>
            <a:ext cx="10584326" cy="1571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800" cap="flat">
                <a:solidFill>
                  <a:srgbClr val="00B4B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5pPr>
            <a:lvl6pPr marL="2514600" indent="-228600" defTabSz="45720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6pPr>
            <a:lvl7pPr marL="2971800" indent="-228600" defTabSz="45720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7pPr>
            <a:lvl8pPr marL="3429000" indent="-228600" defTabSz="45720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8pPr>
            <a:lvl9pPr marL="3886200" indent="-228600" defTabSz="45720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9pPr>
          </a:lstStyle>
          <a:p>
            <a:r>
              <a:rPr lang="it-IT" altLang="en-US" sz="1089" b="1" dirty="0">
                <a:latin typeface="Calibri" panose="020F0502020204030204" pitchFamily="34" charset="0"/>
              </a:rPr>
              <a:t>          		</a:t>
            </a:r>
            <a:r>
              <a:rPr lang="en-US" altLang="en-US" sz="1452" b="1" dirty="0" smtClean="0">
                <a:latin typeface="Calibri" panose="020F0502020204030204" pitchFamily="34" charset="0"/>
              </a:rPr>
              <a:t>INPUT DATA  						BOUNDARY CONDITIONS</a:t>
            </a:r>
          </a:p>
          <a:p>
            <a:pPr>
              <a:spcBef>
                <a:spcPts val="261"/>
              </a:spcBef>
              <a:spcAft>
                <a:spcPts val="261"/>
              </a:spcAft>
            </a:pPr>
            <a:r>
              <a:rPr lang="en-US" altLang="en-US" sz="1452" dirty="0" smtClean="0">
                <a:latin typeface="Calibri" panose="020F0502020204030204" pitchFamily="34" charset="0"/>
              </a:rPr>
              <a:t>- Soil characteristics (thickness and number of layers, texture)	- </a:t>
            </a:r>
            <a:r>
              <a:rPr lang="en-US" altLang="en-US" sz="1452" b="1" dirty="0" smtClean="0">
                <a:latin typeface="Calibri" panose="020F0502020204030204" pitchFamily="34" charset="0"/>
              </a:rPr>
              <a:t>Meteorological:</a:t>
            </a:r>
            <a:r>
              <a:rPr lang="en-US" altLang="en-US" sz="1452" dirty="0" smtClean="0">
                <a:latin typeface="Calibri" panose="020F0502020204030204" pitchFamily="34" charset="0"/>
              </a:rPr>
              <a:t> 1-hour, 1948-2014 (from GLDAS, UTOPIA)</a:t>
            </a:r>
          </a:p>
          <a:p>
            <a:pPr>
              <a:spcBef>
                <a:spcPts val="261"/>
              </a:spcBef>
              <a:spcAft>
                <a:spcPts val="261"/>
              </a:spcAft>
              <a:tabLst>
                <a:tab pos="1762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1452" dirty="0" smtClean="0">
                <a:latin typeface="Calibri" panose="020F0502020204030204" pitchFamily="34" charset="0"/>
              </a:rPr>
              <a:t>	and hydrological parameters				- </a:t>
            </a:r>
            <a:r>
              <a:rPr lang="en-US" altLang="en-US" sz="1452" b="1" dirty="0" smtClean="0">
                <a:latin typeface="Calibri" panose="020F0502020204030204" pitchFamily="34" charset="0"/>
              </a:rPr>
              <a:t>Soil layers:</a:t>
            </a:r>
            <a:r>
              <a:rPr lang="en-US" altLang="en-US" sz="1452" dirty="0" smtClean="0">
                <a:latin typeface="Calibri" panose="020F0502020204030204" pitchFamily="34" charset="0"/>
              </a:rPr>
              <a:t> 1-hour, 1948-2014 (from GLDAS, UTOPIA)</a:t>
            </a:r>
          </a:p>
          <a:p>
            <a:pPr>
              <a:spcBef>
                <a:spcPts val="261"/>
              </a:spcBef>
              <a:spcAft>
                <a:spcPts val="261"/>
              </a:spcAft>
              <a:tabLst>
                <a:tab pos="1762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1452" dirty="0" smtClean="0">
                <a:latin typeface="Calibri" panose="020F0502020204030204" pitchFamily="34" charset="0"/>
              </a:rPr>
              <a:t>- Geographical coordinates 					- Treatments of vines (thinning, pruning)</a:t>
            </a:r>
          </a:p>
          <a:p>
            <a:pPr>
              <a:spcBef>
                <a:spcPts val="261"/>
              </a:spcBef>
              <a:spcAft>
                <a:spcPts val="261"/>
              </a:spcAft>
            </a:pPr>
            <a:r>
              <a:rPr lang="en-US" altLang="en-US" sz="1452" dirty="0" smtClean="0">
                <a:latin typeface="Calibri" panose="020F0502020204030204" pitchFamily="34" charset="0"/>
              </a:rPr>
              <a:t>- </a:t>
            </a:r>
            <a:r>
              <a:rPr lang="en-US" altLang="en-US" sz="1452" b="1" dirty="0" smtClean="0">
                <a:latin typeface="Calibri" panose="020F0502020204030204" pitchFamily="34" charset="0"/>
              </a:rPr>
              <a:t>Variety characteristics of the variety</a:t>
            </a:r>
            <a:r>
              <a:rPr lang="en-US" altLang="en-US" sz="1452" dirty="0" smtClean="0">
                <a:latin typeface="Calibri" panose="020F0502020204030204" pitchFamily="34" charset="0"/>
              </a:rPr>
              <a:t>, density of vines</a:t>
            </a:r>
            <a:endParaRPr lang="en-US" altLang="en-US" sz="1452" b="1" dirty="0">
              <a:latin typeface="Calibri" panose="020F0502020204030204" pitchFamily="34" charset="0"/>
            </a:endParaRPr>
          </a:p>
        </p:txBody>
      </p:sp>
      <p:sp>
        <p:nvSpPr>
          <p:cNvPr id="11279" name="Text Box 15">
            <a:extLst>
              <a:ext uri="{FF2B5EF4-FFF2-40B4-BE49-F238E27FC236}">
                <a16:creationId xmlns="" xmlns:a16="http://schemas.microsoft.com/office/drawing/2014/main" id="{040A413A-C354-F68C-7DB8-4D12B0F85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4713" y="6148557"/>
            <a:ext cx="1108461" cy="270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80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5pPr>
            <a:lvl6pPr marL="2514600" indent="-228600" defTabSz="45720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6pPr>
            <a:lvl7pPr marL="2971800" indent="-228600" defTabSz="45720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7pPr>
            <a:lvl8pPr marL="3429000" indent="-228600" defTabSz="45720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8pPr>
            <a:lvl9pPr marL="3886200" indent="-228600" defTabSz="45720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1089" dirty="0">
                <a:latin typeface="Calibri" panose="020F0502020204030204" pitchFamily="34" charset="0"/>
              </a:rPr>
              <a:t>(</a:t>
            </a:r>
            <a:r>
              <a:rPr lang="en-US" altLang="en-US" sz="1089" dirty="0" err="1">
                <a:latin typeface="Calibri" panose="020F0502020204030204" pitchFamily="34" charset="0"/>
              </a:rPr>
              <a:t>Fregoni</a:t>
            </a:r>
            <a:r>
              <a:rPr lang="en-US" altLang="en-US" sz="1089" dirty="0">
                <a:latin typeface="Calibri" panose="020F0502020204030204" pitchFamily="34" charset="0"/>
              </a:rPr>
              <a:t>, 2013)</a:t>
            </a:r>
          </a:p>
        </p:txBody>
      </p:sp>
      <p:graphicFrame>
        <p:nvGraphicFramePr>
          <p:cNvPr id="11280" name="Object 16">
            <a:extLst>
              <a:ext uri="{FF2B5EF4-FFF2-40B4-BE49-F238E27FC236}">
                <a16:creationId xmlns="" xmlns:a16="http://schemas.microsoft.com/office/drawing/2014/main" id="{1CF0BFEE-01D7-0705-46B2-7F11709C1D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62355"/>
              </p:ext>
            </p:extLst>
          </p:nvPr>
        </p:nvGraphicFramePr>
        <p:xfrm>
          <a:off x="7624724" y="3300829"/>
          <a:ext cx="2546187" cy="421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r:id="rId7" imgW="2805120" imgH="471240" progId="">
                  <p:embed/>
                </p:oleObj>
              </mc:Choice>
              <mc:Fallback>
                <p:oleObj r:id="rId7" imgW="2805120" imgH="471240" progId="">
                  <p:embed/>
                  <p:pic>
                    <p:nvPicPr>
                      <p:cNvPr id="11280" name="Object 16">
                        <a:extLst>
                          <a:ext uri="{FF2B5EF4-FFF2-40B4-BE49-F238E27FC236}">
                            <a16:creationId xmlns="" xmlns:a16="http://schemas.microsoft.com/office/drawing/2014/main" id="{1CF0BFEE-01D7-0705-46B2-7F11709C1D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4724" y="3300829"/>
                        <a:ext cx="2546187" cy="421964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45ECC5AB-D7C4-5CC9-6F63-C7FB4619F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 May 2022 - EGU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="" xmlns:a16="http://schemas.microsoft.com/office/drawing/2014/main" id="{5FC23DF0-B1EF-6610-03C4-648CC2B97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F45B6-F11D-4786-99FC-315E4A499021}" type="slidenum">
              <a:rPr lang="en-US" smtClean="0"/>
              <a:t>2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CE849A2C-7D6A-0D28-99DD-A4B0BA0EF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C. Cassardo, V. Andreoli - IVINE physiology and phenology - EGU22-5962 Session CL3.2.5</a:t>
            </a:r>
          </a:p>
        </p:txBody>
      </p:sp>
      <p:sp>
        <p:nvSpPr>
          <p:cNvPr id="11267" name="Text Box 3">
            <a:extLst>
              <a:ext uri="{FF2B5EF4-FFF2-40B4-BE49-F238E27FC236}">
                <a16:creationId xmlns="" xmlns:a16="http://schemas.microsoft.com/office/drawing/2014/main" id="{0390599F-0725-0FD4-D7DB-9953791D9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472" y="2914368"/>
            <a:ext cx="1661923" cy="629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318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4pPr>
            <a:lvl5pPr marL="21590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5pPr>
            <a:lvl6pPr marL="2616200" indent="-215900" defTabSz="45720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6pPr>
            <a:lvl7pPr marL="3073400" indent="-215900" defTabSz="45720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7pPr>
            <a:lvl8pPr marL="3530600" indent="-215900" defTabSz="45720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8pPr>
            <a:lvl9pPr marL="3987800" indent="-215900" defTabSz="45720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9pPr>
          </a:lstStyle>
          <a:p>
            <a:pPr marL="0" lvl="4" indent="0" algn="ctr">
              <a:spcBef>
                <a:spcPts val="1293"/>
              </a:spcBef>
              <a:buSzPct val="45000"/>
            </a:pPr>
            <a:r>
              <a:rPr lang="it-IT" altLang="en-US" sz="4355" b="1" dirty="0">
                <a:latin typeface="Calibri" panose="020F0502020204030204" pitchFamily="34" charset="0"/>
              </a:rPr>
              <a:t>IVINE</a:t>
            </a:r>
            <a:endParaRPr lang="it-IT" altLang="en-US" sz="2540" dirty="0">
              <a:latin typeface="Calibri" panose="020F0502020204030204" pitchFamily="34" charset="0"/>
            </a:endParaRPr>
          </a:p>
          <a:p>
            <a:pPr>
              <a:spcBef>
                <a:spcPts val="1293"/>
              </a:spcBef>
              <a:buSzPct val="45000"/>
            </a:pPr>
            <a:r>
              <a:rPr lang="it-IT" altLang="en-US" sz="2540" dirty="0">
                <a:latin typeface="Calibri" panose="020F0502020204030204" pitchFamily="34" charset="0"/>
              </a:rPr>
              <a:t>                       </a:t>
            </a:r>
          </a:p>
          <a:p>
            <a:pPr>
              <a:spcBef>
                <a:spcPts val="1293"/>
              </a:spcBef>
              <a:buSzPct val="45000"/>
            </a:pPr>
            <a:endParaRPr lang="it-IT" altLang="en-US" sz="2903" dirty="0">
              <a:latin typeface="Calibri" panose="020F0502020204030204" pitchFamily="34" charset="0"/>
            </a:endParaRPr>
          </a:p>
          <a:p>
            <a:pPr>
              <a:spcBef>
                <a:spcPts val="1293"/>
              </a:spcBef>
              <a:buSzPct val="45000"/>
            </a:pPr>
            <a:endParaRPr lang="it-IT" altLang="en-US" sz="2903" dirty="0">
              <a:latin typeface="Calibri" panose="020F0502020204030204" pitchFamily="34" charset="0"/>
            </a:endParaRPr>
          </a:p>
          <a:p>
            <a:pPr>
              <a:spcBef>
                <a:spcPts val="1293"/>
              </a:spcBef>
              <a:buSzPct val="45000"/>
            </a:pPr>
            <a:endParaRPr lang="it-IT" altLang="en-US" sz="2903" dirty="0">
              <a:latin typeface="Calibri" panose="020F0502020204030204" pitchFamily="34" charset="0"/>
            </a:endParaRPr>
          </a:p>
          <a:p>
            <a:pPr algn="ctr">
              <a:spcBef>
                <a:spcPts val="1293"/>
              </a:spcBef>
              <a:buSzPct val="45000"/>
            </a:pPr>
            <a:endParaRPr lang="it-IT" altLang="en-US" sz="2903" dirty="0">
              <a:latin typeface="Calibri" panose="020F0502020204030204" pitchFamily="34" charset="0"/>
            </a:endParaRPr>
          </a:p>
        </p:txBody>
      </p:sp>
      <p:sp>
        <p:nvSpPr>
          <p:cNvPr id="11270" name="Line 6">
            <a:extLst>
              <a:ext uri="{FF2B5EF4-FFF2-40B4-BE49-F238E27FC236}">
                <a16:creationId xmlns="" xmlns:a16="http://schemas.microsoft.com/office/drawing/2014/main" id="{89577CAC-056E-AAC0-9B18-82B32E40A9DB}"/>
              </a:ext>
            </a:extLst>
          </p:cNvPr>
          <p:cNvSpPr>
            <a:spLocks noChangeShapeType="1"/>
          </p:cNvSpPr>
          <p:nvPr/>
        </p:nvSpPr>
        <p:spPr bwMode="auto">
          <a:xfrm>
            <a:off x="5858376" y="3639264"/>
            <a:ext cx="722" cy="331235"/>
          </a:xfrm>
          <a:prstGeom prst="line">
            <a:avLst/>
          </a:prstGeom>
          <a:noFill/>
          <a:ln w="12600" cap="flat">
            <a:solidFill>
              <a:srgbClr val="00B4B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33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25558C85-B1EF-3902-7986-FDAFC1A01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16" y="1467404"/>
            <a:ext cx="6229972" cy="3210879"/>
          </a:xfrm>
          <a:prstGeom prst="rect">
            <a:avLst/>
          </a:prstGeom>
        </p:spPr>
      </p:pic>
      <p:sp>
        <p:nvSpPr>
          <p:cNvPr id="14337" name="Rectangle 1">
            <a:extLst>
              <a:ext uri="{FF2B5EF4-FFF2-40B4-BE49-F238E27FC236}">
                <a16:creationId xmlns="" xmlns:a16="http://schemas.microsoft.com/office/drawing/2014/main" id="{3F51D57A-C7D6-AD28-0758-34DACBCCE7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" y="-12819"/>
            <a:ext cx="12191985" cy="982040"/>
          </a:xfrm>
          <a:ln/>
        </p:spPr>
        <p:txBody>
          <a:bodyPr>
            <a:normAutofit/>
          </a:bodyPr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US" altLang="en-US" sz="3629" dirty="0"/>
              <a:t>	</a:t>
            </a:r>
            <a:r>
              <a:rPr lang="en-US" altLang="en-US" sz="4000" dirty="0"/>
              <a:t>Optimized varieties in the IVINE model</a:t>
            </a:r>
            <a:r>
              <a:rPr lang="it-IT" altLang="en-US" dirty="0"/>
              <a:t/>
            </a:r>
            <a:br>
              <a:rPr lang="it-IT" altLang="en-US" dirty="0"/>
            </a:br>
            <a:r>
              <a:rPr lang="it-IT" altLang="en-US" sz="1452" dirty="0"/>
              <a:t>	(</a:t>
            </a:r>
            <a:r>
              <a:rPr lang="it-IT" altLang="en-US" sz="1452" dirty="0" err="1"/>
              <a:t>BioVenezia</a:t>
            </a:r>
            <a:r>
              <a:rPr lang="it-IT" altLang="en-US" sz="1452" dirty="0"/>
              <a:t>), (</a:t>
            </a:r>
            <a:r>
              <a:rPr lang="it-IT" altLang="en-US" sz="1452" dirty="0" err="1"/>
              <a:t>ExtendaVitis</a:t>
            </a:r>
            <a:r>
              <a:rPr lang="it-IT" altLang="en-US" sz="1452" dirty="0"/>
              <a:t>), (AgroAmbiente.info), (catalogoviti.politicheagricole.it)</a:t>
            </a:r>
          </a:p>
        </p:txBody>
      </p:sp>
      <p:sp>
        <p:nvSpPr>
          <p:cNvPr id="14339" name="Text Box 3">
            <a:extLst>
              <a:ext uri="{FF2B5EF4-FFF2-40B4-BE49-F238E27FC236}">
                <a16:creationId xmlns="" xmlns:a16="http://schemas.microsoft.com/office/drawing/2014/main" id="{39BECCC5-1575-D4BF-8723-AD88AC9DC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358" y="5793730"/>
            <a:ext cx="6552688" cy="59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80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5pPr>
            <a:lvl6pPr marL="2514600" indent="-228600" defTabSz="45720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6pPr>
            <a:lvl7pPr marL="2971800" indent="-228600" defTabSz="45720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7pPr>
            <a:lvl8pPr marL="3429000" indent="-228600" defTabSz="45720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8pPr>
            <a:lvl9pPr marL="3886200" indent="-228600" defTabSz="45720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9pPr>
          </a:lstStyle>
          <a:p>
            <a:pPr>
              <a:buSzPct val="45000"/>
              <a:buFont typeface="Wingdings" panose="05000000000000000000" pitchFamily="2" charset="2"/>
              <a:buChar char=""/>
            </a:pPr>
            <a:r>
              <a:rPr lang="la-Latn" altLang="en-US" sz="1633" b="1" i="1" dirty="0" smtClean="0">
                <a:latin typeface="Calibri" panose="020F0502020204030204" pitchFamily="34" charset="0"/>
              </a:rPr>
              <a:t>Vitis Vinifera </a:t>
            </a:r>
            <a:r>
              <a:rPr lang="it-IT" altLang="en-US" sz="1633" b="1" i="1" dirty="0" smtClean="0">
                <a:latin typeface="Calibri" panose="020F0502020204030204" pitchFamily="34" charset="0"/>
              </a:rPr>
              <a:t>cv</a:t>
            </a:r>
            <a:r>
              <a:rPr lang="it-IT" altLang="en-US" sz="1633" b="1" dirty="0" smtClean="0">
                <a:latin typeface="Calibri" panose="020F0502020204030204" pitchFamily="34" charset="0"/>
              </a:rPr>
              <a:t> </a:t>
            </a:r>
            <a:r>
              <a:rPr lang="it-IT" altLang="en-US" sz="1633" b="1" dirty="0">
                <a:latin typeface="Calibri" panose="020F0502020204030204" pitchFamily="34" charset="0"/>
              </a:rPr>
              <a:t>Barbera and Nebbiolo:</a:t>
            </a:r>
          </a:p>
          <a:p>
            <a:pPr>
              <a:buClrTx/>
              <a:buSzTx/>
              <a:buFontTx/>
              <a:buNone/>
            </a:pPr>
            <a:r>
              <a:rPr lang="it-IT" altLang="en-US" sz="1633" dirty="0">
                <a:latin typeface="Calibri" panose="020F0502020204030204" pitchFamily="34" charset="0"/>
              </a:rPr>
              <a:t>	</a:t>
            </a:r>
            <a:r>
              <a:rPr lang="en-US" altLang="en-US" sz="1633" dirty="0">
                <a:latin typeface="Calibri" panose="020F0502020204030204" pitchFamily="34" charset="0"/>
              </a:rPr>
              <a:t>Optimization carried out on several vineyards (Andreoli et al., 2019)</a:t>
            </a:r>
            <a:endParaRPr lang="it-IT" altLang="en-US" sz="1633" dirty="0">
              <a:latin typeface="Calibri" panose="020F0502020204030204" pitchFamily="34" charset="0"/>
            </a:endParaRPr>
          </a:p>
        </p:txBody>
      </p:sp>
      <p:sp>
        <p:nvSpPr>
          <p:cNvPr id="14341" name="Line 5">
            <a:extLst>
              <a:ext uri="{FF2B5EF4-FFF2-40B4-BE49-F238E27FC236}">
                <a16:creationId xmlns="" xmlns:a16="http://schemas.microsoft.com/office/drawing/2014/main" id="{62896AA2-14DC-96ED-E372-FB870BFCF01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7049" y="6597334"/>
            <a:ext cx="8959181" cy="1440"/>
          </a:xfrm>
          <a:prstGeom prst="line">
            <a:avLst/>
          </a:prstGeom>
          <a:noFill/>
          <a:ln w="18360" cap="flat">
            <a:solidFill>
              <a:srgbClr val="00B4B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14344" name="Rectangle 8">
            <a:extLst>
              <a:ext uri="{FF2B5EF4-FFF2-40B4-BE49-F238E27FC236}">
                <a16:creationId xmlns="" xmlns:a16="http://schemas.microsoft.com/office/drawing/2014/main" id="{2256B86C-5947-0263-70C2-B2277DF25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9410" y="1388307"/>
            <a:ext cx="1990289" cy="22322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0800" cap="flat">
                <a:solidFill>
                  <a:srgbClr val="00B4B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14345" name="Text Box 9">
            <a:extLst>
              <a:ext uri="{FF2B5EF4-FFF2-40B4-BE49-F238E27FC236}">
                <a16:creationId xmlns="" xmlns:a16="http://schemas.microsoft.com/office/drawing/2014/main" id="{2BDF76FD-8703-767C-040F-147538B30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089" y="1340783"/>
            <a:ext cx="2157346" cy="270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80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52024" rIns="81646" bIns="40823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5pPr>
            <a:lvl6pPr marL="2514600" indent="-228600" defTabSz="45720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6pPr>
            <a:lvl7pPr marL="2971800" indent="-228600" defTabSz="45720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7pPr>
            <a:lvl8pPr marL="3429000" indent="-228600" defTabSz="45720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8pPr>
            <a:lvl9pPr marL="3886200" indent="-228600" defTabSz="45720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93000"/>
              </a:lnSpc>
            </a:pPr>
            <a:r>
              <a:rPr lang="it-IT" altLang="en-US" sz="1270" b="1" dirty="0">
                <a:latin typeface="Arial" panose="020B0604020202020204" pitchFamily="34" charset="0"/>
              </a:rPr>
              <a:t>ANALYZED VARIETIES
</a:t>
            </a:r>
          </a:p>
        </p:txBody>
      </p:sp>
      <p:sp>
        <p:nvSpPr>
          <p:cNvPr id="14346" name="Text Box 10">
            <a:extLst>
              <a:ext uri="{FF2B5EF4-FFF2-40B4-BE49-F238E27FC236}">
                <a16:creationId xmlns="" xmlns:a16="http://schemas.microsoft.com/office/drawing/2014/main" id="{32B0FF47-4D0E-0B19-8A01-BE808E58B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3988" y="1493439"/>
            <a:ext cx="3502883" cy="1153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800" cap="flat">
                <a:solidFill>
                  <a:srgbClr val="00B4B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5pPr>
            <a:lvl6pPr marL="2514600" indent="-228600" defTabSz="45720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6pPr>
            <a:lvl7pPr marL="2971800" indent="-228600" defTabSz="45720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7pPr>
            <a:lvl8pPr marL="3429000" indent="-228600" defTabSz="45720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8pPr>
            <a:lvl9pPr marL="3886200" indent="-228600" defTabSz="45720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9pPr>
          </a:lstStyle>
          <a:p>
            <a:pPr>
              <a:buSzPct val="45000"/>
              <a:buFont typeface="Wingdings" panose="05000000000000000000" pitchFamily="2" charset="2"/>
              <a:buChar char=""/>
            </a:pPr>
            <a:r>
              <a:rPr lang="la-Latn" altLang="en-US" sz="1633" b="1" i="1" dirty="0" smtClean="0">
                <a:latin typeface="Calibri" panose="020F0502020204030204" pitchFamily="34" charset="0"/>
              </a:rPr>
              <a:t>Vitis Vinifera </a:t>
            </a:r>
            <a:r>
              <a:rPr lang="en-US" altLang="en-US" sz="1633" b="1" i="1" dirty="0" smtClean="0">
                <a:latin typeface="Calibri" panose="020F0502020204030204" pitchFamily="34" charset="0"/>
              </a:rPr>
              <a:t>cv</a:t>
            </a:r>
            <a:r>
              <a:rPr lang="en-US" altLang="en-US" sz="1633" b="1" dirty="0" smtClean="0">
                <a:latin typeface="Calibri" panose="020F0502020204030204" pitchFamily="34" charset="0"/>
              </a:rPr>
              <a:t> Chardonnay, Glera:</a:t>
            </a:r>
          </a:p>
          <a:p>
            <a:pPr marL="265113" indent="0">
              <a:buClrTx/>
              <a:buSzTx/>
              <a:buFontTx/>
              <a:buNone/>
            </a:pPr>
            <a:r>
              <a:rPr lang="en-US" altLang="en-US" sz="1633" dirty="0" smtClean="0">
                <a:latin typeface="Calibri" panose="020F0502020204030204" pitchFamily="34" charset="0"/>
              </a:rPr>
              <a:t>14 grid points identified
Used 11 grid points, initially excluding elevations &gt; 200 m a.s.l.</a:t>
            </a:r>
            <a:endParaRPr lang="en-US" altLang="en-US" sz="1633" dirty="0">
              <a:latin typeface="Calibri" panose="020F0502020204030204" pitchFamily="34" charset="0"/>
            </a:endParaRPr>
          </a:p>
        </p:txBody>
      </p:sp>
      <p:pic>
        <p:nvPicPr>
          <p:cNvPr id="14347" name="Picture 11">
            <a:extLst>
              <a:ext uri="{FF2B5EF4-FFF2-40B4-BE49-F238E27FC236}">
                <a16:creationId xmlns="" xmlns:a16="http://schemas.microsoft.com/office/drawing/2014/main" id="{184BDAA3-E60A-C8A8-2861-66C875B46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0" t="49745" r="41838" b="43483"/>
          <a:stretch>
            <a:fillRect/>
          </a:stretch>
        </p:blipFill>
        <p:spPr bwMode="auto">
          <a:xfrm>
            <a:off x="3993768" y="3964737"/>
            <a:ext cx="216023" cy="26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4840" t="49745" r="41838" b="4348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0800" cap="flat">
                <a:solidFill>
                  <a:srgbClr val="00B4B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8" name="Line 12">
            <a:extLst>
              <a:ext uri="{FF2B5EF4-FFF2-40B4-BE49-F238E27FC236}">
                <a16:creationId xmlns="" xmlns:a16="http://schemas.microsoft.com/office/drawing/2014/main" id="{55F6A8E1-D788-E3D8-5831-4910E0A87E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59204" y="4064108"/>
            <a:ext cx="168498" cy="745998"/>
          </a:xfrm>
          <a:prstGeom prst="line">
            <a:avLst/>
          </a:prstGeom>
          <a:noFill/>
          <a:ln w="1836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14349" name="Oval 13">
            <a:extLst>
              <a:ext uri="{FF2B5EF4-FFF2-40B4-BE49-F238E27FC236}">
                <a16:creationId xmlns="" xmlns:a16="http://schemas.microsoft.com/office/drawing/2014/main" id="{5D77EF2E-5759-7FFC-C224-C45E35126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1498" y="2654200"/>
            <a:ext cx="1244291" cy="663909"/>
          </a:xfrm>
          <a:prstGeom prst="ellipse">
            <a:avLst/>
          </a:prstGeom>
          <a:noFill/>
          <a:ln w="1080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14350" name="Line 14">
            <a:extLst>
              <a:ext uri="{FF2B5EF4-FFF2-40B4-BE49-F238E27FC236}">
                <a16:creationId xmlns="" xmlns:a16="http://schemas.microsoft.com/office/drawing/2014/main" id="{AC451C1C-65F6-BFD1-9B3C-1C9928F6D8F3}"/>
              </a:ext>
            </a:extLst>
          </p:cNvPr>
          <p:cNvSpPr>
            <a:spLocks noChangeShapeType="1"/>
          </p:cNvSpPr>
          <p:nvPr/>
        </p:nvSpPr>
        <p:spPr bwMode="auto">
          <a:xfrm>
            <a:off x="4625993" y="3068964"/>
            <a:ext cx="3182348" cy="1926908"/>
          </a:xfrm>
          <a:prstGeom prst="line">
            <a:avLst/>
          </a:prstGeom>
          <a:noFill/>
          <a:ln w="1836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14351" name="Text Box 15">
            <a:extLst>
              <a:ext uri="{FF2B5EF4-FFF2-40B4-BE49-F238E27FC236}">
                <a16:creationId xmlns="" xmlns:a16="http://schemas.microsoft.com/office/drawing/2014/main" id="{A60580A1-9B54-583D-5F37-94C1C784E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8340" y="4893634"/>
            <a:ext cx="4255129" cy="62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80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5pPr>
            <a:lvl6pPr marL="2514600" indent="-228600" defTabSz="45720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6pPr>
            <a:lvl7pPr marL="2971800" indent="-228600" defTabSz="45720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7pPr>
            <a:lvl8pPr marL="3429000" indent="-228600" defTabSz="45720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8pPr>
            <a:lvl9pPr marL="3886200" indent="-228600" defTabSz="45720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9pPr>
          </a:lstStyle>
          <a:p>
            <a:pPr>
              <a:buSzPct val="45000"/>
              <a:buFont typeface="Wingdings" panose="05000000000000000000" pitchFamily="2" charset="2"/>
              <a:buChar char=""/>
            </a:pPr>
            <a:r>
              <a:rPr lang="la-Latn" altLang="en-US" sz="1633" b="1" i="1" dirty="0" smtClean="0">
                <a:latin typeface="Calibri" panose="020F0502020204030204" pitchFamily="34" charset="0"/>
              </a:rPr>
              <a:t>Vitis Vinifera </a:t>
            </a:r>
            <a:r>
              <a:rPr lang="en-US" altLang="en-US" sz="1633" b="1" i="1" dirty="0" smtClean="0">
                <a:latin typeface="Calibri" panose="020F0502020204030204" pitchFamily="34" charset="0"/>
              </a:rPr>
              <a:t>cv</a:t>
            </a:r>
            <a:r>
              <a:rPr lang="en-US" altLang="en-US" sz="1633" b="1" dirty="0" smtClean="0">
                <a:latin typeface="Calibri" panose="020F0502020204030204" pitchFamily="34" charset="0"/>
              </a:rPr>
              <a:t> Merlot, Cabernet Sauvignon:</a:t>
            </a:r>
          </a:p>
          <a:p>
            <a:pPr>
              <a:buClrTx/>
              <a:buSzTx/>
              <a:buFontTx/>
              <a:buNone/>
            </a:pPr>
            <a:r>
              <a:rPr lang="en-US" altLang="en-US" sz="1633" dirty="0" smtClean="0">
                <a:latin typeface="Calibri" panose="020F0502020204030204" pitchFamily="34" charset="0"/>
              </a:rPr>
              <a:t>	Detailed analysis on specific grid points</a:t>
            </a:r>
            <a:r>
              <a:rPr lang="en-US" altLang="en-US" sz="1633" dirty="0">
                <a:latin typeface="Calibri" panose="020F0502020204030204" pitchFamily="34" charset="0"/>
              </a:rPr>
              <a:t>
</a:t>
            </a:r>
            <a:endParaRPr lang="it-IT" altLang="en-US" sz="1633" dirty="0">
              <a:latin typeface="Calibri" panose="020F0502020204030204" pitchFamily="34" charset="0"/>
            </a:endParaRPr>
          </a:p>
        </p:txBody>
      </p:sp>
      <p:sp>
        <p:nvSpPr>
          <p:cNvPr id="14352" name="Line 16">
            <a:extLst>
              <a:ext uri="{FF2B5EF4-FFF2-40B4-BE49-F238E27FC236}">
                <a16:creationId xmlns="" xmlns:a16="http://schemas.microsoft.com/office/drawing/2014/main" id="{D6815FA5-E30D-7507-C98D-034FB472CA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90172" y="2155908"/>
            <a:ext cx="2073818" cy="832407"/>
          </a:xfrm>
          <a:prstGeom prst="line">
            <a:avLst/>
          </a:prstGeom>
          <a:noFill/>
          <a:ln w="1836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14353" name="Line 17">
            <a:extLst>
              <a:ext uri="{FF2B5EF4-FFF2-40B4-BE49-F238E27FC236}">
                <a16:creationId xmlns="" xmlns:a16="http://schemas.microsoft.com/office/drawing/2014/main" id="{1FC3B7DB-40A2-7A49-F0A3-98A4F5A333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45352" y="3483727"/>
            <a:ext cx="1772441" cy="2303421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14354" name="Text Box 18">
            <a:extLst>
              <a:ext uri="{FF2B5EF4-FFF2-40B4-BE49-F238E27FC236}">
                <a16:creationId xmlns="" xmlns:a16="http://schemas.microsoft.com/office/drawing/2014/main" id="{F3612C04-3E6C-A3E8-B986-B57018423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209" y="4762581"/>
            <a:ext cx="4977163" cy="1044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80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5pPr>
            <a:lvl6pPr marL="2514600" indent="-228600" defTabSz="45720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6pPr>
            <a:lvl7pPr marL="2971800" indent="-228600" defTabSz="45720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7pPr>
            <a:lvl8pPr marL="3429000" indent="-228600" defTabSz="45720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8pPr>
            <a:lvl9pPr marL="3886200" indent="-228600" defTabSz="45720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9pPr>
          </a:lstStyle>
          <a:p>
            <a:pPr>
              <a:buSzPct val="45000"/>
              <a:buFont typeface="Wingdings" panose="05000000000000000000" pitchFamily="2" charset="2"/>
              <a:buChar char=""/>
            </a:pPr>
            <a:r>
              <a:rPr lang="la-Latn" altLang="en-US" sz="1633" b="1" i="1" dirty="0" smtClean="0">
                <a:latin typeface="Calibri" panose="020F0502020204030204" pitchFamily="34" charset="0"/>
              </a:rPr>
              <a:t>Vitis Vinifera </a:t>
            </a:r>
            <a:r>
              <a:rPr lang="it-IT" altLang="en-US" sz="1633" b="1" i="1" dirty="0" smtClean="0">
                <a:latin typeface="Calibri" panose="020F0502020204030204" pitchFamily="34" charset="0"/>
              </a:rPr>
              <a:t>cv</a:t>
            </a:r>
            <a:r>
              <a:rPr lang="it-IT" altLang="en-US" sz="1633" b="1" dirty="0" smtClean="0">
                <a:latin typeface="Calibri" panose="020F0502020204030204" pitchFamily="34" charset="0"/>
              </a:rPr>
              <a:t> </a:t>
            </a:r>
            <a:r>
              <a:rPr lang="it-IT" altLang="en-US" sz="1633" b="1" dirty="0">
                <a:latin typeface="Calibri" panose="020F0502020204030204" pitchFamily="34" charset="0"/>
              </a:rPr>
              <a:t>Sangiovese:</a:t>
            </a:r>
          </a:p>
          <a:p>
            <a:pPr>
              <a:buSzPct val="45000"/>
              <a:buFont typeface="Wingdings" panose="05000000000000000000" pitchFamily="2" charset="2"/>
              <a:buNone/>
            </a:pPr>
            <a:r>
              <a:rPr lang="en-US" altLang="en-US" sz="1633" dirty="0">
                <a:latin typeface="Calibri" panose="020F0502020204030204" pitchFamily="34" charset="0"/>
              </a:rPr>
              <a:t>	Analysis in 4 different grid points (one used for calibration, three for validation)
</a:t>
            </a:r>
            <a:endParaRPr lang="it-IT" altLang="en-US" sz="1633" dirty="0">
              <a:latin typeface="Calibri" panose="020F0502020204030204" pitchFamily="34" charset="0"/>
            </a:endParaRPr>
          </a:p>
        </p:txBody>
      </p:sp>
      <p:sp>
        <p:nvSpPr>
          <p:cNvPr id="14355" name="Oval 19">
            <a:extLst>
              <a:ext uri="{FF2B5EF4-FFF2-40B4-BE49-F238E27FC236}">
                <a16:creationId xmlns="" xmlns:a16="http://schemas.microsoft.com/office/drawing/2014/main" id="{CE7B1B19-70B3-F6D3-E6D8-16DA1D03C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7207" y="3068964"/>
            <a:ext cx="663910" cy="498292"/>
          </a:xfrm>
          <a:prstGeom prst="ellipse">
            <a:avLst/>
          </a:prstGeom>
          <a:noFill/>
          <a:ln w="1080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/>
          </a:p>
        </p:txBody>
      </p:sp>
      <p:pic>
        <p:nvPicPr>
          <p:cNvPr id="14356" name="Picture 20">
            <a:extLst>
              <a:ext uri="{FF2B5EF4-FFF2-40B4-BE49-F238E27FC236}">
                <a16:creationId xmlns="" xmlns:a16="http://schemas.microsoft.com/office/drawing/2014/main" id="{D92F23B2-280A-6205-BDE6-180395593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548" t="32640" r="31369" b="65154"/>
          <a:stretch>
            <a:fillRect/>
          </a:stretch>
        </p:blipFill>
        <p:spPr bwMode="auto">
          <a:xfrm>
            <a:off x="5284144" y="2880303"/>
            <a:ext cx="123853" cy="126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-61548" t="32640" r="31369" b="6515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0800" cap="flat">
                <a:solidFill>
                  <a:srgbClr val="00B4B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04AC5636-41C7-6858-BF27-41B6D69E7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 May 2022 - EGU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="" xmlns:a16="http://schemas.microsoft.com/office/drawing/2014/main" id="{954E4130-952F-7326-5E70-773230E97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F45B6-F11D-4786-99FC-315E4A499021}" type="slidenum">
              <a:rPr lang="en-US" smtClean="0"/>
              <a:t>3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7090A32B-E016-EB48-9033-7E2E7D14B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C. Cassardo, V. Andreoli - IVINE physiology and phenology - EGU22-5962 Session CL3.2.5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>
            <a:extLst>
              <a:ext uri="{FF2B5EF4-FFF2-40B4-BE49-F238E27FC236}">
                <a16:creationId xmlns="" xmlns:a16="http://schemas.microsoft.com/office/drawing/2014/main" id="{507525DC-DC61-40CB-0F31-7D8C2AC19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521" y="1078674"/>
            <a:ext cx="9144960" cy="580380"/>
          </a:xfrm>
          <a:prstGeom prst="rect">
            <a:avLst/>
          </a:prstGeom>
          <a:solidFill>
            <a:srgbClr val="FFFFFF"/>
          </a:solidFill>
          <a:ln w="10800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20482" name="Rectangle 2">
            <a:extLst>
              <a:ext uri="{FF2B5EF4-FFF2-40B4-BE49-F238E27FC236}">
                <a16:creationId xmlns="" xmlns:a16="http://schemas.microsoft.com/office/drawing/2014/main" id="{3BDDB1F7-6A49-5B88-EF37-A6ADE489D8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US" altLang="en-US" sz="4000" dirty="0"/>
              <a:t>	Parameters and thermal thresholds optimization</a:t>
            </a:r>
            <a:endParaRPr lang="it-IT" altLang="en-US" sz="4000" dirty="0"/>
          </a:p>
        </p:txBody>
      </p:sp>
      <p:graphicFrame>
        <p:nvGraphicFramePr>
          <p:cNvPr id="20485" name="Group 5">
            <a:extLst>
              <a:ext uri="{FF2B5EF4-FFF2-40B4-BE49-F238E27FC236}">
                <a16:creationId xmlns="" xmlns:a16="http://schemas.microsoft.com/office/drawing/2014/main" id="{4842F7C5-8DE7-158F-FD35-AC2681EDA2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675235"/>
              </p:ext>
            </p:extLst>
          </p:nvPr>
        </p:nvGraphicFramePr>
        <p:xfrm>
          <a:off x="1514159" y="1157052"/>
          <a:ext cx="9144960" cy="4369428"/>
        </p:xfrm>
        <a:graphic>
          <a:graphicData uri="http://schemas.openxmlformats.org/drawingml/2006/table">
            <a:tbl>
              <a:tblPr/>
              <a:tblGrid>
                <a:gridCol w="2188659">
                  <a:extLst>
                    <a:ext uri="{9D8B030D-6E8A-4147-A177-3AD203B41FA5}">
                      <a16:colId xmlns="" xmlns:a16="http://schemas.microsoft.com/office/drawing/2014/main" val="2051711436"/>
                    </a:ext>
                  </a:extLst>
                </a:gridCol>
                <a:gridCol w="1597446">
                  <a:extLst>
                    <a:ext uri="{9D8B030D-6E8A-4147-A177-3AD203B41FA5}">
                      <a16:colId xmlns="" xmlns:a16="http://schemas.microsoft.com/office/drawing/2014/main" val="2142883873"/>
                    </a:ext>
                  </a:extLst>
                </a:gridCol>
                <a:gridCol w="1445964">
                  <a:extLst>
                    <a:ext uri="{9D8B030D-6E8A-4147-A177-3AD203B41FA5}">
                      <a16:colId xmlns="" xmlns:a16="http://schemas.microsoft.com/office/drawing/2014/main" val="3673355864"/>
                    </a:ext>
                  </a:extLst>
                </a:gridCol>
                <a:gridCol w="1313418">
                  <a:extLst>
                    <a:ext uri="{9D8B030D-6E8A-4147-A177-3AD203B41FA5}">
                      <a16:colId xmlns="" xmlns:a16="http://schemas.microsoft.com/office/drawing/2014/main" val="3176078646"/>
                    </a:ext>
                  </a:extLst>
                </a:gridCol>
                <a:gridCol w="1347982">
                  <a:extLst>
                    <a:ext uri="{9D8B030D-6E8A-4147-A177-3AD203B41FA5}">
                      <a16:colId xmlns="" xmlns:a16="http://schemas.microsoft.com/office/drawing/2014/main" val="3791500534"/>
                    </a:ext>
                  </a:extLst>
                </a:gridCol>
                <a:gridCol w="1251491">
                  <a:extLst>
                    <a:ext uri="{9D8B030D-6E8A-4147-A177-3AD203B41FA5}">
                      <a16:colId xmlns="" xmlns:a16="http://schemas.microsoft.com/office/drawing/2014/main" val="1541104880"/>
                    </a:ext>
                  </a:extLst>
                </a:gridCol>
              </a:tblGrid>
              <a:tr h="511254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Parameters and thresholds
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Chardonnay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Glera</a:t>
                      </a:r>
                      <a:endParaRPr kumimoji="0" lang="en-US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Merlot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C. Sauvignon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Sangiovese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18821193"/>
                  </a:ext>
                </a:extLst>
              </a:tr>
              <a:tr h="289471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STUD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100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100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100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100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100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720969"/>
                  </a:ext>
                </a:extLst>
              </a:tr>
              <a:tr h="298112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it-IT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→ </a:t>
                      </a: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STG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(5.5±0.3)10</a:t>
                      </a:r>
                      <a:r>
                        <a:rPr kumimoji="0" lang="en-US" altLang="en-US" sz="1500" b="0" i="0" u="none" strike="noStrike" cap="none" normalizeH="0" baseline="33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3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(5.0±0.4)10</a:t>
                      </a:r>
                      <a:r>
                        <a:rPr kumimoji="0" lang="en-US" altLang="en-US" sz="1500" b="0" i="0" u="none" strike="noStrike" cap="none" normalizeH="0" baseline="33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3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5700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7300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5400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55024641"/>
                  </a:ext>
                </a:extLst>
              </a:tr>
              <a:tr h="298112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it-IT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→ </a:t>
                      </a: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STF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(2.19±0.13)10</a:t>
                      </a:r>
                      <a:r>
                        <a:rPr kumimoji="0" lang="en-US" altLang="en-US" sz="1500" b="0" i="0" u="none" strike="noStrike" cap="none" normalizeH="0" baseline="33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2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(2.35±0.15)10</a:t>
                      </a:r>
                      <a:r>
                        <a:rPr kumimoji="0" lang="en-US" altLang="en-US" sz="1500" b="0" i="0" u="none" strike="noStrike" cap="none" normalizeH="0" baseline="33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2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230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235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250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41440909"/>
                  </a:ext>
                </a:extLst>
              </a:tr>
              <a:tr h="298112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it-IT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→ </a:t>
                      </a: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STA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80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55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75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75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50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32215078"/>
                  </a:ext>
                </a:extLst>
              </a:tr>
              <a:tr h="298112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it-IT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→ </a:t>
                      </a: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STIM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650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550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550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600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650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2575505"/>
                  </a:ext>
                </a:extLst>
              </a:tr>
              <a:tr h="298112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it-IT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→ </a:t>
                      </a: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STIV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40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40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40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40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40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2568833"/>
                  </a:ext>
                </a:extLst>
              </a:tr>
              <a:tr h="289471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STR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400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400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400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400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400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71223016"/>
                  </a:ext>
                </a:extLst>
              </a:tr>
              <a:tr h="298112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it-IT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→ </a:t>
                      </a: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GGR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1250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1350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1350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1300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1400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3695743"/>
                  </a:ext>
                </a:extLst>
              </a:tr>
              <a:tr h="298112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it-IT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→ </a:t>
                      </a:r>
                      <a:r>
                        <a:rPr kumimoji="0" lang="en-US" altLang="en-US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NGPp</a:t>
                      </a: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25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21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20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25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11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44973528"/>
                  </a:ext>
                </a:extLst>
              </a:tr>
              <a:tr h="298112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it-IT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→ </a:t>
                      </a: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NAGP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120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130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105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120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160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4405329"/>
                  </a:ext>
                </a:extLst>
              </a:tr>
              <a:tr h="298112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it-IT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→ </a:t>
                      </a: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CZM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19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17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20.5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20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23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55849746"/>
                  </a:ext>
                </a:extLst>
              </a:tr>
              <a:tr h="298112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it-IT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→ </a:t>
                      </a: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CZIM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6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6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6.5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7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11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02174278"/>
                  </a:ext>
                </a:extLst>
              </a:tr>
              <a:tr h="298112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it-IT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→ </a:t>
                      </a: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CZI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7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8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9.5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9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12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55608760"/>
                  </a:ext>
                </a:extLst>
              </a:tr>
            </a:tbl>
          </a:graphicData>
        </a:graphic>
      </p:graphicFrame>
      <p:sp>
        <p:nvSpPr>
          <p:cNvPr id="20758" name="Text Box 278">
            <a:extLst>
              <a:ext uri="{FF2B5EF4-FFF2-40B4-BE49-F238E27FC236}">
                <a16:creationId xmlns="" xmlns:a16="http://schemas.microsoft.com/office/drawing/2014/main" id="{A1B5E809-F40E-B797-B669-31B62D86C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43" y="5723161"/>
            <a:ext cx="11160511" cy="741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800" cap="flat">
                <a:solidFill>
                  <a:srgbClr val="00B4B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5pPr>
            <a:lvl6pPr marL="2514600" indent="-228600" defTabSz="45720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6pPr>
            <a:lvl7pPr marL="2971800" indent="-228600" defTabSz="45720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7pPr>
            <a:lvl8pPr marL="3429000" indent="-228600" defTabSz="45720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8pPr>
            <a:lvl9pPr marL="3886200" indent="-228600" defTabSz="45720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998" b="1" dirty="0">
                <a:latin typeface="Calibri" panose="020F0502020204030204" pitchFamily="34" charset="0"/>
              </a:rPr>
              <a:t>STUD</a:t>
            </a:r>
            <a:r>
              <a:rPr lang="en-US" altLang="en-US" sz="998" dirty="0">
                <a:latin typeface="Calibri" panose="020F0502020204030204" pitchFamily="34" charset="0"/>
              </a:rPr>
              <a:t> (thermal threshold for exit from dormancy, in GDH); </a:t>
            </a:r>
            <a:r>
              <a:rPr lang="en-US" altLang="en-US" sz="998" b="1" dirty="0">
                <a:latin typeface="Calibri" panose="020F0502020204030204" pitchFamily="34" charset="0"/>
              </a:rPr>
              <a:t>STG</a:t>
            </a:r>
            <a:r>
              <a:rPr lang="en-US" altLang="en-US" sz="998" dirty="0">
                <a:latin typeface="Calibri" panose="020F0502020204030204" pitchFamily="34" charset="0"/>
              </a:rPr>
              <a:t> (thermal threshold for budding, in GDH); </a:t>
            </a:r>
            <a:r>
              <a:rPr lang="en-US" altLang="en-US" sz="998" b="1" dirty="0">
                <a:latin typeface="Calibri" panose="020F0502020204030204" pitchFamily="34" charset="0"/>
              </a:rPr>
              <a:t>STF</a:t>
            </a:r>
            <a:r>
              <a:rPr lang="en-US" altLang="en-US" sz="998" dirty="0">
                <a:latin typeface="Calibri" panose="020F0502020204030204" pitchFamily="34" charset="0"/>
              </a:rPr>
              <a:t> (thermal threshold for flowering, in GDD); </a:t>
            </a:r>
            <a:r>
              <a:rPr lang="en-US" altLang="en-US" sz="998" b="1" dirty="0">
                <a:latin typeface="Calibri" panose="020F0502020204030204" pitchFamily="34" charset="0"/>
              </a:rPr>
              <a:t>STA </a:t>
            </a:r>
            <a:r>
              <a:rPr lang="en-US" altLang="en-US" sz="998" dirty="0">
                <a:latin typeface="Calibri" panose="020F0502020204030204" pitchFamily="34" charset="0"/>
              </a:rPr>
              <a:t>(thermal threshold for fruit set, in GDD); </a:t>
            </a:r>
            <a:r>
              <a:rPr lang="en-US" altLang="en-US" sz="998" b="1" dirty="0">
                <a:latin typeface="Calibri" panose="020F0502020204030204" pitchFamily="34" charset="0"/>
              </a:rPr>
              <a:t>STIM</a:t>
            </a:r>
            <a:r>
              <a:rPr lang="en-US" altLang="en-US" sz="998" dirty="0">
                <a:latin typeface="Calibri" panose="020F0502020204030204" pitchFamily="34" charset="0"/>
              </a:rPr>
              <a:t> (thermal threshold for the beginning of ripening, in GDD); </a:t>
            </a:r>
            <a:r>
              <a:rPr lang="en-US" altLang="en-US" sz="998" b="1" dirty="0">
                <a:latin typeface="Calibri" panose="020F0502020204030204" pitchFamily="34" charset="0"/>
              </a:rPr>
              <a:t>STIV</a:t>
            </a:r>
            <a:r>
              <a:rPr lang="en-US" altLang="en-US" sz="998" dirty="0">
                <a:latin typeface="Calibri" panose="020F0502020204030204" pitchFamily="34" charset="0"/>
              </a:rPr>
              <a:t> (thermal threshold for veraison (GDD); </a:t>
            </a:r>
            <a:r>
              <a:rPr lang="en-US" altLang="en-US" sz="998" b="1" dirty="0">
                <a:latin typeface="Calibri" panose="020F0502020204030204" pitchFamily="34" charset="0"/>
              </a:rPr>
              <a:t>STR</a:t>
            </a:r>
            <a:r>
              <a:rPr lang="en-US" altLang="en-US" sz="998" dirty="0">
                <a:latin typeface="Calibri" panose="020F0502020204030204" pitchFamily="34" charset="0"/>
              </a:rPr>
              <a:t> (thermal threshold for harvest (GDD); </a:t>
            </a:r>
            <a:r>
              <a:rPr lang="en-US" altLang="en-US" sz="998" b="1" dirty="0">
                <a:latin typeface="Calibri" panose="020F0502020204030204" pitchFamily="34" charset="0"/>
              </a:rPr>
              <a:t>GGR</a:t>
            </a:r>
            <a:r>
              <a:rPr lang="en-US" altLang="en-US" sz="998" dirty="0">
                <a:latin typeface="Calibri" panose="020F0502020204030204" pitchFamily="34" charset="0"/>
              </a:rPr>
              <a:t> (degrees day on harvest day (GDD); </a:t>
            </a:r>
            <a:r>
              <a:rPr lang="en-US" altLang="en-US" sz="998" b="1" dirty="0" err="1">
                <a:latin typeface="Calibri" panose="020F0502020204030204" pitchFamily="34" charset="0"/>
              </a:rPr>
              <a:t>NGPp</a:t>
            </a:r>
            <a:r>
              <a:rPr lang="en-US" altLang="en-US" sz="998" dirty="0">
                <a:latin typeface="Calibri" panose="020F0502020204030204" pitchFamily="34" charset="0"/>
              </a:rPr>
              <a:t> (number of bunches per potential plant); </a:t>
            </a:r>
            <a:r>
              <a:rPr lang="en-US" altLang="en-US" sz="998" b="1" dirty="0">
                <a:latin typeface="Calibri" panose="020F0502020204030204" pitchFamily="34" charset="0"/>
              </a:rPr>
              <a:t>NAGP</a:t>
            </a:r>
            <a:r>
              <a:rPr lang="en-US" altLang="en-US" sz="998" dirty="0">
                <a:latin typeface="Calibri" panose="020F0502020204030204" pitchFamily="34" charset="0"/>
              </a:rPr>
              <a:t> (number of berries per potential bunch); </a:t>
            </a:r>
            <a:r>
              <a:rPr lang="en-US" altLang="en-US" sz="998" b="1" dirty="0">
                <a:latin typeface="Calibri" panose="020F0502020204030204" pitchFamily="34" charset="0"/>
              </a:rPr>
              <a:t>CZM</a:t>
            </a:r>
            <a:r>
              <a:rPr lang="en-US" altLang="en-US" sz="998" dirty="0">
                <a:latin typeface="Calibri" panose="020F0502020204030204" pitchFamily="34" charset="0"/>
              </a:rPr>
              <a:t> (maximum sugar content, in °Brix); </a:t>
            </a:r>
          </a:p>
          <a:p>
            <a:r>
              <a:rPr lang="en-US" altLang="en-US" sz="998" b="1" dirty="0">
                <a:latin typeface="Calibri" panose="020F0502020204030204" pitchFamily="34" charset="0"/>
              </a:rPr>
              <a:t>CZIM</a:t>
            </a:r>
            <a:r>
              <a:rPr lang="en-US" altLang="en-US" sz="998" dirty="0">
                <a:latin typeface="Calibri" panose="020F0502020204030204" pitchFamily="34" charset="0"/>
              </a:rPr>
              <a:t> (sugar content at the beginning of ripening, in °Brix); </a:t>
            </a:r>
            <a:r>
              <a:rPr lang="en-US" altLang="en-US" sz="998" b="1" dirty="0">
                <a:latin typeface="Calibri" panose="020F0502020204030204" pitchFamily="34" charset="0"/>
              </a:rPr>
              <a:t>CZI</a:t>
            </a:r>
            <a:r>
              <a:rPr lang="en-US" altLang="en-US" sz="998" dirty="0">
                <a:latin typeface="Calibri" panose="020F0502020204030204" pitchFamily="34" charset="0"/>
              </a:rPr>
              <a:t> (</a:t>
            </a:r>
            <a:r>
              <a:rPr lang="fr-FR" altLang="en-US" sz="998" dirty="0">
                <a:latin typeface="Calibri" panose="020F0502020204030204" pitchFamily="34" charset="0"/>
              </a:rPr>
              <a:t>maximum </a:t>
            </a:r>
            <a:r>
              <a:rPr lang="en-US" altLang="en-US" sz="998" dirty="0" smtClean="0">
                <a:latin typeface="Calibri" panose="020F0502020204030204" pitchFamily="34" charset="0"/>
              </a:rPr>
              <a:t>sugar</a:t>
            </a:r>
            <a:r>
              <a:rPr lang="fr-FR" altLang="en-US" sz="998" dirty="0" smtClean="0">
                <a:latin typeface="Calibri" panose="020F0502020204030204" pitchFamily="34" charset="0"/>
              </a:rPr>
              <a:t> </a:t>
            </a:r>
            <a:r>
              <a:rPr lang="fr-FR" altLang="en-US" sz="998" dirty="0">
                <a:latin typeface="Calibri" panose="020F0502020204030204" pitchFamily="34" charset="0"/>
              </a:rPr>
              <a:t>content on </a:t>
            </a:r>
            <a:r>
              <a:rPr lang="en-US" altLang="en-US" sz="998" dirty="0" smtClean="0">
                <a:latin typeface="Calibri" panose="020F0502020204030204" pitchFamily="34" charset="0"/>
              </a:rPr>
              <a:t>veraison, </a:t>
            </a:r>
            <a:r>
              <a:rPr lang="en-US" altLang="en-US" sz="998" dirty="0">
                <a:latin typeface="Calibri" panose="020F0502020204030204" pitchFamily="34" charset="0"/>
              </a:rPr>
              <a:t>in °Brix)</a:t>
            </a:r>
          </a:p>
        </p:txBody>
      </p:sp>
      <p:sp>
        <p:nvSpPr>
          <p:cNvPr id="20759" name="Line 279">
            <a:extLst>
              <a:ext uri="{FF2B5EF4-FFF2-40B4-BE49-F238E27FC236}">
                <a16:creationId xmlns="" xmlns:a16="http://schemas.microsoft.com/office/drawing/2014/main" id="{65CB41C7-DEC6-06F2-13A4-FB16157AEA5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7049" y="6597334"/>
            <a:ext cx="8959181" cy="1440"/>
          </a:xfrm>
          <a:prstGeom prst="line">
            <a:avLst/>
          </a:prstGeom>
          <a:noFill/>
          <a:ln w="18360" cap="flat">
            <a:solidFill>
              <a:srgbClr val="00B4B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E7114364-289C-3A85-D99D-CCB44253D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 May 2022 - EGU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="" xmlns:a16="http://schemas.microsoft.com/office/drawing/2014/main" id="{A9205A88-23E3-392D-A66C-1802D5CB9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F45B6-F11D-4786-99FC-315E4A499021}" type="slidenum">
              <a:rPr lang="en-US" smtClean="0"/>
              <a:t>4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3FB7BD62-ACCD-8463-F7B3-3BDE8768C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C. Cassardo, V. Andreoli - IVINE physiology and phenology - EGU22-5962 Session CL3.2.5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D2A9996E-716C-3FC4-C802-173CAFF46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7828" y="1634961"/>
            <a:ext cx="4425584" cy="334076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4B64580A-CB33-8C30-3388-5F3AE286E6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1271" y="1563280"/>
            <a:ext cx="4538953" cy="3486712"/>
          </a:xfrm>
          <a:prstGeom prst="rect">
            <a:avLst/>
          </a:prstGeom>
        </p:spPr>
      </p:pic>
      <p:sp>
        <p:nvSpPr>
          <p:cNvPr id="16387" name="Rectangle 3">
            <a:extLst>
              <a:ext uri="{FF2B5EF4-FFF2-40B4-BE49-F238E27FC236}">
                <a16:creationId xmlns="" xmlns:a16="http://schemas.microsoft.com/office/drawing/2014/main" id="{762A5654-4E02-656D-048B-77EEF928B5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it-IT" altLang="en-US" sz="4000" dirty="0"/>
              <a:t>	</a:t>
            </a:r>
            <a:r>
              <a:rPr lang="en-US" altLang="en-US" sz="4000" dirty="0"/>
              <a:t>Thermal thresholds vs elevation</a:t>
            </a:r>
          </a:p>
        </p:txBody>
      </p:sp>
      <p:sp>
        <p:nvSpPr>
          <p:cNvPr id="16389" name="Text Box 5">
            <a:extLst>
              <a:ext uri="{FF2B5EF4-FFF2-40B4-BE49-F238E27FC236}">
                <a16:creationId xmlns="" xmlns:a16="http://schemas.microsoft.com/office/drawing/2014/main" id="{5D0AFF06-CF48-8039-5CA2-66FDDFAAA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9105" y="1990290"/>
            <a:ext cx="4562399" cy="152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80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5pPr>
            <a:lvl6pPr marL="2514600" indent="-228600" defTabSz="45720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6pPr>
            <a:lvl7pPr marL="2971800" indent="-228600" defTabSz="45720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7pPr>
            <a:lvl8pPr marL="3429000" indent="-228600" defTabSz="45720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8pPr>
            <a:lvl9pPr marL="3886200" indent="-228600" defTabSz="45720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9pPr>
          </a:lstStyle>
          <a:p>
            <a:endParaRPr lang="it-IT" altLang="en-US" sz="1633" dirty="0">
              <a:latin typeface="Calibri" panose="020F0502020204030204" pitchFamily="34" charset="0"/>
            </a:endParaRPr>
          </a:p>
          <a:p>
            <a:endParaRPr lang="it-IT" altLang="en-US" sz="1633" dirty="0">
              <a:latin typeface="Calibri" panose="020F0502020204030204" pitchFamily="34" charset="0"/>
            </a:endParaRPr>
          </a:p>
          <a:p>
            <a:endParaRPr lang="it-IT" altLang="en-US" sz="1633" dirty="0">
              <a:latin typeface="Calibri" panose="020F0502020204030204" pitchFamily="34" charset="0"/>
            </a:endParaRPr>
          </a:p>
          <a:p>
            <a:endParaRPr lang="it-IT" altLang="en-US" sz="1633" dirty="0">
              <a:latin typeface="Calibri" panose="020F0502020204030204" pitchFamily="34" charset="0"/>
            </a:endParaRPr>
          </a:p>
        </p:txBody>
      </p:sp>
      <p:sp>
        <p:nvSpPr>
          <p:cNvPr id="16390" name="Rectangle 6">
            <a:extLst>
              <a:ext uri="{FF2B5EF4-FFF2-40B4-BE49-F238E27FC236}">
                <a16:creationId xmlns="" xmlns:a16="http://schemas.microsoft.com/office/drawing/2014/main" id="{7B618251-D6B3-DA53-6C04-04C349DC1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9737" y="6137925"/>
            <a:ext cx="293791" cy="165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800" cap="flat">
                <a:solidFill>
                  <a:srgbClr val="00B4B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16391" name="Rectangle 7">
            <a:extLst>
              <a:ext uri="{FF2B5EF4-FFF2-40B4-BE49-F238E27FC236}">
                <a16:creationId xmlns="" xmlns:a16="http://schemas.microsoft.com/office/drawing/2014/main" id="{409488B3-080D-6C11-27B0-F8D8A09E0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9737" y="6137925"/>
            <a:ext cx="260668" cy="162738"/>
          </a:xfrm>
          <a:prstGeom prst="rect">
            <a:avLst/>
          </a:prstGeom>
          <a:solidFill>
            <a:srgbClr val="FFFFFF"/>
          </a:solidFill>
          <a:ln w="10800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16396" name="Text Box 12">
            <a:extLst>
              <a:ext uri="{FF2B5EF4-FFF2-40B4-BE49-F238E27FC236}">
                <a16:creationId xmlns="" xmlns:a16="http://schemas.microsoft.com/office/drawing/2014/main" id="{7622C1CA-0B1A-FDCE-9F64-58C48DB30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984" y="5078065"/>
            <a:ext cx="11265370" cy="1055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80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5pPr>
            <a:lvl6pPr marL="2514600" indent="-228600" defTabSz="45720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6pPr>
            <a:lvl7pPr marL="2971800" indent="-228600" defTabSz="45720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7pPr>
            <a:lvl8pPr marL="3429000" indent="-228600" defTabSz="45720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8pPr>
            <a:lvl9pPr marL="3886200" indent="-228600" defTabSz="45720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ts val="522"/>
              </a:spcBef>
              <a:spcAft>
                <a:spcPts val="522"/>
              </a:spcAft>
            </a:pPr>
            <a:r>
              <a:rPr lang="en-US" altLang="en-US" sz="1814" dirty="0">
                <a:latin typeface="Calibri" panose="020F0502020204030204" pitchFamily="34" charset="0"/>
              </a:rPr>
              <a:t>Using the data observed at grid points located at different </a:t>
            </a:r>
            <a:r>
              <a:rPr lang="en-US" altLang="en-US" sz="1814" dirty="0" smtClean="0">
                <a:latin typeface="Calibri" panose="020F0502020204030204" pitchFamily="34" charset="0"/>
              </a:rPr>
              <a:t>elevations</a:t>
            </a:r>
            <a:r>
              <a:rPr lang="en-US" altLang="en-US" sz="1814" dirty="0">
                <a:latin typeface="Calibri" panose="020F0502020204030204" pitchFamily="34" charset="0"/>
              </a:rPr>
              <a:t>, the thermal thresholds decrease exponentially as the altitude increases. It happens for all phenological phases depending only on thermal thresholds</a:t>
            </a:r>
          </a:p>
          <a:p>
            <a:pPr algn="ctr">
              <a:spcBef>
                <a:spcPts val="522"/>
              </a:spcBef>
              <a:spcAft>
                <a:spcPts val="522"/>
              </a:spcAft>
            </a:pPr>
            <a:r>
              <a:rPr lang="en-US" altLang="en-US" sz="1814" b="1" dirty="0">
                <a:latin typeface="Calibri" panose="020F0502020204030204" pitchFamily="34" charset="0"/>
              </a:rPr>
              <a:t>At higher altitudes, the phenological phases anticipate</a:t>
            </a:r>
            <a:endParaRPr lang="en-US" altLang="en-US" sz="1633" dirty="0">
              <a:latin typeface="Calibri" panose="020F0502020204030204" pitchFamily="34" charset="0"/>
            </a:endParaRPr>
          </a:p>
        </p:txBody>
      </p:sp>
      <p:sp>
        <p:nvSpPr>
          <p:cNvPr id="16398" name="Line 14">
            <a:extLst>
              <a:ext uri="{FF2B5EF4-FFF2-40B4-BE49-F238E27FC236}">
                <a16:creationId xmlns="" xmlns:a16="http://schemas.microsoft.com/office/drawing/2014/main" id="{A60B63AD-E92B-2924-CCE9-63EF811A72E2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7049" y="6597334"/>
            <a:ext cx="8959181" cy="1440"/>
          </a:xfrm>
          <a:prstGeom prst="line">
            <a:avLst/>
          </a:prstGeom>
          <a:noFill/>
          <a:ln w="18360" cap="flat">
            <a:solidFill>
              <a:srgbClr val="00B4B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16402" name="Rectangle 18">
            <a:extLst>
              <a:ext uri="{FF2B5EF4-FFF2-40B4-BE49-F238E27FC236}">
                <a16:creationId xmlns="" xmlns:a16="http://schemas.microsoft.com/office/drawing/2014/main" id="{F8BEABB0-E47C-7F6A-B290-989A1ECFA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4256" y="1659054"/>
            <a:ext cx="331235" cy="249147"/>
          </a:xfrm>
          <a:prstGeom prst="rect">
            <a:avLst/>
          </a:prstGeom>
          <a:solidFill>
            <a:srgbClr val="FFFFFF"/>
          </a:solidFill>
          <a:ln w="10800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6BF55650-6515-4007-3A8B-339CD271A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 May 2022 - EGU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="" xmlns:a16="http://schemas.microsoft.com/office/drawing/2014/main" id="{2EB15FBD-044F-A8D0-0514-89616A1D2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F45B6-F11D-4786-99FC-315E4A499021}" type="slidenum">
              <a:rPr lang="en-US" smtClean="0"/>
              <a:t>5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70E5DE0D-F351-58DA-81C2-D5EE13C27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C. Cassardo, V. Andreoli - IVINE physiology and phenology - EGU22-5962 Session CL3.2.5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="" xmlns:a16="http://schemas.microsoft.com/office/drawing/2014/main" id="{707EC722-DFB7-9263-4774-42B8DDDB92F2}"/>
                  </a:ext>
                </a:extLst>
              </p:cNvPr>
              <p:cNvSpPr txBox="1"/>
              <p:nvPr/>
            </p:nvSpPr>
            <p:spPr>
              <a:xfrm>
                <a:off x="2605773" y="2254845"/>
                <a:ext cx="2699585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𝑏𝑢𝑑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𝑏𝑢𝑟𝑠𝑡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=5651 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−0.002 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707EC722-DFB7-9263-4774-42B8DDDB9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773" y="2254845"/>
                <a:ext cx="2699585" cy="281937"/>
              </a:xfrm>
              <a:prstGeom prst="rect">
                <a:avLst/>
              </a:prstGeom>
              <a:blipFill>
                <a:blip r:embed="rId5"/>
                <a:stretch>
                  <a:fillRect l="-1806" t="-4348" r="-451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sellaDiTesto 27">
                <a:extLst>
                  <a:ext uri="{FF2B5EF4-FFF2-40B4-BE49-F238E27FC236}">
                    <a16:creationId xmlns="" xmlns:a16="http://schemas.microsoft.com/office/drawing/2014/main" id="{0808CB30-6D22-4CE0-4264-1592E77ADAB0}"/>
                  </a:ext>
                </a:extLst>
              </p:cNvPr>
              <p:cNvSpPr txBox="1"/>
              <p:nvPr/>
            </p:nvSpPr>
            <p:spPr>
              <a:xfrm>
                <a:off x="7241568" y="2254845"/>
                <a:ext cx="2794804" cy="3108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𝑓𝑙𝑜𝑤𝑒𝑟𝑖𝑛𝑔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=243 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−0.0013 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0808CB30-6D22-4CE0-4264-1592E77AD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1568" y="2254845"/>
                <a:ext cx="2794804" cy="310854"/>
              </a:xfrm>
              <a:prstGeom prst="rect">
                <a:avLst/>
              </a:prstGeom>
              <a:blipFill>
                <a:blip r:embed="rId6"/>
                <a:stretch>
                  <a:fillRect t="-1961" b="-25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Rectangle 7">
            <a:extLst>
              <a:ext uri="{FF2B5EF4-FFF2-40B4-BE49-F238E27FC236}">
                <a16:creationId xmlns="" xmlns:a16="http://schemas.microsoft.com/office/drawing/2014/main" id="{5E53081E-DCF6-BB16-F2E3-2D0666A9B3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US" altLang="en-US" sz="3629" dirty="0"/>
              <a:t>Correlation between data observed and simulated by IVINE</a:t>
            </a:r>
            <a:r>
              <a:rPr lang="it-IT" altLang="en-US" sz="1814" dirty="0"/>
              <a:t>- </a:t>
            </a:r>
            <a:r>
              <a:rPr lang="en-US" altLang="en-US" sz="1814" dirty="0"/>
              <a:t>at a specific grid point </a:t>
            </a:r>
            <a:r>
              <a:rPr lang="it-IT" altLang="en-US" sz="1814" dirty="0"/>
              <a:t>-</a:t>
            </a:r>
          </a:p>
        </p:txBody>
      </p:sp>
      <p:sp>
        <p:nvSpPr>
          <p:cNvPr id="18441" name="Text Box 9">
            <a:extLst>
              <a:ext uri="{FF2B5EF4-FFF2-40B4-BE49-F238E27FC236}">
                <a16:creationId xmlns="" xmlns:a16="http://schemas.microsoft.com/office/drawing/2014/main" id="{A4E8453F-0FF8-F212-0913-AB7B74459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3438" y="5746652"/>
            <a:ext cx="9144960" cy="61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80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5pPr>
            <a:lvl6pPr marL="2514600" indent="-228600" defTabSz="45720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6pPr>
            <a:lvl7pPr marL="2971800" indent="-228600" defTabSz="45720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7pPr>
            <a:lvl8pPr marL="3429000" indent="-228600" defTabSz="45720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8pPr>
            <a:lvl9pPr marL="3886200" indent="-228600" defTabSz="45720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en-US" sz="1633" b="1" dirty="0">
                <a:latin typeface="Calibri" panose="020F0502020204030204" pitchFamily="34" charset="0"/>
              </a:rPr>
              <a:t>Multiple phenological phases analyzed</a:t>
            </a:r>
          </a:p>
          <a:p>
            <a:pPr algn="ctr"/>
            <a:r>
              <a:rPr lang="en-US" altLang="en-US" sz="1452" dirty="0">
                <a:latin typeface="Calibri" panose="020F0502020204030204" pitchFamily="34" charset="0"/>
              </a:rPr>
              <a:t>Uniform distribution around the bisector line, homogeneous distribution of observed and simulated data</a:t>
            </a:r>
          </a:p>
        </p:txBody>
      </p:sp>
      <p:sp>
        <p:nvSpPr>
          <p:cNvPr id="18442" name="Line 10">
            <a:extLst>
              <a:ext uri="{FF2B5EF4-FFF2-40B4-BE49-F238E27FC236}">
                <a16:creationId xmlns="" xmlns:a16="http://schemas.microsoft.com/office/drawing/2014/main" id="{CC2148FB-4F1A-4B9C-871C-51E4BCF2612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7049" y="6597334"/>
            <a:ext cx="8959181" cy="1440"/>
          </a:xfrm>
          <a:prstGeom prst="line">
            <a:avLst/>
          </a:prstGeom>
          <a:noFill/>
          <a:ln w="18360" cap="flat">
            <a:solidFill>
              <a:srgbClr val="00B4B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64514332-69EB-05AF-FBE2-CCAD8AF18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 May 2022 - EGU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="" xmlns:a16="http://schemas.microsoft.com/office/drawing/2014/main" id="{51A150F1-9F4A-44A1-D9BB-917472BD6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F45B6-F11D-4786-99FC-315E4A499021}" type="slidenum">
              <a:rPr lang="en-US" smtClean="0"/>
              <a:t>6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05AF01EB-BFF3-DA93-6D45-023CAFA8D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C. Cassardo, V. Andreoli - IVINE physiology and phenology - EGU22-5962 Session CL3.2.5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="" xmlns:a16="http://schemas.microsoft.com/office/drawing/2014/main" id="{BC198971-87FF-62F9-06A2-FD30FCFAB14D}"/>
              </a:ext>
            </a:extLst>
          </p:cNvPr>
          <p:cNvGrpSpPr/>
          <p:nvPr/>
        </p:nvGrpSpPr>
        <p:grpSpPr>
          <a:xfrm>
            <a:off x="1391062" y="1078674"/>
            <a:ext cx="9322061" cy="4649171"/>
            <a:chOff x="1391062" y="1078674"/>
            <a:chExt cx="9322061" cy="4649171"/>
          </a:xfrm>
        </p:grpSpPr>
        <p:grpSp>
          <p:nvGrpSpPr>
            <p:cNvPr id="7" name="Gruppo 6">
              <a:extLst>
                <a:ext uri="{FF2B5EF4-FFF2-40B4-BE49-F238E27FC236}">
                  <a16:creationId xmlns="" xmlns:a16="http://schemas.microsoft.com/office/drawing/2014/main" id="{06D8D9AA-1520-E783-26BC-203EEE62DC37}"/>
                </a:ext>
              </a:extLst>
            </p:cNvPr>
            <p:cNvGrpSpPr/>
            <p:nvPr/>
          </p:nvGrpSpPr>
          <p:grpSpPr>
            <a:xfrm>
              <a:off x="1391062" y="1078674"/>
              <a:ext cx="9322061" cy="4649171"/>
              <a:chOff x="1391062" y="1078674"/>
              <a:chExt cx="9322061" cy="4649171"/>
            </a:xfrm>
          </p:grpSpPr>
          <p:sp>
            <p:nvSpPr>
              <p:cNvPr id="18433" name="Rectangle 1">
                <a:extLst>
                  <a:ext uri="{FF2B5EF4-FFF2-40B4-BE49-F238E27FC236}">
                    <a16:creationId xmlns="" xmlns:a16="http://schemas.microsoft.com/office/drawing/2014/main" id="{82AA2454-1E66-4431-4B2A-5D022C7DFF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3521" y="1078674"/>
                <a:ext cx="9144960" cy="580380"/>
              </a:xfrm>
              <a:prstGeom prst="rect">
                <a:avLst/>
              </a:prstGeom>
              <a:solidFill>
                <a:srgbClr val="FFFFFF"/>
              </a:solidFill>
              <a:ln w="10800" cap="flat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33"/>
              </a:p>
            </p:txBody>
          </p:sp>
          <p:pic>
            <p:nvPicPr>
              <p:cNvPr id="18435" name="Picture 3">
                <a:extLst>
                  <a:ext uri="{FF2B5EF4-FFF2-40B4-BE49-F238E27FC236}">
                    <a16:creationId xmlns="" xmlns:a16="http://schemas.microsoft.com/office/drawing/2014/main" id="{8DE2A713-80D0-B9CC-F54D-6EF690C12A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32010" y="1323113"/>
                <a:ext cx="2981111" cy="20738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10800" cap="flat">
                    <a:solidFill>
                      <a:srgbClr val="00B4B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8436" name="Picture 4">
                <a:extLst>
                  <a:ext uri="{FF2B5EF4-FFF2-40B4-BE49-F238E27FC236}">
                    <a16:creationId xmlns="" xmlns:a16="http://schemas.microsoft.com/office/drawing/2014/main" id="{187CF33C-033B-B184-7842-C15D676E2C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2886" y="1323113"/>
                <a:ext cx="2936469" cy="20738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10800" cap="flat">
                    <a:solidFill>
                      <a:srgbClr val="00B4B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8437" name="Picture 5">
                <a:extLst>
                  <a:ext uri="{FF2B5EF4-FFF2-40B4-BE49-F238E27FC236}">
                    <a16:creationId xmlns="" xmlns:a16="http://schemas.microsoft.com/office/drawing/2014/main" id="{52C2D39A-4559-62EE-B1C6-88D3918B6C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6642" y="1323113"/>
                <a:ext cx="2936468" cy="20738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10800" cap="flat">
                    <a:solidFill>
                      <a:srgbClr val="00B4B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8438" name="Picture 6">
                <a:extLst>
                  <a:ext uri="{FF2B5EF4-FFF2-40B4-BE49-F238E27FC236}">
                    <a16:creationId xmlns="" xmlns:a16="http://schemas.microsoft.com/office/drawing/2014/main" id="{689EA8FC-775E-0FA6-F930-C785A3D624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9279" y="3457922"/>
                <a:ext cx="2981113" cy="21055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10800" cap="flat">
                    <a:solidFill>
                      <a:srgbClr val="00B4B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8443" name="Picture 11">
                <a:extLst>
                  <a:ext uri="{FF2B5EF4-FFF2-40B4-BE49-F238E27FC236}">
                    <a16:creationId xmlns="" xmlns:a16="http://schemas.microsoft.com/office/drawing/2014/main" id="{6038C0F5-0D13-6E40-D19B-8B8B47F729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2887" y="3469443"/>
                <a:ext cx="2936468" cy="21055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10800" cap="flat">
                    <a:solidFill>
                      <a:srgbClr val="00B4B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8444" name="Picture 12">
                <a:extLst>
                  <a:ext uri="{FF2B5EF4-FFF2-40B4-BE49-F238E27FC236}">
                    <a16:creationId xmlns="" xmlns:a16="http://schemas.microsoft.com/office/drawing/2014/main" id="{9274526F-C243-38B1-8812-27C7946BF6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32011" y="3468362"/>
                <a:ext cx="2981112" cy="21055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10800" cap="flat">
                    <a:solidFill>
                      <a:srgbClr val="00B4B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5" name="CasellaDiTesto 4">
                <a:extLst>
                  <a:ext uri="{FF2B5EF4-FFF2-40B4-BE49-F238E27FC236}">
                    <a16:creationId xmlns="" xmlns:a16="http://schemas.microsoft.com/office/drawing/2014/main" id="{978B40D0-F116-C241-05FE-A390D7ECDB86}"/>
                  </a:ext>
                </a:extLst>
              </p:cNvPr>
              <p:cNvSpPr txBox="1"/>
              <p:nvPr/>
            </p:nvSpPr>
            <p:spPr>
              <a:xfrm>
                <a:off x="1523519" y="1120758"/>
                <a:ext cx="9150069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it-IT" sz="1600" b="1" dirty="0"/>
                  <a:t>                      Bud burst                                                 </a:t>
                </a:r>
                <a:r>
                  <a:rPr lang="it-IT" sz="1600" b="1" dirty="0" err="1"/>
                  <a:t>Flowering</a:t>
                </a:r>
                <a:r>
                  <a:rPr lang="it-IT" sz="1600" b="1" dirty="0"/>
                  <a:t>                                                   </a:t>
                </a:r>
                <a:r>
                  <a:rPr lang="it-IT" sz="1600" b="1" dirty="0" err="1"/>
                  <a:t>Fruit</a:t>
                </a:r>
                <a:r>
                  <a:rPr lang="it-IT" sz="1600" b="1" dirty="0"/>
                  <a:t> set                  </a:t>
                </a:r>
                <a:endParaRPr lang="en-US" sz="1600" b="1" dirty="0"/>
              </a:p>
            </p:txBody>
          </p:sp>
          <p:sp>
            <p:nvSpPr>
              <p:cNvPr id="16" name="CasellaDiTesto 15">
                <a:extLst>
                  <a:ext uri="{FF2B5EF4-FFF2-40B4-BE49-F238E27FC236}">
                    <a16:creationId xmlns="" xmlns:a16="http://schemas.microsoft.com/office/drawing/2014/main" id="{5E537E3F-E9FA-88D5-08D5-05BD12C1FB15}"/>
                  </a:ext>
                </a:extLst>
              </p:cNvPr>
              <p:cNvSpPr txBox="1"/>
              <p:nvPr/>
            </p:nvSpPr>
            <p:spPr>
              <a:xfrm>
                <a:off x="1556642" y="3278389"/>
                <a:ext cx="8974123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it-IT" sz="1600" b="1" dirty="0"/>
                  <a:t>           </a:t>
                </a:r>
                <a:r>
                  <a:rPr lang="it-IT" sz="1600" b="1" dirty="0" err="1"/>
                  <a:t>Beginning</a:t>
                </a:r>
                <a:r>
                  <a:rPr lang="it-IT" sz="1600" b="1" dirty="0"/>
                  <a:t> of </a:t>
                </a:r>
                <a:r>
                  <a:rPr lang="it-IT" sz="1600" b="1" dirty="0" err="1"/>
                  <a:t>ripening</a:t>
                </a:r>
                <a:r>
                  <a:rPr lang="it-IT" sz="1600" b="1" dirty="0"/>
                  <a:t>                                       Veraison                                                    </a:t>
                </a:r>
                <a:r>
                  <a:rPr lang="it-IT" sz="1600" b="1" dirty="0" err="1"/>
                  <a:t>Harvest</a:t>
                </a:r>
                <a:r>
                  <a:rPr lang="it-IT" sz="1600" b="1" dirty="0"/>
                  <a:t>                 </a:t>
                </a:r>
                <a:endParaRPr lang="en-US" sz="1600" b="1" dirty="0"/>
              </a:p>
            </p:txBody>
          </p:sp>
          <p:sp>
            <p:nvSpPr>
              <p:cNvPr id="17" name="CasellaDiTesto 16">
                <a:extLst>
                  <a:ext uri="{FF2B5EF4-FFF2-40B4-BE49-F238E27FC236}">
                    <a16:creationId xmlns="" xmlns:a16="http://schemas.microsoft.com/office/drawing/2014/main" id="{F94A7AA7-7A1F-8F95-0526-AE282BAF0AFD}"/>
                  </a:ext>
                </a:extLst>
              </p:cNvPr>
              <p:cNvSpPr txBox="1"/>
              <p:nvPr/>
            </p:nvSpPr>
            <p:spPr>
              <a:xfrm>
                <a:off x="2105577" y="5450846"/>
                <a:ext cx="8132291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it-IT" sz="1200" b="1" dirty="0" err="1"/>
                  <a:t>Simulated</a:t>
                </a:r>
                <a:r>
                  <a:rPr lang="it-IT" sz="1200" b="1" dirty="0"/>
                  <a:t> days (Julian days)                                      </a:t>
                </a:r>
                <a:r>
                  <a:rPr lang="it-IT" sz="1200" b="1" dirty="0" err="1"/>
                  <a:t>Simulated</a:t>
                </a:r>
                <a:r>
                  <a:rPr lang="it-IT" sz="1200" b="1" dirty="0"/>
                  <a:t> days (Julian days)                                     </a:t>
                </a:r>
                <a:r>
                  <a:rPr lang="it-IT" sz="1200" b="1" dirty="0" err="1"/>
                  <a:t>Simulated</a:t>
                </a:r>
                <a:r>
                  <a:rPr lang="it-IT" sz="1200" b="1" dirty="0"/>
                  <a:t> days (Julian days)</a:t>
                </a:r>
                <a:endParaRPr lang="en-US" sz="1200" b="1" dirty="0"/>
              </a:p>
            </p:txBody>
          </p:sp>
          <p:sp>
            <p:nvSpPr>
              <p:cNvPr id="6" name="CasellaDiTesto 5">
                <a:extLst>
                  <a:ext uri="{FF2B5EF4-FFF2-40B4-BE49-F238E27FC236}">
                    <a16:creationId xmlns="" xmlns:a16="http://schemas.microsoft.com/office/drawing/2014/main" id="{0821E26D-FAFB-A770-27AC-8740DE1D67CB}"/>
                  </a:ext>
                </a:extLst>
              </p:cNvPr>
              <p:cNvSpPr txBox="1"/>
              <p:nvPr/>
            </p:nvSpPr>
            <p:spPr>
              <a:xfrm rot="10800000">
                <a:off x="1391062" y="1405264"/>
                <a:ext cx="369332" cy="403520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eaVert" wrap="none" rtlCol="0">
                <a:spAutoFit/>
              </a:bodyPr>
              <a:lstStyle/>
              <a:p>
                <a:r>
                  <a:rPr lang="it-IT" sz="1200" b="1" dirty="0" err="1"/>
                  <a:t>Observed</a:t>
                </a:r>
                <a:r>
                  <a:rPr lang="it-IT" sz="1200" b="1" dirty="0"/>
                  <a:t> days (Julian days)            </a:t>
                </a:r>
                <a:r>
                  <a:rPr lang="it-IT" sz="1200" b="1" dirty="0" err="1"/>
                  <a:t>Observed</a:t>
                </a:r>
                <a:r>
                  <a:rPr lang="it-IT" sz="1200" b="1" dirty="0"/>
                  <a:t> days (Julian days)</a:t>
                </a:r>
                <a:endParaRPr lang="en-US" sz="1200" b="1" dirty="0"/>
              </a:p>
            </p:txBody>
          </p:sp>
          <p:sp>
            <p:nvSpPr>
              <p:cNvPr id="19" name="CasellaDiTesto 18">
                <a:extLst>
                  <a:ext uri="{FF2B5EF4-FFF2-40B4-BE49-F238E27FC236}">
                    <a16:creationId xmlns="" xmlns:a16="http://schemas.microsoft.com/office/drawing/2014/main" id="{273E74C2-EA8E-3B4D-18EC-998743E53D57}"/>
                  </a:ext>
                </a:extLst>
              </p:cNvPr>
              <p:cNvSpPr txBox="1"/>
              <p:nvPr/>
            </p:nvSpPr>
            <p:spPr>
              <a:xfrm rot="10800000">
                <a:off x="4475223" y="1347028"/>
                <a:ext cx="369332" cy="403520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eaVert" wrap="none" rtlCol="0">
                <a:spAutoFit/>
              </a:bodyPr>
              <a:lstStyle/>
              <a:p>
                <a:r>
                  <a:rPr lang="it-IT" sz="1200" b="1" dirty="0" err="1"/>
                  <a:t>Observed</a:t>
                </a:r>
                <a:r>
                  <a:rPr lang="it-IT" sz="1200" b="1" dirty="0"/>
                  <a:t> days (Julian days)            </a:t>
                </a:r>
                <a:r>
                  <a:rPr lang="it-IT" sz="1200" b="1" dirty="0" err="1"/>
                  <a:t>Observed</a:t>
                </a:r>
                <a:r>
                  <a:rPr lang="it-IT" sz="1200" b="1" dirty="0"/>
                  <a:t> days (Julian days)</a:t>
                </a:r>
                <a:endParaRPr lang="en-US" sz="1200" b="1" dirty="0"/>
              </a:p>
            </p:txBody>
          </p:sp>
          <p:sp>
            <p:nvSpPr>
              <p:cNvPr id="20" name="CasellaDiTesto 19">
                <a:extLst>
                  <a:ext uri="{FF2B5EF4-FFF2-40B4-BE49-F238E27FC236}">
                    <a16:creationId xmlns="" xmlns:a16="http://schemas.microsoft.com/office/drawing/2014/main" id="{9C697612-B3FE-1BC5-AD3C-818384FBB7CC}"/>
                  </a:ext>
                </a:extLst>
              </p:cNvPr>
              <p:cNvSpPr txBox="1"/>
              <p:nvPr/>
            </p:nvSpPr>
            <p:spPr>
              <a:xfrm rot="10800000">
                <a:off x="7578470" y="1405263"/>
                <a:ext cx="369332" cy="403520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eaVert" wrap="none" rtlCol="0">
                <a:spAutoFit/>
              </a:bodyPr>
              <a:lstStyle/>
              <a:p>
                <a:r>
                  <a:rPr lang="it-IT" sz="1200" b="1" dirty="0" err="1"/>
                  <a:t>Observed</a:t>
                </a:r>
                <a:r>
                  <a:rPr lang="it-IT" sz="1200" b="1" dirty="0"/>
                  <a:t> days (Julian days)            </a:t>
                </a:r>
                <a:r>
                  <a:rPr lang="it-IT" sz="1200" b="1" dirty="0" err="1"/>
                  <a:t>Observed</a:t>
                </a:r>
                <a:r>
                  <a:rPr lang="it-IT" sz="1200" b="1" dirty="0"/>
                  <a:t> days (Julian days)</a:t>
                </a:r>
                <a:endParaRPr lang="en-US" sz="1200" b="1" dirty="0"/>
              </a:p>
            </p:txBody>
          </p:sp>
        </p:grpSp>
        <p:pic>
          <p:nvPicPr>
            <p:cNvPr id="9" name="Immagine 8">
              <a:extLst>
                <a:ext uri="{FF2B5EF4-FFF2-40B4-BE49-F238E27FC236}">
                  <a16:creationId xmlns="" xmlns:a16="http://schemas.microsoft.com/office/drawing/2014/main" id="{27E85FE9-B032-D817-65B1-657D76766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752924" y="2919724"/>
              <a:ext cx="427190" cy="215360"/>
            </a:xfrm>
            <a:prstGeom prst="rect">
              <a:avLst/>
            </a:prstGeom>
          </p:spPr>
        </p:pic>
        <p:pic>
          <p:nvPicPr>
            <p:cNvPr id="24" name="Immagine 23">
              <a:extLst>
                <a:ext uri="{FF2B5EF4-FFF2-40B4-BE49-F238E27FC236}">
                  <a16:creationId xmlns="" xmlns:a16="http://schemas.microsoft.com/office/drawing/2014/main" id="{B1BC0C8E-6DED-EA22-0345-F2FE111B0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835564" y="2919724"/>
              <a:ext cx="427190" cy="215360"/>
            </a:xfrm>
            <a:prstGeom prst="rect">
              <a:avLst/>
            </a:prstGeom>
          </p:spPr>
        </p:pic>
        <p:pic>
          <p:nvPicPr>
            <p:cNvPr id="25" name="Immagine 24">
              <a:extLst>
                <a:ext uri="{FF2B5EF4-FFF2-40B4-BE49-F238E27FC236}">
                  <a16:creationId xmlns="" xmlns:a16="http://schemas.microsoft.com/office/drawing/2014/main" id="{AA927A62-B01D-526B-F611-F6E1B86C7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761197" y="5076969"/>
              <a:ext cx="427190" cy="215360"/>
            </a:xfrm>
            <a:prstGeom prst="rect">
              <a:avLst/>
            </a:prstGeom>
          </p:spPr>
        </p:pic>
        <p:pic>
          <p:nvPicPr>
            <p:cNvPr id="26" name="Immagine 25">
              <a:extLst>
                <a:ext uri="{FF2B5EF4-FFF2-40B4-BE49-F238E27FC236}">
                  <a16:creationId xmlns="" xmlns:a16="http://schemas.microsoft.com/office/drawing/2014/main" id="{09571A70-D7F1-634E-5A7B-6C787D239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835564" y="5091550"/>
              <a:ext cx="427190" cy="215360"/>
            </a:xfrm>
            <a:prstGeom prst="rect">
              <a:avLst/>
            </a:prstGeom>
          </p:spPr>
        </p:pic>
        <p:pic>
          <p:nvPicPr>
            <p:cNvPr id="27" name="Immagine 26">
              <a:extLst>
                <a:ext uri="{FF2B5EF4-FFF2-40B4-BE49-F238E27FC236}">
                  <a16:creationId xmlns="" xmlns:a16="http://schemas.microsoft.com/office/drawing/2014/main" id="{9DCBF1BF-8630-A0B0-18AC-E5AB8E85A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960155" y="2921116"/>
              <a:ext cx="427190" cy="215360"/>
            </a:xfrm>
            <a:prstGeom prst="rect">
              <a:avLst/>
            </a:prstGeom>
          </p:spPr>
        </p:pic>
        <p:pic>
          <p:nvPicPr>
            <p:cNvPr id="28" name="Immagine 27">
              <a:extLst>
                <a:ext uri="{FF2B5EF4-FFF2-40B4-BE49-F238E27FC236}">
                  <a16:creationId xmlns="" xmlns:a16="http://schemas.microsoft.com/office/drawing/2014/main" id="{14BAD806-F307-FAEE-7B78-62391B7BC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960155" y="5091550"/>
              <a:ext cx="427190" cy="215360"/>
            </a:xfrm>
            <a:prstGeom prst="rect">
              <a:avLst/>
            </a:prstGeom>
          </p:spPr>
        </p:pic>
      </p:grpSp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C6C9F44B-0850-7F34-382C-5466057969F3}"/>
              </a:ext>
            </a:extLst>
          </p:cNvPr>
          <p:cNvSpPr txBox="1"/>
          <p:nvPr/>
        </p:nvSpPr>
        <p:spPr>
          <a:xfrm rot="10800000">
            <a:off x="129493" y="1995970"/>
            <a:ext cx="861774" cy="285379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it-IT" sz="4400" dirty="0"/>
              <a:t>Chardonnay</a:t>
            </a:r>
            <a:endParaRPr lang="en-US" sz="4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6A8F8522-F258-84A1-988C-E80CD3668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680" y="1029952"/>
            <a:ext cx="7320140" cy="5295765"/>
          </a:xfrm>
          <a:prstGeom prst="rect">
            <a:avLst/>
          </a:prstGeom>
        </p:spPr>
      </p:pic>
      <p:sp>
        <p:nvSpPr>
          <p:cNvPr id="22529" name="Rectangle 1">
            <a:extLst>
              <a:ext uri="{FF2B5EF4-FFF2-40B4-BE49-F238E27FC236}">
                <a16:creationId xmlns="" xmlns:a16="http://schemas.microsoft.com/office/drawing/2014/main" id="{BB95F59B-0479-5649-B11C-2568101D8E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US" altLang="en-US" sz="3629" dirty="0"/>
              <a:t>	Time trend of the phenological phases from 1986 to 2014</a:t>
            </a:r>
            <a:endParaRPr lang="it-IT" altLang="en-US" sz="3629" dirty="0"/>
          </a:p>
        </p:txBody>
      </p:sp>
      <p:sp>
        <p:nvSpPr>
          <p:cNvPr id="22541" name="Line 13">
            <a:extLst>
              <a:ext uri="{FF2B5EF4-FFF2-40B4-BE49-F238E27FC236}">
                <a16:creationId xmlns="" xmlns:a16="http://schemas.microsoft.com/office/drawing/2014/main" id="{BFD50AB0-4B93-9368-C222-A3442CEF7C1F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7049" y="6597334"/>
            <a:ext cx="8959181" cy="1440"/>
          </a:xfrm>
          <a:prstGeom prst="line">
            <a:avLst/>
          </a:prstGeom>
          <a:noFill/>
          <a:ln w="18360" cap="flat">
            <a:solidFill>
              <a:srgbClr val="00B4B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7EACC233-B2CF-836C-3275-DB75FF1AE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 May 2022 - EGU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="" xmlns:a16="http://schemas.microsoft.com/office/drawing/2014/main" id="{E5103CE0-1AA0-599F-728E-A661DE8DD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F45B6-F11D-4786-99FC-315E4A499021}" type="slidenum">
              <a:rPr lang="en-US" smtClean="0"/>
              <a:t>7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4815E3C4-B896-0340-E220-91A907A56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C. Cassardo, V. Andreoli - IVINE physiology and phenology - EGU22-5962 Session CL3.2.5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sellaDiTesto 6">
                <a:extLst>
                  <a:ext uri="{FF2B5EF4-FFF2-40B4-BE49-F238E27FC236}">
                    <a16:creationId xmlns="" xmlns:a16="http://schemas.microsoft.com/office/drawing/2014/main" id="{593F63A1-B20F-A000-FB8F-3CBAB83962C2}"/>
                  </a:ext>
                </a:extLst>
              </p:cNvPr>
              <p:cNvSpPr txBox="1"/>
              <p:nvPr/>
            </p:nvSpPr>
            <p:spPr>
              <a:xfrm>
                <a:off x="7817996" y="1808950"/>
                <a:ext cx="2575129" cy="40626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𝑜𝑏𝑠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−0.20 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   544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𝑠𝑖𝑚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−0.14 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   375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𝑜𝑏𝑠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−0.40 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+1008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𝑠𝑖𝑚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−0.30 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   680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sz="120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𝑜𝑏𝑠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−0.50 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+1239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𝑠𝑖𝑚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−0.40 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+1079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CasellaDiTesto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93F63A1-B20F-A000-FB8F-3CBAB8396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7996" y="1808950"/>
                <a:ext cx="2575129" cy="406265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sellaDiTesto 4"/>
          <p:cNvSpPr txBox="1"/>
          <p:nvPr/>
        </p:nvSpPr>
        <p:spPr>
          <a:xfrm>
            <a:off x="10566230" y="1243329"/>
            <a:ext cx="126669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 29 </a:t>
            </a:r>
            <a:r>
              <a:rPr lang="it-IT" dirty="0" err="1" smtClean="0"/>
              <a:t>years</a:t>
            </a:r>
            <a:r>
              <a:rPr lang="it-IT" dirty="0" smtClean="0"/>
              <a:t>:</a:t>
            </a:r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-4-6 </a:t>
            </a:r>
            <a:r>
              <a:rPr lang="it-IT" dirty="0" err="1" smtClean="0"/>
              <a:t>days</a:t>
            </a:r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-9-12 </a:t>
            </a:r>
            <a:r>
              <a:rPr lang="it-IT" dirty="0" err="1" smtClean="0"/>
              <a:t>days</a:t>
            </a:r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-12-15 </a:t>
            </a:r>
            <a:r>
              <a:rPr lang="it-IT" dirty="0" err="1" smtClean="0"/>
              <a:t>days</a:t>
            </a:r>
            <a:endParaRPr lang="it-IT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>
            <a:extLst>
              <a:ext uri="{FF2B5EF4-FFF2-40B4-BE49-F238E27FC236}">
                <a16:creationId xmlns="" xmlns:a16="http://schemas.microsoft.com/office/drawing/2014/main" id="{871CCB02-B57D-62EB-DB7D-6FB9414983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US" altLang="en-US" sz="3629" dirty="0"/>
              <a:t>	On the difference between observed and simulated data</a:t>
            </a:r>
          </a:p>
        </p:txBody>
      </p:sp>
      <p:graphicFrame>
        <p:nvGraphicFramePr>
          <p:cNvPr id="23556" name="Group 4">
            <a:extLst>
              <a:ext uri="{FF2B5EF4-FFF2-40B4-BE49-F238E27FC236}">
                <a16:creationId xmlns="" xmlns:a16="http://schemas.microsoft.com/office/drawing/2014/main" id="{46BF9687-7CA4-F3E0-2D93-4DA5C46A94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083976"/>
              </p:ext>
            </p:extLst>
          </p:nvPr>
        </p:nvGraphicFramePr>
        <p:xfrm>
          <a:off x="1624320" y="1173055"/>
          <a:ext cx="8943342" cy="3765931"/>
        </p:xfrm>
        <a:graphic>
          <a:graphicData uri="http://schemas.openxmlformats.org/drawingml/2006/table">
            <a:tbl>
              <a:tblPr/>
              <a:tblGrid>
                <a:gridCol w="1816316">
                  <a:extLst>
                    <a:ext uri="{9D8B030D-6E8A-4147-A177-3AD203B41FA5}">
                      <a16:colId xmlns="" xmlns:a16="http://schemas.microsoft.com/office/drawing/2014/main" val="3096208044"/>
                    </a:ext>
                  </a:extLst>
                </a:gridCol>
                <a:gridCol w="1299990">
                  <a:extLst>
                    <a:ext uri="{9D8B030D-6E8A-4147-A177-3AD203B41FA5}">
                      <a16:colId xmlns="" xmlns:a16="http://schemas.microsoft.com/office/drawing/2014/main" val="3235549944"/>
                    </a:ext>
                  </a:extLst>
                </a:gridCol>
                <a:gridCol w="1476260">
                  <a:extLst>
                    <a:ext uri="{9D8B030D-6E8A-4147-A177-3AD203B41FA5}">
                      <a16:colId xmlns="" xmlns:a16="http://schemas.microsoft.com/office/drawing/2014/main" val="799312923"/>
                    </a:ext>
                  </a:extLst>
                </a:gridCol>
                <a:gridCol w="1520328">
                  <a:extLst>
                    <a:ext uri="{9D8B030D-6E8A-4147-A177-3AD203B41FA5}">
                      <a16:colId xmlns="" xmlns:a16="http://schemas.microsoft.com/office/drawing/2014/main" val="3559052753"/>
                    </a:ext>
                  </a:extLst>
                </a:gridCol>
                <a:gridCol w="1454227">
                  <a:extLst>
                    <a:ext uri="{9D8B030D-6E8A-4147-A177-3AD203B41FA5}">
                      <a16:colId xmlns="" xmlns:a16="http://schemas.microsoft.com/office/drawing/2014/main" val="2232138622"/>
                    </a:ext>
                  </a:extLst>
                </a:gridCol>
                <a:gridCol w="1376221">
                  <a:extLst>
                    <a:ext uri="{9D8B030D-6E8A-4147-A177-3AD203B41FA5}">
                      <a16:colId xmlns="" xmlns:a16="http://schemas.microsoft.com/office/drawing/2014/main" val="1757288194"/>
                    </a:ext>
                  </a:extLst>
                </a:gridCol>
              </a:tblGrid>
              <a:tr h="535813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Stages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Chardonnay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Glera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Merlot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C. Sauvignon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Sangiovese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26906583"/>
                  </a:ext>
                </a:extLst>
              </a:tr>
              <a:tr h="535813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Bud burst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(6±3) days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(3±4) days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(5±3) days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(5±4) days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-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8037477"/>
                  </a:ext>
                </a:extLst>
              </a:tr>
              <a:tr h="535813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Flowering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(5±4) days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(3±5) days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(3±3) days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(3±2) days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(3±3) days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03659317"/>
                  </a:ext>
                </a:extLst>
              </a:tr>
              <a:tr h="535813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Fruit set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(3±2) days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(2±2) days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(3±2) days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(3±2) days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(7±4) days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76729909"/>
                  </a:ext>
                </a:extLst>
              </a:tr>
              <a:tr h="535813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Beginning of ripening
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(5±4) days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(4±3) days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(4±4) days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(5±4) days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(10±6) days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44706172"/>
                  </a:ext>
                </a:extLst>
              </a:tr>
              <a:tr h="535813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Veraison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(5±4) days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(5±4) days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(3±4) days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(5±4) days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-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47287077"/>
                  </a:ext>
                </a:extLst>
              </a:tr>
              <a:tr h="535813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Harvest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(6±6) days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(4±2) days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(9±7) days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(9±7) days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11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-</a:t>
                      </a:r>
                    </a:p>
                  </a:txBody>
                  <a:tcPr marL="0" marR="0" marT="0" marB="0" horzOverflow="overflow">
                    <a:lnL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00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2915333"/>
                  </a:ext>
                </a:extLst>
              </a:tr>
            </a:tbl>
          </a:graphicData>
        </a:graphic>
      </p:graphicFrame>
      <p:sp>
        <p:nvSpPr>
          <p:cNvPr id="23698" name="Line 146">
            <a:extLst>
              <a:ext uri="{FF2B5EF4-FFF2-40B4-BE49-F238E27FC236}">
                <a16:creationId xmlns="" xmlns:a16="http://schemas.microsoft.com/office/drawing/2014/main" id="{8C4A6FEC-6602-7BFA-7E05-9261A77BEC6F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7049" y="6597334"/>
            <a:ext cx="8959181" cy="1440"/>
          </a:xfrm>
          <a:prstGeom prst="line">
            <a:avLst/>
          </a:prstGeom>
          <a:noFill/>
          <a:ln w="18360" cap="flat">
            <a:solidFill>
              <a:srgbClr val="00B4B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ED324741-9C31-8604-85A1-FE663069F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 May 2022 - EGU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="" xmlns:a16="http://schemas.microsoft.com/office/drawing/2014/main" id="{C0555860-A51E-EF8F-8D46-A6A86B87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F45B6-F11D-4786-99FC-315E4A499021}" type="slidenum">
              <a:rPr lang="en-US" smtClean="0"/>
              <a:t>8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687B48CF-1DCF-7E5A-632B-3238A1910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C. Cassardo, V. Andreoli - IVINE physiology and phenology - EGU22-5962 Session CL3.2.5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607049" y="5121828"/>
            <a:ext cx="8950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The largest error occurs for harvest phase (real date could vary according to vinery choices)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Larger errors for Sangiovese than for other varieties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>
            <a:extLst>
              <a:ext uri="{FF2B5EF4-FFF2-40B4-BE49-F238E27FC236}">
                <a16:creationId xmlns="" xmlns:a16="http://schemas.microsoft.com/office/drawing/2014/main" id="{23C9CD5B-FAC1-54F5-0888-397C98F69F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it-IT" altLang="en-US" sz="3629" dirty="0"/>
              <a:t>	</a:t>
            </a:r>
            <a:r>
              <a:rPr lang="it-IT" altLang="en-US" sz="3629" dirty="0" err="1"/>
              <a:t>Conclusions</a:t>
            </a:r>
            <a:endParaRPr lang="it-IT" altLang="en-US" sz="3629" dirty="0"/>
          </a:p>
        </p:txBody>
      </p:sp>
      <p:sp>
        <p:nvSpPr>
          <p:cNvPr id="24582" name="Rectangle 6">
            <a:extLst>
              <a:ext uri="{FF2B5EF4-FFF2-40B4-BE49-F238E27FC236}">
                <a16:creationId xmlns="" xmlns:a16="http://schemas.microsoft.com/office/drawing/2014/main" id="{E76E95EE-B9E8-6088-A30E-6F1B0D7562C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980061" y="1119143"/>
            <a:ext cx="4395787" cy="4865688"/>
          </a:xfrm>
          <a:ln/>
        </p:spPr>
        <p:txBody>
          <a:bodyPr/>
          <a:lstStyle/>
          <a:p>
            <a:pPr marL="97932" indent="0">
              <a:spcBef>
                <a:spcPts val="1542"/>
              </a:spcBef>
              <a:spcAft>
                <a:spcPts val="261"/>
              </a:spcAft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</a:tabLst>
            </a:pPr>
            <a:r>
              <a:rPr lang="it-IT" altLang="en-US" sz="1633" u="sng" dirty="0"/>
              <a:t>RESULTS:</a:t>
            </a:r>
          </a:p>
          <a:p>
            <a:pPr marL="440832" indent="-342900">
              <a:spcBef>
                <a:spcPts val="1542"/>
              </a:spcBef>
              <a:spcAft>
                <a:spcPts val="261"/>
              </a:spcAft>
              <a:buFont typeface="+mj-lt"/>
              <a:buAutoNum type="arabicPeriod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</a:tabLst>
            </a:pPr>
            <a:r>
              <a:rPr lang="en-US" altLang="en-US" sz="1633" dirty="0"/>
              <a:t>The IVINE crop model was optimized for the Vitis Vinifera cv following varieties: Chardonnay, Glera, Merlot, Cabernet Sauvignon and Sangiovese 
The phenological stages of bud-burst and flowering are particularly temperature-dependent. The veraison phase depends also on soil temperature and moisture</a:t>
            </a:r>
          </a:p>
          <a:p>
            <a:pPr marL="440832" indent="-342900">
              <a:spcBef>
                <a:spcPts val="1542"/>
              </a:spcBef>
              <a:spcAft>
                <a:spcPts val="261"/>
              </a:spcAft>
              <a:buFont typeface="+mj-lt"/>
              <a:buAutoNum type="arabicPeriod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</a:tabLst>
            </a:pPr>
            <a:r>
              <a:rPr lang="en-US" altLang="en-US" sz="1633" dirty="0"/>
              <a:t>A new set of parameters needed by IVINE was set for all above-mentioned varieties</a:t>
            </a:r>
          </a:p>
          <a:p>
            <a:pPr marL="440832" indent="-342900">
              <a:spcBef>
                <a:spcPts val="1542"/>
              </a:spcBef>
              <a:spcAft>
                <a:spcPts val="261"/>
              </a:spcAft>
              <a:buFont typeface="+mj-lt"/>
              <a:buAutoNum type="arabicPeriod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</a:tabLst>
            </a:pPr>
            <a:r>
              <a:rPr lang="en-US" altLang="en-US" sz="1633" dirty="0"/>
              <a:t>The days in which a phenological phase occurs, simulated by the IVINE model, are increasingly anticipated over the years. Such variations are often statistically significant</a:t>
            </a:r>
          </a:p>
        </p:txBody>
      </p:sp>
      <p:sp>
        <p:nvSpPr>
          <p:cNvPr id="24580" name="AutoShape 4">
            <a:extLst>
              <a:ext uri="{FF2B5EF4-FFF2-40B4-BE49-F238E27FC236}">
                <a16:creationId xmlns="" xmlns:a16="http://schemas.microsoft.com/office/drawing/2014/main" id="{5140C002-DDC8-608B-9FF9-F3A986244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5231" y="3314813"/>
            <a:ext cx="745998" cy="331235"/>
          </a:xfrm>
          <a:prstGeom prst="rightArrow">
            <a:avLst>
              <a:gd name="adj1" fmla="val 50000"/>
              <a:gd name="adj2" fmla="val 56304"/>
            </a:avLst>
          </a:prstGeom>
          <a:solidFill>
            <a:srgbClr val="FFFFFF"/>
          </a:solidFill>
          <a:ln w="72000" cap="flat">
            <a:solidFill>
              <a:srgbClr val="00B4B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24583" name="Text Box 7">
            <a:extLst>
              <a:ext uri="{FF2B5EF4-FFF2-40B4-BE49-F238E27FC236}">
                <a16:creationId xmlns="" xmlns:a16="http://schemas.microsoft.com/office/drawing/2014/main" id="{84AAC35B-EDEA-0789-0CDA-40AFE2E22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648" y="1078674"/>
            <a:ext cx="4203751" cy="431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80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5pPr>
            <a:lvl6pPr marL="2514600" indent="-228600" defTabSz="45720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6pPr>
            <a:lvl7pPr marL="2971800" indent="-228600" defTabSz="45720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7pPr>
            <a:lvl8pPr marL="3429000" indent="-228600" defTabSz="45720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8pPr>
            <a:lvl9pPr marL="3886200" indent="-228600" defTabSz="45720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Open Sans" panose="020B0606030504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1633" u="sng" dirty="0">
                <a:latin typeface="Calibri" panose="020F0502020204030204" pitchFamily="34" charset="0"/>
              </a:rPr>
              <a:t>ACTIVITY CARRIED OUT:</a:t>
            </a:r>
          </a:p>
          <a:p>
            <a:endParaRPr lang="en-US" altLang="en-US" sz="1633" u="sng" dirty="0">
              <a:latin typeface="Calibri" panose="020F0502020204030204" pitchFamily="34" charset="0"/>
            </a:endParaRPr>
          </a:p>
          <a:p>
            <a:pPr marL="363538" indent="-363538">
              <a:tabLst>
                <a:tab pos="363538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altLang="en-US" sz="1633" dirty="0">
                <a:latin typeface="Calibri" panose="020F0502020204030204" pitchFamily="34" charset="0"/>
              </a:rPr>
              <a:t>1.	Search of observations of phenological phases and pheno-physiological characteristics of different vine varieties.
</a:t>
            </a:r>
          </a:p>
          <a:p>
            <a:pPr marL="363538" indent="-363538">
              <a:tabLst>
                <a:tab pos="363538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altLang="en-US" sz="1633" dirty="0">
                <a:latin typeface="Calibri" panose="020F0502020204030204" pitchFamily="34" charset="0"/>
              </a:rPr>
              <a:t>2.	Verification of the dependence between meteorological data and phenological phases</a:t>
            </a:r>
          </a:p>
          <a:p>
            <a:pPr marL="363538" indent="-363538">
              <a:tabLst>
                <a:tab pos="363538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US" altLang="en-US" sz="1633" dirty="0">
              <a:latin typeface="Calibri" panose="020F0502020204030204" pitchFamily="34" charset="0"/>
            </a:endParaRPr>
          </a:p>
          <a:p>
            <a:pPr marL="363538" indent="-363538">
              <a:buAutoNum type="arabicPeriod" startAt="3"/>
              <a:tabLst>
                <a:tab pos="363538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altLang="en-US" sz="1633" dirty="0">
                <a:latin typeface="Calibri" panose="020F0502020204030204" pitchFamily="34" charset="0"/>
              </a:rPr>
              <a:t>Analysis of the occurrence of phenological phases for each variety. Calibration of parameters for each variety. Validation of </a:t>
            </a:r>
            <a:r>
              <a:rPr lang="en-US" altLang="en-US" sz="1633" dirty="0" smtClean="0">
                <a:latin typeface="Calibri" panose="020F0502020204030204" pitchFamily="34" charset="0"/>
              </a:rPr>
              <a:t>IVINE </a:t>
            </a:r>
            <a:r>
              <a:rPr lang="en-US" altLang="en-US" sz="1633" dirty="0">
                <a:latin typeface="Calibri" panose="020F0502020204030204" pitchFamily="34" charset="0"/>
              </a:rPr>
              <a:t>using observations.</a:t>
            </a:r>
          </a:p>
          <a:p>
            <a:pPr marL="363538" indent="-363538">
              <a:buAutoNum type="arabicPeriod" startAt="3"/>
              <a:tabLst>
                <a:tab pos="363538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US" altLang="en-US" sz="1633" dirty="0">
              <a:latin typeface="Calibri" panose="020F0502020204030204" pitchFamily="34" charset="0"/>
            </a:endParaRPr>
          </a:p>
          <a:p>
            <a:pPr marL="363538" indent="-363538">
              <a:buAutoNum type="arabicPeriod" startAt="3"/>
              <a:tabLst>
                <a:tab pos="363538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altLang="en-US" sz="1633" dirty="0">
                <a:latin typeface="Calibri" panose="020F0502020204030204" pitchFamily="34" charset="0"/>
              </a:rPr>
              <a:t>Analysis of long-term time trend of phenological phases simulated by IVINE</a:t>
            </a:r>
          </a:p>
        </p:txBody>
      </p:sp>
      <p:sp>
        <p:nvSpPr>
          <p:cNvPr id="24584" name="Line 8">
            <a:extLst>
              <a:ext uri="{FF2B5EF4-FFF2-40B4-BE49-F238E27FC236}">
                <a16:creationId xmlns="" xmlns:a16="http://schemas.microsoft.com/office/drawing/2014/main" id="{9FD0CA3D-CCD8-2BC6-8CC4-56E12C7CCEEB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7049" y="6597334"/>
            <a:ext cx="8959181" cy="1440"/>
          </a:xfrm>
          <a:prstGeom prst="line">
            <a:avLst/>
          </a:prstGeom>
          <a:noFill/>
          <a:ln w="18360" cap="flat">
            <a:solidFill>
              <a:srgbClr val="00B4B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585" name="Line 9">
            <a:extLst>
              <a:ext uri="{FF2B5EF4-FFF2-40B4-BE49-F238E27FC236}">
                <a16:creationId xmlns="" xmlns:a16="http://schemas.microsoft.com/office/drawing/2014/main" id="{27D8564D-6A26-972D-B3D0-7FE57C81284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7049" y="6597334"/>
            <a:ext cx="8959181" cy="1440"/>
          </a:xfrm>
          <a:prstGeom prst="line">
            <a:avLst/>
          </a:prstGeom>
          <a:noFill/>
          <a:ln w="18360" cap="flat">
            <a:solidFill>
              <a:srgbClr val="00B4B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2261181C-4D38-8AB8-3AC6-1DCE5A747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 May 2022 - EGU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="" xmlns:a16="http://schemas.microsoft.com/office/drawing/2014/main" id="{0259822E-CF9C-FCC6-EED7-6ED4AE082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F45B6-F11D-4786-99FC-315E4A499021}" type="slidenum">
              <a:rPr lang="en-US" smtClean="0"/>
              <a:t>9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0AF837EA-4E5F-6A1C-0FA1-74BEC4541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C. Cassardo, V. Andreoli - IVINE physiology and phenology - EGU22-5962 Session CL3.2.5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ttivo">
  <a:themeElements>
    <a:clrScheme name="Retrospettivo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550</TotalTime>
  <Words>950</Words>
  <Application>Microsoft Office PowerPoint</Application>
  <PresentationFormat>Widescreen</PresentationFormat>
  <Paragraphs>269</Paragraphs>
  <Slides>9</Slides>
  <Notes>8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0</vt:i4>
      </vt:variant>
      <vt:variant>
        <vt:lpstr>Titoli diapositive</vt:lpstr>
      </vt:variant>
      <vt:variant>
        <vt:i4>9</vt:i4>
      </vt:variant>
    </vt:vector>
  </HeadingPairs>
  <TitlesOfParts>
    <vt:vector size="18" baseType="lpstr">
      <vt:lpstr>SimSun</vt:lpstr>
      <vt:lpstr>Arial</vt:lpstr>
      <vt:lpstr>Calibri</vt:lpstr>
      <vt:lpstr>Calibri Light</vt:lpstr>
      <vt:lpstr>Cambria Math</vt:lpstr>
      <vt:lpstr>Courier New</vt:lpstr>
      <vt:lpstr>Times New Roman</vt:lpstr>
      <vt:lpstr>Wingdings</vt:lpstr>
      <vt:lpstr>Retrospettivo</vt:lpstr>
      <vt:lpstr>Parametrization of vineyard's physiology and phenology with the crop model IVINE </vt:lpstr>
      <vt:lpstr> IVINE (Italian Vineyard Integrated Numerical model for Estimating  physiological values) (Andreoli et al., 2019)</vt:lpstr>
      <vt:lpstr> Optimized varieties in the IVINE model  (BioVenezia), (ExtendaVitis), (AgroAmbiente.info), (catalogoviti.politicheagricole.it)</vt:lpstr>
      <vt:lpstr> Parameters and thermal thresholds optimization</vt:lpstr>
      <vt:lpstr> Thermal thresholds vs elevation</vt:lpstr>
      <vt:lpstr>Correlation between data observed and simulated by IVINE- at a specific grid point -</vt:lpstr>
      <vt:lpstr> Time trend of the phenological phases from 1986 to 2014</vt:lpstr>
      <vt:lpstr> On the difference between observed and simulated data</vt:lpstr>
      <vt:lpstr> Conclusions</vt:lpstr>
    </vt:vector>
  </TitlesOfParts>
  <Company>Dept. of Physics - Univ. of torino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Parametrization of vineyard's physiology and phenology with the crop model IVINE</dc:title>
  <dc:creator>Claudio Cassardo</dc:creator>
  <cp:lastModifiedBy>Account Microsoft</cp:lastModifiedBy>
  <cp:revision>21</cp:revision>
  <dcterms:created xsi:type="dcterms:W3CDTF">2022-05-21T20:08:51Z</dcterms:created>
  <dcterms:modified xsi:type="dcterms:W3CDTF">2022-05-25T14:47:47Z</dcterms:modified>
</cp:coreProperties>
</file>